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8" r:id="rId5"/>
    <p:sldId id="263" r:id="rId6"/>
    <p:sldId id="264" r:id="rId7"/>
    <p:sldId id="279" r:id="rId8"/>
    <p:sldId id="262" r:id="rId9"/>
    <p:sldId id="261" r:id="rId10"/>
    <p:sldId id="260" r:id="rId11"/>
    <p:sldId id="259" r:id="rId12"/>
    <p:sldId id="265" r:id="rId13"/>
    <p:sldId id="266" r:id="rId14"/>
    <p:sldId id="267" r:id="rId15"/>
    <p:sldId id="268" r:id="rId16"/>
    <p:sldId id="269" r:id="rId17"/>
    <p:sldId id="276" r:id="rId18"/>
    <p:sldId id="277" r:id="rId19"/>
    <p:sldId id="270" r:id="rId20"/>
    <p:sldId id="271" r:id="rId21"/>
    <p:sldId id="272" r:id="rId22"/>
    <p:sldId id="273" r:id="rId23"/>
    <p:sldId id="275" r:id="rId2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61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08/07/2013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08/07/2013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08/07/2013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08/07/2013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08/07/2013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08/07/2013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08/07/2013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08/07/2013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08/07/2013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08/07/2013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pPr/>
              <a:t>08/07/2013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9D355-16BD-4E45-BD9A-5EA878CF7CBD}" type="datetimeFigureOut">
              <a:rPr lang="it-IT" smtClean="0"/>
              <a:pPr/>
              <a:t>08/07/2013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95536" y="980728"/>
            <a:ext cx="8460432" cy="2952328"/>
          </a:xfrm>
        </p:spPr>
        <p:txBody>
          <a:bodyPr>
            <a:normAutofit fontScale="90000"/>
          </a:bodyPr>
          <a:lstStyle/>
          <a:p>
            <a:r>
              <a:rPr lang="it-IT" b="1" dirty="0" err="1" smtClean="0">
                <a:solidFill>
                  <a:srgbClr val="00B0F0"/>
                </a:solidFill>
              </a:rPr>
              <a:t>Three-dimensional</a:t>
            </a:r>
            <a:r>
              <a:rPr lang="it-IT" b="1" dirty="0" smtClean="0">
                <a:solidFill>
                  <a:srgbClr val="00B0F0"/>
                </a:solidFill>
              </a:rPr>
              <a:t> </a:t>
            </a:r>
            <a:r>
              <a:rPr lang="it-IT" b="1" dirty="0" err="1" smtClean="0">
                <a:solidFill>
                  <a:srgbClr val="00B0F0"/>
                </a:solidFill>
              </a:rPr>
              <a:t>non-linear</a:t>
            </a:r>
            <a:r>
              <a:rPr lang="it-IT" b="1" dirty="0" smtClean="0">
                <a:solidFill>
                  <a:srgbClr val="00B0F0"/>
                </a:solidFill>
              </a:rPr>
              <a:t> </a:t>
            </a:r>
            <a:br>
              <a:rPr lang="it-IT" b="1" dirty="0" smtClean="0">
                <a:solidFill>
                  <a:srgbClr val="00B0F0"/>
                </a:solidFill>
              </a:rPr>
            </a:br>
            <a:r>
              <a:rPr lang="it-IT" b="1" dirty="0" err="1" smtClean="0">
                <a:solidFill>
                  <a:srgbClr val="00B0F0"/>
                </a:solidFill>
              </a:rPr>
              <a:t>vortex</a:t>
            </a:r>
            <a:r>
              <a:rPr lang="it-IT" b="1" dirty="0" smtClean="0">
                <a:solidFill>
                  <a:srgbClr val="00B0F0"/>
                </a:solidFill>
              </a:rPr>
              <a:t> </a:t>
            </a:r>
            <a:r>
              <a:rPr lang="it-IT" b="1" dirty="0" err="1" smtClean="0">
                <a:solidFill>
                  <a:srgbClr val="00B0F0"/>
                </a:solidFill>
              </a:rPr>
              <a:t>structures</a:t>
            </a:r>
            <a:r>
              <a:rPr lang="it-IT" b="1" dirty="0" smtClean="0">
                <a:solidFill>
                  <a:srgbClr val="00B0F0"/>
                </a:solidFill>
              </a:rPr>
              <a:t> in the </a:t>
            </a:r>
            <a:r>
              <a:rPr lang="it-IT" b="1" dirty="0" err="1" smtClean="0">
                <a:solidFill>
                  <a:srgbClr val="00B0F0"/>
                </a:solidFill>
              </a:rPr>
              <a:t>Blasius</a:t>
            </a:r>
            <a:r>
              <a:rPr lang="it-IT" b="1" dirty="0" smtClean="0">
                <a:solidFill>
                  <a:srgbClr val="00B0F0"/>
                </a:solidFill>
              </a:rPr>
              <a:t> </a:t>
            </a:r>
            <a:br>
              <a:rPr lang="it-IT" b="1" dirty="0" smtClean="0">
                <a:solidFill>
                  <a:srgbClr val="00B0F0"/>
                </a:solidFill>
              </a:rPr>
            </a:br>
            <a:r>
              <a:rPr lang="it-IT" b="1" dirty="0" err="1" smtClean="0">
                <a:solidFill>
                  <a:srgbClr val="00B0F0"/>
                </a:solidFill>
              </a:rPr>
              <a:t>boundary</a:t>
            </a:r>
            <a:r>
              <a:rPr lang="it-IT" b="1" dirty="0" smtClean="0">
                <a:solidFill>
                  <a:srgbClr val="00B0F0"/>
                </a:solidFill>
              </a:rPr>
              <a:t> </a:t>
            </a:r>
            <a:r>
              <a:rPr lang="it-IT" b="1" dirty="0" err="1" smtClean="0">
                <a:solidFill>
                  <a:srgbClr val="00B0F0"/>
                </a:solidFill>
              </a:rPr>
              <a:t>layer</a:t>
            </a:r>
            <a:r>
              <a:rPr lang="it-IT" b="1" dirty="0" smtClean="0">
                <a:solidFill>
                  <a:srgbClr val="00B0F0"/>
                </a:solidFill>
              </a:rPr>
              <a:t> flow</a:t>
            </a:r>
            <a:br>
              <a:rPr lang="it-IT" b="1" dirty="0" smtClean="0">
                <a:solidFill>
                  <a:srgbClr val="00B0F0"/>
                </a:solidFill>
              </a:rPr>
            </a:br>
            <a:r>
              <a:rPr lang="it-IT" dirty="0" smtClean="0">
                <a:solidFill>
                  <a:srgbClr val="00B0F0"/>
                </a:solidFill>
              </a:rPr>
              <a:t/>
            </a:r>
            <a:br>
              <a:rPr lang="it-IT" dirty="0" smtClean="0">
                <a:solidFill>
                  <a:srgbClr val="00B0F0"/>
                </a:solidFill>
              </a:rPr>
            </a:br>
            <a:r>
              <a:rPr lang="it-IT" sz="3300" dirty="0" smtClean="0"/>
              <a:t>H. </a:t>
            </a:r>
            <a:r>
              <a:rPr lang="it-IT" sz="3300" dirty="0" err="1" smtClean="0"/>
              <a:t>Wedin</a:t>
            </a:r>
            <a:r>
              <a:rPr lang="it-IT" sz="3300" dirty="0" smtClean="0"/>
              <a:t>, G. Zampogna &amp; A. </a:t>
            </a:r>
            <a:r>
              <a:rPr lang="it-IT" sz="3300" dirty="0" err="1" smtClean="0"/>
              <a:t>Bottaro</a:t>
            </a:r>
            <a:r>
              <a:rPr lang="it-IT" sz="3300" dirty="0" smtClean="0"/>
              <a:t> </a:t>
            </a:r>
            <a:br>
              <a:rPr lang="it-IT" sz="3300" dirty="0" smtClean="0"/>
            </a:br>
            <a:r>
              <a:rPr lang="it-IT" sz="3300" dirty="0" smtClean="0"/>
              <a:t>DICCA, </a:t>
            </a:r>
            <a:r>
              <a:rPr lang="it-IT" sz="3300" dirty="0" err="1" smtClean="0"/>
              <a:t>University</a:t>
            </a:r>
            <a:r>
              <a:rPr lang="it-IT" sz="3300" dirty="0" smtClean="0"/>
              <a:t> of Genova, </a:t>
            </a:r>
            <a:r>
              <a:rPr lang="it-IT" sz="3300" dirty="0" err="1" smtClean="0"/>
              <a:t>Italy</a:t>
            </a:r>
            <a:endParaRPr lang="en-US" sz="33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31640" y="4416325"/>
            <a:ext cx="6400800" cy="1752600"/>
          </a:xfrm>
        </p:spPr>
        <p:txBody>
          <a:bodyPr>
            <a:normAutofit fontScale="92500" lnSpcReduction="20000"/>
          </a:bodyPr>
          <a:lstStyle/>
          <a:p>
            <a:r>
              <a:rPr lang="it-IT" dirty="0" smtClean="0"/>
              <a:t>… </a:t>
            </a:r>
            <a:r>
              <a:rPr lang="it-IT" dirty="0" err="1" smtClean="0"/>
              <a:t>including</a:t>
            </a:r>
            <a:r>
              <a:rPr lang="it-IT" dirty="0" smtClean="0"/>
              <a:t> a </a:t>
            </a:r>
            <a:r>
              <a:rPr lang="it-IT" dirty="0" err="1" smtClean="0"/>
              <a:t>contribution</a:t>
            </a:r>
            <a:r>
              <a:rPr lang="it-IT" dirty="0" smtClean="0"/>
              <a:t> by </a:t>
            </a:r>
          </a:p>
          <a:p>
            <a:pPr marL="514350" indent="-514350">
              <a:buAutoNum type="alphaUcPeriod"/>
            </a:pPr>
            <a:r>
              <a:rPr lang="it-IT" dirty="0" err="1" smtClean="0">
                <a:solidFill>
                  <a:schemeClr val="tx1"/>
                </a:solidFill>
              </a:rPr>
              <a:t>Hanifi</a:t>
            </a:r>
            <a:endParaRPr lang="it-IT" dirty="0"/>
          </a:p>
          <a:p>
            <a:pPr marL="514350" indent="-514350"/>
            <a:r>
              <a:rPr lang="it-IT" dirty="0" smtClean="0"/>
              <a:t>     FOI and </a:t>
            </a:r>
            <a:r>
              <a:rPr lang="it-IT" dirty="0" err="1" smtClean="0"/>
              <a:t>Linné</a:t>
            </a:r>
            <a:r>
              <a:rPr lang="it-IT" dirty="0" smtClean="0"/>
              <a:t> Flow Center </a:t>
            </a:r>
            <a:r>
              <a:rPr lang="it-IT" dirty="0" err="1" smtClean="0"/>
              <a:t>Stockholm</a:t>
            </a:r>
            <a:r>
              <a:rPr lang="it-IT" dirty="0" smtClean="0"/>
              <a:t>, </a:t>
            </a:r>
            <a:r>
              <a:rPr lang="it-IT" dirty="0" err="1" smtClean="0"/>
              <a:t>Sweden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589240"/>
            <a:ext cx="933450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18673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589240"/>
            <a:ext cx="933450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798984"/>
            <a:ext cx="5328592" cy="4801326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2123728" y="6021288"/>
            <a:ext cx="21860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    </a:t>
            </a:r>
            <a:r>
              <a:rPr lang="it-IT" sz="2400" dirty="0" err="1" smtClean="0"/>
              <a:t>Dhawan</a:t>
            </a:r>
            <a:r>
              <a:rPr lang="it-IT" sz="2400" dirty="0" smtClean="0"/>
              <a:t>, 1953</a:t>
            </a:r>
            <a:endParaRPr lang="en-US" sz="2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980" y="2652604"/>
            <a:ext cx="1846035" cy="381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tangolo 4"/>
          <p:cNvSpPr/>
          <p:nvPr/>
        </p:nvSpPr>
        <p:spPr>
          <a:xfrm>
            <a:off x="1907704" y="3034326"/>
            <a:ext cx="216024" cy="1653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729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23120" y="692696"/>
            <a:ext cx="7920880" cy="5040560"/>
          </a:xfrm>
        </p:spPr>
        <p:txBody>
          <a:bodyPr>
            <a:normAutofit fontScale="90000"/>
          </a:bodyPr>
          <a:lstStyle/>
          <a:p>
            <a:pPr algn="l"/>
            <a:r>
              <a:rPr lang="it-IT" sz="2700" dirty="0" smtClean="0"/>
              <a:t/>
            </a:r>
            <a:br>
              <a:rPr lang="it-IT" sz="2700" dirty="0" smtClean="0"/>
            </a:br>
            <a:r>
              <a:rPr lang="it-IT" sz="2700" dirty="0" smtClean="0"/>
              <a:t/>
            </a:r>
            <a:br>
              <a:rPr lang="it-IT" sz="2700" dirty="0" smtClean="0"/>
            </a:br>
            <a:r>
              <a:rPr lang="it-IT" sz="2700" dirty="0" smtClean="0"/>
              <a:t/>
            </a:r>
            <a:br>
              <a:rPr lang="it-IT" sz="2700" dirty="0" smtClean="0"/>
            </a:br>
            <a:r>
              <a:rPr lang="it-IT" sz="2700" dirty="0" err="1" smtClean="0"/>
              <a:t>Add</a:t>
            </a:r>
            <a:r>
              <a:rPr lang="it-IT" sz="2700" dirty="0" smtClean="0"/>
              <a:t> a forcing </a:t>
            </a:r>
            <a:r>
              <a:rPr lang="it-IT" sz="2700" dirty="0" err="1" smtClean="0"/>
              <a:t>term</a:t>
            </a:r>
            <a:r>
              <a:rPr lang="it-IT" sz="2700" dirty="0" smtClean="0"/>
              <a:t> </a:t>
            </a:r>
            <a:r>
              <a:rPr lang="it-IT" sz="2700" dirty="0" err="1" smtClean="0"/>
              <a:t>to</a:t>
            </a:r>
            <a:r>
              <a:rPr lang="it-IT" sz="2700" dirty="0" smtClean="0"/>
              <a:t> </a:t>
            </a:r>
            <a:r>
              <a:rPr lang="it-IT" sz="2700" dirty="0" err="1" smtClean="0"/>
              <a:t>x-momentum</a:t>
            </a:r>
            <a:r>
              <a:rPr lang="it-IT" sz="2700" dirty="0" smtClean="0"/>
              <a:t> </a:t>
            </a:r>
            <a:r>
              <a:rPr lang="it-IT" sz="2700" dirty="0" err="1" smtClean="0"/>
              <a:t>equation</a:t>
            </a:r>
            <a:r>
              <a:rPr lang="it-IT" sz="2700" dirty="0" smtClean="0"/>
              <a:t/>
            </a:r>
            <a:br>
              <a:rPr lang="it-IT" sz="2700" dirty="0" smtClean="0"/>
            </a:br>
            <a:r>
              <a:rPr lang="it-IT" sz="2700" dirty="0" smtClean="0"/>
              <a:t/>
            </a:r>
            <a:br>
              <a:rPr lang="it-IT" sz="2700" dirty="0" smtClean="0"/>
            </a:br>
            <a:r>
              <a:rPr lang="it-IT" sz="2700" dirty="0" smtClean="0"/>
              <a:t/>
            </a:r>
            <a:br>
              <a:rPr lang="it-IT" sz="2700" dirty="0" smtClean="0"/>
            </a:br>
            <a:r>
              <a:rPr lang="it-IT" sz="2700" dirty="0" smtClean="0"/>
              <a:t/>
            </a:r>
            <a:br>
              <a:rPr lang="it-IT" sz="2700" dirty="0" smtClean="0"/>
            </a:br>
            <a:r>
              <a:rPr lang="it-IT" sz="2700" dirty="0" err="1" smtClean="0"/>
              <a:t>to</a:t>
            </a:r>
            <a:r>
              <a:rPr lang="it-IT" sz="2700" dirty="0" smtClean="0"/>
              <a:t> </a:t>
            </a:r>
            <a:r>
              <a:rPr lang="it-IT" sz="2700" dirty="0" err="1" smtClean="0"/>
              <a:t>ensure</a:t>
            </a:r>
            <a:r>
              <a:rPr lang="it-IT" sz="2700" dirty="0" smtClean="0"/>
              <a:t> a </a:t>
            </a:r>
            <a:r>
              <a:rPr lang="it-IT" sz="2700" dirty="0" err="1" smtClean="0"/>
              <a:t>parallel</a:t>
            </a:r>
            <a:r>
              <a:rPr lang="it-IT" sz="2700" dirty="0" smtClean="0"/>
              <a:t> flow.  </a:t>
            </a:r>
            <a:r>
              <a:rPr lang="it-IT" sz="2700" dirty="0" err="1" smtClean="0"/>
              <a:t>Then</a:t>
            </a:r>
            <a:r>
              <a:rPr lang="it-IT" sz="2700" dirty="0" smtClean="0"/>
              <a:t>:</a:t>
            </a:r>
            <a:br>
              <a:rPr lang="it-IT" sz="2700" dirty="0" smtClean="0"/>
            </a:br>
            <a:r>
              <a:rPr lang="it-IT" sz="2700" dirty="0" smtClean="0"/>
              <a:t/>
            </a:r>
            <a:br>
              <a:rPr lang="it-IT" sz="2700" dirty="0" smtClean="0"/>
            </a:br>
            <a:r>
              <a:rPr lang="it-IT" sz="2700" dirty="0" smtClean="0"/>
              <a:t/>
            </a:r>
            <a:br>
              <a:rPr lang="it-IT" sz="2700" dirty="0" smtClean="0"/>
            </a:br>
            <a:r>
              <a:rPr lang="it-IT" sz="2700" dirty="0" smtClean="0"/>
              <a:t/>
            </a:r>
            <a:br>
              <a:rPr lang="it-IT" sz="2700" dirty="0" smtClean="0"/>
            </a:br>
            <a:r>
              <a:rPr lang="it-IT" sz="2700" dirty="0" smtClean="0"/>
              <a:t>and solve </a:t>
            </a:r>
            <a:r>
              <a:rPr lang="it-IT" sz="2700" dirty="0" err="1" smtClean="0"/>
              <a:t>for</a:t>
            </a:r>
            <a:r>
              <a:rPr lang="it-IT" sz="2700" dirty="0" smtClean="0"/>
              <a:t> </a:t>
            </a:r>
            <a:r>
              <a:rPr lang="it-IT" sz="2700" i="1" dirty="0" err="1" smtClean="0"/>
              <a:t>K</a:t>
            </a:r>
            <a:r>
              <a:rPr lang="it-IT" sz="2700" i="1" baseline="-25000" dirty="0" err="1" smtClean="0"/>
              <a:t>p</a:t>
            </a:r>
            <a:r>
              <a:rPr lang="it-IT" sz="2700" dirty="0" smtClean="0"/>
              <a:t> </a:t>
            </a:r>
            <a:r>
              <a:rPr lang="it-IT" sz="2700" dirty="0" err="1" smtClean="0"/>
              <a:t>to</a:t>
            </a:r>
            <a:r>
              <a:rPr lang="it-IT" sz="2700" dirty="0" smtClean="0"/>
              <a:t> </a:t>
            </a:r>
            <a:r>
              <a:rPr lang="it-IT" sz="2700" dirty="0" err="1" smtClean="0"/>
              <a:t>satisfy</a:t>
            </a:r>
            <a:r>
              <a:rPr lang="it-IT" sz="2700" dirty="0" smtClean="0"/>
              <a:t> the </a:t>
            </a:r>
            <a:r>
              <a:rPr lang="it-IT" sz="2700" dirty="0" err="1" smtClean="0"/>
              <a:t>asymptotic</a:t>
            </a:r>
            <a:r>
              <a:rPr lang="it-IT" sz="2700" dirty="0" smtClean="0"/>
              <a:t> </a:t>
            </a:r>
            <a:r>
              <a:rPr lang="it-IT" sz="2700" dirty="0" err="1" smtClean="0"/>
              <a:t>condition</a:t>
            </a:r>
            <a:r>
              <a:rPr lang="it-IT" sz="2700" dirty="0" smtClean="0"/>
              <a:t> at y</a:t>
            </a:r>
            <a:r>
              <a:rPr lang="it-IT" sz="2700" baseline="-25000" dirty="0" smtClean="0">
                <a:latin typeface="Arial"/>
                <a:cs typeface="Arial"/>
              </a:rPr>
              <a:t>∞</a:t>
            </a:r>
            <a:r>
              <a:rPr lang="it-IT" sz="2700" dirty="0" smtClean="0"/>
              <a:t> (</a:t>
            </a:r>
            <a:r>
              <a:rPr lang="it-IT" sz="2700" dirty="0" err="1" smtClean="0"/>
              <a:t>Milinazzo</a:t>
            </a:r>
            <a:r>
              <a:rPr lang="it-IT" sz="2700" dirty="0" smtClean="0"/>
              <a:t> &amp; </a:t>
            </a:r>
            <a:r>
              <a:rPr lang="it-IT" sz="2700" dirty="0" err="1" smtClean="0"/>
              <a:t>Saffman</a:t>
            </a:r>
            <a:r>
              <a:rPr lang="it-IT" sz="2700" dirty="0" smtClean="0"/>
              <a:t> 1985, </a:t>
            </a:r>
            <a:r>
              <a:rPr lang="it-IT" sz="2700" dirty="0" err="1" smtClean="0"/>
              <a:t>Rotenberry</a:t>
            </a:r>
            <a:r>
              <a:rPr lang="it-IT" sz="2700" dirty="0" smtClean="0"/>
              <a:t> 1993). </a:t>
            </a:r>
            <a:br>
              <a:rPr lang="it-IT" sz="2700" dirty="0" smtClean="0"/>
            </a:br>
            <a:r>
              <a:rPr lang="it-IT" sz="2700" dirty="0" smtClean="0"/>
              <a:t/>
            </a:r>
            <a:br>
              <a:rPr lang="it-IT" sz="2700" dirty="0" smtClean="0"/>
            </a:br>
            <a:r>
              <a:rPr lang="it-IT" sz="2700" i="1" dirty="0" err="1" smtClean="0"/>
              <a:t>K</a:t>
            </a:r>
            <a:r>
              <a:rPr lang="it-IT" sz="2700" i="1" baseline="-25000" dirty="0" err="1" smtClean="0"/>
              <a:t>p</a:t>
            </a:r>
            <a:r>
              <a:rPr lang="it-IT" sz="2700" dirty="0" smtClean="0"/>
              <a:t> = 1 </a:t>
            </a:r>
            <a:r>
              <a:rPr lang="it-IT" sz="2700" dirty="0" err="1" smtClean="0"/>
              <a:t>when</a:t>
            </a:r>
            <a:r>
              <a:rPr lang="it-IT" sz="2700" dirty="0" smtClean="0"/>
              <a:t> the </a:t>
            </a:r>
            <a:r>
              <a:rPr lang="it-IT" sz="2700" dirty="0" err="1" smtClean="0"/>
              <a:t>disturbance</a:t>
            </a:r>
            <a:r>
              <a:rPr lang="it-IT" sz="2700" dirty="0" smtClean="0"/>
              <a:t> </a:t>
            </a:r>
            <a:r>
              <a:rPr lang="it-IT" sz="2700" dirty="0" err="1" smtClean="0"/>
              <a:t>is</a:t>
            </a:r>
            <a:r>
              <a:rPr lang="it-IT" sz="2700" dirty="0" smtClean="0"/>
              <a:t> </a:t>
            </a:r>
            <a:r>
              <a:rPr lang="it-IT" sz="2700" dirty="0" err="1" smtClean="0"/>
              <a:t>infinitesimal</a:t>
            </a:r>
            <a:r>
              <a:rPr lang="it-IT" sz="2700" dirty="0" smtClean="0"/>
              <a:t>.</a:t>
            </a:r>
            <a:br>
              <a:rPr lang="it-IT" sz="2700" dirty="0" smtClean="0"/>
            </a:br>
            <a:r>
              <a:rPr lang="it-IT" sz="2400" dirty="0" smtClean="0"/>
              <a:t/>
            </a:r>
            <a:br>
              <a:rPr lang="it-IT" sz="2400" dirty="0" smtClean="0"/>
            </a:br>
            <a:r>
              <a:rPr lang="it-IT" sz="2400" dirty="0" smtClean="0"/>
              <a:t/>
            </a:r>
            <a:br>
              <a:rPr lang="it-IT" sz="2400" dirty="0" smtClean="0"/>
            </a:b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589240"/>
            <a:ext cx="933450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772816"/>
            <a:ext cx="2427734" cy="458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3212976"/>
            <a:ext cx="4304509" cy="536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813300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589240"/>
            <a:ext cx="933450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98001" y="692696"/>
            <a:ext cx="7945999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tangolo 4"/>
          <p:cNvSpPr/>
          <p:nvPr/>
        </p:nvSpPr>
        <p:spPr>
          <a:xfrm>
            <a:off x="7740352" y="6093296"/>
            <a:ext cx="1403648" cy="43204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02729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7" y="476672"/>
            <a:ext cx="7615061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589240"/>
            <a:ext cx="933450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tangolo 4"/>
          <p:cNvSpPr/>
          <p:nvPr/>
        </p:nvSpPr>
        <p:spPr>
          <a:xfrm>
            <a:off x="7092280" y="5877272"/>
            <a:ext cx="1872208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4788024" y="6093296"/>
            <a:ext cx="421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Re</a:t>
            </a:r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102729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9174" y="1085850"/>
            <a:ext cx="7920139" cy="522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589240"/>
            <a:ext cx="933450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2483768" y="548680"/>
            <a:ext cx="52039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/>
              <a:t>Start </a:t>
            </a:r>
            <a:r>
              <a:rPr lang="it-IT" sz="2400" b="1" dirty="0" err="1" smtClean="0"/>
              <a:t>from</a:t>
            </a:r>
            <a:r>
              <a:rPr lang="it-IT" sz="2400" b="1" dirty="0" smtClean="0"/>
              <a:t> the “</a:t>
            </a:r>
            <a:r>
              <a:rPr lang="it-IT" sz="2400" b="1" dirty="0" err="1" smtClean="0"/>
              <a:t>self-sustaining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process</a:t>
            </a:r>
            <a:r>
              <a:rPr lang="it-IT" sz="2400" b="1" dirty="0" smtClean="0"/>
              <a:t>”</a:t>
            </a:r>
            <a:endParaRPr lang="it-IT" sz="2400" b="1" dirty="0"/>
          </a:p>
        </p:txBody>
      </p:sp>
    </p:spTree>
    <p:extLst>
      <p:ext uri="{BB962C8B-B14F-4D97-AF65-F5344CB8AC3E}">
        <p14:creationId xmlns="" xmlns:p14="http://schemas.microsoft.com/office/powerpoint/2010/main" val="102729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589240"/>
            <a:ext cx="933450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484784"/>
            <a:ext cx="8489258" cy="3736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tangolo 4"/>
          <p:cNvSpPr/>
          <p:nvPr/>
        </p:nvSpPr>
        <p:spPr>
          <a:xfrm>
            <a:off x="1259632" y="4581128"/>
            <a:ext cx="6984776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467544" y="4869160"/>
            <a:ext cx="864096" cy="36004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02729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589240"/>
            <a:ext cx="933450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magine 4" descr="movie_lower_with_countour_and_longer_arrow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1484784"/>
            <a:ext cx="5669067" cy="386578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2729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6552" y="404664"/>
            <a:ext cx="7977448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589240"/>
            <a:ext cx="933450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reccia a destra 3"/>
          <p:cNvSpPr/>
          <p:nvPr/>
        </p:nvSpPr>
        <p:spPr>
          <a:xfrm>
            <a:off x="7668344" y="3284984"/>
            <a:ext cx="576064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Freccia a destra 4"/>
          <p:cNvSpPr/>
          <p:nvPr/>
        </p:nvSpPr>
        <p:spPr>
          <a:xfrm>
            <a:off x="4211960" y="3717032"/>
            <a:ext cx="288032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Freccia a sinistra 5"/>
          <p:cNvSpPr/>
          <p:nvPr/>
        </p:nvSpPr>
        <p:spPr>
          <a:xfrm>
            <a:off x="5796136" y="2204864"/>
            <a:ext cx="432048" cy="7200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Freccia a sinistra 6"/>
          <p:cNvSpPr/>
          <p:nvPr/>
        </p:nvSpPr>
        <p:spPr>
          <a:xfrm>
            <a:off x="2123728" y="2564904"/>
            <a:ext cx="792088" cy="7200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02729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589240"/>
            <a:ext cx="933450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552450"/>
            <a:ext cx="3695700" cy="630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3964" y="548680"/>
            <a:ext cx="3102052" cy="3914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02729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589240"/>
            <a:ext cx="933450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620688"/>
            <a:ext cx="7756685" cy="5056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02729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11560" y="1988840"/>
            <a:ext cx="7920880" cy="2952328"/>
          </a:xfrm>
        </p:spPr>
        <p:txBody>
          <a:bodyPr>
            <a:normAutofit/>
          </a:bodyPr>
          <a:lstStyle/>
          <a:p>
            <a:r>
              <a:rPr lang="it-IT" b="1" dirty="0" err="1" smtClean="0">
                <a:solidFill>
                  <a:schemeClr val="bg1">
                    <a:lumMod val="65000"/>
                  </a:schemeClr>
                </a:solidFill>
              </a:rPr>
              <a:t>Why</a:t>
            </a:r>
            <a:r>
              <a:rPr lang="it-IT" b="1" dirty="0" smtClean="0">
                <a:solidFill>
                  <a:schemeClr val="bg1">
                    <a:lumMod val="65000"/>
                  </a:schemeClr>
                </a:solidFill>
              </a:rPr>
              <a:t> are </a:t>
            </a:r>
            <a:r>
              <a:rPr lang="it-IT" b="1" dirty="0" err="1">
                <a:solidFill>
                  <a:schemeClr val="bg1">
                    <a:lumMod val="65000"/>
                  </a:schemeClr>
                </a:solidFill>
              </a:rPr>
              <a:t>n</a:t>
            </a:r>
            <a:r>
              <a:rPr lang="it-IT" b="1" dirty="0" err="1" smtClean="0">
                <a:solidFill>
                  <a:schemeClr val="bg1">
                    <a:lumMod val="65000"/>
                  </a:schemeClr>
                </a:solidFill>
              </a:rPr>
              <a:t>onlinear</a:t>
            </a:r>
            <a:r>
              <a:rPr lang="it-IT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it-IT" b="1" dirty="0" err="1" smtClean="0">
                <a:solidFill>
                  <a:schemeClr val="bg1">
                    <a:lumMod val="65000"/>
                  </a:schemeClr>
                </a:solidFill>
              </a:rPr>
              <a:t>unstable</a:t>
            </a:r>
            <a:r>
              <a:rPr lang="it-IT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it-IT" b="1" i="1" dirty="0" err="1" smtClean="0">
                <a:solidFill>
                  <a:schemeClr val="bg1">
                    <a:lumMod val="65000"/>
                  </a:schemeClr>
                </a:solidFill>
              </a:rPr>
              <a:t>recurrent</a:t>
            </a:r>
            <a:r>
              <a:rPr lang="it-IT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it-IT" b="1" dirty="0" err="1" smtClean="0">
                <a:solidFill>
                  <a:schemeClr val="bg1">
                    <a:lumMod val="65000"/>
                  </a:schemeClr>
                </a:solidFill>
              </a:rPr>
              <a:t>solutions</a:t>
            </a:r>
            <a:r>
              <a:rPr lang="it-IT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it-IT" b="1" dirty="0" err="1" smtClean="0">
                <a:solidFill>
                  <a:schemeClr val="bg1">
                    <a:lumMod val="65000"/>
                  </a:schemeClr>
                </a:solidFill>
              </a:rPr>
              <a:t>important</a:t>
            </a:r>
            <a:r>
              <a:rPr lang="it-IT" b="1" dirty="0" smtClean="0">
                <a:solidFill>
                  <a:schemeClr val="bg1">
                    <a:lumMod val="65000"/>
                  </a:schemeClr>
                </a:solidFill>
              </a:rPr>
              <a:t>?</a:t>
            </a:r>
            <a:endParaRPr lang="en-US" sz="36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589240"/>
            <a:ext cx="933450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620183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124744"/>
            <a:ext cx="7632848" cy="5421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589240"/>
            <a:ext cx="933450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2483768" y="476672"/>
            <a:ext cx="47714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err="1" smtClean="0">
                <a:solidFill>
                  <a:srgbClr val="0070C0"/>
                </a:solidFill>
              </a:rPr>
              <a:t>Stability</a:t>
            </a:r>
            <a:r>
              <a:rPr lang="it-IT" sz="2800" b="1" dirty="0" smtClean="0">
                <a:solidFill>
                  <a:srgbClr val="0070C0"/>
                </a:solidFill>
              </a:rPr>
              <a:t> </a:t>
            </a:r>
            <a:r>
              <a:rPr lang="it-IT" sz="2800" b="1" dirty="0" err="1" smtClean="0">
                <a:solidFill>
                  <a:srgbClr val="0070C0"/>
                </a:solidFill>
              </a:rPr>
              <a:t>of</a:t>
            </a:r>
            <a:r>
              <a:rPr lang="it-IT" sz="2800" b="1" dirty="0" smtClean="0">
                <a:solidFill>
                  <a:srgbClr val="0070C0"/>
                </a:solidFill>
              </a:rPr>
              <a:t> the </a:t>
            </a:r>
            <a:r>
              <a:rPr lang="it-IT" sz="2800" b="1" dirty="0" err="1" smtClean="0">
                <a:solidFill>
                  <a:srgbClr val="0070C0"/>
                </a:solidFill>
              </a:rPr>
              <a:t>solutions</a:t>
            </a:r>
            <a:r>
              <a:rPr lang="it-IT" sz="2800" b="1" dirty="0" smtClean="0">
                <a:solidFill>
                  <a:srgbClr val="0070C0"/>
                </a:solidFill>
              </a:rPr>
              <a:t> </a:t>
            </a:r>
            <a:r>
              <a:rPr lang="it-IT" sz="2800" b="1" dirty="0" err="1" smtClean="0">
                <a:solidFill>
                  <a:srgbClr val="0070C0"/>
                </a:solidFill>
              </a:rPr>
              <a:t>found</a:t>
            </a:r>
            <a:endParaRPr lang="it-IT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2729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589240"/>
            <a:ext cx="933450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1043608" y="836712"/>
            <a:ext cx="28767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To</a:t>
            </a:r>
            <a:r>
              <a:rPr lang="it-IT" dirty="0" smtClean="0"/>
              <a:t> </a:t>
            </a:r>
            <a:r>
              <a:rPr lang="it-IT" dirty="0" err="1" smtClean="0"/>
              <a:t>simplify</a:t>
            </a:r>
            <a:r>
              <a:rPr lang="it-IT" dirty="0" smtClean="0"/>
              <a:t> </a:t>
            </a:r>
            <a:r>
              <a:rPr lang="it-IT" dirty="0" err="1" smtClean="0"/>
              <a:t>analysis</a:t>
            </a:r>
            <a:r>
              <a:rPr lang="it-IT" dirty="0" smtClean="0"/>
              <a:t>, </a:t>
            </a:r>
          </a:p>
          <a:p>
            <a:r>
              <a:rPr lang="it-IT" dirty="0" smtClean="0"/>
              <a:t>base flow </a:t>
            </a:r>
            <a:r>
              <a:rPr lang="it-IT" dirty="0" err="1" smtClean="0"/>
              <a:t>is</a:t>
            </a:r>
            <a:r>
              <a:rPr lang="it-IT" dirty="0" smtClean="0"/>
              <a:t> the </a:t>
            </a:r>
            <a:r>
              <a:rPr lang="it-IT" dirty="0" err="1" smtClean="0"/>
              <a:t>mean</a:t>
            </a:r>
            <a:r>
              <a:rPr lang="it-IT" dirty="0" smtClean="0"/>
              <a:t> </a:t>
            </a:r>
            <a:r>
              <a:rPr lang="it-IT" dirty="0" err="1" smtClean="0"/>
              <a:t>over</a:t>
            </a:r>
            <a:r>
              <a:rPr lang="it-IT" dirty="0" smtClean="0"/>
              <a:t> X</a:t>
            </a:r>
            <a:endParaRPr lang="it-IT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1988840"/>
            <a:ext cx="5427994" cy="4117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02729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589240"/>
            <a:ext cx="933450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32656"/>
            <a:ext cx="7985087" cy="3511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4221088"/>
            <a:ext cx="4806330" cy="2185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sellaDiTesto 5"/>
          <p:cNvSpPr txBox="1"/>
          <p:nvPr/>
        </p:nvSpPr>
        <p:spPr>
          <a:xfrm>
            <a:off x="6804248" y="4437112"/>
            <a:ext cx="192071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Secondary</a:t>
            </a:r>
            <a:r>
              <a:rPr lang="it-IT" dirty="0" smtClean="0"/>
              <a:t> </a:t>
            </a:r>
            <a:r>
              <a:rPr lang="it-IT" dirty="0" err="1" smtClean="0"/>
              <a:t>modes</a:t>
            </a:r>
            <a:r>
              <a:rPr lang="it-IT" dirty="0" smtClean="0"/>
              <a:t> </a:t>
            </a:r>
          </a:p>
          <a:p>
            <a:r>
              <a:rPr lang="it-IT" dirty="0" smtClean="0"/>
              <a:t>at  Re = 400, </a:t>
            </a:r>
          </a:p>
          <a:p>
            <a:r>
              <a:rPr lang="it-IT" dirty="0" smtClean="0">
                <a:latin typeface="Symbol" pitchFamily="18" charset="2"/>
              </a:rPr>
              <a:t>b</a:t>
            </a:r>
            <a:r>
              <a:rPr lang="it-IT" dirty="0" smtClean="0"/>
              <a:t> = 0.728 (z</a:t>
            </a:r>
            <a:r>
              <a:rPr lang="it-IT" baseline="30000" dirty="0" smtClean="0"/>
              <a:t>+</a:t>
            </a:r>
            <a:r>
              <a:rPr lang="it-IT" dirty="0" smtClean="0"/>
              <a:t>=100)</a:t>
            </a:r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102729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043608" y="1124744"/>
            <a:ext cx="8748464" cy="5400600"/>
          </a:xfrm>
        </p:spPr>
        <p:txBody>
          <a:bodyPr>
            <a:noAutofit/>
          </a:bodyPr>
          <a:lstStyle/>
          <a:p>
            <a:pPr algn="l"/>
            <a:r>
              <a:rPr lang="en-US" sz="2600" dirty="0" smtClean="0"/>
              <a:t>1.	</a:t>
            </a:r>
            <a:r>
              <a:rPr lang="en-US" sz="2600" dirty="0" err="1" smtClean="0"/>
              <a:t>Blasius</a:t>
            </a:r>
            <a:r>
              <a:rPr lang="en-US" sz="2600" dirty="0" smtClean="0"/>
              <a:t> boundary layer rendered artificially</a:t>
            </a:r>
            <a:br>
              <a:rPr lang="en-US" sz="2600" dirty="0" smtClean="0"/>
            </a:br>
            <a:r>
              <a:rPr lang="en-US" sz="2600" dirty="0" smtClean="0"/>
              <a:t>	parallel via a body force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2600" dirty="0" smtClean="0"/>
              <a:t>2.	TWs found (mainly by application of SSP 				process), similar to the </a:t>
            </a:r>
            <a:r>
              <a:rPr lang="en-US" sz="2600" dirty="0" smtClean="0">
                <a:solidFill>
                  <a:srgbClr val="0070C0"/>
                </a:solidFill>
              </a:rPr>
              <a:t>edge state </a:t>
            </a:r>
            <a:r>
              <a:rPr lang="en-US" sz="2600" dirty="0" smtClean="0"/>
              <a:t>solutions 			found by </a:t>
            </a:r>
            <a:r>
              <a:rPr lang="en-US" sz="2600" dirty="0" err="1" smtClean="0"/>
              <a:t>Biau</a:t>
            </a:r>
            <a:r>
              <a:rPr lang="en-US" sz="2600" dirty="0" smtClean="0"/>
              <a:t> (2012)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2600" dirty="0" smtClean="0"/>
              <a:t>3.	Solutions found are unstable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2600" dirty="0" smtClean="0"/>
              <a:t>4.	Still a long way from </a:t>
            </a:r>
            <a:r>
              <a:rPr lang="en-US" sz="2600" dirty="0" err="1" smtClean="0"/>
              <a:t>Hopf</a:t>
            </a:r>
            <a:r>
              <a:rPr lang="en-US" sz="2600" dirty="0" smtClean="0"/>
              <a:t> (1948) goal of a 			“</a:t>
            </a:r>
            <a:r>
              <a:rPr lang="en-US" sz="2600" i="1" dirty="0" smtClean="0"/>
              <a:t>rational theory of statistical hydrodynamics   			where 	[…]  properties of turbulent flows can be 			mathematically deduced from the fundamental 			equations of hydromechanics</a:t>
            </a:r>
            <a:r>
              <a:rPr lang="en-US" sz="2600" dirty="0" smtClean="0"/>
              <a:t>”</a:t>
            </a:r>
            <a:endParaRPr lang="en-US" sz="2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865750"/>
            <a:ext cx="720080" cy="93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2915816" y="476672"/>
            <a:ext cx="26418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 smtClean="0">
                <a:solidFill>
                  <a:srgbClr val="0070C0"/>
                </a:solidFill>
              </a:rPr>
              <a:t>CONCLUSIONS</a:t>
            </a:r>
            <a:endParaRPr lang="it-IT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2729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589240"/>
            <a:ext cx="933450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60648"/>
            <a:ext cx="6777326" cy="6538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Connettore 1 5"/>
          <p:cNvCxnSpPr/>
          <p:nvPr/>
        </p:nvCxnSpPr>
        <p:spPr>
          <a:xfrm>
            <a:off x="3563888" y="5301208"/>
            <a:ext cx="4392488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1 7"/>
          <p:cNvCxnSpPr/>
          <p:nvPr/>
        </p:nvCxnSpPr>
        <p:spPr>
          <a:xfrm>
            <a:off x="1691680" y="5508307"/>
            <a:ext cx="626469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/>
          <p:nvPr/>
        </p:nvCxnSpPr>
        <p:spPr>
          <a:xfrm>
            <a:off x="1691680" y="5661248"/>
            <a:ext cx="237626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/>
          <p:cNvSpPr txBox="1"/>
          <p:nvPr/>
        </p:nvSpPr>
        <p:spPr>
          <a:xfrm>
            <a:off x="323528" y="908720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 smtClean="0">
                <a:solidFill>
                  <a:srgbClr val="FF0000"/>
                </a:solidFill>
              </a:rPr>
              <a:t>1</a:t>
            </a:r>
            <a:endParaRPr lang="it-IT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60402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589240"/>
            <a:ext cx="933450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395536" y="908720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1" dirty="0" smtClean="0">
                <a:solidFill>
                  <a:srgbClr val="FF0000"/>
                </a:solidFill>
              </a:rPr>
              <a:t>2</a:t>
            </a:r>
            <a:endParaRPr lang="it-IT" sz="3600" b="1" dirty="0">
              <a:solidFill>
                <a:srgbClr val="FF0000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1547664" y="908720"/>
            <a:ext cx="36343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 err="1" smtClean="0"/>
              <a:t>Separatrix</a:t>
            </a:r>
            <a:r>
              <a:rPr lang="it-IT" sz="3600" dirty="0" smtClean="0"/>
              <a:t>, </a:t>
            </a:r>
            <a:r>
              <a:rPr lang="it-IT" sz="3600" dirty="0" err="1" smtClean="0"/>
              <a:t>edge</a:t>
            </a:r>
            <a:r>
              <a:rPr lang="it-IT" sz="3600" dirty="0" smtClean="0"/>
              <a:t> …</a:t>
            </a:r>
            <a:endParaRPr lang="it-IT" sz="360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63" y="2190750"/>
            <a:ext cx="2428875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asellaDiTesto 10"/>
          <p:cNvSpPr txBox="1"/>
          <p:nvPr/>
        </p:nvSpPr>
        <p:spPr>
          <a:xfrm>
            <a:off x="2051720" y="1988840"/>
            <a:ext cx="14192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/>
              <a:t>“</a:t>
            </a:r>
            <a:r>
              <a:rPr lang="it-IT" sz="2400" dirty="0" err="1" smtClean="0"/>
              <a:t>Chaotic</a:t>
            </a:r>
            <a:endParaRPr lang="it-IT" sz="2400" dirty="0" smtClean="0"/>
          </a:p>
          <a:p>
            <a:r>
              <a:rPr lang="it-IT" sz="2400" dirty="0" err="1" smtClean="0"/>
              <a:t>attractor</a:t>
            </a:r>
            <a:r>
              <a:rPr lang="it-IT" sz="2400" dirty="0" smtClean="0"/>
              <a:t>”</a:t>
            </a:r>
            <a:endParaRPr lang="it-IT" sz="2400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5724128" y="4581128"/>
            <a:ext cx="2594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/>
              <a:t>Laminar </a:t>
            </a:r>
            <a:r>
              <a:rPr lang="it-IT" sz="2400" dirty="0" err="1" smtClean="0"/>
              <a:t>fixed</a:t>
            </a:r>
            <a:r>
              <a:rPr lang="it-IT" sz="2400" dirty="0" smtClean="0"/>
              <a:t> </a:t>
            </a:r>
            <a:r>
              <a:rPr lang="it-IT" sz="2400" dirty="0" err="1" smtClean="0"/>
              <a:t>point</a:t>
            </a:r>
            <a:endParaRPr lang="it-IT" sz="2400" dirty="0"/>
          </a:p>
        </p:txBody>
      </p:sp>
      <p:sp>
        <p:nvSpPr>
          <p:cNvPr id="13" name="Figura a mano libera 12"/>
          <p:cNvSpPr/>
          <p:nvPr/>
        </p:nvSpPr>
        <p:spPr>
          <a:xfrm>
            <a:off x="4196443" y="2416629"/>
            <a:ext cx="1360714" cy="2220685"/>
          </a:xfrm>
          <a:custGeom>
            <a:avLst/>
            <a:gdLst>
              <a:gd name="connsiteX0" fmla="*/ 0 w 1360714"/>
              <a:gd name="connsiteY0" fmla="*/ 2220685 h 2220685"/>
              <a:gd name="connsiteX1" fmla="*/ 244928 w 1360714"/>
              <a:gd name="connsiteY1" fmla="*/ 2155371 h 2220685"/>
              <a:gd name="connsiteX2" fmla="*/ 293914 w 1360714"/>
              <a:gd name="connsiteY2" fmla="*/ 2106385 h 2220685"/>
              <a:gd name="connsiteX3" fmla="*/ 391886 w 1360714"/>
              <a:gd name="connsiteY3" fmla="*/ 2024742 h 2220685"/>
              <a:gd name="connsiteX4" fmla="*/ 440871 w 1360714"/>
              <a:gd name="connsiteY4" fmla="*/ 1975757 h 2220685"/>
              <a:gd name="connsiteX5" fmla="*/ 489857 w 1360714"/>
              <a:gd name="connsiteY5" fmla="*/ 1910442 h 2220685"/>
              <a:gd name="connsiteX6" fmla="*/ 620486 w 1360714"/>
              <a:gd name="connsiteY6" fmla="*/ 1796142 h 2220685"/>
              <a:gd name="connsiteX7" fmla="*/ 685800 w 1360714"/>
              <a:gd name="connsiteY7" fmla="*/ 1665514 h 2220685"/>
              <a:gd name="connsiteX8" fmla="*/ 734786 w 1360714"/>
              <a:gd name="connsiteY8" fmla="*/ 1567542 h 2220685"/>
              <a:gd name="connsiteX9" fmla="*/ 783771 w 1360714"/>
              <a:gd name="connsiteY9" fmla="*/ 1502228 h 2220685"/>
              <a:gd name="connsiteX10" fmla="*/ 865414 w 1360714"/>
              <a:gd name="connsiteY10" fmla="*/ 1159328 h 2220685"/>
              <a:gd name="connsiteX11" fmla="*/ 947057 w 1360714"/>
              <a:gd name="connsiteY11" fmla="*/ 898071 h 2220685"/>
              <a:gd name="connsiteX12" fmla="*/ 1028700 w 1360714"/>
              <a:gd name="connsiteY12" fmla="*/ 636814 h 2220685"/>
              <a:gd name="connsiteX13" fmla="*/ 1110343 w 1360714"/>
              <a:gd name="connsiteY13" fmla="*/ 440871 h 2220685"/>
              <a:gd name="connsiteX14" fmla="*/ 1208314 w 1360714"/>
              <a:gd name="connsiteY14" fmla="*/ 244928 h 2220685"/>
              <a:gd name="connsiteX15" fmla="*/ 1338943 w 1360714"/>
              <a:gd name="connsiteY15" fmla="*/ 48985 h 2220685"/>
              <a:gd name="connsiteX16" fmla="*/ 1338943 w 1360714"/>
              <a:gd name="connsiteY16" fmla="*/ 0 h 2220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60714" h="2220685">
                <a:moveTo>
                  <a:pt x="0" y="2220685"/>
                </a:moveTo>
                <a:cubicBezTo>
                  <a:pt x="97971" y="2197553"/>
                  <a:pt x="195943" y="2174421"/>
                  <a:pt x="244928" y="2155371"/>
                </a:cubicBezTo>
                <a:cubicBezTo>
                  <a:pt x="293913" y="2136321"/>
                  <a:pt x="269421" y="2128156"/>
                  <a:pt x="293914" y="2106385"/>
                </a:cubicBezTo>
                <a:cubicBezTo>
                  <a:pt x="318407" y="2084614"/>
                  <a:pt x="367393" y="2046513"/>
                  <a:pt x="391886" y="2024742"/>
                </a:cubicBezTo>
                <a:cubicBezTo>
                  <a:pt x="416379" y="2002971"/>
                  <a:pt x="424543" y="1994807"/>
                  <a:pt x="440871" y="1975757"/>
                </a:cubicBezTo>
                <a:cubicBezTo>
                  <a:pt x="457199" y="1956707"/>
                  <a:pt x="459921" y="1940378"/>
                  <a:pt x="489857" y="1910442"/>
                </a:cubicBezTo>
                <a:cubicBezTo>
                  <a:pt x="519793" y="1880506"/>
                  <a:pt x="587829" y="1836963"/>
                  <a:pt x="620486" y="1796142"/>
                </a:cubicBezTo>
                <a:cubicBezTo>
                  <a:pt x="653143" y="1755321"/>
                  <a:pt x="685800" y="1665514"/>
                  <a:pt x="685800" y="1665514"/>
                </a:cubicBezTo>
                <a:cubicBezTo>
                  <a:pt x="704850" y="1627414"/>
                  <a:pt x="718458" y="1594756"/>
                  <a:pt x="734786" y="1567542"/>
                </a:cubicBezTo>
                <a:cubicBezTo>
                  <a:pt x="751115" y="1540328"/>
                  <a:pt x="762000" y="1570264"/>
                  <a:pt x="783771" y="1502228"/>
                </a:cubicBezTo>
                <a:cubicBezTo>
                  <a:pt x="805542" y="1434192"/>
                  <a:pt x="838200" y="1260021"/>
                  <a:pt x="865414" y="1159328"/>
                </a:cubicBezTo>
                <a:cubicBezTo>
                  <a:pt x="892628" y="1058635"/>
                  <a:pt x="947057" y="898071"/>
                  <a:pt x="947057" y="898071"/>
                </a:cubicBezTo>
                <a:cubicBezTo>
                  <a:pt x="974271" y="810985"/>
                  <a:pt x="1001486" y="713014"/>
                  <a:pt x="1028700" y="636814"/>
                </a:cubicBezTo>
                <a:cubicBezTo>
                  <a:pt x="1055914" y="560614"/>
                  <a:pt x="1080407" y="506185"/>
                  <a:pt x="1110343" y="440871"/>
                </a:cubicBezTo>
                <a:cubicBezTo>
                  <a:pt x="1140279" y="375557"/>
                  <a:pt x="1170214" y="310242"/>
                  <a:pt x="1208314" y="244928"/>
                </a:cubicBezTo>
                <a:cubicBezTo>
                  <a:pt x="1246414" y="179614"/>
                  <a:pt x="1317172" y="89806"/>
                  <a:pt x="1338943" y="48985"/>
                </a:cubicBezTo>
                <a:cubicBezTo>
                  <a:pt x="1360714" y="8164"/>
                  <a:pt x="1349828" y="4082"/>
                  <a:pt x="1338943" y="0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CasellaDiTesto 13"/>
          <p:cNvSpPr txBox="1"/>
          <p:nvPr/>
        </p:nvSpPr>
        <p:spPr>
          <a:xfrm>
            <a:off x="1259632" y="5072896"/>
            <a:ext cx="734481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dirty="0" err="1" smtClean="0"/>
              <a:t>Typically</a:t>
            </a:r>
            <a:r>
              <a:rPr lang="it-IT" sz="2200" dirty="0" smtClean="0"/>
              <a:t>, </a:t>
            </a:r>
            <a:r>
              <a:rPr lang="it-IT" sz="2200" dirty="0" err="1" smtClean="0"/>
              <a:t>plots</a:t>
            </a:r>
            <a:r>
              <a:rPr lang="it-IT" sz="2200" dirty="0" smtClean="0"/>
              <a:t> in the (</a:t>
            </a:r>
            <a:r>
              <a:rPr lang="it-IT" sz="2200" dirty="0" err="1" smtClean="0"/>
              <a:t>power</a:t>
            </a:r>
            <a:r>
              <a:rPr lang="it-IT" sz="2200" dirty="0" smtClean="0"/>
              <a:t>,</a:t>
            </a:r>
            <a:r>
              <a:rPr lang="it-IT" sz="2200" dirty="0" err="1" smtClean="0"/>
              <a:t>dissipation</a:t>
            </a:r>
            <a:r>
              <a:rPr lang="it-IT" sz="2200" dirty="0" smtClean="0"/>
              <a:t>) </a:t>
            </a:r>
            <a:r>
              <a:rPr lang="it-IT" sz="2200" dirty="0" err="1" smtClean="0"/>
              <a:t>space</a:t>
            </a:r>
            <a:r>
              <a:rPr lang="it-IT" sz="2200" dirty="0" smtClean="0"/>
              <a:t> are </a:t>
            </a:r>
            <a:r>
              <a:rPr lang="it-IT" sz="2200" dirty="0" err="1" smtClean="0"/>
              <a:t>used</a:t>
            </a:r>
            <a:r>
              <a:rPr lang="it-IT" sz="2200" dirty="0" smtClean="0"/>
              <a:t>. </a:t>
            </a:r>
            <a:r>
              <a:rPr lang="it-IT" sz="2200" dirty="0" err="1" smtClean="0"/>
              <a:t>Projecting</a:t>
            </a:r>
            <a:r>
              <a:rPr lang="it-IT" sz="2200" dirty="0" smtClean="0"/>
              <a:t> </a:t>
            </a:r>
            <a:r>
              <a:rPr lang="it-IT" sz="2200" dirty="0" err="1" smtClean="0"/>
              <a:t>onto</a:t>
            </a:r>
            <a:r>
              <a:rPr lang="it-IT" sz="2200" dirty="0" smtClean="0"/>
              <a:t> </a:t>
            </a:r>
            <a:r>
              <a:rPr lang="it-IT" sz="2200" dirty="0" err="1" smtClean="0"/>
              <a:t>such</a:t>
            </a:r>
            <a:r>
              <a:rPr lang="it-IT" sz="2200" dirty="0" smtClean="0"/>
              <a:t> global </a:t>
            </a:r>
            <a:r>
              <a:rPr lang="it-IT" sz="2200" dirty="0" err="1" smtClean="0"/>
              <a:t>quantities</a:t>
            </a:r>
            <a:r>
              <a:rPr lang="it-IT" sz="2200" dirty="0" smtClean="0"/>
              <a:t> </a:t>
            </a:r>
            <a:r>
              <a:rPr lang="it-IT" sz="2200" dirty="0" err="1" smtClean="0"/>
              <a:t>is</a:t>
            </a:r>
            <a:r>
              <a:rPr lang="it-IT" sz="2200" dirty="0" smtClean="0"/>
              <a:t> “</a:t>
            </a:r>
            <a:r>
              <a:rPr lang="it-IT" sz="2200" i="1" dirty="0" smtClean="0"/>
              <a:t>a bit </a:t>
            </a:r>
            <a:r>
              <a:rPr lang="it-IT" sz="2200" i="1" dirty="0" err="1" smtClean="0"/>
              <a:t>like</a:t>
            </a:r>
            <a:r>
              <a:rPr lang="it-IT" sz="2200" i="1" dirty="0" smtClean="0"/>
              <a:t> </a:t>
            </a:r>
            <a:r>
              <a:rPr lang="it-IT" sz="2200" i="1" dirty="0" err="1" smtClean="0"/>
              <a:t>hoping</a:t>
            </a:r>
            <a:r>
              <a:rPr lang="it-IT" sz="2200" i="1" dirty="0" smtClean="0"/>
              <a:t> </a:t>
            </a:r>
            <a:r>
              <a:rPr lang="it-IT" sz="2200" i="1" dirty="0" err="1" smtClean="0"/>
              <a:t>to</a:t>
            </a:r>
            <a:r>
              <a:rPr lang="it-IT" sz="2200" i="1" dirty="0" smtClean="0"/>
              <a:t> </a:t>
            </a:r>
            <a:r>
              <a:rPr lang="it-IT" sz="2200" i="1" dirty="0" err="1" smtClean="0"/>
              <a:t>land</a:t>
            </a:r>
            <a:r>
              <a:rPr lang="it-IT" sz="2200" i="1" dirty="0" smtClean="0"/>
              <a:t> ‘</a:t>
            </a:r>
            <a:r>
              <a:rPr lang="it-IT" sz="2200" i="1" dirty="0" err="1" smtClean="0"/>
              <a:t>Curiosity</a:t>
            </a:r>
            <a:r>
              <a:rPr lang="it-IT" sz="2200" i="1" dirty="0" smtClean="0"/>
              <a:t>’ on </a:t>
            </a:r>
            <a:r>
              <a:rPr lang="it-IT" sz="2200" i="1" dirty="0" err="1" smtClean="0"/>
              <a:t>another</a:t>
            </a:r>
            <a:r>
              <a:rPr lang="it-IT" sz="2200" i="1" dirty="0" smtClean="0"/>
              <a:t> </a:t>
            </a:r>
            <a:r>
              <a:rPr lang="it-IT" sz="2200" i="1" dirty="0" err="1" smtClean="0"/>
              <a:t>planet</a:t>
            </a:r>
            <a:r>
              <a:rPr lang="it-IT" sz="2200" i="1" dirty="0" smtClean="0"/>
              <a:t> </a:t>
            </a:r>
            <a:r>
              <a:rPr lang="it-IT" sz="2200" i="1" dirty="0" err="1" smtClean="0"/>
              <a:t>by</a:t>
            </a:r>
            <a:r>
              <a:rPr lang="it-IT" sz="2200" i="1" dirty="0" smtClean="0"/>
              <a:t> </a:t>
            </a:r>
            <a:r>
              <a:rPr lang="it-IT" sz="2200" i="1" dirty="0" err="1" smtClean="0"/>
              <a:t>tracking</a:t>
            </a:r>
            <a:r>
              <a:rPr lang="it-IT" sz="2200" i="1" dirty="0" smtClean="0"/>
              <a:t> the sum </a:t>
            </a:r>
            <a:r>
              <a:rPr lang="it-IT" sz="2200" i="1" dirty="0" err="1" smtClean="0"/>
              <a:t>of</a:t>
            </a:r>
            <a:r>
              <a:rPr lang="it-IT" sz="2200" i="1" dirty="0" smtClean="0"/>
              <a:t> the </a:t>
            </a:r>
            <a:r>
              <a:rPr lang="it-IT" sz="2200" i="1" dirty="0" err="1" smtClean="0"/>
              <a:t>kinetic</a:t>
            </a:r>
            <a:r>
              <a:rPr lang="it-IT" sz="2200" i="1" dirty="0" smtClean="0"/>
              <a:t> </a:t>
            </a:r>
            <a:r>
              <a:rPr lang="it-IT" sz="2200" i="1" dirty="0" err="1" smtClean="0"/>
              <a:t>energies</a:t>
            </a:r>
            <a:r>
              <a:rPr lang="it-IT" sz="2200" i="1" dirty="0" smtClean="0"/>
              <a:t> </a:t>
            </a:r>
            <a:r>
              <a:rPr lang="it-IT" sz="2200" i="1" dirty="0" err="1" smtClean="0"/>
              <a:t>of</a:t>
            </a:r>
            <a:r>
              <a:rPr lang="it-IT" sz="2200" i="1" dirty="0" smtClean="0"/>
              <a:t> </a:t>
            </a:r>
            <a:r>
              <a:rPr lang="it-IT" sz="2200" i="1" dirty="0" err="1" smtClean="0"/>
              <a:t>all</a:t>
            </a:r>
            <a:r>
              <a:rPr lang="it-IT" sz="2200" i="1" dirty="0" smtClean="0"/>
              <a:t> </a:t>
            </a:r>
            <a:r>
              <a:rPr lang="it-IT" sz="2200" i="1" dirty="0" err="1" smtClean="0"/>
              <a:t>planets</a:t>
            </a:r>
            <a:r>
              <a:rPr lang="it-IT" sz="2200" i="1" dirty="0" smtClean="0"/>
              <a:t> versus the sum </a:t>
            </a:r>
            <a:r>
              <a:rPr lang="it-IT" sz="2200" i="1" dirty="0" err="1" smtClean="0"/>
              <a:t>of</a:t>
            </a:r>
            <a:r>
              <a:rPr lang="it-IT" sz="2200" i="1" dirty="0" smtClean="0"/>
              <a:t> </a:t>
            </a:r>
            <a:r>
              <a:rPr lang="it-IT" sz="2200" i="1" dirty="0" err="1" smtClean="0"/>
              <a:t>their</a:t>
            </a:r>
            <a:r>
              <a:rPr lang="it-IT" sz="2200" i="1" dirty="0" smtClean="0"/>
              <a:t> </a:t>
            </a:r>
            <a:r>
              <a:rPr lang="it-IT" sz="2200" i="1" dirty="0" err="1" smtClean="0"/>
              <a:t>angular</a:t>
            </a:r>
            <a:r>
              <a:rPr lang="it-IT" sz="2200" i="1" dirty="0" smtClean="0"/>
              <a:t> </a:t>
            </a:r>
            <a:r>
              <a:rPr lang="it-IT" sz="2200" i="1" dirty="0" err="1" smtClean="0"/>
              <a:t>momenta</a:t>
            </a:r>
            <a:r>
              <a:rPr lang="it-IT" sz="2200" i="1" dirty="0" smtClean="0"/>
              <a:t> </a:t>
            </a:r>
            <a:r>
              <a:rPr lang="it-IT" sz="2200" i="1" dirty="0" err="1" smtClean="0"/>
              <a:t>squared</a:t>
            </a:r>
            <a:r>
              <a:rPr lang="it-IT" sz="2200" dirty="0" smtClean="0"/>
              <a:t>” (</a:t>
            </a:r>
            <a:r>
              <a:rPr lang="it-IT" sz="2200" dirty="0" err="1" smtClean="0"/>
              <a:t>Cvinatovi</a:t>
            </a:r>
            <a:r>
              <a:rPr lang="it-IT" dirty="0" err="1" smtClean="0">
                <a:latin typeface="Arial"/>
                <a:cs typeface="Arial"/>
              </a:rPr>
              <a:t>ć</a:t>
            </a:r>
            <a:r>
              <a:rPr lang="it-IT" sz="2200" dirty="0" smtClean="0"/>
              <a:t> 2013)</a:t>
            </a:r>
            <a:endParaRPr lang="it-IT" sz="2200" dirty="0"/>
          </a:p>
        </p:txBody>
      </p:sp>
    </p:spTree>
    <p:extLst>
      <p:ext uri="{BB962C8B-B14F-4D97-AF65-F5344CB8AC3E}">
        <p14:creationId xmlns="" xmlns:p14="http://schemas.microsoft.com/office/powerpoint/2010/main" val="2160402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589240"/>
            <a:ext cx="933450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764704"/>
            <a:ext cx="3143250" cy="568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5220072" y="1124744"/>
            <a:ext cx="3402022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“Old” TWS:</a:t>
            </a:r>
          </a:p>
          <a:p>
            <a:endParaRPr lang="it-IT" sz="2800" dirty="0"/>
          </a:p>
          <a:p>
            <a:r>
              <a:rPr lang="it-IT" sz="2800" dirty="0" err="1" smtClean="0"/>
              <a:t>Uhlmann</a:t>
            </a:r>
            <a:r>
              <a:rPr lang="it-IT" sz="2800" dirty="0" smtClean="0"/>
              <a:t>, </a:t>
            </a:r>
            <a:r>
              <a:rPr lang="it-IT" sz="2800" dirty="0" err="1" smtClean="0"/>
              <a:t>Wedin</a:t>
            </a:r>
            <a:r>
              <a:rPr lang="it-IT" sz="2800" dirty="0" smtClean="0"/>
              <a:t> etc.</a:t>
            </a:r>
          </a:p>
          <a:p>
            <a:endParaRPr lang="it-IT" sz="2800" dirty="0"/>
          </a:p>
          <a:p>
            <a:endParaRPr lang="it-IT" sz="2800" dirty="0" smtClean="0"/>
          </a:p>
          <a:p>
            <a:endParaRPr lang="it-IT" sz="2800" dirty="0"/>
          </a:p>
          <a:p>
            <a:endParaRPr lang="it-IT" sz="2800" dirty="0" smtClean="0"/>
          </a:p>
          <a:p>
            <a:endParaRPr lang="it-IT" sz="2800" dirty="0" smtClean="0"/>
          </a:p>
          <a:p>
            <a:r>
              <a:rPr lang="it-IT" sz="2800" dirty="0" err="1" smtClean="0"/>
              <a:t>Kerswell</a:t>
            </a:r>
            <a:r>
              <a:rPr lang="it-IT" sz="2800" dirty="0" smtClean="0"/>
              <a:t>, </a:t>
            </a:r>
            <a:r>
              <a:rPr lang="it-IT" sz="2800" dirty="0" err="1" smtClean="0"/>
              <a:t>Ekhardt</a:t>
            </a:r>
            <a:r>
              <a:rPr lang="it-IT" sz="2800" dirty="0" smtClean="0"/>
              <a:t>, etc.</a:t>
            </a:r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102729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589240"/>
            <a:ext cx="933450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229" y="980728"/>
            <a:ext cx="7303573" cy="4009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1619672" y="5263072"/>
            <a:ext cx="59766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err="1" smtClean="0"/>
              <a:t>Asymptotic</a:t>
            </a:r>
            <a:r>
              <a:rPr lang="it-IT" sz="2800" dirty="0" smtClean="0"/>
              <a:t> </a:t>
            </a:r>
            <a:r>
              <a:rPr lang="it-IT" sz="2800" dirty="0" err="1" smtClean="0"/>
              <a:t>suction</a:t>
            </a:r>
            <a:r>
              <a:rPr lang="it-IT" sz="2800" dirty="0" smtClean="0"/>
              <a:t> </a:t>
            </a:r>
            <a:r>
              <a:rPr lang="it-IT" sz="2800" dirty="0" err="1" smtClean="0"/>
              <a:t>boundary</a:t>
            </a:r>
            <a:r>
              <a:rPr lang="it-IT" sz="2800" dirty="0" smtClean="0"/>
              <a:t> </a:t>
            </a:r>
            <a:r>
              <a:rPr lang="it-IT" sz="2800" dirty="0" err="1" smtClean="0"/>
              <a:t>layer</a:t>
            </a:r>
            <a:r>
              <a:rPr lang="it-IT" sz="2800" dirty="0" smtClean="0"/>
              <a:t>,</a:t>
            </a:r>
          </a:p>
          <a:p>
            <a:r>
              <a:rPr lang="it-IT" sz="2800" dirty="0" err="1" smtClean="0"/>
              <a:t>Kreilos</a:t>
            </a:r>
            <a:r>
              <a:rPr lang="it-IT" sz="2800" dirty="0" smtClean="0"/>
              <a:t> </a:t>
            </a:r>
            <a:r>
              <a:rPr lang="it-IT" sz="2800" i="1" dirty="0" smtClean="0"/>
              <a:t>et al. </a:t>
            </a:r>
            <a:r>
              <a:rPr lang="it-IT" sz="2800" dirty="0" smtClean="0"/>
              <a:t>(2013)</a:t>
            </a:r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102729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589240"/>
            <a:ext cx="933450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971600" y="692696"/>
            <a:ext cx="5976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err="1" smtClean="0">
                <a:solidFill>
                  <a:srgbClr val="FF0000"/>
                </a:solidFill>
              </a:rPr>
              <a:t>Including</a:t>
            </a:r>
            <a:r>
              <a:rPr lang="it-IT" sz="2800" dirty="0" smtClean="0">
                <a:solidFill>
                  <a:srgbClr val="FF0000"/>
                </a:solidFill>
              </a:rPr>
              <a:t> </a:t>
            </a:r>
            <a:r>
              <a:rPr lang="it-IT" sz="2800" dirty="0" err="1" smtClean="0">
                <a:solidFill>
                  <a:srgbClr val="FF0000"/>
                </a:solidFill>
              </a:rPr>
              <a:t>non-parallel</a:t>
            </a:r>
            <a:r>
              <a:rPr lang="it-IT" sz="2800" dirty="0" smtClean="0">
                <a:solidFill>
                  <a:srgbClr val="FF0000"/>
                </a:solidFill>
              </a:rPr>
              <a:t> </a:t>
            </a:r>
            <a:r>
              <a:rPr lang="it-IT" sz="2800" dirty="0" err="1" smtClean="0">
                <a:solidFill>
                  <a:srgbClr val="FF0000"/>
                </a:solidFill>
              </a:rPr>
              <a:t>effects</a:t>
            </a:r>
            <a:r>
              <a:rPr lang="it-IT" sz="2800" dirty="0" smtClean="0">
                <a:solidFill>
                  <a:srgbClr val="FF0000"/>
                </a:solidFill>
              </a:rPr>
              <a:t>: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556792"/>
            <a:ext cx="7077450" cy="3549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sellaDiTesto 5"/>
          <p:cNvSpPr txBox="1"/>
          <p:nvPr/>
        </p:nvSpPr>
        <p:spPr>
          <a:xfrm>
            <a:off x="1547664" y="5229200"/>
            <a:ext cx="665528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err="1" smtClean="0"/>
              <a:t>Biau</a:t>
            </a:r>
            <a:r>
              <a:rPr lang="it-IT" sz="2400" dirty="0" smtClean="0"/>
              <a:t> (2012); </a:t>
            </a:r>
            <a:r>
              <a:rPr lang="it-IT" sz="2400" dirty="0" err="1" smtClean="0"/>
              <a:t>sinuous</a:t>
            </a:r>
            <a:r>
              <a:rPr lang="it-IT" sz="2400" dirty="0" smtClean="0"/>
              <a:t> </a:t>
            </a:r>
            <a:r>
              <a:rPr lang="it-IT" sz="2400" dirty="0" err="1" smtClean="0"/>
              <a:t>streaks</a:t>
            </a:r>
            <a:endParaRPr lang="it-IT" sz="2400" dirty="0" smtClean="0"/>
          </a:p>
          <a:p>
            <a:r>
              <a:rPr lang="it-IT" sz="2400" dirty="0" err="1" smtClean="0"/>
              <a:t>Duguet</a:t>
            </a:r>
            <a:r>
              <a:rPr lang="it-IT" sz="2400" dirty="0" smtClean="0"/>
              <a:t> </a:t>
            </a:r>
            <a:r>
              <a:rPr lang="it-IT" sz="2400" dirty="0" err="1" smtClean="0"/>
              <a:t>et</a:t>
            </a:r>
            <a:r>
              <a:rPr lang="it-IT" sz="2400" dirty="0" smtClean="0"/>
              <a:t> al. (2012); varicose/</a:t>
            </a:r>
            <a:r>
              <a:rPr lang="it-IT" sz="2400" dirty="0" err="1" smtClean="0"/>
              <a:t>hairpin</a:t>
            </a:r>
            <a:endParaRPr lang="it-IT" sz="2400" dirty="0" smtClean="0"/>
          </a:p>
          <a:p>
            <a:r>
              <a:rPr lang="it-IT" sz="2400" dirty="0" smtClean="0"/>
              <a:t>Cherubini </a:t>
            </a:r>
            <a:r>
              <a:rPr lang="it-IT" sz="2400" dirty="0" err="1" smtClean="0"/>
              <a:t>et</a:t>
            </a:r>
            <a:r>
              <a:rPr lang="it-IT" sz="2400" dirty="0" smtClean="0"/>
              <a:t> al. (2011); </a:t>
            </a:r>
            <a:r>
              <a:rPr lang="it-IT" sz="2400" dirty="0" err="1" smtClean="0"/>
              <a:t>two</a:t>
            </a:r>
            <a:r>
              <a:rPr lang="it-IT" sz="2400" dirty="0" smtClean="0"/>
              <a:t> </a:t>
            </a:r>
            <a:r>
              <a:rPr lang="it-IT" sz="2400" dirty="0" err="1" smtClean="0"/>
              <a:t>solutions</a:t>
            </a:r>
            <a:r>
              <a:rPr lang="it-IT" sz="2400" dirty="0" smtClean="0"/>
              <a:t> on the </a:t>
            </a:r>
            <a:r>
              <a:rPr lang="it-IT" sz="2400" dirty="0" err="1" smtClean="0"/>
              <a:t>edge</a:t>
            </a:r>
            <a:r>
              <a:rPr lang="it-IT" sz="2400" dirty="0" smtClean="0"/>
              <a:t> …</a:t>
            </a:r>
            <a:endParaRPr lang="it-IT" sz="2400" dirty="0"/>
          </a:p>
        </p:txBody>
      </p:sp>
    </p:spTree>
    <p:extLst>
      <p:ext uri="{BB962C8B-B14F-4D97-AF65-F5344CB8AC3E}">
        <p14:creationId xmlns="" xmlns:p14="http://schemas.microsoft.com/office/powerpoint/2010/main" val="102729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810" y="692695"/>
            <a:ext cx="7316622" cy="5501381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 smtClean="0"/>
              <a:t>Here</a:t>
            </a:r>
            <a:r>
              <a:rPr lang="en-US" sz="2400" dirty="0" smtClean="0"/>
              <a:t>: the “</a:t>
            </a:r>
            <a:r>
              <a:rPr lang="en-US" sz="2400" dirty="0" smtClean="0">
                <a:solidFill>
                  <a:srgbClr val="FF0000"/>
                </a:solidFill>
              </a:rPr>
              <a:t>parallel</a:t>
            </a:r>
            <a:r>
              <a:rPr lang="en-US" sz="2400" dirty="0" smtClean="0"/>
              <a:t>” </a:t>
            </a:r>
            <a:r>
              <a:rPr lang="en-US" sz="2400" dirty="0" err="1" smtClean="0"/>
              <a:t>Blasius</a:t>
            </a:r>
            <a:r>
              <a:rPr lang="en-US" sz="2400" dirty="0" smtClean="0"/>
              <a:t> boundary layer is studied to identify TWS.  Of interest since:</a:t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and non-parallel effects are likely small at Re sufficiently large </a:t>
            </a: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589240"/>
            <a:ext cx="933450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420888"/>
            <a:ext cx="7776866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02729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3568" y="692696"/>
            <a:ext cx="7920880" cy="1008112"/>
          </a:xfrm>
        </p:spPr>
        <p:txBody>
          <a:bodyPr>
            <a:normAutofit fontScale="90000"/>
          </a:bodyPr>
          <a:lstStyle/>
          <a:p>
            <a:pPr algn="l"/>
            <a:r>
              <a:rPr lang="it-IT" sz="2700" b="1" dirty="0" err="1"/>
              <a:t>F</a:t>
            </a:r>
            <a:r>
              <a:rPr lang="it-IT" sz="2700" b="1" dirty="0" err="1" smtClean="0"/>
              <a:t>acts</a:t>
            </a:r>
            <a:r>
              <a:rPr lang="it-IT" sz="2700" b="1" dirty="0" smtClean="0"/>
              <a:t>:</a:t>
            </a:r>
            <a:br>
              <a:rPr lang="it-IT" sz="2700" b="1" dirty="0" smtClean="0"/>
            </a:br>
            <a:r>
              <a:rPr lang="it-IT" sz="3600" dirty="0" smtClean="0"/>
              <a:t/>
            </a:r>
            <a:br>
              <a:rPr lang="it-IT" sz="3600" dirty="0" smtClean="0"/>
            </a:br>
            <a:endParaRPr lang="en-US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589240"/>
            <a:ext cx="933450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880" y="1340768"/>
            <a:ext cx="7642584" cy="5286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tangolo 2"/>
          <p:cNvSpPr/>
          <p:nvPr/>
        </p:nvSpPr>
        <p:spPr>
          <a:xfrm>
            <a:off x="1096144" y="6021288"/>
            <a:ext cx="7707510" cy="7163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729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219</Words>
  <Application>Microsoft Office PowerPoint</Application>
  <PresentationFormat>Presentazione su schermo (4:3)</PresentationFormat>
  <Paragraphs>41</Paragraphs>
  <Slides>23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23</vt:i4>
      </vt:variant>
    </vt:vector>
  </HeadingPairs>
  <TitlesOfParts>
    <vt:vector size="24" baseType="lpstr">
      <vt:lpstr>Tema di Office</vt:lpstr>
      <vt:lpstr>Three-dimensional non-linear  vortex structures in the Blasius  boundary layer flow  H. Wedin, G. Zampogna &amp; A. Bottaro  DICCA, University of Genova, Italy</vt:lpstr>
      <vt:lpstr>Why are nonlinear unstable recurrent solutions important?</vt:lpstr>
      <vt:lpstr>Diapositiva 3</vt:lpstr>
      <vt:lpstr>Diapositiva 4</vt:lpstr>
      <vt:lpstr>Diapositiva 5</vt:lpstr>
      <vt:lpstr>Diapositiva 6</vt:lpstr>
      <vt:lpstr>Diapositiva 7</vt:lpstr>
      <vt:lpstr>Here: the “parallel” Blasius boundary layer is studied to identify TWS.  Of interest since:         and non-parallel effects are likely small at Re sufficiently large </vt:lpstr>
      <vt:lpstr>Facts:  </vt:lpstr>
      <vt:lpstr>Diapositiva 10</vt:lpstr>
      <vt:lpstr>   Add a forcing term to x-momentum equation    to ensure a parallel flow.  Then:    and solve for Kp to satisfy the asymptotic condition at y∞ (Milinazzo &amp; Saffman 1985, Rotenberry 1993).   Kp = 1 when the disturbance is infinitesimal.   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1. Blasius boundary layer rendered artificially  parallel via a body force  2. TWs found (mainly by application of SSP     process), similar to the edge state solutions    found by Biau (2012)  3. Solutions found are unstable  4. Still a long way from Hopf (1948) goal of a    “rational theory of statistical hydrodynamics      where  […]  properties of turbulent flows can be    mathematically deduced from the fundamental    equations of hydromechanics”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Three dimensional vortex structures in the Blasius boundary layer flow  H. Wedin, G. Zampogna &amp; A. Bottaro  DICCA, University of Genova, Italy</dc:title>
  <dc:creator>Alessandro Bottaro</dc:creator>
  <cp:lastModifiedBy>Alessandro</cp:lastModifiedBy>
  <cp:revision>39</cp:revision>
  <dcterms:created xsi:type="dcterms:W3CDTF">2013-07-05T14:41:36Z</dcterms:created>
  <dcterms:modified xsi:type="dcterms:W3CDTF">2013-07-08T20:23:50Z</dcterms:modified>
</cp:coreProperties>
</file>