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460" r:id="rId3"/>
    <p:sldId id="461" r:id="rId4"/>
    <p:sldId id="463" r:id="rId5"/>
    <p:sldId id="557" r:id="rId6"/>
    <p:sldId id="448" r:id="rId7"/>
    <p:sldId id="469" r:id="rId8"/>
    <p:sldId id="472" r:id="rId9"/>
    <p:sldId id="565" r:id="rId10"/>
    <p:sldId id="471" r:id="rId11"/>
    <p:sldId id="473" r:id="rId12"/>
    <p:sldId id="474" r:id="rId13"/>
    <p:sldId id="566" r:id="rId14"/>
    <p:sldId id="569" r:id="rId15"/>
    <p:sldId id="458" r:id="rId16"/>
    <p:sldId id="467" r:id="rId17"/>
    <p:sldId id="466" r:id="rId18"/>
    <p:sldId id="563" r:id="rId19"/>
    <p:sldId id="464" r:id="rId20"/>
    <p:sldId id="558" r:id="rId21"/>
    <p:sldId id="416" r:id="rId22"/>
    <p:sldId id="453" r:id="rId23"/>
    <p:sldId id="475" r:id="rId24"/>
    <p:sldId id="454" r:id="rId25"/>
    <p:sldId id="408" r:id="rId26"/>
    <p:sldId id="559" r:id="rId27"/>
    <p:sldId id="431" r:id="rId28"/>
    <p:sldId id="432" r:id="rId29"/>
    <p:sldId id="288" r:id="rId30"/>
    <p:sldId id="477" r:id="rId31"/>
    <p:sldId id="289" r:id="rId32"/>
    <p:sldId id="293" r:id="rId33"/>
    <p:sldId id="476" r:id="rId34"/>
    <p:sldId id="285" r:id="rId35"/>
    <p:sldId id="560" r:id="rId36"/>
    <p:sldId id="568" r:id="rId37"/>
    <p:sldId id="422" r:id="rId38"/>
    <p:sldId id="567" r:id="rId39"/>
    <p:sldId id="409" r:id="rId40"/>
    <p:sldId id="423" r:id="rId41"/>
    <p:sldId id="424" r:id="rId42"/>
    <p:sldId id="561" r:id="rId43"/>
    <p:sldId id="556" r:id="rId44"/>
    <p:sldId id="340" r:id="rId45"/>
    <p:sldId id="338" r:id="rId46"/>
    <p:sldId id="339" r:id="rId47"/>
    <p:sldId id="349" r:id="rId48"/>
    <p:sldId id="348" r:id="rId49"/>
    <p:sldId id="562" r:id="rId50"/>
    <p:sldId id="350" r:id="rId51"/>
    <p:sldId id="47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4472C4"/>
    <a:srgbClr val="F97373"/>
    <a:srgbClr val="FF5D5D"/>
    <a:srgbClr val="000000"/>
    <a:srgbClr val="F62E2E"/>
    <a:srgbClr val="2424F0"/>
    <a:srgbClr val="4A3EEA"/>
    <a:srgbClr val="B6FCD7"/>
    <a:srgbClr val="CD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5226" autoAdjust="0"/>
  </p:normalViewPr>
  <p:slideViewPr>
    <p:cSldViewPr snapToGrid="0">
      <p:cViewPr varScale="1">
        <p:scale>
          <a:sx n="72" d="100"/>
          <a:sy n="72" d="100"/>
        </p:scale>
        <p:origin x="11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0FD2-29B5-4D34-9B7E-C3255F637AC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071F1-F7E7-4974-B42A-F8807FB02B2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1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F58F-C802-4F1F-9C5C-24A204E67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37A1A-ECB5-4E4D-BDF3-2939A51A8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31DD9-75AF-401F-A7FE-778CCB8B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61EF9-4700-40A9-A5C9-20D772BE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C776-2ACB-436F-933A-AEEAFDA3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C05D-A640-4BC9-ACAD-E0E7F268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80358-CF2C-48A2-B975-83E1CC0D8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E714C-53CA-49B8-8112-EF9CFF7A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D04A-71DA-4AA0-B67E-6E63A4A2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29B02-6846-4EA4-9A9C-08041F0A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F7687C-28D6-4BA4-BB85-8FBA87D57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B6270-DE22-4C38-B155-B917794D2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19271-3D47-42F4-A11A-0318EDAB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1A386-6BCF-4EAD-B0BB-7165A0E5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AB76-A6A7-4BDB-AA32-0E4111F1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4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, sotto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A57FB5-7025-8A46-A2C8-9AC199CBF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1382"/>
            <a:ext cx="10515600" cy="3057565"/>
          </a:xfr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Fira Sans" panose="020B0503050000020004" pitchFamily="34" charset="0"/>
              <a:buNone/>
              <a:defRPr sz="2000" b="0" i="0">
                <a:latin typeface="Fira Sans Medium" panose="020B0503050000020004" pitchFamily="34" charset="0"/>
              </a:defRPr>
            </a:lvl1pPr>
            <a:lvl2pPr marL="514325" marR="0" indent="-171442" algn="l" defTabSz="685766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2pPr>
            <a:lvl3pPr marL="814348" marR="0" indent="-171442" algn="l" defTabSz="685766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>
              <a:defRPr sz="1200" b="0" i="0">
                <a:latin typeface="Fira Sans" panose="020B0503050000020004" pitchFamily="34" charset="0"/>
              </a:defRPr>
            </a:lvl4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65F876-3350-441E-BD36-BE705EBA2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51582"/>
            <a:ext cx="10515600" cy="76200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574676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modificare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sottotitolo</a:t>
            </a:r>
            <a:endParaRPr lang="en-GB" dirty="0"/>
          </a:p>
        </p:txBody>
      </p:sp>
      <p:sp>
        <p:nvSpPr>
          <p:cNvPr id="11" name="Segnaposto titolo 1">
            <a:extLst>
              <a:ext uri="{FF2B5EF4-FFF2-40B4-BE49-F238E27FC236}">
                <a16:creationId xmlns:a16="http://schemas.microsoft.com/office/drawing/2014/main" id="{04C02021-F048-EF46-A427-824414E0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8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11EF75-678E-9E47-B9E3-622B2E130D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EC4A954-C260-E84D-8B85-4D54550A05D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A205F8-F97E-E14B-B440-BBC8D0D15D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5748339"/>
            <a:ext cx="10515600" cy="428625"/>
          </a:xfrm>
        </p:spPr>
        <p:txBody>
          <a:bodyPr>
            <a:noAutofit/>
          </a:bodyPr>
          <a:lstStyle>
            <a:lvl1pPr marL="0" indent="0">
              <a:buNone/>
              <a:defRPr sz="1050" b="0" i="1">
                <a:latin typeface="Fira Sans Medium" panose="020B0503050000020004" pitchFamily="34" charset="0"/>
              </a:defRPr>
            </a:lvl1pPr>
          </a:lstStyle>
          <a:p>
            <a:r>
              <a:rPr lang="it-IT" dirty="0"/>
              <a:t>Fare clic per inserire note</a:t>
            </a:r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67493962-E43C-492C-A639-8A49D07B7A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59536" y="6476082"/>
            <a:ext cx="891806" cy="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ABD6-E3D7-4241-A640-CACAAE50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8822-D542-4D6B-8E71-18FD9C285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2662-D246-44CF-8DE5-70A6CA3C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2AC77-DC5D-4A8C-8B32-54C11C31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F8139-2280-44A3-A7A1-6E167216F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7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B19E-F5C3-4F54-9465-671BE5AC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21234-4159-42F4-B0F0-D738D96F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67A57-404B-4CAD-9455-E92FEE12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58198-FEF6-4A87-966A-F600BEA2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EAC2A-B7E3-438D-AB2B-0955BAFD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6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88AB7-B36D-4A2A-8887-A061FDD7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9B688-45EC-484E-A0C8-A7836CFEA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FA73B-C0CD-4375-84BD-60FBB6CF7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C530F-CBF6-401E-8EF7-4770D6D3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4A546-44AC-4BF3-9F79-4801ABFC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7624E-9887-42FD-A5D4-1E3FB480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2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2F5B-226D-4140-A1A2-A6463F77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D6115-4DAB-4A1F-8CE8-2C2F1E432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C05BF-F6AF-4221-92A3-442CAF9E6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BDE2E-C2EA-4A62-99DE-A592F279E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E9BC56-3DE2-4D13-97E0-588E1E95F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132D8E-D926-43F5-8949-ED16D2FB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98FBA-9AD5-4707-8331-EC73248A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7514D-25EE-4C73-8E14-60BCA090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033F-149B-452F-9F83-741F387A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4786C-AD6B-461D-AF06-733D1E20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15663-73DF-4B8C-BAD5-3E257ADC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8FAE7-F037-4BFF-89F1-29786920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1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4E421F-2048-458F-95B5-735844E9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4D8A2-6D6A-42BD-8783-C403E0E4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D58B-C492-4339-8574-58096112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6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F9D6-EBC4-48B9-A092-539FEC29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E335-6D62-472F-BD08-34ECD628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C9E92-0253-4E61-936F-617C692EB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D656-2663-4BF1-B089-4988230B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03427-B6B4-4E47-BC28-1D553D9D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7D641-A876-4129-88E5-2871F7E4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9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4AF4-25E6-4D6D-8133-916EAAF1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551A64-998D-4F06-9C7E-3E9D442BB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6FD5-0B64-4337-AB46-42AF6949C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D5156-445D-4C48-8145-3F1D562C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A9699-A157-4F38-9CE1-7B7072EF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2C27A-7618-4BF3-A33E-4BD0ECEE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3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C0BFB-C525-4DE3-A51F-D482D9BE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4FC0C-8D9C-4F95-B5AD-901666EE0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EF675-847F-4290-9A7F-044B43743A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E009-7C4B-4A6B-AD98-4E2B16325B8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1F675-0DC4-451E-8AB7-190C117A1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B2D43-C6C2-498C-94BB-4A4BBDA7B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D162-90A3-41CF-8314-459A98D4C1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2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10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12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1.png"/><Relationship Id="rId10" Type="http://schemas.openxmlformats.org/officeDocument/2006/relationships/image" Target="../media/image110.png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2.png"/><Relationship Id="rId7" Type="http://schemas.openxmlformats.org/officeDocument/2006/relationships/image" Target="../media/image10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63.png"/><Relationship Id="rId7" Type="http://schemas.openxmlformats.org/officeDocument/2006/relationships/image" Target="../media/image3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11" Type="http://schemas.openxmlformats.org/officeDocument/2006/relationships/image" Target="../media/image66.png"/><Relationship Id="rId5" Type="http://schemas.openxmlformats.org/officeDocument/2006/relationships/image" Target="../media/image290.png"/><Relationship Id="rId10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3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301.png"/><Relationship Id="rId3" Type="http://schemas.openxmlformats.org/officeDocument/2006/relationships/image" Target="../media/image201.png"/><Relationship Id="rId7" Type="http://schemas.openxmlformats.org/officeDocument/2006/relationships/image" Target="../media/image240.png"/><Relationship Id="rId12" Type="http://schemas.openxmlformats.org/officeDocument/2006/relationships/image" Target="../media/image29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81.png"/><Relationship Id="rId5" Type="http://schemas.openxmlformats.org/officeDocument/2006/relationships/image" Target="../media/image221.png"/><Relationship Id="rId1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image" Target="../media/image211.png"/><Relationship Id="rId9" Type="http://schemas.openxmlformats.org/officeDocument/2006/relationships/image" Target="../media/image700.png"/><Relationship Id="rId14" Type="http://schemas.openxmlformats.org/officeDocument/2006/relationships/image" Target="../media/image3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7.png"/><Relationship Id="rId4" Type="http://schemas.openxmlformats.org/officeDocument/2006/relationships/image" Target="../media/image8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0.png"/><Relationship Id="rId11" Type="http://schemas.openxmlformats.org/officeDocument/2006/relationships/image" Target="../media/image97.png"/><Relationship Id="rId5" Type="http://schemas.openxmlformats.org/officeDocument/2006/relationships/image" Target="../media/image540.png"/><Relationship Id="rId10" Type="http://schemas.openxmlformats.org/officeDocument/2006/relationships/image" Target="../media/image96.png"/><Relationship Id="rId9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3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0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AC97F2-9540-9723-85ED-4FB664B9A00C}"/>
              </a:ext>
            </a:extLst>
          </p:cNvPr>
          <p:cNvSpPr txBox="1"/>
          <p:nvPr/>
        </p:nvSpPr>
        <p:spPr>
          <a:xfrm>
            <a:off x="135289" y="172899"/>
            <a:ext cx="1192142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MICRO CAUSES, MACRO EFFECTS</a:t>
            </a:r>
          </a:p>
          <a:p>
            <a:pPr algn="ctr"/>
            <a: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MICROSTRUCTURED SURFACES, INSTABILITIES, AND ASYMPTOTIC HOMOGENIZATION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Implications for thermal transport and management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8" name="Picture 7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D4558254-0668-41B2-5E30-EE7E3B0BA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" r="61061"/>
          <a:stretch/>
        </p:blipFill>
        <p:spPr>
          <a:xfrm>
            <a:off x="84761" y="2008275"/>
            <a:ext cx="3257306" cy="318478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6FEA988-64B5-4514-106D-F57A5072FC4E}"/>
              </a:ext>
            </a:extLst>
          </p:cNvPr>
          <p:cNvGrpSpPr/>
          <p:nvPr/>
        </p:nvGrpSpPr>
        <p:grpSpPr>
          <a:xfrm>
            <a:off x="7537991" y="1891942"/>
            <a:ext cx="1943485" cy="3464956"/>
            <a:chOff x="10165468" y="2110585"/>
            <a:chExt cx="2111198" cy="3572697"/>
          </a:xfrm>
        </p:grpSpPr>
        <p:pic>
          <p:nvPicPr>
            <p:cNvPr id="10" name="Immagine 25" descr="Immagine che contiene shoji, piastrellato, giorno&#10;&#10;Descrizione generata automaticamente">
              <a:extLst>
                <a:ext uri="{FF2B5EF4-FFF2-40B4-BE49-F238E27FC236}">
                  <a16:creationId xmlns:a16="http://schemas.microsoft.com/office/drawing/2014/main" id="{D9CDEC61-20E6-3EC9-B547-D0E104EC6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99"/>
            <a:stretch/>
          </p:blipFill>
          <p:spPr bwMode="auto">
            <a:xfrm flipH="1">
              <a:off x="10242155" y="2110585"/>
              <a:ext cx="1467942" cy="357269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A5282FC-B625-BDA3-C7BB-6F6383720C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2366102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8554F05-561F-5977-16B0-8FCB403ACC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2527738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192683D-1B17-2721-0FC5-4AF93A962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2679275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172952B-0297-53D3-A01B-93DE9415FC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2840911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0045B4E-E9D9-EE59-EC17-AC51EB6AF0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3012901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B7B19F5-AA81-5AB1-51DC-78A89C0DE3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3174537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CBDD736-1B5A-2D43-F7E4-BB668D6DB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3326074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8D62E7C-BA61-52D8-CEEE-DFBDF4432A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3487710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67A7247-00DC-4B7E-0A1E-3A8BBEC8E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4034" y="3664008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50A582C-43A5-A899-CB5B-8B4A19105F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6143" y="3825644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DB87275-FCF2-6B50-6A7B-7A3D8330F0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4034" y="3977181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7B37A2F-D102-5A00-41D0-AA9ED77CB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6143" y="4138817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09DBBFF-4C30-8211-35A1-ED7C09754E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4034" y="4310807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4943646-3066-D0D8-E30E-99450100B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6143" y="4472443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C7C7794-2EEB-7A18-87EA-253D5958C9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4034" y="4623980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12D60D9-F1FA-6718-326B-20DA966A6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6143" y="4785616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DBD0E6F-F956-63B8-9B45-9999451F74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4959432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0FD8CB2-A1EC-2481-04E1-BCE6AC473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5131422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3FA4BCB-18C8-DC24-013B-2790A28434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5293058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26F45D0-FF9A-CCF0-7D11-39302E4FC2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3632" y="5444595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8457896-733F-86FC-7390-5FCCFC679B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5741" y="5606231"/>
              <a:ext cx="2223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21669F5-0856-3A3A-F5D7-8E789820CF01}"/>
                    </a:ext>
                  </a:extLst>
                </p:cNvPr>
                <p:cNvSpPr txBox="1"/>
                <p:nvPr/>
              </p:nvSpPr>
              <p:spPr>
                <a:xfrm rot="16200000" flipH="1">
                  <a:off x="11516586" y="3712363"/>
                  <a:ext cx="11508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𝐻𝑒𝑎𝑡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21669F5-0856-3A3A-F5D7-8E789820CF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11516586" y="3712363"/>
                  <a:ext cx="1150828" cy="369332"/>
                </a:xfrm>
                <a:prstGeom prst="rect">
                  <a:avLst/>
                </a:prstGeom>
                <a:blipFill>
                  <a:blip r:embed="rId4"/>
                  <a:stretch>
                    <a:fillRect r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AB87E66-2227-649A-FBF2-3C34D22C2C5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1561" y="3250599"/>
              <a:ext cx="0" cy="879558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74ABA22-5EEB-0BFA-6EF6-D64824E026BF}"/>
                    </a:ext>
                  </a:extLst>
                </p:cNvPr>
                <p:cNvSpPr txBox="1"/>
                <p:nvPr/>
              </p:nvSpPr>
              <p:spPr>
                <a:xfrm>
                  <a:off x="10165468" y="4000850"/>
                  <a:ext cx="49218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74ABA22-5EEB-0BFA-6EF6-D64824E026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5468" y="4000850"/>
                  <a:ext cx="492186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5CCFD0-0201-F2B5-7724-AC4B2D4AC66E}"/>
              </a:ext>
            </a:extLst>
          </p:cNvPr>
          <p:cNvGrpSpPr/>
          <p:nvPr/>
        </p:nvGrpSpPr>
        <p:grpSpPr>
          <a:xfrm>
            <a:off x="3461325" y="1996466"/>
            <a:ext cx="3588377" cy="3260745"/>
            <a:chOff x="-907424" y="57806"/>
            <a:chExt cx="7511459" cy="6133372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1593E100-E3ED-0163-03EE-2A2A78DF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2">
                  <a:lumMod val="9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>
              <a:off x="2868572" y="-3468259"/>
              <a:ext cx="45719" cy="7425204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35CBE6D5-3EF9-6139-EC93-4E0B21954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E7E6E6">
                  <a:lumMod val="90000"/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"/>
            <a:stretch/>
          </p:blipFill>
          <p:spPr>
            <a:xfrm>
              <a:off x="-821168" y="260397"/>
              <a:ext cx="7425203" cy="5930781"/>
            </a:xfrm>
            <a:prstGeom prst="rect">
              <a:avLst/>
            </a:prstGeom>
          </p:spPr>
        </p:pic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9439A95-C081-80CC-B200-BDDD20B7DA2E}"/>
                </a:ext>
              </a:extLst>
            </p:cNvPr>
            <p:cNvGrpSpPr/>
            <p:nvPr/>
          </p:nvGrpSpPr>
          <p:grpSpPr>
            <a:xfrm>
              <a:off x="-907424" y="57806"/>
              <a:ext cx="7492298" cy="6084784"/>
              <a:chOff x="2300996" y="156228"/>
              <a:chExt cx="7492298" cy="6084784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0051B7F-5025-F0E6-58FD-66A7087E37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4653" y="1997474"/>
                <a:ext cx="2415631" cy="107235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9C46B549-B863-4208-19D3-7A0BB77CFE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60284" y="3069830"/>
                <a:ext cx="63728" cy="317118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40E5A61-5CA9-6253-4BC8-7E95282DD8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99186" y="4751316"/>
                <a:ext cx="2120158" cy="148284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1D2849E-824B-75E2-0E84-B54043F0B3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41183" y="1987143"/>
                <a:ext cx="358003" cy="276539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664BE1D1-674E-20E6-E0F8-A0CF92BB9B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0284" y="993838"/>
                <a:ext cx="4303126" cy="207599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D49167A6-BD27-4FF6-8044-FB31F5F9BB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09809" y="993838"/>
                <a:ext cx="453601" cy="262131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AB2CE11-48B1-6E6D-7370-8B6801DF79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9344" y="3615155"/>
                <a:ext cx="3785797" cy="261900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A0BBCEF-CBF0-20A4-7D17-58EAC3DB18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4063" y="487438"/>
                <a:ext cx="4235510" cy="150984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A250C319-C49F-FBE4-CCCB-25FC5F70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7768" y="484948"/>
                <a:ext cx="2495642" cy="50889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D9C9EDB-BB13-8246-E6B5-FCFB32BEA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7438" y="383913"/>
                <a:ext cx="367166" cy="9093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DABD12F5-C924-0AD7-F369-078B64ABC7A3}"/>
                      </a:ext>
                    </a:extLst>
                  </p:cNvPr>
                  <p:cNvSpPr txBox="1"/>
                  <p:nvPr/>
                </p:nvSpPr>
                <p:spPr>
                  <a:xfrm>
                    <a:off x="4362611" y="609646"/>
                    <a:ext cx="775217" cy="651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DABD12F5-C924-0AD7-F369-078B64ABC7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62611" y="609646"/>
                    <a:ext cx="775217" cy="65176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250" b="-1492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7352EE7E-4DAD-17CE-197C-37D075EA20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8598" y="399299"/>
                <a:ext cx="1668609" cy="59987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3C7DA1CB-0B98-1262-42B6-96268642D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07587" y="1133481"/>
                <a:ext cx="1999092" cy="72859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8186920-87CE-A55F-BB1C-0B2271BF9E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42856" y="1856784"/>
                <a:ext cx="264272" cy="1303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A03C5FF9-A078-B7AE-0FC5-FD72623840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0480" y="1885994"/>
                <a:ext cx="126567" cy="118383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DB69917B-CD87-BB68-E5D5-E1D3E79A2B74}"/>
                  </a:ext>
                </a:extLst>
              </p:cNvPr>
              <p:cNvCxnSpPr>
                <a:cxnSpLocks/>
                <a:stCxn id="157" idx="2"/>
              </p:cNvCxnSpPr>
              <p:nvPr/>
            </p:nvCxnSpPr>
            <p:spPr>
              <a:xfrm>
                <a:off x="2693598" y="3619837"/>
                <a:ext cx="142379" cy="9173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D9F4E6FD-1B0E-3736-88C1-9A86F5429552}"/>
                      </a:ext>
                    </a:extLst>
                  </p:cNvPr>
                  <p:cNvSpPr txBox="1"/>
                  <p:nvPr/>
                </p:nvSpPr>
                <p:spPr>
                  <a:xfrm>
                    <a:off x="2300996" y="2968070"/>
                    <a:ext cx="785202" cy="651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D9F4E6FD-1B0E-3736-88C1-9A86F54295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00996" y="2968070"/>
                    <a:ext cx="785202" cy="65176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469" b="-134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3FA51120-364C-A49C-6F5E-5AA02133D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148" y="4527969"/>
                <a:ext cx="292141" cy="19777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8D313E47-896D-42DD-3ECE-49F342E0A1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82571" y="863521"/>
                <a:ext cx="310723" cy="11608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25C431E-F5F7-6A5E-2D9B-5FF673EA33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3884" y="332849"/>
                <a:ext cx="350739" cy="13036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E2A92DB1-798B-C1EF-B3D9-D37F96105C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87443" y="372258"/>
                <a:ext cx="945315" cy="17323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1950FB4E-2A27-C9AE-2C95-A8699BF46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8088" y="635985"/>
                <a:ext cx="1097233" cy="213862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BF90ABB6-62F0-6EE8-48C1-54BDAB48902D}"/>
                      </a:ext>
                    </a:extLst>
                  </p:cNvPr>
                  <p:cNvSpPr txBox="1"/>
                  <p:nvPr/>
                </p:nvSpPr>
                <p:spPr>
                  <a:xfrm>
                    <a:off x="8061545" y="156228"/>
                    <a:ext cx="785202" cy="651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BF90ABB6-62F0-6EE8-48C1-54BDAB4890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1545" y="156228"/>
                    <a:ext cx="785202" cy="65176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235" b="-1492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A3923A25-A462-CA30-8493-E7A6E5DD3AEA}"/>
              </a:ext>
            </a:extLst>
          </p:cNvPr>
          <p:cNvSpPr txBox="1"/>
          <p:nvPr/>
        </p:nvSpPr>
        <p:spPr>
          <a:xfrm>
            <a:off x="3280306" y="5445141"/>
            <a:ext cx="4897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cs typeface="Times New Roman" panose="02020603050405020304" pitchFamily="18" charset="0"/>
              </a:rPr>
              <a:t>Alessandro Bottaro</a:t>
            </a:r>
          </a:p>
          <a:p>
            <a:pPr algn="ctr"/>
            <a:r>
              <a:rPr lang="it-IT" sz="2400" b="1" dirty="0">
                <a:cs typeface="Times New Roman" panose="02020603050405020304" pitchFamily="18" charset="0"/>
              </a:rPr>
              <a:t>DICCA, </a:t>
            </a:r>
            <a:r>
              <a:rPr lang="it-IT" sz="2400" b="1" dirty="0" err="1">
                <a:cs typeface="Times New Roman" panose="02020603050405020304" pitchFamily="18" charset="0"/>
              </a:rPr>
              <a:t>Polytechnic</a:t>
            </a:r>
            <a:r>
              <a:rPr lang="it-IT" sz="2400" b="1" dirty="0">
                <a:cs typeface="Times New Roman" panose="02020603050405020304" pitchFamily="18" charset="0"/>
              </a:rPr>
              <a:t> School</a:t>
            </a:r>
          </a:p>
          <a:p>
            <a:pPr algn="ctr"/>
            <a:r>
              <a:rPr lang="it-IT" sz="2400" b="1" dirty="0">
                <a:cs typeface="Times New Roman" panose="02020603050405020304" pitchFamily="18" charset="0"/>
              </a:rPr>
              <a:t>University of Genova, </a:t>
            </a:r>
            <a:r>
              <a:rPr lang="it-IT" sz="2400" b="1" dirty="0" err="1">
                <a:cs typeface="Times New Roman" panose="02020603050405020304" pitchFamily="18" charset="0"/>
              </a:rPr>
              <a:t>Italy</a:t>
            </a:r>
            <a:endParaRPr lang="it-IT" sz="2400" dirty="0"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8AC34BE-7856-163C-2A2E-BCCE43E5E3B9}"/>
              </a:ext>
            </a:extLst>
          </p:cNvPr>
          <p:cNvSpPr/>
          <p:nvPr/>
        </p:nvSpPr>
        <p:spPr>
          <a:xfrm>
            <a:off x="1090422" y="176341"/>
            <a:ext cx="10215155" cy="135768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DF6B8FA-C2A2-1A28-9A2C-3878274D3543}"/>
              </a:ext>
            </a:extLst>
          </p:cNvPr>
          <p:cNvSpPr/>
          <p:nvPr/>
        </p:nvSpPr>
        <p:spPr>
          <a:xfrm>
            <a:off x="3873350" y="5456987"/>
            <a:ext cx="3711364" cy="1239960"/>
          </a:xfrm>
          <a:prstGeom prst="rect">
            <a:avLst/>
          </a:prstGeom>
          <a:solidFill>
            <a:srgbClr val="4472C4">
              <a:alpha val="30196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cilindro, contenitore, secchio&#10;&#10;Il contenuto generato dall'IA potrebbe non essere corretto.">
            <a:extLst>
              <a:ext uri="{FF2B5EF4-FFF2-40B4-BE49-F238E27FC236}">
                <a16:creationId xmlns:a16="http://schemas.microsoft.com/office/drawing/2014/main" id="{93FCAE68-A4CC-A2C7-4509-2838C2EC90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8223" y="1864292"/>
            <a:ext cx="2345480" cy="37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8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3DABD-3C18-1271-06E8-D73BCE38E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44EF44FB-8CEB-2BFE-8C88-8C4923E312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0923" y="1664855"/>
                <a:ext cx="10942468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it-IT" sz="3100" dirty="0">
                    <a:latin typeface="+mn-lt"/>
                  </a:rPr>
                  <a:t>The </a:t>
                </a:r>
                <a:r>
                  <a:rPr lang="it-IT" sz="3100" dirty="0" err="1">
                    <a:latin typeface="+mn-lt"/>
                  </a:rPr>
                  <a:t>boundary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conditions</a:t>
                </a:r>
                <a:r>
                  <a:rPr lang="it-IT" sz="3100" dirty="0">
                    <a:latin typeface="+mn-lt"/>
                  </a:rPr>
                  <a:t> of the </a:t>
                </a:r>
                <a:r>
                  <a:rPr lang="it-IT" sz="3100" dirty="0" err="1">
                    <a:latin typeface="+mn-lt"/>
                  </a:rPr>
                  <a:t>microscopic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problem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at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leading</a:t>
                </a:r>
                <a:r>
                  <a:rPr lang="it-IT" sz="3100" dirty="0">
                    <a:latin typeface="+mn-lt"/>
                  </a:rPr>
                  <a:t> </a:t>
                </a:r>
                <a:r>
                  <a:rPr lang="it-IT" sz="3100" dirty="0" err="1">
                    <a:latin typeface="+mn-lt"/>
                  </a:rPr>
                  <a:t>order</a:t>
                </a:r>
                <a:r>
                  <a:rPr lang="it-IT" sz="3100" dirty="0">
                    <a:latin typeface="+mn-lt"/>
                  </a:rPr>
                  <a:t> are:</a:t>
                </a: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br>
                  <a:rPr lang="it-IT" sz="3100" dirty="0">
                    <a:latin typeface="+mn-lt"/>
                  </a:rPr>
                </a:br>
                <a:r>
                  <a:rPr lang="it-IT" sz="3100" dirty="0">
                    <a:latin typeface="+mn-lt"/>
                  </a:rPr>
                  <a:t>plus </a:t>
                </a:r>
                <a:r>
                  <a:rPr lang="it-IT" sz="3100" dirty="0" err="1">
                    <a:latin typeface="+mn-lt"/>
                  </a:rPr>
                  <a:t>periodicity</a:t>
                </a:r>
                <a:r>
                  <a:rPr lang="it-IT" sz="3100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r>
                      <a:rPr lang="it-IT" sz="3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it-IT" sz="31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3100" dirty="0">
                        <a:latin typeface="+mn-lt"/>
                      </a:rPr>
                      <m:t>and</m:t>
                    </m:r>
                    <m:r>
                      <m:rPr>
                        <m:nor/>
                      </m:rPr>
                      <a:rPr lang="it-IT" sz="3100" b="0" i="0" dirty="0" smtClean="0"/>
                      <m:t> </m:t>
                    </m:r>
                    <m:r>
                      <a:rPr lang="it-IT" sz="31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it-IT" sz="3100" dirty="0">
                    <a:latin typeface="+mn-lt"/>
                  </a:rPr>
                  <a:t>.</a:t>
                </a:r>
                <a:endParaRPr lang="en-US" sz="31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44EF44FB-8CEB-2BFE-8C88-8C4923E312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0923" y="1664855"/>
                <a:ext cx="10942468" cy="1325563"/>
              </a:xfrm>
              <a:blipFill>
                <a:blip r:embed="rId2"/>
                <a:stretch>
                  <a:fillRect l="-1114" t="-62385" r="-167" b="-67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C073D69-C050-B0C0-88D3-E11CE549F554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70391" y="1537706"/>
                <a:ext cx="11406328" cy="2617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(0)</m:t>
                        </m:r>
                      </m:sup>
                    </m:sSub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at the </a:t>
                </a:r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lower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, rough </a:t>
                </a:r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wall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𝑤𝑎𝑙𝑙</m:t>
                        </m:r>
                      </m:sub>
                    </m:sSub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d>
                          <m:d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num>
                          <m:den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at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the upper </a:t>
                </a:r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boundary</a:t>
                </a:r>
                <a:r>
                  <a:rPr lang="it-IT" dirty="0">
                    <a:cs typeface="Times New Roman" panose="02020603050405020304" pitchFamily="18" charset="0"/>
                  </a:rPr>
                  <a:t> in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</a:t>
                </a: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C073D69-C050-B0C0-88D3-E11CE549F55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0391" y="1537706"/>
                <a:ext cx="11406328" cy="2617640"/>
              </a:xfrm>
              <a:prstGeom prst="rect">
                <a:avLst/>
              </a:prstGeom>
              <a:blipFill>
                <a:blip r:embed="rId3"/>
                <a:stretch>
                  <a:fillRect t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1">
            <a:extLst>
              <a:ext uri="{FF2B5EF4-FFF2-40B4-BE49-F238E27FC236}">
                <a16:creationId xmlns:a16="http://schemas.microsoft.com/office/drawing/2014/main" id="{C64BB8C8-9AAC-4EDE-6E9E-B89DAD37237D}"/>
              </a:ext>
            </a:extLst>
          </p:cNvPr>
          <p:cNvSpPr txBox="1">
            <a:spLocks/>
          </p:cNvSpPr>
          <p:nvPr/>
        </p:nvSpPr>
        <p:spPr>
          <a:xfrm>
            <a:off x="907004" y="3544810"/>
            <a:ext cx="107331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CC5236B-1D09-0196-6A1A-D522766FBC5C}"/>
              </a:ext>
            </a:extLst>
          </p:cNvPr>
          <p:cNvSpPr/>
          <p:nvPr/>
        </p:nvSpPr>
        <p:spPr>
          <a:xfrm>
            <a:off x="4964437" y="2305606"/>
            <a:ext cx="1473694" cy="639192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52A30665-23DF-3526-C2A7-CAC8AF39C1B2}"/>
              </a:ext>
            </a:extLst>
          </p:cNvPr>
          <p:cNvSpPr/>
          <p:nvPr/>
        </p:nvSpPr>
        <p:spPr>
          <a:xfrm>
            <a:off x="440923" y="1512116"/>
            <a:ext cx="221940" cy="1325563"/>
          </a:xfrm>
          <a:prstGeom prst="leftBrace">
            <a:avLst>
              <a:gd name="adj1" fmla="val 34047"/>
              <a:gd name="adj2" fmla="val 5134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02AD414-4FCF-CB32-4805-B9DB7DEDE130}"/>
              </a:ext>
            </a:extLst>
          </p:cNvPr>
          <p:cNvSpPr txBox="1">
            <a:spLocks/>
          </p:cNvSpPr>
          <p:nvPr/>
        </p:nvSpPr>
        <p:spPr>
          <a:xfrm>
            <a:off x="440923" y="3379838"/>
            <a:ext cx="10942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latin typeface="+mn-lt"/>
              </a:rPr>
              <a:t>Separation</a:t>
            </a:r>
            <a:r>
              <a:rPr lang="it-IT" sz="2800" dirty="0">
                <a:latin typeface="+mn-lt"/>
              </a:rPr>
              <a:t> of </a:t>
            </a:r>
            <a:r>
              <a:rPr lang="it-IT" sz="2800" dirty="0" err="1">
                <a:latin typeface="+mn-lt"/>
              </a:rPr>
              <a:t>variables</a:t>
            </a:r>
            <a:r>
              <a:rPr lang="it-IT" sz="2800" dirty="0">
                <a:latin typeface="+mn-lt"/>
              </a:rPr>
              <a:t> </a:t>
            </a:r>
            <a:r>
              <a:rPr lang="it-IT" sz="2800" i="1" dirty="0" err="1">
                <a:latin typeface="+mn-lt"/>
              </a:rPr>
              <a:t>ansatz</a:t>
            </a:r>
            <a:r>
              <a:rPr lang="it-IT" sz="2800" dirty="0">
                <a:latin typeface="+mn-lt"/>
              </a:rPr>
              <a:t> for the </a:t>
            </a:r>
            <a:r>
              <a:rPr lang="it-IT" sz="2800" dirty="0" err="1">
                <a:latin typeface="+mn-lt"/>
              </a:rPr>
              <a:t>leading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order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variables</a:t>
            </a:r>
            <a:r>
              <a:rPr lang="it-IT" sz="2800" dirty="0">
                <a:latin typeface="+mn-lt"/>
              </a:rPr>
              <a:t>: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4E6753F-CF46-BB28-02DC-D26136A00FC3}"/>
                  </a:ext>
                </a:extLst>
              </p:cNvPr>
              <p:cNvSpPr txBox="1"/>
              <p:nvPr/>
            </p:nvSpPr>
            <p:spPr>
              <a:xfrm>
                <a:off x="1546300" y="4588968"/>
                <a:ext cx="7102145" cy="19124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d>
                            <m:d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  <m:r>
                      <a:rPr lang="it-IT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sz="2800" i="1">
                        <a:latin typeface="Cambria Math" panose="02040503050406030204" pitchFamily="18" charset="0"/>
                      </a:rPr>
                      <m:t>)=</m:t>
                    </m:r>
                    <m:sSubSup>
                      <m:sSubSupPr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it-IT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4E6753F-CF46-BB28-02DC-D26136A00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300" y="4588968"/>
                <a:ext cx="7102145" cy="19124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352990F1-A38F-DBD0-6AF2-8D06BD6C07B5}"/>
              </a:ext>
            </a:extLst>
          </p:cNvPr>
          <p:cNvSpPr/>
          <p:nvPr/>
        </p:nvSpPr>
        <p:spPr>
          <a:xfrm>
            <a:off x="6151315" y="4601833"/>
            <a:ext cx="1534367" cy="639192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30D90E9-64D2-BBA3-7036-10ED7D489BA1}"/>
              </a:ext>
            </a:extLst>
          </p:cNvPr>
          <p:cNvSpPr/>
          <p:nvPr/>
        </p:nvSpPr>
        <p:spPr>
          <a:xfrm>
            <a:off x="5231626" y="5495340"/>
            <a:ext cx="1534367" cy="639192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0C35E3C-6739-DC8C-540D-5395B7644053}"/>
              </a:ext>
            </a:extLst>
          </p:cNvPr>
          <p:cNvSpPr/>
          <p:nvPr/>
        </p:nvSpPr>
        <p:spPr>
          <a:xfrm>
            <a:off x="1546300" y="4350056"/>
            <a:ext cx="6782888" cy="1918026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1A8628C-556A-E6C0-CA78-69D819C01675}"/>
              </a:ext>
            </a:extLst>
          </p:cNvPr>
          <p:cNvSpPr/>
          <p:nvPr/>
        </p:nvSpPr>
        <p:spPr>
          <a:xfrm>
            <a:off x="0" y="13685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1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BB6C2-3A96-AC1B-34F7-9D565DB2F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DDF6BB-DB7E-BEBD-63DF-1A357F7E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97" y="348492"/>
            <a:ext cx="10942468" cy="4809434"/>
          </a:xfrm>
        </p:spPr>
        <p:txBody>
          <a:bodyPr>
            <a:normAutofit/>
          </a:bodyPr>
          <a:lstStyle/>
          <a:p>
            <a:r>
              <a:rPr lang="it-IT" sz="2800" dirty="0" err="1">
                <a:latin typeface="+mn-lt"/>
              </a:rPr>
              <a:t>Plugging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into</a:t>
            </a:r>
            <a:r>
              <a:rPr lang="it-IT" sz="2800" dirty="0">
                <a:latin typeface="+mn-lt"/>
              </a:rPr>
              <a:t> the Stokes system, the </a:t>
            </a:r>
            <a:r>
              <a:rPr lang="it-IT" sz="2800" b="1" dirty="0" err="1">
                <a:latin typeface="+mn-lt"/>
              </a:rPr>
              <a:t>closure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b="1" dirty="0" err="1">
                <a:latin typeface="+mn-lt"/>
              </a:rPr>
              <a:t>problem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dirty="0">
                <a:latin typeface="+mn-lt"/>
              </a:rPr>
              <a:t>for the </a:t>
            </a:r>
            <a:r>
              <a:rPr lang="it-IT" sz="2800" dirty="0" err="1">
                <a:latin typeface="+mn-lt"/>
              </a:rPr>
              <a:t>variables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at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leading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order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becomes</a:t>
            </a:r>
            <a:r>
              <a:rPr lang="it-IT" sz="2800" dirty="0">
                <a:latin typeface="+mn-lt"/>
              </a:rPr>
              <a:t>:</a:t>
            </a: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br>
              <a:rPr lang="it-IT" sz="2800" dirty="0">
                <a:latin typeface="+mn-lt"/>
              </a:rPr>
            </a:br>
            <a:r>
              <a:rPr lang="it-IT" sz="2800" dirty="0" err="1">
                <a:latin typeface="+mn-lt"/>
              </a:rPr>
              <a:t>subject</a:t>
            </a:r>
            <a:r>
              <a:rPr lang="it-IT" sz="2800" dirty="0">
                <a:latin typeface="+mn-lt"/>
              </a:rPr>
              <a:t> to: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4B6286A6-76EB-B6DB-9589-B753C387B36F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2090818" y="4819107"/>
                <a:ext cx="11406328" cy="2387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at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𝑤𝑎𝑙𝑙</m:t>
                        </m:r>
                      </m:sub>
                    </m:sSub>
                  </m:oMath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it-IT" b="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at</a:t>
                </a:r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</a:t>
                </a: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4B6286A6-76EB-B6DB-9589-B753C387B36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0818" y="4819107"/>
                <a:ext cx="11406328" cy="2387385"/>
              </a:xfrm>
              <a:prstGeom prst="rect">
                <a:avLst/>
              </a:prstGeom>
              <a:blipFill>
                <a:blip r:embed="rId2"/>
                <a:stretch>
                  <a:fillRect t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1">
            <a:extLst>
              <a:ext uri="{FF2B5EF4-FFF2-40B4-BE49-F238E27FC236}">
                <a16:creationId xmlns:a16="http://schemas.microsoft.com/office/drawing/2014/main" id="{0F64EAA6-8CD5-B411-AA89-57ECF232CD4A}"/>
              </a:ext>
            </a:extLst>
          </p:cNvPr>
          <p:cNvSpPr txBox="1">
            <a:spLocks/>
          </p:cNvSpPr>
          <p:nvPr/>
        </p:nvSpPr>
        <p:spPr>
          <a:xfrm>
            <a:off x="907004" y="3544810"/>
            <a:ext cx="107331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FE13DCF-2C4D-A800-EF50-A16560668632}"/>
                  </a:ext>
                </a:extLst>
              </p:cNvPr>
              <p:cNvSpPr txBox="1"/>
              <p:nvPr/>
            </p:nvSpPr>
            <p:spPr>
              <a:xfrm>
                <a:off x="1981940" y="1744260"/>
                <a:ext cx="6094520" cy="2643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8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8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FE13DCF-2C4D-A800-EF50-A1656066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940" y="1744260"/>
                <a:ext cx="6094520" cy="26439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13">
            <a:extLst>
              <a:ext uri="{FF2B5EF4-FFF2-40B4-BE49-F238E27FC236}">
                <a16:creationId xmlns:a16="http://schemas.microsoft.com/office/drawing/2014/main" id="{1F461E31-64BA-C881-2539-AEC0255A9194}"/>
              </a:ext>
            </a:extLst>
          </p:cNvPr>
          <p:cNvSpPr/>
          <p:nvPr/>
        </p:nvSpPr>
        <p:spPr>
          <a:xfrm>
            <a:off x="-4069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7524DEC-E786-97A5-234E-49A9E61042F8}"/>
              </a:ext>
            </a:extLst>
          </p:cNvPr>
          <p:cNvSpPr/>
          <p:nvPr/>
        </p:nvSpPr>
        <p:spPr>
          <a:xfrm>
            <a:off x="3261815" y="1716964"/>
            <a:ext cx="3835021" cy="2159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A03B93-72C4-77E0-9F0E-D923B2A5B980}"/>
              </a:ext>
            </a:extLst>
          </p:cNvPr>
          <p:cNvSpPr/>
          <p:nvPr/>
        </p:nvSpPr>
        <p:spPr>
          <a:xfrm>
            <a:off x="2090818" y="4678903"/>
            <a:ext cx="6247964" cy="166730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03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D5769BF-E291-1F2E-196F-76BD68C13BC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6847" y="365125"/>
                <a:ext cx="10616953" cy="1325563"/>
              </a:xfrm>
            </p:spPr>
            <p:txBody>
              <a:bodyPr>
                <a:normAutofit/>
              </a:bodyPr>
              <a:lstStyle/>
              <a:p>
                <a:r>
                  <a:rPr lang="it-IT" sz="2800" dirty="0">
                    <a:latin typeface="+mn-lt"/>
                  </a:rPr>
                  <a:t>Once the </a:t>
                </a:r>
                <a:r>
                  <a:rPr lang="it-IT" sz="2800" dirty="0" err="1">
                    <a:latin typeface="+mn-lt"/>
                  </a:rPr>
                  <a:t>closure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problem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is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solved</a:t>
                </a:r>
                <a:r>
                  <a:rPr lang="it-IT" sz="2800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is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known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  <m:r>
                      <a:rPr lang="it-IT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800" dirty="0" err="1">
                    <a:latin typeface="+mn-lt"/>
                  </a:rPr>
                  <a:t>we</a:t>
                </a:r>
                <a:r>
                  <a:rPr lang="it-IT" sz="2800" dirty="0">
                    <a:latin typeface="+mn-lt"/>
                  </a:rPr>
                  <a:t> can </a:t>
                </a:r>
                <a:r>
                  <a:rPr lang="it-IT" sz="2800" dirty="0" err="1">
                    <a:latin typeface="+mn-lt"/>
                  </a:rPr>
                  <a:t>retrieve</a:t>
                </a:r>
                <a:r>
                  <a:rPr lang="it-IT" sz="2800" dirty="0">
                    <a:latin typeface="+mn-lt"/>
                  </a:rPr>
                  <a:t> the </a:t>
                </a:r>
                <a:r>
                  <a:rPr lang="it-IT" sz="2800" dirty="0" err="1">
                    <a:latin typeface="+mn-lt"/>
                  </a:rPr>
                  <a:t>macroscopic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i="1" dirty="0">
                    <a:latin typeface="+mn-lt"/>
                  </a:rPr>
                  <a:t>slip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velocity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  <m:r>
                      <a:rPr lang="it-IT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D5769BF-E291-1F2E-196F-76BD68C13B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6847" y="365125"/>
                <a:ext cx="10616953" cy="1325563"/>
              </a:xfrm>
              <a:blipFill>
                <a:blip r:embed="rId2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D324660-E75D-FF2E-1E19-ED7A898D7B0F}"/>
                  </a:ext>
                </a:extLst>
              </p:cNvPr>
              <p:cNvSpPr txBox="1"/>
              <p:nvPr/>
            </p:nvSpPr>
            <p:spPr>
              <a:xfrm>
                <a:off x="589626" y="1690688"/>
                <a:ext cx="9930413" cy="968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  <m:r>
                        <a:rPr lang="it-IT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(0)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+…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𝜖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 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D324660-E75D-FF2E-1E19-ED7A898D7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26" y="1690688"/>
                <a:ext cx="9930413" cy="968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>
                <a:extLst>
                  <a:ext uri="{FF2B5EF4-FFF2-40B4-BE49-F238E27FC236}">
                    <a16:creationId xmlns:a16="http://schemas.microsoft.com/office/drawing/2014/main" id="{2A632BF6-3ED8-ABE5-11FE-5ABCA6B7D0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846" y="2766218"/>
                <a:ext cx="10616953" cy="36345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endParaRPr lang="it-IT" sz="2800" dirty="0">
                  <a:latin typeface="+mn-lt"/>
                </a:endParaRPr>
              </a:p>
              <a:p>
                <a:r>
                  <a:rPr lang="it-IT" sz="2800" dirty="0" err="1">
                    <a:latin typeface="+mn-lt"/>
                  </a:rPr>
                  <a:t>This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boundary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condition</a:t>
                </a:r>
                <a:r>
                  <a:rPr lang="it-IT" sz="2800" dirty="0">
                    <a:latin typeface="+mn-lt"/>
                  </a:rPr>
                  <a:t> can </a:t>
                </a:r>
                <a:r>
                  <a:rPr lang="it-IT" sz="2800" dirty="0" err="1">
                    <a:latin typeface="+mn-lt"/>
                  </a:rPr>
                  <a:t>then</a:t>
                </a:r>
                <a:r>
                  <a:rPr lang="it-IT" sz="2800" dirty="0">
                    <a:latin typeface="+mn-lt"/>
                  </a:rPr>
                  <a:t> be Taylor-</a:t>
                </a:r>
                <a:r>
                  <a:rPr lang="it-IT" sz="2800" dirty="0" err="1">
                    <a:latin typeface="+mn-lt"/>
                  </a:rPr>
                  <a:t>expanded</a:t>
                </a:r>
                <a:r>
                  <a:rPr lang="it-IT" sz="2800" dirty="0">
                    <a:latin typeface="+mn-lt"/>
                  </a:rPr>
                  <a:t> to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800" dirty="0">
                    <a:latin typeface="+mn-lt"/>
                  </a:rPr>
                  <a:t>,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latin typeface="+mn-lt"/>
                  </a:rPr>
                  <a:t> the </a:t>
                </a:r>
                <a:r>
                  <a:rPr lang="it-IT" sz="2800" dirty="0" err="1">
                    <a:latin typeface="+mn-lt"/>
                  </a:rPr>
                  <a:t>outer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rims</a:t>
                </a:r>
                <a:r>
                  <a:rPr lang="it-IT" sz="2800" dirty="0">
                    <a:latin typeface="+mn-lt"/>
                  </a:rPr>
                  <a:t> of the </a:t>
                </a:r>
                <a:r>
                  <a:rPr lang="it-IT" sz="2800" dirty="0" err="1">
                    <a:latin typeface="+mn-lt"/>
                  </a:rPr>
                  <a:t>roughness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elements</a:t>
                </a:r>
                <a:r>
                  <a:rPr lang="it-IT" sz="2800" dirty="0">
                    <a:latin typeface="+mn-lt"/>
                  </a:rPr>
                  <a:t>, to </a:t>
                </a:r>
                <a:r>
                  <a:rPr lang="it-IT" sz="2800" dirty="0" err="1">
                    <a:latin typeface="+mn-lt"/>
                  </a:rPr>
                  <a:t>finally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obtain</a:t>
                </a:r>
                <a:r>
                  <a:rPr lang="it-IT" sz="2800" dirty="0">
                    <a:latin typeface="+mn-lt"/>
                  </a:rPr>
                  <a:t>,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leading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order</a:t>
                </a:r>
                <a:r>
                  <a:rPr lang="it-IT" sz="2800" dirty="0">
                    <a:latin typeface="+mn-lt"/>
                  </a:rPr>
                  <a:t>:</a:t>
                </a:r>
              </a:p>
              <a:p>
                <a:endParaRPr lang="it-IT" sz="2800" dirty="0">
                  <a:latin typeface="+mn-lt"/>
                </a:endParaRPr>
              </a:p>
              <a:p>
                <a:endParaRPr lang="it-IT" sz="2800" dirty="0">
                  <a:latin typeface="+mn-lt"/>
                </a:endParaRPr>
              </a:p>
              <a:p>
                <a:endParaRPr lang="it-IT" sz="2800" dirty="0">
                  <a:latin typeface="+mn-lt"/>
                </a:endParaRPr>
              </a:p>
              <a:p>
                <a:endParaRPr lang="it-IT" sz="2800" dirty="0">
                  <a:latin typeface="+mn-lt"/>
                </a:endParaRPr>
              </a:p>
              <a:p>
                <a:endParaRPr lang="it-IT" sz="1200" dirty="0">
                  <a:latin typeface="+mn-lt"/>
                </a:endParaRPr>
              </a:p>
              <a:p>
                <a:r>
                  <a:rPr lang="it-IT" sz="2800" dirty="0">
                    <a:latin typeface="+mn-lt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800" dirty="0">
                    <a:latin typeface="+mn-lt"/>
                  </a:rPr>
                  <a:t>the </a:t>
                </a:r>
                <a:r>
                  <a:rPr lang="it-IT" sz="2800" b="1" dirty="0" err="1">
                    <a:latin typeface="+mn-lt"/>
                  </a:rPr>
                  <a:t>Navier</a:t>
                </a:r>
                <a:r>
                  <a:rPr lang="it-IT" sz="2800" b="1" dirty="0">
                    <a:latin typeface="+mn-lt"/>
                  </a:rPr>
                  <a:t> slip </a:t>
                </a:r>
                <a:r>
                  <a:rPr lang="it-IT" sz="2800" b="1" dirty="0" err="1">
                    <a:latin typeface="+mn-lt"/>
                  </a:rPr>
                  <a:t>tensor</a:t>
                </a:r>
                <a:r>
                  <a:rPr lang="it-IT" sz="2800" b="1" dirty="0">
                    <a:latin typeface="+mn-lt"/>
                  </a:rPr>
                  <a:t>.</a:t>
                </a:r>
              </a:p>
              <a:p>
                <a:endParaRPr lang="it-IT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itolo 1">
                <a:extLst>
                  <a:ext uri="{FF2B5EF4-FFF2-40B4-BE49-F238E27FC236}">
                    <a16:creationId xmlns:a16="http://schemas.microsoft.com/office/drawing/2014/main" id="{2A632BF6-3ED8-ABE5-11FE-5ABCA6B7D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6" y="2766218"/>
                <a:ext cx="10616953" cy="3634582"/>
              </a:xfrm>
              <a:prstGeom prst="rect">
                <a:avLst/>
              </a:prstGeom>
              <a:blipFill>
                <a:blip r:embed="rId4"/>
                <a:stretch>
                  <a:fillRect l="-1206" r="-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BC9AE81-F455-8A6D-8102-F733BC31149D}"/>
                  </a:ext>
                </a:extLst>
              </p:cNvPr>
              <p:cNvSpPr txBox="1"/>
              <p:nvPr/>
            </p:nvSpPr>
            <p:spPr>
              <a:xfrm>
                <a:off x="2578224" y="3984978"/>
                <a:ext cx="6094520" cy="840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𝑌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 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BC9AE81-F455-8A6D-8102-F733BC311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224" y="3984978"/>
                <a:ext cx="6094520" cy="840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>
            <a:extLst>
              <a:ext uri="{FF2B5EF4-FFF2-40B4-BE49-F238E27FC236}">
                <a16:creationId xmlns:a16="http://schemas.microsoft.com/office/drawing/2014/main" id="{5BCB9CCF-3858-E0C5-0389-DFBD0A4F138E}"/>
              </a:ext>
            </a:extLst>
          </p:cNvPr>
          <p:cNvSpPr/>
          <p:nvPr/>
        </p:nvSpPr>
        <p:spPr>
          <a:xfrm>
            <a:off x="2793876" y="3973273"/>
            <a:ext cx="5521911" cy="852256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32FDA0D-C91C-990F-5985-2EAF59A0AE5F}"/>
              </a:ext>
            </a:extLst>
          </p:cNvPr>
          <p:cNvSpPr/>
          <p:nvPr/>
        </p:nvSpPr>
        <p:spPr>
          <a:xfrm>
            <a:off x="5308" y="-185737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6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9DBFE-6244-E3D2-FBFD-C5AE2B79F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DF307958-C40E-081C-6649-BEF658528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85" y="-1667"/>
            <a:ext cx="4015148" cy="345536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89FF1F2-D9EB-4D15-F2E7-7D9A1420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764" y="503542"/>
            <a:ext cx="4832136" cy="264881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5C7A22D1-A88A-BA76-9910-C283B55F4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763" y="315293"/>
            <a:ext cx="3315001" cy="2741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6AFE80-B2C9-2F4E-CECC-9A1830B12D75}"/>
                  </a:ext>
                </a:extLst>
              </p:cNvPr>
              <p:cNvSpPr txBox="1"/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𝓛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e 16">
            <a:extLst>
              <a:ext uri="{FF2B5EF4-FFF2-40B4-BE49-F238E27FC236}">
                <a16:creationId xmlns:a16="http://schemas.microsoft.com/office/drawing/2014/main" id="{EDFAC71C-8276-43FD-E880-FA07BC9A30FE}"/>
              </a:ext>
            </a:extLst>
          </p:cNvPr>
          <p:cNvSpPr/>
          <p:nvPr/>
        </p:nvSpPr>
        <p:spPr>
          <a:xfrm>
            <a:off x="11230252" y="503542"/>
            <a:ext cx="230820" cy="2862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E05B8F2-F63A-5916-B7A2-F1E86F9BAD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1550" y="449099"/>
            <a:ext cx="247685" cy="342948"/>
          </a:xfrm>
          <a:prstGeom prst="rect">
            <a:avLst/>
          </a:prstGeom>
        </p:spPr>
      </p:pic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F606FD4F-639E-B41A-C9FF-043EF2D736E6}"/>
              </a:ext>
            </a:extLst>
          </p:cNvPr>
          <p:cNvCxnSpPr>
            <a:stCxn id="18" idx="0"/>
            <a:endCxn id="18" idx="0"/>
          </p:cNvCxnSpPr>
          <p:nvPr/>
        </p:nvCxnSpPr>
        <p:spPr>
          <a:xfrm>
            <a:off x="11325393" y="4490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18F0B6-3C84-E617-61BD-B2AAB2BF6451}"/>
              </a:ext>
            </a:extLst>
          </p:cNvPr>
          <p:cNvSpPr txBox="1"/>
          <p:nvPr/>
        </p:nvSpPr>
        <p:spPr>
          <a:xfrm>
            <a:off x="488271" y="4545406"/>
            <a:ext cx="5007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For </a:t>
            </a:r>
            <a:r>
              <a:rPr lang="it-IT" sz="2800" dirty="0" err="1"/>
              <a:t>simple</a:t>
            </a:r>
            <a:r>
              <a:rPr lang="it-IT" sz="2800" dirty="0"/>
              <a:t> </a:t>
            </a:r>
            <a:r>
              <a:rPr lang="it-IT" sz="2800" dirty="0" err="1"/>
              <a:t>wall</a:t>
            </a:r>
            <a:r>
              <a:rPr lang="it-IT" sz="2800" dirty="0"/>
              <a:t> micro-</a:t>
            </a:r>
            <a:r>
              <a:rPr lang="it-IT" sz="2800" dirty="0" err="1"/>
              <a:t>structures</a:t>
            </a:r>
            <a:r>
              <a:rPr lang="it-IT" sz="2800" dirty="0"/>
              <a:t> </a:t>
            </a:r>
            <a:r>
              <a:rPr lang="it-IT" sz="2800" dirty="0" err="1"/>
              <a:t>such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those</a:t>
            </a:r>
            <a:r>
              <a:rPr lang="it-IT" sz="2800" dirty="0"/>
              <a:t> </a:t>
            </a:r>
            <a:r>
              <a:rPr lang="it-IT" sz="2800" dirty="0" err="1"/>
              <a:t>considered</a:t>
            </a:r>
            <a:r>
              <a:rPr lang="it-IT" sz="2800" dirty="0"/>
              <a:t> </a:t>
            </a:r>
            <a:r>
              <a:rPr lang="it-IT" sz="2800" dirty="0" err="1"/>
              <a:t>here</a:t>
            </a:r>
            <a:r>
              <a:rPr lang="it-IT" sz="2800" dirty="0"/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754B242-2979-341C-FA2B-6757425B5BCA}"/>
                  </a:ext>
                </a:extLst>
              </p:cNvPr>
              <p:cNvSpPr txBox="1"/>
              <p:nvPr/>
            </p:nvSpPr>
            <p:spPr>
              <a:xfrm>
                <a:off x="6573915" y="4440075"/>
                <a:ext cx="3089372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it-IT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it-IT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754B242-2979-341C-FA2B-6757425B5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15" y="4440075"/>
                <a:ext cx="3089372" cy="13871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tangolo 21">
            <a:extLst>
              <a:ext uri="{FF2B5EF4-FFF2-40B4-BE49-F238E27FC236}">
                <a16:creationId xmlns:a16="http://schemas.microsoft.com/office/drawing/2014/main" id="{F60FB956-C1F7-8B67-3DF5-6D6A0E206678}"/>
              </a:ext>
            </a:extLst>
          </p:cNvPr>
          <p:cNvSpPr/>
          <p:nvPr/>
        </p:nvSpPr>
        <p:spPr>
          <a:xfrm>
            <a:off x="6418554" y="4305670"/>
            <a:ext cx="3471169" cy="172226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8D4D7ED-B078-8B9D-019C-21534A7A44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1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5BB588-C0CE-8627-372A-26E5CAC7A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err="1">
                <a:latin typeface="+mn-lt"/>
              </a:rPr>
              <a:t>This</a:t>
            </a:r>
            <a:r>
              <a:rPr lang="it-IT" sz="3600" dirty="0">
                <a:latin typeface="+mn-lt"/>
              </a:rPr>
              <a:t> procedure can be </a:t>
            </a:r>
            <a:r>
              <a:rPr lang="it-IT" sz="3600" dirty="0" err="1">
                <a:latin typeface="+mn-lt"/>
              </a:rPr>
              <a:t>extended</a:t>
            </a:r>
            <a:r>
              <a:rPr lang="it-IT" sz="3600" dirty="0">
                <a:latin typeface="+mn-lt"/>
              </a:rPr>
              <a:t> to </a:t>
            </a:r>
            <a:r>
              <a:rPr lang="it-IT" sz="3600" dirty="0" err="1">
                <a:latin typeface="+mn-lt"/>
              </a:rPr>
              <a:t>higher</a:t>
            </a:r>
            <a:r>
              <a:rPr lang="it-IT" sz="3600" dirty="0">
                <a:latin typeface="+mn-lt"/>
              </a:rPr>
              <a:t> </a:t>
            </a:r>
            <a:r>
              <a:rPr lang="it-IT" sz="3600" dirty="0" err="1">
                <a:latin typeface="+mn-lt"/>
              </a:rPr>
              <a:t>orders</a:t>
            </a:r>
            <a:r>
              <a:rPr lang="it-IT" sz="3600" dirty="0">
                <a:latin typeface="+mn-lt"/>
              </a:rPr>
              <a:t> …</a:t>
            </a:r>
            <a:endParaRPr lang="fr-FR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873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029DCE2-C122-5987-5A40-76B7C6EC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24" y="3852363"/>
            <a:ext cx="4657682" cy="75546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12BFF4-DD9E-0C45-43E4-3CEBBC96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25" y="5809185"/>
            <a:ext cx="4594586" cy="80066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55959E-41C3-EF42-3CD1-8D5AFC64D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85" y="-1667"/>
            <a:ext cx="4015148" cy="345536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BD3A72E-8EF3-B621-EA35-3C2612543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764" y="503542"/>
            <a:ext cx="4832136" cy="264881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0D87663-1B16-2A66-514C-44379B0D2C1E}"/>
              </a:ext>
            </a:extLst>
          </p:cNvPr>
          <p:cNvSpPr txBox="1"/>
          <p:nvPr/>
        </p:nvSpPr>
        <p:spPr>
          <a:xfrm>
            <a:off x="7183447" y="4827593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05C2AF4-5212-D526-FA6A-D600D6D0671F}"/>
              </a:ext>
            </a:extLst>
          </p:cNvPr>
          <p:cNvSpPr txBox="1"/>
          <p:nvPr/>
        </p:nvSpPr>
        <p:spPr>
          <a:xfrm>
            <a:off x="9425518" y="4848817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cost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D418B22-D117-466A-C12D-1612A81611B0}"/>
              </a:ext>
            </a:extLst>
          </p:cNvPr>
          <p:cNvSpPr txBox="1"/>
          <p:nvPr/>
        </p:nvSpPr>
        <p:spPr>
          <a:xfrm>
            <a:off x="9433649" y="5333788"/>
            <a:ext cx="1205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simplicity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9D8F3DA-33DA-6622-540C-A99A1AB883D6}"/>
              </a:ext>
            </a:extLst>
          </p:cNvPr>
          <p:cNvSpPr txBox="1"/>
          <p:nvPr/>
        </p:nvSpPr>
        <p:spPr>
          <a:xfrm>
            <a:off x="9425518" y="5818760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studies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E5E3E18-AC93-E875-215B-0E1479CF9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763" y="315293"/>
            <a:ext cx="3315001" cy="2741652"/>
          </a:xfrm>
          <a:prstGeom prst="rect">
            <a:avLst/>
          </a:prstGeom>
        </p:spPr>
      </p:pic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7D0B711E-D058-BF31-11EF-B28A0A22CBFA}"/>
              </a:ext>
            </a:extLst>
          </p:cNvPr>
          <p:cNvCxnSpPr>
            <a:cxnSpLocks/>
          </p:cNvCxnSpPr>
          <p:nvPr/>
        </p:nvCxnSpPr>
        <p:spPr>
          <a:xfrm>
            <a:off x="8910160" y="5094426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B3344CE9-C6DB-E060-BC14-514546F95579}"/>
              </a:ext>
            </a:extLst>
          </p:cNvPr>
          <p:cNvCxnSpPr>
            <a:cxnSpLocks/>
          </p:cNvCxnSpPr>
          <p:nvPr/>
        </p:nvCxnSpPr>
        <p:spPr>
          <a:xfrm>
            <a:off x="8910160" y="5553638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192D2DD-7BD9-E822-4400-04D13B76DADB}"/>
              </a:ext>
            </a:extLst>
          </p:cNvPr>
          <p:cNvCxnSpPr>
            <a:cxnSpLocks/>
          </p:cNvCxnSpPr>
          <p:nvPr/>
        </p:nvCxnSpPr>
        <p:spPr>
          <a:xfrm>
            <a:off x="8900924" y="6066810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183DC6-9271-0219-AC1E-C2A2A5DEF239}"/>
              </a:ext>
            </a:extLst>
          </p:cNvPr>
          <p:cNvSpPr txBox="1"/>
          <p:nvPr/>
        </p:nvSpPr>
        <p:spPr>
          <a:xfrm>
            <a:off x="9425518" y="4402974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in order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ED9DD1-A472-2F0F-4B3A-3861AAB60956}"/>
              </a:ext>
            </a:extLst>
          </p:cNvPr>
          <p:cNvCxnSpPr>
            <a:cxnSpLocks/>
          </p:cNvCxnSpPr>
          <p:nvPr/>
        </p:nvCxnSpPr>
        <p:spPr>
          <a:xfrm>
            <a:off x="8908599" y="4634084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D681A1-6884-62AF-C789-1A7C2A6CBBF4}"/>
              </a:ext>
            </a:extLst>
          </p:cNvPr>
          <p:cNvSpPr txBox="1"/>
          <p:nvPr/>
        </p:nvSpPr>
        <p:spPr>
          <a:xfrm>
            <a:off x="9425518" y="3945852"/>
            <a:ext cx="1205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versatility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775FB4-DB5A-2A30-6034-FB297EB00F27}"/>
              </a:ext>
            </a:extLst>
          </p:cNvPr>
          <p:cNvCxnSpPr>
            <a:cxnSpLocks/>
          </p:cNvCxnSpPr>
          <p:nvPr/>
        </p:nvCxnSpPr>
        <p:spPr>
          <a:xfrm>
            <a:off x="8908599" y="4185568"/>
            <a:ext cx="4795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52FDC6-C96E-CD70-9B50-74B8627F42B5}"/>
              </a:ext>
            </a:extLst>
          </p:cNvPr>
          <p:cNvGrpSpPr/>
          <p:nvPr/>
        </p:nvGrpSpPr>
        <p:grpSpPr>
          <a:xfrm>
            <a:off x="535925" y="4837869"/>
            <a:ext cx="5457901" cy="741036"/>
            <a:chOff x="82190" y="4837869"/>
            <a:chExt cx="5457901" cy="7410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6509CA-7FE4-6333-CA2B-A25E6117671F}"/>
                </a:ext>
              </a:extLst>
            </p:cNvPr>
            <p:cNvGrpSpPr/>
            <p:nvPr/>
          </p:nvGrpSpPr>
          <p:grpSpPr>
            <a:xfrm>
              <a:off x="82190" y="4837869"/>
              <a:ext cx="5457901" cy="741036"/>
              <a:chOff x="211789" y="4814392"/>
              <a:chExt cx="5924737" cy="80442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26E3E4B-9E31-2D73-02B0-E20025BA8D03}"/>
                  </a:ext>
                </a:extLst>
              </p:cNvPr>
              <p:cNvGrpSpPr/>
              <p:nvPr/>
            </p:nvGrpSpPr>
            <p:grpSpPr>
              <a:xfrm>
                <a:off x="211789" y="4814392"/>
                <a:ext cx="5924737" cy="804420"/>
                <a:chOff x="279557" y="5110488"/>
                <a:chExt cx="5924737" cy="804420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D0C64374-FDC1-A69E-F053-E5DA605656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5415" y="5110488"/>
                  <a:ext cx="5078879" cy="804420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DD4E57C2-79F6-BA98-B4B0-E18645FF7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9557" y="5341758"/>
                  <a:ext cx="603563" cy="394923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565729A8-D482-427D-B09A-DBBE7B368335}"/>
                      </a:ext>
                    </a:extLst>
                  </p:cNvPr>
                  <p:cNvSpPr txBox="1"/>
                  <p:nvPr/>
                </p:nvSpPr>
                <p:spPr>
                  <a:xfrm>
                    <a:off x="864159" y="5076886"/>
                    <a:ext cx="21961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565729A8-D482-427D-B09A-DBBE7B3683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4159" y="5076886"/>
                    <a:ext cx="21961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2121" r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9D3F40-26FC-C66B-7F87-BB746E8CFBD1}"/>
                </a:ext>
              </a:extLst>
            </p:cNvPr>
            <p:cNvSpPr txBox="1"/>
            <p:nvPr/>
          </p:nvSpPr>
          <p:spPr>
            <a:xfrm>
              <a:off x="5458860" y="5099102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/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𝓛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e 3">
            <a:extLst>
              <a:ext uri="{FF2B5EF4-FFF2-40B4-BE49-F238E27FC236}">
                <a16:creationId xmlns:a16="http://schemas.microsoft.com/office/drawing/2014/main" id="{22AF2AB1-9A11-F0B2-9481-5888978BFA2F}"/>
              </a:ext>
            </a:extLst>
          </p:cNvPr>
          <p:cNvSpPr/>
          <p:nvPr/>
        </p:nvSpPr>
        <p:spPr>
          <a:xfrm>
            <a:off x="1091931" y="3945852"/>
            <a:ext cx="371109" cy="49755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991EAA2-A60B-BBFC-A219-7169674CC03E}"/>
              </a:ext>
            </a:extLst>
          </p:cNvPr>
          <p:cNvSpPr/>
          <p:nvPr/>
        </p:nvSpPr>
        <p:spPr>
          <a:xfrm>
            <a:off x="2881013" y="3729237"/>
            <a:ext cx="541456" cy="497553"/>
          </a:xfrm>
          <a:prstGeom prst="ellipse">
            <a:avLst/>
          </a:prstGeom>
          <a:solidFill>
            <a:srgbClr val="F973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8000"/>
              </a:highlight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1B35E3F-64FE-3936-9E1D-0F5D7BC84329}"/>
              </a:ext>
            </a:extLst>
          </p:cNvPr>
          <p:cNvSpPr/>
          <p:nvPr/>
        </p:nvSpPr>
        <p:spPr>
          <a:xfrm>
            <a:off x="3720235" y="4904105"/>
            <a:ext cx="541456" cy="497553"/>
          </a:xfrm>
          <a:prstGeom prst="ellipse">
            <a:avLst/>
          </a:prstGeom>
          <a:solidFill>
            <a:srgbClr val="FF5D5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E6C555F-B7DA-FD10-25D7-F2BB607FFCFD}"/>
              </a:ext>
            </a:extLst>
          </p:cNvPr>
          <p:cNvSpPr/>
          <p:nvPr/>
        </p:nvSpPr>
        <p:spPr>
          <a:xfrm>
            <a:off x="1291674" y="4944400"/>
            <a:ext cx="564444" cy="497553"/>
          </a:xfrm>
          <a:prstGeom prst="ellipse">
            <a:avLst/>
          </a:prstGeom>
          <a:solidFill>
            <a:srgbClr val="F973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A30264F0-3057-77E8-9636-55D78C125198}"/>
              </a:ext>
            </a:extLst>
          </p:cNvPr>
          <p:cNvSpPr/>
          <p:nvPr/>
        </p:nvSpPr>
        <p:spPr>
          <a:xfrm>
            <a:off x="2864765" y="5710423"/>
            <a:ext cx="541456" cy="497553"/>
          </a:xfrm>
          <a:prstGeom prst="ellipse">
            <a:avLst/>
          </a:prstGeom>
          <a:solidFill>
            <a:srgbClr val="F973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1AF848A-5A53-E4FB-7D9B-905059301D00}"/>
              </a:ext>
            </a:extLst>
          </p:cNvPr>
          <p:cNvSpPr/>
          <p:nvPr/>
        </p:nvSpPr>
        <p:spPr>
          <a:xfrm>
            <a:off x="1078868" y="5926864"/>
            <a:ext cx="371109" cy="49755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AB9E1F2-247E-FFBB-0035-B2A10F802241}"/>
              </a:ext>
            </a:extLst>
          </p:cNvPr>
          <p:cNvSpPr/>
          <p:nvPr/>
        </p:nvSpPr>
        <p:spPr>
          <a:xfrm>
            <a:off x="11230252" y="503542"/>
            <a:ext cx="230820" cy="2862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8F125D8-9F10-BDE5-0941-38CBE7E21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1550" y="449099"/>
            <a:ext cx="247685" cy="342948"/>
          </a:xfrm>
          <a:prstGeom prst="rect">
            <a:avLst/>
          </a:prstGeom>
        </p:spPr>
      </p:pic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1BCC543-84BE-1CBE-A47F-86BE46C4F034}"/>
              </a:ext>
            </a:extLst>
          </p:cNvPr>
          <p:cNvCxnSpPr>
            <a:stCxn id="18" idx="0"/>
            <a:endCxn id="18" idx="0"/>
          </p:cNvCxnSpPr>
          <p:nvPr/>
        </p:nvCxnSpPr>
        <p:spPr>
          <a:xfrm>
            <a:off x="11325393" y="4490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32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05" grpId="0"/>
      <p:bldP spid="106" grpId="0"/>
      <p:bldP spid="107" grpId="0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o- video time 24 sec">
            <a:hlinkClick r:id="" action="ppaction://media"/>
            <a:extLst>
              <a:ext uri="{FF2B5EF4-FFF2-40B4-BE49-F238E27FC236}">
                <a16:creationId xmlns:a16="http://schemas.microsoft.com/office/drawing/2014/main" id="{FA841BE3-4944-D009-8A4A-BA633A4026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8.6458"/>
                </p14:media>
              </p:ext>
            </p:extLst>
          </p:nvPr>
        </p:nvPicPr>
        <p:blipFill rotWithShape="1">
          <a:blip r:embed="rId4"/>
          <a:srcRect l="13360" t="7319" r="18459" b="4331"/>
          <a:stretch>
            <a:fillRect/>
          </a:stretch>
        </p:blipFill>
        <p:spPr>
          <a:xfrm>
            <a:off x="1303900" y="0"/>
            <a:ext cx="9415981" cy="67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038A6-5E30-044C-B9A1-8059F4375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1D4179-01A7-91A6-249E-D41BB128731D}"/>
                  </a:ext>
                </a:extLst>
              </p:cNvPr>
              <p:cNvSpPr txBox="1"/>
              <p:nvPr/>
            </p:nvSpPr>
            <p:spPr>
              <a:xfrm>
                <a:off x="124684" y="895611"/>
                <a:ext cx="751378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   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B56FA7-FD02-14F8-0AFB-7673DBB69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895611"/>
                <a:ext cx="7513785" cy="8918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08059E-8927-F1AE-24F1-F8BB3D83FBEB}"/>
                  </a:ext>
                </a:extLst>
              </p:cNvPr>
              <p:cNvSpPr txBox="1"/>
              <p:nvPr/>
            </p:nvSpPr>
            <p:spPr>
              <a:xfrm>
                <a:off x="124684" y="4956083"/>
                <a:ext cx="751378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    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53D2EC-775B-7CFE-5FA3-16DF22476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4956083"/>
                <a:ext cx="7513785" cy="8918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8DCC7C-644A-791F-6894-AF84EBC08B89}"/>
                  </a:ext>
                </a:extLst>
              </p:cNvPr>
              <p:cNvSpPr txBox="1"/>
              <p:nvPr/>
            </p:nvSpPr>
            <p:spPr>
              <a:xfrm>
                <a:off x="124684" y="2918150"/>
                <a:ext cx="1105131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/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A9E710-FEDA-80F0-5522-14973F942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2918150"/>
                <a:ext cx="11051315" cy="8918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149375F8-2D85-AE8B-D26C-89BEDDB1F445}"/>
              </a:ext>
            </a:extLst>
          </p:cNvPr>
          <p:cNvSpPr/>
          <p:nvPr/>
        </p:nvSpPr>
        <p:spPr>
          <a:xfrm rot="5400000">
            <a:off x="1650872" y="1091903"/>
            <a:ext cx="277351" cy="144549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88BFF-341B-DA4E-D8FC-76A95DE47031}"/>
              </a:ext>
            </a:extLst>
          </p:cNvPr>
          <p:cNvSpPr txBox="1"/>
          <p:nvPr/>
        </p:nvSpPr>
        <p:spPr>
          <a:xfrm>
            <a:off x="715278" y="1952172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  <a:t>Navier-slip condition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9E07A36-C94F-D37B-94A8-1C25A3708040}"/>
              </a:ext>
            </a:extLst>
          </p:cNvPr>
          <p:cNvSpPr/>
          <p:nvPr/>
        </p:nvSpPr>
        <p:spPr>
          <a:xfrm rot="5400000">
            <a:off x="4345084" y="825239"/>
            <a:ext cx="369333" cy="2148536"/>
          </a:xfrm>
          <a:prstGeom prst="rightBrace">
            <a:avLst>
              <a:gd name="adj1" fmla="val 8333"/>
              <a:gd name="adj2" fmla="val 50430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28279B-8838-7CCE-DFD2-624CFC762D1D}"/>
              </a:ext>
            </a:extLst>
          </p:cNvPr>
          <p:cNvSpPr txBox="1"/>
          <p:nvPr/>
        </p:nvSpPr>
        <p:spPr>
          <a:xfrm>
            <a:off x="3295470" y="2103770"/>
            <a:ext cx="246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Second-order correction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66A1E7B-C0CE-1ABF-2A43-596CB1E79699}"/>
              </a:ext>
            </a:extLst>
          </p:cNvPr>
          <p:cNvSpPr/>
          <p:nvPr/>
        </p:nvSpPr>
        <p:spPr>
          <a:xfrm rot="5400000">
            <a:off x="1757088" y="5174038"/>
            <a:ext cx="277351" cy="1445490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617AAC-7658-7098-6D07-75ABC6AFD868}"/>
              </a:ext>
            </a:extLst>
          </p:cNvPr>
          <p:cNvSpPr txBox="1"/>
          <p:nvPr/>
        </p:nvSpPr>
        <p:spPr>
          <a:xfrm>
            <a:off x="821494" y="6034307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  <a:t>Navier-slip condition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30A56DB-1E44-1B3E-5B9A-068B88300E7D}"/>
              </a:ext>
            </a:extLst>
          </p:cNvPr>
          <p:cNvSpPr/>
          <p:nvPr/>
        </p:nvSpPr>
        <p:spPr>
          <a:xfrm rot="5400000">
            <a:off x="4442065" y="4907374"/>
            <a:ext cx="369333" cy="2148536"/>
          </a:xfrm>
          <a:prstGeom prst="rightBrace">
            <a:avLst>
              <a:gd name="adj1" fmla="val 8333"/>
              <a:gd name="adj2" fmla="val 50430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0ADD9-C4C3-3902-1A05-D9C202DD6A75}"/>
              </a:ext>
            </a:extLst>
          </p:cNvPr>
          <p:cNvSpPr txBox="1"/>
          <p:nvPr/>
        </p:nvSpPr>
        <p:spPr>
          <a:xfrm>
            <a:off x="3392452" y="6167433"/>
            <a:ext cx="246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Second-order correction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B2FCE77-3BCD-54D1-3EA4-CB343490B0B0}"/>
              </a:ext>
            </a:extLst>
          </p:cNvPr>
          <p:cNvSpPr/>
          <p:nvPr/>
        </p:nvSpPr>
        <p:spPr>
          <a:xfrm rot="5400000">
            <a:off x="3503226" y="1675271"/>
            <a:ext cx="271803" cy="4636659"/>
          </a:xfrm>
          <a:prstGeom prst="righ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26DFD9-FC9A-D66F-C3DB-D62F58DC77E9}"/>
              </a:ext>
            </a:extLst>
          </p:cNvPr>
          <p:cNvSpPr txBox="1"/>
          <p:nvPr/>
        </p:nvSpPr>
        <p:spPr>
          <a:xfrm>
            <a:off x="1997172" y="4125238"/>
            <a:ext cx="328391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Second-order,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effect of interface permeabilities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6225373-E215-E1E8-AEBF-190CC271A69D}"/>
              </a:ext>
            </a:extLst>
          </p:cNvPr>
          <p:cNvSpPr/>
          <p:nvPr/>
        </p:nvSpPr>
        <p:spPr>
          <a:xfrm rot="5400000">
            <a:off x="7240136" y="3013064"/>
            <a:ext cx="278198" cy="1980256"/>
          </a:xfrm>
          <a:prstGeom prst="righ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5C5066-8F73-4DB0-1ADE-EB28DC54C3A5}"/>
              </a:ext>
            </a:extLst>
          </p:cNvPr>
          <p:cNvSpPr txBox="1"/>
          <p:nvPr/>
        </p:nvSpPr>
        <p:spPr>
          <a:xfrm>
            <a:off x="5680635" y="4133764"/>
            <a:ext cx="339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Second-order,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effect of medium permeability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16638-5357-8491-BBDD-B2939AEAC678}"/>
              </a:ext>
            </a:extLst>
          </p:cNvPr>
          <p:cNvSpPr txBox="1"/>
          <p:nvPr/>
        </p:nvSpPr>
        <p:spPr>
          <a:xfrm>
            <a:off x="124684" y="136700"/>
            <a:ext cx="9799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cs typeface="Times New Roman" panose="02020603050405020304" pitchFamily="18" charset="0"/>
              </a:rPr>
              <a:t>Dimensionless</a:t>
            </a:r>
            <a:r>
              <a:rPr lang="en-US" sz="2800" u="sng" dirty="0">
                <a:cs typeface="Times New Roman" panose="02020603050405020304" pitchFamily="18" charset="0"/>
              </a:rPr>
              <a:t> effective boundary conditions at a porous interface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284F86-F800-5966-5A5F-6759D9AD9EBE}"/>
                  </a:ext>
                </a:extLst>
              </p:cNvPr>
              <p:cNvSpPr txBox="1"/>
              <p:nvPr/>
            </p:nvSpPr>
            <p:spPr>
              <a:xfrm>
                <a:off x="8485792" y="619517"/>
                <a:ext cx="3681123" cy="2832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284F86-F800-5966-5A5F-6759D9AD9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792" y="619517"/>
                <a:ext cx="3681123" cy="28328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23BF59FE-6CA9-AA1C-F7D2-D61AA8896C05}"/>
              </a:ext>
            </a:extLst>
          </p:cNvPr>
          <p:cNvSpPr/>
          <p:nvPr/>
        </p:nvSpPr>
        <p:spPr>
          <a:xfrm>
            <a:off x="9330431" y="644699"/>
            <a:ext cx="2437236" cy="24713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C3423D-34C9-C15D-4B0E-67DEEC5D0468}"/>
                  </a:ext>
                </a:extLst>
              </p:cNvPr>
              <p:cNvSpPr txBox="1"/>
              <p:nvPr/>
            </p:nvSpPr>
            <p:spPr>
              <a:xfrm>
                <a:off x="7368466" y="5253847"/>
                <a:ext cx="4689017" cy="1500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sz="2000" dirty="0">
                    <a:cs typeface="Times New Roman" panose="02020603050405020304" pitchFamily="18" charset="0"/>
                  </a:rPr>
                  <a:t>: Navier-slip coefficients</a:t>
                </a:r>
              </a:p>
              <a:p>
                <a:endParaRPr lang="en-US" sz="1000" dirty="0"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𝓚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𝒙𝒚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𝒛𝒚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𝒊𝒕𝒇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000" dirty="0"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Interface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permeability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coefficients</m:t>
                      </m:r>
                    </m:oMath>
                  </m:oMathPara>
                </a14:m>
                <a:endParaRPr lang="en-US" sz="2000" dirty="0">
                  <a:cs typeface="Times New Roman" panose="02020603050405020304" pitchFamily="18" charset="0"/>
                </a:endParaRPr>
              </a:p>
              <a:p>
                <a:endParaRPr lang="en-US" sz="1000" dirty="0"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𝒚𝒚</m:t>
                          </m:r>
                        </m:sub>
                        <m:sup/>
                      </m:sSubSup>
                      <m:r>
                        <m:rPr>
                          <m:nor/>
                        </m:rPr>
                        <a:rPr lang="en-US" sz="2000" dirty="0"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medium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cs typeface="Times New Roman" panose="02020603050405020304" pitchFamily="18" charset="0"/>
                        </a:rPr>
                        <m:t>permeability</m:t>
                      </m:r>
                    </m:oMath>
                  </m:oMathPara>
                </a14:m>
                <a:endParaRPr lang="en-US" sz="2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C3423D-34C9-C15D-4B0E-67DEEC5D0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66" y="5253847"/>
                <a:ext cx="4689017" cy="1500667"/>
              </a:xfrm>
              <a:prstGeom prst="rect">
                <a:avLst/>
              </a:prstGeom>
              <a:blipFill>
                <a:blip r:embed="rId6"/>
                <a:stretch>
                  <a:fillRect t="-2033"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F1F8B340-8BDE-78D8-6952-498066736090}"/>
              </a:ext>
            </a:extLst>
          </p:cNvPr>
          <p:cNvSpPr/>
          <p:nvPr/>
        </p:nvSpPr>
        <p:spPr>
          <a:xfrm>
            <a:off x="6380229" y="2918150"/>
            <a:ext cx="1980256" cy="93954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8BEF6-0194-D374-1E8A-5D892F2F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73E34-3D51-3E6D-D384-35CB83F7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1" y="352321"/>
            <a:ext cx="7167814" cy="6161623"/>
          </a:xfrm>
          <a:prstGeom prst="rect">
            <a:avLst/>
          </a:prstGeom>
        </p:spPr>
      </p:pic>
      <p:pic>
        <p:nvPicPr>
          <p:cNvPr id="2" name="Picture 1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336498A4-9469-12A3-EDC7-3A158401E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0"/>
          <a:stretch/>
        </p:blipFill>
        <p:spPr>
          <a:xfrm>
            <a:off x="8855765" y="344053"/>
            <a:ext cx="2619846" cy="6169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E1C5F8-3339-C3B4-35CC-88F9DBACB84A}"/>
              </a:ext>
            </a:extLst>
          </p:cNvPr>
          <p:cNvSpPr/>
          <p:nvPr/>
        </p:nvSpPr>
        <p:spPr>
          <a:xfrm>
            <a:off x="760833" y="5486401"/>
            <a:ext cx="3072255" cy="9915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BDF20276-B6A5-7004-5BB4-E9BABC6FA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7" y="344054"/>
            <a:ext cx="10759225" cy="61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1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A69BB-FE71-461E-24F3-687A95C78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1" y="352321"/>
            <a:ext cx="7167814" cy="6161623"/>
          </a:xfrm>
          <a:prstGeom prst="rect">
            <a:avLst/>
          </a:prstGeom>
        </p:spPr>
      </p:pic>
      <p:pic>
        <p:nvPicPr>
          <p:cNvPr id="2" name="Picture 1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798AAF31-0172-11AC-DB08-8CF579ADA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0"/>
          <a:stretch/>
        </p:blipFill>
        <p:spPr>
          <a:xfrm>
            <a:off x="8855765" y="344053"/>
            <a:ext cx="2619846" cy="6169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AFEA06-6819-6638-FF9D-C22B0B899E75}"/>
              </a:ext>
            </a:extLst>
          </p:cNvPr>
          <p:cNvSpPr/>
          <p:nvPr/>
        </p:nvSpPr>
        <p:spPr>
          <a:xfrm>
            <a:off x="760833" y="5486401"/>
            <a:ext cx="3072255" cy="9915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A4E521D1-F584-287C-D526-22153015A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7" y="344054"/>
            <a:ext cx="10759225" cy="6169891"/>
          </a:xfrm>
          <a:prstGeom prst="rect">
            <a:avLst/>
          </a:prstGeom>
        </p:spPr>
      </p:pic>
      <p:pic>
        <p:nvPicPr>
          <p:cNvPr id="6" name="Immagine 5" descr="Immagine che contiene testo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83059683-D236-72B2-10FF-C49AEC6F4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2" y="312677"/>
            <a:ext cx="8570259" cy="6315612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B67ECBF8-2775-48D7-3E42-37934A985B3D}"/>
              </a:ext>
            </a:extLst>
          </p:cNvPr>
          <p:cNvSpPr/>
          <p:nvPr/>
        </p:nvSpPr>
        <p:spPr>
          <a:xfrm>
            <a:off x="6526306" y="1550894"/>
            <a:ext cx="277906" cy="358588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56783D0-2A3A-F4E6-0C98-C5293AC9F741}"/>
              </a:ext>
            </a:extLst>
          </p:cNvPr>
          <p:cNvSpPr/>
          <p:nvPr/>
        </p:nvSpPr>
        <p:spPr>
          <a:xfrm>
            <a:off x="2474258" y="5710517"/>
            <a:ext cx="367553" cy="403411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F2787BD2-94F0-DAC9-023D-96336F6FB9ED}"/>
              </a:ext>
            </a:extLst>
          </p:cNvPr>
          <p:cNvSpPr/>
          <p:nvPr/>
        </p:nvSpPr>
        <p:spPr>
          <a:xfrm>
            <a:off x="3203707" y="380029"/>
            <a:ext cx="524914" cy="516616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8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D1F274-21F6-2412-81C0-543E318B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u="sng" dirty="0" err="1"/>
              <a:t>Why</a:t>
            </a:r>
            <a:r>
              <a:rPr lang="it-IT" sz="3200" u="sng" dirty="0"/>
              <a:t> do </a:t>
            </a:r>
            <a:r>
              <a:rPr lang="it-IT" sz="3200" u="sng" dirty="0" err="1"/>
              <a:t>microstructures</a:t>
            </a:r>
            <a:r>
              <a:rPr lang="it-IT" sz="3200" u="sng" dirty="0"/>
              <a:t> </a:t>
            </a:r>
            <a:r>
              <a:rPr lang="it-IT" sz="3200" u="sng" dirty="0" err="1"/>
              <a:t>matter</a:t>
            </a:r>
            <a:r>
              <a:rPr lang="it-IT" sz="3200" u="sng" dirty="0"/>
              <a:t>?</a:t>
            </a:r>
            <a:endParaRPr lang="en-US" sz="3200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451067-B029-422F-4AED-2B4D660B5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Macroscopic</a:t>
            </a:r>
            <a:r>
              <a:rPr lang="it-IT" dirty="0"/>
              <a:t> </a:t>
            </a:r>
            <a:r>
              <a:rPr lang="it-IT" dirty="0" err="1"/>
              <a:t>transport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controlled</a:t>
            </a:r>
            <a:r>
              <a:rPr lang="it-IT" dirty="0"/>
              <a:t> by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.</a:t>
            </a:r>
          </a:p>
          <a:p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are </a:t>
            </a:r>
            <a:r>
              <a:rPr lang="it-IT" dirty="0" err="1"/>
              <a:t>controlled</a:t>
            </a:r>
            <a:r>
              <a:rPr lang="it-IT" dirty="0"/>
              <a:t> by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.</a:t>
            </a:r>
          </a:p>
          <a:p>
            <a:r>
              <a:rPr lang="it-IT" dirty="0"/>
              <a:t>Surface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microscopic</a:t>
            </a:r>
            <a:r>
              <a:rPr lang="it-IT" dirty="0"/>
              <a:t>.</a:t>
            </a:r>
          </a:p>
          <a:p>
            <a:r>
              <a:rPr lang="it-IT" dirty="0" err="1"/>
              <a:t>Onset</a:t>
            </a:r>
            <a:r>
              <a:rPr lang="it-IT" dirty="0"/>
              <a:t> and </a:t>
            </a:r>
            <a:r>
              <a:rPr lang="it-IT" dirty="0" err="1"/>
              <a:t>amplification</a:t>
            </a:r>
            <a:r>
              <a:rPr lang="it-IT" dirty="0"/>
              <a:t> of </a:t>
            </a:r>
            <a:r>
              <a:rPr lang="it-IT" dirty="0" err="1"/>
              <a:t>instabilities</a:t>
            </a:r>
            <a:r>
              <a:rPr lang="it-IT" dirty="0"/>
              <a:t> are </a:t>
            </a:r>
            <a:r>
              <a:rPr lang="it-IT" dirty="0" err="1"/>
              <a:t>highly</a:t>
            </a:r>
            <a:r>
              <a:rPr lang="it-IT" dirty="0"/>
              <a:t> sensitive to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</a:t>
            </a:r>
            <a:r>
              <a:rPr lang="it-IT" b="1" dirty="0" err="1"/>
              <a:t>Microscopic</a:t>
            </a:r>
            <a:r>
              <a:rPr lang="it-IT" b="1" dirty="0"/>
              <a:t> design can control </a:t>
            </a:r>
            <a:r>
              <a:rPr lang="it-IT" b="1" dirty="0" err="1"/>
              <a:t>macroscopic</a:t>
            </a:r>
            <a:r>
              <a:rPr lang="it-IT" b="1" dirty="0"/>
              <a:t> </a:t>
            </a:r>
            <a:r>
              <a:rPr lang="it-IT" b="1" dirty="0" err="1"/>
              <a:t>transport</a:t>
            </a:r>
            <a:r>
              <a:rPr lang="it-IT" b="1" dirty="0"/>
              <a:t>.</a:t>
            </a:r>
            <a:endParaRPr lang="en-US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F2D262F-0C03-9CF9-0C4E-4F99D6D1E4DE}"/>
              </a:ext>
            </a:extLst>
          </p:cNvPr>
          <p:cNvSpPr/>
          <p:nvPr/>
        </p:nvSpPr>
        <p:spPr>
          <a:xfrm>
            <a:off x="705396" y="753586"/>
            <a:ext cx="5747656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C0D1C7D-721A-9396-A56A-4FD9D2A2531D}"/>
              </a:ext>
            </a:extLst>
          </p:cNvPr>
          <p:cNvSpPr/>
          <p:nvPr/>
        </p:nvSpPr>
        <p:spPr>
          <a:xfrm>
            <a:off x="1236619" y="4720341"/>
            <a:ext cx="8142512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5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C442-94D9-F85D-58B9-9DDBDE8B0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399FEA-0F80-54AC-96C9-521E90301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898" y="2051049"/>
            <a:ext cx="10371908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ea typeface="Calibri" panose="020F0502020204030204" pitchFamily="34" charset="0"/>
                <a:cs typeface="Times New Roman" panose="02020603050405020304" pitchFamily="18" charset="0"/>
              </a:rPr>
              <a:t>PROBLEM 1:</a:t>
            </a:r>
          </a:p>
          <a:p>
            <a:pPr marL="0" indent="0">
              <a:buNone/>
            </a:pPr>
            <a:r>
              <a:rPr lang="en-US" sz="5400" dirty="0">
                <a:ea typeface="Calibri" panose="020F0502020204030204" pitchFamily="34" charset="0"/>
                <a:cs typeface="Times New Roman" panose="02020603050405020304" pitchFamily="18" charset="0"/>
              </a:rPr>
              <a:t>BUOYANCY-INDUCED FLOW ALONG REGULARLY RIB-ROUGHENED VERTICAL SURFACES</a:t>
            </a:r>
            <a:endParaRPr lang="en-US" sz="5400" dirty="0">
              <a:cs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01F4735-0D28-8605-BE94-9C31EA282992}"/>
              </a:ext>
            </a:extLst>
          </p:cNvPr>
          <p:cNvSpPr/>
          <p:nvPr/>
        </p:nvSpPr>
        <p:spPr>
          <a:xfrm>
            <a:off x="757646" y="1725976"/>
            <a:ext cx="10371908" cy="3799613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84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6FFCDB-7407-1A2F-203C-EF6E89FCCA01}"/>
              </a:ext>
            </a:extLst>
          </p:cNvPr>
          <p:cNvSpPr txBox="1"/>
          <p:nvPr/>
        </p:nvSpPr>
        <p:spPr>
          <a:xfrm>
            <a:off x="177915" y="85801"/>
            <a:ext cx="7812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Problem 1:</a:t>
            </a:r>
          </a:p>
          <a:p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Buoyancy-induced flow along regularly rib-roughened vertical surfaces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DDD6FDC-D447-B6E8-EF9A-41FF09BA8C7D}"/>
              </a:ext>
            </a:extLst>
          </p:cNvPr>
          <p:cNvSpPr/>
          <p:nvPr/>
        </p:nvSpPr>
        <p:spPr>
          <a:xfrm>
            <a:off x="0" y="0"/>
            <a:ext cx="7812810" cy="192592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 descr="Diagram&#10;&#10;Description automatically generated">
            <a:extLst>
              <a:ext uri="{FF2B5EF4-FFF2-40B4-BE49-F238E27FC236}">
                <a16:creationId xmlns:a16="http://schemas.microsoft.com/office/drawing/2014/main" id="{E1D429E7-BF49-E012-319D-165C68DD7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09" y="2253862"/>
            <a:ext cx="7229338" cy="45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arison of a metal sheet&#10;&#10;Description automatically generated with medium confidence">
            <a:extLst>
              <a:ext uri="{FF2B5EF4-FFF2-40B4-BE49-F238E27FC236}">
                <a16:creationId xmlns:a16="http://schemas.microsoft.com/office/drawing/2014/main" id="{B686096C-6294-6F61-9B8D-4D9B5EAC2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86" y="323982"/>
            <a:ext cx="7538047" cy="3477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27080F-3F22-37CA-654D-AA3605D9DD7F}"/>
              </a:ext>
            </a:extLst>
          </p:cNvPr>
          <p:cNvSpPr txBox="1"/>
          <p:nvPr/>
        </p:nvSpPr>
        <p:spPr>
          <a:xfrm>
            <a:off x="1757627" y="4322331"/>
            <a:ext cx="557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ribs (examining different rib sizes/pitches).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E53B2-9A48-CEB6-F549-1625CD043502}"/>
              </a:ext>
            </a:extLst>
          </p:cNvPr>
          <p:cNvSpPr txBox="1"/>
          <p:nvPr/>
        </p:nvSpPr>
        <p:spPr>
          <a:xfrm>
            <a:off x="1752241" y="4686726"/>
            <a:ext cx="627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Truncated ribs (examining different numbers of rib segments).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D711F7-8A5D-11C4-8549-2483AD9A4437}"/>
              </a:ext>
            </a:extLst>
          </p:cNvPr>
          <p:cNvSpPr txBox="1"/>
          <p:nvPr/>
        </p:nvSpPr>
        <p:spPr>
          <a:xfrm>
            <a:off x="1752241" y="5046184"/>
            <a:ext cx="666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Agreement between experimental results and laminar simulations.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1B20E-FF76-54F8-2D9F-89A9F2319B6E}"/>
              </a:ext>
            </a:extLst>
          </p:cNvPr>
          <p:cNvSpPr txBox="1"/>
          <p:nvPr/>
        </p:nvSpPr>
        <p:spPr>
          <a:xfrm>
            <a:off x="1752241" y="5445166"/>
            <a:ext cx="718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of the homogenization-based effective boundary conditions.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A6847E-1725-AFC0-58CF-F7982F17D0DE}"/>
              </a:ext>
            </a:extLst>
          </p:cNvPr>
          <p:cNvSpPr/>
          <p:nvPr/>
        </p:nvSpPr>
        <p:spPr>
          <a:xfrm>
            <a:off x="1578049" y="4186143"/>
            <a:ext cx="7368684" cy="17398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inea, Diagramm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E009ACE2-389D-4A99-5A90-BE203AD8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88" y="1122827"/>
            <a:ext cx="10397053" cy="42795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1BBDE3-26F4-FC20-59B1-EAD12A6D4E1A}"/>
              </a:ext>
            </a:extLst>
          </p:cNvPr>
          <p:cNvSpPr txBox="1"/>
          <p:nvPr/>
        </p:nvSpPr>
        <p:spPr>
          <a:xfrm>
            <a:off x="1188203" y="479685"/>
            <a:ext cx="631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/>
              <a:t>Transverse</a:t>
            </a:r>
            <a:r>
              <a:rPr lang="it-IT" sz="2800" b="1" dirty="0"/>
              <a:t> </a:t>
            </a:r>
            <a:r>
              <a:rPr lang="it-IT" sz="2800" b="1" dirty="0" err="1"/>
              <a:t>square</a:t>
            </a:r>
            <a:r>
              <a:rPr lang="it-IT" sz="2800" b="1" dirty="0"/>
              <a:t> </a:t>
            </a:r>
            <a:r>
              <a:rPr lang="it-IT" sz="2800" b="1" dirty="0" err="1"/>
              <a:t>ribs</a:t>
            </a:r>
            <a:endParaRPr lang="en-US" sz="28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DC0A8C-AEF7-8169-1AEF-9C3922F5C96B}"/>
              </a:ext>
            </a:extLst>
          </p:cNvPr>
          <p:cNvSpPr txBox="1"/>
          <p:nvPr/>
        </p:nvSpPr>
        <p:spPr>
          <a:xfrm>
            <a:off x="1449976" y="5522310"/>
            <a:ext cx="10239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Thermal slip </a:t>
            </a:r>
            <a:r>
              <a:rPr lang="it-IT" sz="2800" dirty="0" err="1"/>
              <a:t>coefficient</a:t>
            </a:r>
            <a:r>
              <a:rPr lang="it-IT" sz="2800" dirty="0"/>
              <a:t> and </a:t>
            </a:r>
            <a:r>
              <a:rPr lang="it-IT" sz="2800" dirty="0" err="1"/>
              <a:t>velocity-flux</a:t>
            </a:r>
            <a:r>
              <a:rPr lang="it-IT" sz="2800" dirty="0"/>
              <a:t> sensitivity </a:t>
            </a:r>
            <a:r>
              <a:rPr lang="it-IT" sz="2800" dirty="0" err="1"/>
              <a:t>parameter</a:t>
            </a:r>
            <a:r>
              <a:rPr lang="it-IT" sz="2800" dirty="0"/>
              <a:t> </a:t>
            </a:r>
            <a:r>
              <a:rPr lang="it-IT" sz="2800" dirty="0" err="1"/>
              <a:t>depend</a:t>
            </a:r>
            <a:r>
              <a:rPr lang="it-IT" sz="2800" dirty="0"/>
              <a:t> on </a:t>
            </a:r>
            <a:r>
              <a:rPr lang="it-IT" sz="2800" dirty="0" err="1"/>
              <a:t>rib</a:t>
            </a:r>
            <a:r>
              <a:rPr lang="it-IT" sz="2800" dirty="0"/>
              <a:t>-to-</a:t>
            </a:r>
            <a:r>
              <a:rPr lang="it-IT" sz="2800" dirty="0" err="1"/>
              <a:t>fluid</a:t>
            </a:r>
            <a:r>
              <a:rPr lang="it-IT" sz="2800" dirty="0"/>
              <a:t> </a:t>
            </a:r>
            <a:r>
              <a:rPr lang="it-IT" sz="2800" dirty="0" err="1"/>
              <a:t>thermal</a:t>
            </a:r>
            <a:r>
              <a:rPr lang="it-IT" sz="2800" dirty="0"/>
              <a:t> </a:t>
            </a:r>
            <a:r>
              <a:rPr lang="it-IT" sz="2800" dirty="0" err="1"/>
              <a:t>conductivity</a:t>
            </a:r>
            <a:r>
              <a:rPr lang="it-IT" sz="2800" dirty="0"/>
              <a:t> ratio</a:t>
            </a:r>
            <a:endParaRPr lang="en-US" sz="2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1B64E6-E6EE-1386-AB72-3F8EB0B3FC5B}"/>
              </a:ext>
            </a:extLst>
          </p:cNvPr>
          <p:cNvSpPr txBox="1"/>
          <p:nvPr/>
        </p:nvSpPr>
        <p:spPr>
          <a:xfrm>
            <a:off x="9816353" y="1002905"/>
            <a:ext cx="200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adiabatic</a:t>
            </a:r>
            <a:r>
              <a:rPr lang="it-IT" dirty="0"/>
              <a:t> </a:t>
            </a:r>
            <a:r>
              <a:rPr lang="it-IT" dirty="0" err="1"/>
              <a:t>ribs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FFF774-87D2-B514-E581-2C8FAA2208FA}"/>
              </a:ext>
            </a:extLst>
          </p:cNvPr>
          <p:cNvSpPr txBox="1"/>
          <p:nvPr/>
        </p:nvSpPr>
        <p:spPr>
          <a:xfrm>
            <a:off x="10094112" y="253165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perfectly</a:t>
            </a:r>
            <a:r>
              <a:rPr lang="it-IT" dirty="0"/>
              <a:t> </a:t>
            </a:r>
            <a:r>
              <a:rPr lang="it-IT" dirty="0" err="1"/>
              <a:t>conducting</a:t>
            </a:r>
            <a:r>
              <a:rPr lang="it-IT" dirty="0"/>
              <a:t>    </a:t>
            </a:r>
          </a:p>
          <a:p>
            <a:r>
              <a:rPr lang="it-IT" dirty="0"/>
              <a:t>                             </a:t>
            </a:r>
            <a:r>
              <a:rPr lang="it-IT" dirty="0" err="1"/>
              <a:t>ribs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9BD038-54BA-2761-08F6-8D7B1AFC67E7}"/>
              </a:ext>
            </a:extLst>
          </p:cNvPr>
          <p:cNvSpPr txBox="1"/>
          <p:nvPr/>
        </p:nvSpPr>
        <p:spPr>
          <a:xfrm>
            <a:off x="10219618" y="1836215"/>
            <a:ext cx="200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wooden</a:t>
            </a:r>
            <a:r>
              <a:rPr lang="it-IT" dirty="0"/>
              <a:t> </a:t>
            </a:r>
            <a:r>
              <a:rPr lang="it-IT" dirty="0" err="1"/>
              <a:t>ribs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33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of a rectangular object with text and arrows&#10;&#10;Description automatically generated">
            <a:extLst>
              <a:ext uri="{FF2B5EF4-FFF2-40B4-BE49-F238E27FC236}">
                <a16:creationId xmlns:a16="http://schemas.microsoft.com/office/drawing/2014/main" id="{CB5339A4-D1BC-9944-12DF-AD2FF6C2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b="-766"/>
          <a:stretch/>
        </p:blipFill>
        <p:spPr>
          <a:xfrm>
            <a:off x="2884714" y="1028282"/>
            <a:ext cx="9307286" cy="4822702"/>
          </a:xfrm>
          <a:prstGeom prst="rect">
            <a:avLst/>
          </a:prstGeom>
        </p:spPr>
      </p:pic>
      <p:pic>
        <p:nvPicPr>
          <p:cNvPr id="12" name="Picture 11" descr="A graph of a number of numerals&#10;&#10;Description automatically generated with medium confidence">
            <a:extLst>
              <a:ext uri="{FF2B5EF4-FFF2-40B4-BE49-F238E27FC236}">
                <a16:creationId xmlns:a16="http://schemas.microsoft.com/office/drawing/2014/main" id="{C69FB616-728E-112E-E620-B1D6C314D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0"/>
            <a:ext cx="4627418" cy="6858000"/>
          </a:xfrm>
          <a:prstGeom prst="rect">
            <a:avLst/>
          </a:prstGeom>
        </p:spPr>
      </p:pic>
      <p:pic>
        <p:nvPicPr>
          <p:cNvPr id="10" name="Picture 9" descr="A graph of different types of ribs&#10;&#10;Description automatically generated with medium confidence">
            <a:extLst>
              <a:ext uri="{FF2B5EF4-FFF2-40B4-BE49-F238E27FC236}">
                <a16:creationId xmlns:a16="http://schemas.microsoft.com/office/drawing/2014/main" id="{D376BF1C-8A19-AEA4-3067-817516CE8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" y="10886"/>
            <a:ext cx="4713652" cy="6749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19E250-3156-CABB-070C-58D900A1D7FD}"/>
                  </a:ext>
                </a:extLst>
              </p:cNvPr>
              <p:cNvSpPr txBox="1"/>
              <p:nvPr/>
            </p:nvSpPr>
            <p:spPr>
              <a:xfrm>
                <a:off x="6939783" y="288119"/>
                <a:ext cx="3200681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u="none" strike="noStrike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800" b="0" i="1" u="none" strike="noStrike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1.9 × </m:t>
                      </m:r>
                      <m:sSup>
                        <m:sSupPr>
                          <m:ctrlP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19E250-3156-CABB-070C-58D900A1D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783" y="288119"/>
                <a:ext cx="320068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D9BA17AE-6416-CBD1-D678-C323D7DEDA59}"/>
              </a:ext>
            </a:extLst>
          </p:cNvPr>
          <p:cNvSpPr/>
          <p:nvPr/>
        </p:nvSpPr>
        <p:spPr>
          <a:xfrm>
            <a:off x="4866479" y="1685109"/>
            <a:ext cx="45719" cy="3879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922D6E8-9861-30C6-B3B6-9B2A7AFEC1FF}"/>
              </a:ext>
            </a:extLst>
          </p:cNvPr>
          <p:cNvSpPr/>
          <p:nvPr/>
        </p:nvSpPr>
        <p:spPr>
          <a:xfrm>
            <a:off x="4866479" y="1293223"/>
            <a:ext cx="783208" cy="50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0763B3E-34FB-6EE5-35CF-CE593DDD86A9}"/>
              </a:ext>
            </a:extLst>
          </p:cNvPr>
          <p:cNvSpPr/>
          <p:nvPr/>
        </p:nvSpPr>
        <p:spPr>
          <a:xfrm>
            <a:off x="4823362" y="1376039"/>
            <a:ext cx="131953" cy="434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Carattere, bianco, calligrafia, diagramma&#10;&#10;Il contenuto generato dall'IA potrebbe non essere corretto.">
            <a:extLst>
              <a:ext uri="{FF2B5EF4-FFF2-40B4-BE49-F238E27FC236}">
                <a16:creationId xmlns:a16="http://schemas.microsoft.com/office/drawing/2014/main" id="{9C8C3C6E-AB85-77C9-6DB5-E6C7E0D4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2737" y="5564777"/>
            <a:ext cx="3264604" cy="12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9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5B3E893-89E1-5E50-A5B7-8D30A3CDC7B0}"/>
              </a:ext>
            </a:extLst>
          </p:cNvPr>
          <p:cNvGrpSpPr/>
          <p:nvPr/>
        </p:nvGrpSpPr>
        <p:grpSpPr>
          <a:xfrm>
            <a:off x="5416834" y="636731"/>
            <a:ext cx="6775166" cy="5591884"/>
            <a:chOff x="5460378" y="636731"/>
            <a:chExt cx="6775166" cy="5591884"/>
          </a:xfrm>
        </p:grpSpPr>
        <p:pic>
          <p:nvPicPr>
            <p:cNvPr id="10" name="Picture 9" descr="A graph with green lines and numbers&#10;&#10;Description automatically generated">
              <a:extLst>
                <a:ext uri="{FF2B5EF4-FFF2-40B4-BE49-F238E27FC236}">
                  <a16:creationId xmlns:a16="http://schemas.microsoft.com/office/drawing/2014/main" id="{8BB5A152-E0C3-714A-6BA0-1FA9A2BA3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49"/>
            <a:stretch/>
          </p:blipFill>
          <p:spPr>
            <a:xfrm>
              <a:off x="5460378" y="636731"/>
              <a:ext cx="6775166" cy="5591884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467D28-5F8E-0166-5460-598C1FD17155}"/>
                </a:ext>
              </a:extLst>
            </p:cNvPr>
            <p:cNvCxnSpPr>
              <a:cxnSpLocks/>
            </p:cNvCxnSpPr>
            <p:nvPr/>
          </p:nvCxnSpPr>
          <p:spPr>
            <a:xfrm>
              <a:off x="6313714" y="1562017"/>
              <a:ext cx="517071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diagram of different types of ribs&#10;&#10;Description automatically generated">
            <a:extLst>
              <a:ext uri="{FF2B5EF4-FFF2-40B4-BE49-F238E27FC236}">
                <a16:creationId xmlns:a16="http://schemas.microsoft.com/office/drawing/2014/main" id="{3F6A3F50-7151-4931-934A-CA6D14AA0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0"/>
          <a:stretch/>
        </p:blipFill>
        <p:spPr>
          <a:xfrm>
            <a:off x="5411020" y="636731"/>
            <a:ext cx="6612252" cy="5584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2C6D65-DFF9-F0C1-AA6B-AD76E6FB5A3A}"/>
              </a:ext>
            </a:extLst>
          </p:cNvPr>
          <p:cNvSpPr txBox="1"/>
          <p:nvPr/>
        </p:nvSpPr>
        <p:spPr>
          <a:xfrm>
            <a:off x="125184" y="1239028"/>
            <a:ext cx="53557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Homogenized model (symbols)</a:t>
            </a:r>
          </a:p>
          <a:p>
            <a:pPr algn="ctr"/>
            <a:r>
              <a:rPr lang="en-US" sz="2600" dirty="0"/>
              <a:t>vs.</a:t>
            </a:r>
          </a:p>
          <a:p>
            <a:pPr algn="ctr"/>
            <a:r>
              <a:rPr lang="en-US" sz="2600" dirty="0"/>
              <a:t>Fully resolving sim. (dashed lines)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D12D01C-CBCA-69E7-FA5F-1FFA068227EB}"/>
              </a:ext>
            </a:extLst>
          </p:cNvPr>
          <p:cNvSpPr/>
          <p:nvPr/>
        </p:nvSpPr>
        <p:spPr>
          <a:xfrm>
            <a:off x="2347390" y="2701785"/>
            <a:ext cx="478973" cy="68580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7BF813-E0F1-5085-2846-B66F791379D1}"/>
                  </a:ext>
                </a:extLst>
              </p:cNvPr>
              <p:cNvSpPr txBox="1"/>
              <p:nvPr/>
            </p:nvSpPr>
            <p:spPr>
              <a:xfrm>
                <a:off x="192558" y="3470416"/>
                <a:ext cx="50400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Average Nusselt number,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𝑵𝒖</m:t>
                        </m:r>
                      </m:e>
                    </m:acc>
                  </m:oMath>
                </a14:m>
                <a:endParaRPr lang="en-US" sz="2800" b="1" dirty="0"/>
              </a:p>
              <a:p>
                <a:pPr marL="571500" indent="-571500" algn="ctr">
                  <a:buFont typeface="Arial" panose="020B0604020202020204" pitchFamily="34" charset="0"/>
                  <a:buChar char="•"/>
                </a:pPr>
                <a:endParaRPr lang="en-US" sz="1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7BF813-E0F1-5085-2846-B66F79137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58" y="3470416"/>
                <a:ext cx="5040086" cy="707886"/>
              </a:xfrm>
              <a:prstGeom prst="rect">
                <a:avLst/>
              </a:prstGeom>
              <a:blipFill>
                <a:blip r:embed="rId4"/>
                <a:stretch>
                  <a:fillRect t="-77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4E5678C-1DCB-6C2F-0E93-976B9B95E2E1}"/>
              </a:ext>
            </a:extLst>
          </p:cNvPr>
          <p:cNvSpPr txBox="1"/>
          <p:nvPr/>
        </p:nvSpPr>
        <p:spPr>
          <a:xfrm>
            <a:off x="7730904" y="1239028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isothermal, smooth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6CB789-6CBB-5650-2975-55BDAC7275C4}"/>
                  </a:ext>
                </a:extLst>
              </p:cNvPr>
              <p:cNvSpPr txBox="1"/>
              <p:nvPr/>
            </p:nvSpPr>
            <p:spPr>
              <a:xfrm>
                <a:off x="1044886" y="440435"/>
                <a:ext cx="3200681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u="none" strike="noStrike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800" b="0" i="1" u="none" strike="noStrike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1.9 × </m:t>
                      </m:r>
                      <m:sSup>
                        <m:sSupPr>
                          <m:ctrlP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u="none" strike="noStrike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6CB789-6CBB-5650-2975-55BDAC727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886" y="440435"/>
                <a:ext cx="320068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798656C9-A540-655D-A02F-AFBA10F0E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83" y="3928221"/>
            <a:ext cx="5355771" cy="276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F08B1-1344-6B86-863E-C07D206F3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EBCA26-814B-BDF5-2DCD-03DE2728B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898" y="2051049"/>
            <a:ext cx="10463348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ea typeface="Calibri" panose="020F0502020204030204" pitchFamily="34" charset="0"/>
                <a:cs typeface="Times New Roman" panose="02020603050405020304" pitchFamily="18" charset="0"/>
              </a:rPr>
              <a:t>PROBLEM 2:</a:t>
            </a:r>
          </a:p>
          <a:p>
            <a:pPr marL="0" indent="0">
              <a:buNone/>
            </a:pPr>
            <a:r>
              <a:rPr lang="en-US" sz="5400" dirty="0">
                <a:cs typeface="Times New Roman" panose="02020603050405020304" pitchFamily="18" charset="0"/>
              </a:rPr>
              <a:t>TURBULENCE OVER A MICROSTRUCTURED, POROUS WALL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E1FD00D-AD37-DAC9-5C62-B8F02777DD34}"/>
              </a:ext>
            </a:extLst>
          </p:cNvPr>
          <p:cNvSpPr/>
          <p:nvPr/>
        </p:nvSpPr>
        <p:spPr>
          <a:xfrm>
            <a:off x="627018" y="1891553"/>
            <a:ext cx="10755084" cy="2814918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53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6FFCDB-7407-1A2F-203C-EF6E89FCCA01}"/>
              </a:ext>
            </a:extLst>
          </p:cNvPr>
          <p:cNvSpPr txBox="1"/>
          <p:nvPr/>
        </p:nvSpPr>
        <p:spPr>
          <a:xfrm>
            <a:off x="1416930" y="630577"/>
            <a:ext cx="9358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88720"/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Problem 2:</a:t>
            </a:r>
          </a:p>
          <a:p>
            <a:pPr defTabSz="1188720"/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Turbulence over a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microstructured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, porous  wall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2E8D2774-CC94-4701-38B5-E7B76590F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" t="14376" r="67831" b="10937"/>
          <a:stretch/>
        </p:blipFill>
        <p:spPr>
          <a:xfrm>
            <a:off x="1422400" y="2559286"/>
            <a:ext cx="2937164" cy="3257051"/>
          </a:xfrm>
          <a:prstGeom prst="rect">
            <a:avLst/>
          </a:prstGeom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031B8074-EAF6-F4BB-233E-638F5A95B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39"/>
          <a:stretch/>
        </p:blipFill>
        <p:spPr>
          <a:xfrm>
            <a:off x="5036370" y="1972050"/>
            <a:ext cx="5990982" cy="425537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F3CEDEB-0DF4-BEA7-2777-D53E2A6CD429}"/>
              </a:ext>
            </a:extLst>
          </p:cNvPr>
          <p:cNvSpPr/>
          <p:nvPr/>
        </p:nvSpPr>
        <p:spPr>
          <a:xfrm>
            <a:off x="1314232" y="626164"/>
            <a:ext cx="9460838" cy="1200329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47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4C0BA69E-A02E-B5AC-B9CD-338226D1D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84" y="66440"/>
            <a:ext cx="9676431" cy="6725120"/>
          </a:xfrm>
          <a:prstGeom prst="rect">
            <a:avLst/>
          </a:prstGeom>
        </p:spPr>
      </p:pic>
      <p:pic>
        <p:nvPicPr>
          <p:cNvPr id="13" name="v -1 to 1 watch in 24 sec">
            <a:hlinkClick r:id="" action="ppaction://media"/>
            <a:extLst>
              <a:ext uri="{FF2B5EF4-FFF2-40B4-BE49-F238E27FC236}">
                <a16:creationId xmlns:a16="http://schemas.microsoft.com/office/drawing/2014/main" id="{B8E2EA5A-078B-49B1-313A-6D7C79B779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42.6458"/>
                </p14:media>
              </p:ext>
            </p:extLst>
          </p:nvPr>
        </p:nvPicPr>
        <p:blipFill rotWithShape="1">
          <a:blip r:embed="rId5"/>
          <a:srcRect l="12630" t="22176" r="12449" b="20324"/>
          <a:stretch>
            <a:fillRect/>
          </a:stretch>
        </p:blipFill>
        <p:spPr>
          <a:xfrm>
            <a:off x="5205320" y="213191"/>
            <a:ext cx="5903363" cy="25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20531EB5-2292-A146-F3AA-2D2EA648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81" y="175632"/>
            <a:ext cx="8989891" cy="64336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D16C04-7F9C-97E2-C288-FD94A7968133}"/>
              </a:ext>
            </a:extLst>
          </p:cNvPr>
          <p:cNvGrpSpPr/>
          <p:nvPr/>
        </p:nvGrpSpPr>
        <p:grpSpPr>
          <a:xfrm>
            <a:off x="69594" y="1136230"/>
            <a:ext cx="12052812" cy="4801389"/>
            <a:chOff x="5243" y="1043708"/>
            <a:chExt cx="12052812" cy="48013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0145CE-06F6-66E1-0746-8946CC942E05}"/>
                </a:ext>
              </a:extLst>
            </p:cNvPr>
            <p:cNvGrpSpPr/>
            <p:nvPr/>
          </p:nvGrpSpPr>
          <p:grpSpPr>
            <a:xfrm>
              <a:off x="378709" y="2298853"/>
              <a:ext cx="1305817" cy="1295383"/>
              <a:chOff x="-65059" y="2341551"/>
              <a:chExt cx="1314449" cy="1310643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22553AF-A895-E8FC-7B25-7A10B531A03E}"/>
                  </a:ext>
                </a:extLst>
              </p:cNvPr>
              <p:cNvCxnSpPr/>
              <p:nvPr/>
            </p:nvCxnSpPr>
            <p:spPr>
              <a:xfrm>
                <a:off x="677890" y="3015921"/>
                <a:ext cx="476250" cy="3162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E1766EE-9199-5285-C260-4142500DCD91}"/>
                  </a:ext>
                </a:extLst>
              </p:cNvPr>
              <p:cNvCxnSpPr/>
              <p:nvPr/>
            </p:nvCxnSpPr>
            <p:spPr>
              <a:xfrm flipH="1" flipV="1">
                <a:off x="590259" y="2539670"/>
                <a:ext cx="95250" cy="48387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B7144C9-2587-D9BD-743A-34742E27AEEE}"/>
                  </a:ext>
                </a:extLst>
              </p:cNvPr>
              <p:cNvCxnSpPr/>
              <p:nvPr/>
            </p:nvCxnSpPr>
            <p:spPr>
              <a:xfrm flipH="1">
                <a:off x="178780" y="3031161"/>
                <a:ext cx="491490" cy="1638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 Box 10">
                    <a:extLst>
                      <a:ext uri="{FF2B5EF4-FFF2-40B4-BE49-F238E27FC236}">
                        <a16:creationId xmlns:a16="http://schemas.microsoft.com/office/drawing/2014/main" id="{2EFEBF63-85F8-5CC0-127B-CABF740407FC}"/>
                      </a:ext>
                    </a:extLst>
                  </p:cNvPr>
                  <p:cNvSpPr txBox="1"/>
                  <p:nvPr/>
                </p:nvSpPr>
                <p:spPr>
                  <a:xfrm>
                    <a:off x="-65059" y="2974011"/>
                    <a:ext cx="350520" cy="39624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oMath>
                      </m:oMathPara>
                    </a14:m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 Box 10">
                    <a:extLst>
                      <a:ext uri="{FF2B5EF4-FFF2-40B4-BE49-F238E27FC236}">
                        <a16:creationId xmlns:a16="http://schemas.microsoft.com/office/drawing/2014/main" id="{2EFEBF63-85F8-5CC0-127B-CABF740407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5059" y="2974011"/>
                    <a:ext cx="350520" cy="39624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11">
                    <a:extLst>
                      <a:ext uri="{FF2B5EF4-FFF2-40B4-BE49-F238E27FC236}">
                        <a16:creationId xmlns:a16="http://schemas.microsoft.com/office/drawing/2014/main" id="{7BF3FC24-69C9-803F-F0EF-67BD464FEAB8}"/>
                      </a:ext>
                    </a:extLst>
                  </p:cNvPr>
                  <p:cNvSpPr txBox="1"/>
                  <p:nvPr/>
                </p:nvSpPr>
                <p:spPr>
                  <a:xfrm>
                    <a:off x="315940" y="2341551"/>
                    <a:ext cx="350520" cy="39624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 Box 11">
                    <a:extLst>
                      <a:ext uri="{FF2B5EF4-FFF2-40B4-BE49-F238E27FC236}">
                        <a16:creationId xmlns:a16="http://schemas.microsoft.com/office/drawing/2014/main" id="{7BF3FC24-69C9-803F-F0EF-67BD464FEA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940" y="2341551"/>
                    <a:ext cx="350520" cy="39624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 Box 26">
                    <a:extLst>
                      <a:ext uri="{FF2B5EF4-FFF2-40B4-BE49-F238E27FC236}">
                        <a16:creationId xmlns:a16="http://schemas.microsoft.com/office/drawing/2014/main" id="{0BF657FE-D7FB-EAB9-C854-439617E31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98870" y="3240713"/>
                    <a:ext cx="350520" cy="41148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 Box 26">
                    <a:extLst>
                      <a:ext uri="{FF2B5EF4-FFF2-40B4-BE49-F238E27FC236}">
                        <a16:creationId xmlns:a16="http://schemas.microsoft.com/office/drawing/2014/main" id="{0BF657FE-D7FB-EAB9-C854-439617E312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870" y="3240713"/>
                    <a:ext cx="350520" cy="41148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6BACA20-A59B-6993-CC18-97024FC7BAFC}"/>
                  </a:ext>
                </a:extLst>
              </p:cNvPr>
              <p:cNvCxnSpPr/>
              <p:nvPr/>
            </p:nvCxnSpPr>
            <p:spPr>
              <a:xfrm flipH="1">
                <a:off x="681701" y="2852085"/>
                <a:ext cx="491490" cy="17907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6A3C91-0FCD-2430-C407-73AF12AC0B20}"/>
                </a:ext>
              </a:extLst>
            </p:cNvPr>
            <p:cNvGrpSpPr/>
            <p:nvPr/>
          </p:nvGrpSpPr>
          <p:grpSpPr>
            <a:xfrm>
              <a:off x="10704696" y="1043708"/>
              <a:ext cx="1353359" cy="4651873"/>
              <a:chOff x="10575392" y="1043708"/>
              <a:chExt cx="1353359" cy="465187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2E07CC3-D173-D4CC-BC6C-2F648A72E168}"/>
                  </a:ext>
                </a:extLst>
              </p:cNvPr>
              <p:cNvGrpSpPr/>
              <p:nvPr/>
            </p:nvGrpSpPr>
            <p:grpSpPr>
              <a:xfrm>
                <a:off x="10875832" y="1043708"/>
                <a:ext cx="1052919" cy="4651873"/>
                <a:chOff x="10875832" y="831274"/>
                <a:chExt cx="1052919" cy="4651873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B49918A-E916-BC37-8582-EB1D15EFEDDD}"/>
                    </a:ext>
                  </a:extLst>
                </p:cNvPr>
                <p:cNvSpPr txBox="1"/>
                <p:nvPr/>
              </p:nvSpPr>
              <p:spPr>
                <a:xfrm>
                  <a:off x="10940485" y="4959927"/>
                  <a:ext cx="6096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03819A-59DE-8CBC-C4FC-BAE53DBF5209}"/>
                    </a:ext>
                  </a:extLst>
                </p:cNvPr>
                <p:cNvSpPr txBox="1"/>
                <p:nvPr/>
              </p:nvSpPr>
              <p:spPr>
                <a:xfrm>
                  <a:off x="10875832" y="831274"/>
                  <a:ext cx="6096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18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19DD8D-6467-A733-399B-84629374787C}"/>
                    </a:ext>
                  </a:extLst>
                </p:cNvPr>
                <p:cNvSpPr txBox="1"/>
                <p:nvPr/>
              </p:nvSpPr>
              <p:spPr>
                <a:xfrm>
                  <a:off x="10903537" y="3965763"/>
                  <a:ext cx="9097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3.75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0D1A3E-E19E-A2D9-B7A2-EBE2D73E39C6}"/>
                    </a:ext>
                  </a:extLst>
                </p:cNvPr>
                <p:cNvSpPr txBox="1"/>
                <p:nvPr/>
              </p:nvSpPr>
              <p:spPr>
                <a:xfrm>
                  <a:off x="10912773" y="2934861"/>
                  <a:ext cx="9097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8.50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449AC02-9D92-EFDD-C7D1-947F833AD26B}"/>
                    </a:ext>
                  </a:extLst>
                </p:cNvPr>
                <p:cNvSpPr txBox="1"/>
                <p:nvPr/>
              </p:nvSpPr>
              <p:spPr>
                <a:xfrm>
                  <a:off x="10880437" y="1872305"/>
                  <a:ext cx="10483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13.25</a:t>
                  </a:r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533BE77-6593-F858-F24A-445315DA3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625175" y="3219371"/>
                <a:ext cx="4263427" cy="36299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903822C-2FB7-8908-F9DB-34F3D2BE31BC}"/>
                    </a:ext>
                  </a:extLst>
                </p:cNvPr>
                <p:cNvSpPr/>
                <p:nvPr/>
              </p:nvSpPr>
              <p:spPr>
                <a:xfrm>
                  <a:off x="5243" y="4369693"/>
                  <a:ext cx="3866541" cy="14754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𝑃𝑜𝑟𝑜𝑠𝑖𝑡𝑦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=0.5, 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  <a:p>
                  <a:pPr algn="ctr"/>
                  <a:endParaRPr lang="en-US" sz="8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𝑝𝑖𝑡𝑐h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𝑑𝑖𝑠𝑡𝑎𝑛𝑐𝑒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(ℓ)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h𝑎𝑙𝑓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𝑐h𝑎𝑛𝑛𝑒𝑙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h𝑒𝑖𝑔h𝑡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903822C-2FB7-8908-F9DB-34F3D2BE3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" y="4369693"/>
                  <a:ext cx="3866541" cy="14754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ttangolo 30">
            <a:extLst>
              <a:ext uri="{FF2B5EF4-FFF2-40B4-BE49-F238E27FC236}">
                <a16:creationId xmlns:a16="http://schemas.microsoft.com/office/drawing/2014/main" id="{BDF5449E-78AC-DA98-0F54-C85094A2F6F2}"/>
              </a:ext>
            </a:extLst>
          </p:cNvPr>
          <p:cNvSpPr/>
          <p:nvPr/>
        </p:nvSpPr>
        <p:spPr>
          <a:xfrm>
            <a:off x="10680970" y="1245140"/>
            <a:ext cx="1511030" cy="4692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7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9C64E-8FC5-4A67-63B0-6289545C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u="sng" dirty="0"/>
              <a:t>Connection to </a:t>
            </a:r>
            <a:r>
              <a:rPr lang="it-IT" sz="3200" u="sng" dirty="0" err="1"/>
              <a:t>thermal</a:t>
            </a:r>
            <a:r>
              <a:rPr lang="it-IT" sz="3200" u="sng" dirty="0"/>
              <a:t> management</a:t>
            </a:r>
            <a:endParaRPr lang="en-US" sz="3200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7927B5-8BBE-035E-998F-D8462FF23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4" y="1825625"/>
            <a:ext cx="1159981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Thermal transport at surfaces is governed by near-wall transport processes.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Heat transfer depends on: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boundary layer structure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flow stability and transition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transport coefficients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surface geometry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Microstructured</a:t>
            </a:r>
            <a:r>
              <a:rPr lang="en-US" dirty="0"/>
              <a:t> surfaces modify these mechanisms.</a:t>
            </a:r>
          </a:p>
          <a:p>
            <a:pPr marL="0" indent="0">
              <a:buNone/>
            </a:pPr>
            <a:r>
              <a:rPr lang="en-US" b="1" dirty="0"/>
              <a:t>Understanding flow over structured surfaces enables control of heat transfer.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D85003D-F387-D7F9-2922-2BD10F358D30}"/>
              </a:ext>
            </a:extLst>
          </p:cNvPr>
          <p:cNvSpPr/>
          <p:nvPr/>
        </p:nvSpPr>
        <p:spPr>
          <a:xfrm>
            <a:off x="705395" y="753586"/>
            <a:ext cx="6387735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B2A1CD1-F24F-6FE0-1A7C-C12FD98D2B53}"/>
              </a:ext>
            </a:extLst>
          </p:cNvPr>
          <p:cNvSpPr/>
          <p:nvPr/>
        </p:nvSpPr>
        <p:spPr>
          <a:xfrm>
            <a:off x="378824" y="5451861"/>
            <a:ext cx="11599816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2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odello, Policromia, schermata, Rettangolo&#10;&#10;Il contenuto generato dall'IA potrebbe non essere corretto.">
            <a:extLst>
              <a:ext uri="{FF2B5EF4-FFF2-40B4-BE49-F238E27FC236}">
                <a16:creationId xmlns:a16="http://schemas.microsoft.com/office/drawing/2014/main" id="{2B5A88DC-4FB2-9A61-0664-42ECEFEA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25" y="271022"/>
            <a:ext cx="8954750" cy="631595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373FC4B-767C-0C62-8A7F-1137B2A90950}"/>
              </a:ext>
            </a:extLst>
          </p:cNvPr>
          <p:cNvSpPr/>
          <p:nvPr/>
        </p:nvSpPr>
        <p:spPr>
          <a:xfrm>
            <a:off x="1618625" y="52252"/>
            <a:ext cx="6775867" cy="27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15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diagrams showing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1EAF4140-A387-8EDD-6B02-E2F0F8C10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89"/>
          <a:stretch/>
        </p:blipFill>
        <p:spPr>
          <a:xfrm>
            <a:off x="559699" y="1057274"/>
            <a:ext cx="11072601" cy="4410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33CE47-4825-C4B6-17DA-7E406DAA5BA3}"/>
              </a:ext>
            </a:extLst>
          </p:cNvPr>
          <p:cNvSpPr txBox="1"/>
          <p:nvPr/>
        </p:nvSpPr>
        <p:spPr>
          <a:xfrm rot="20078962">
            <a:off x="1791350" y="1486098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smooth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E1EA3-72FF-B441-CA5A-CE64E8EDB3CF}"/>
              </a:ext>
            </a:extLst>
          </p:cNvPr>
          <p:cNvSpPr txBox="1"/>
          <p:nvPr/>
        </p:nvSpPr>
        <p:spPr>
          <a:xfrm rot="19005508">
            <a:off x="9326318" y="1698535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Smooth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77C32-D484-1D16-4477-27ADD2750FA2}"/>
              </a:ext>
            </a:extLst>
          </p:cNvPr>
          <p:cNvSpPr txBox="1"/>
          <p:nvPr/>
        </p:nvSpPr>
        <p:spPr>
          <a:xfrm rot="20078962">
            <a:off x="1930449" y="2563612"/>
            <a:ext cx="162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fully-resolving</a:t>
            </a:r>
            <a:r>
              <a:rPr lang="en-US" b="1" dirty="0"/>
              <a:t>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F574C6-271A-95CE-BFFC-059F36075FB2}"/>
              </a:ext>
            </a:extLst>
          </p:cNvPr>
          <p:cNvCxnSpPr>
            <a:cxnSpLocks/>
          </p:cNvCxnSpPr>
          <p:nvPr/>
        </p:nvCxnSpPr>
        <p:spPr>
          <a:xfrm flipH="1" flipV="1">
            <a:off x="2338153" y="2376482"/>
            <a:ext cx="312683" cy="311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FCF507F-D531-D7AE-83C5-04700E88FF30}"/>
              </a:ext>
            </a:extLst>
          </p:cNvPr>
          <p:cNvSpPr txBox="1"/>
          <p:nvPr/>
        </p:nvSpPr>
        <p:spPr>
          <a:xfrm rot="20078962">
            <a:off x="1967218" y="189558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model</a:t>
            </a:r>
            <a:r>
              <a:rPr lang="en-US" b="1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7EBB85-0847-B1D2-272E-95AC980482B0}"/>
              </a:ext>
            </a:extLst>
          </p:cNvPr>
          <p:cNvSpPr txBox="1"/>
          <p:nvPr/>
        </p:nvSpPr>
        <p:spPr>
          <a:xfrm rot="19147201">
            <a:off x="9596289" y="200235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model</a:t>
            </a:r>
            <a:r>
              <a:rPr lang="en-US" b="1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1979A0-E5E1-A200-C59D-9A2E11A78DF2}"/>
              </a:ext>
            </a:extLst>
          </p:cNvPr>
          <p:cNvSpPr txBox="1"/>
          <p:nvPr/>
        </p:nvSpPr>
        <p:spPr>
          <a:xfrm rot="18809388">
            <a:off x="9126576" y="2568686"/>
            <a:ext cx="162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fully-resolving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381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B9EA12-93F7-A9CB-58D0-FF21D82BBE9B}"/>
              </a:ext>
            </a:extLst>
          </p:cNvPr>
          <p:cNvSpPr txBox="1"/>
          <p:nvPr/>
        </p:nvSpPr>
        <p:spPr>
          <a:xfrm>
            <a:off x="9236" y="101597"/>
            <a:ext cx="864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Major parameters characterizing the mean velocity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EBBC4D-2865-E3DB-4B81-C0C6E54018DB}"/>
                  </a:ext>
                </a:extLst>
              </p:cNvPr>
              <p:cNvSpPr txBox="1"/>
              <p:nvPr/>
            </p:nvSpPr>
            <p:spPr>
              <a:xfrm>
                <a:off x="552412" y="4933549"/>
                <a:ext cx="6991209" cy="42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𝒔𝒍𝒊𝒑</m:t>
                        </m:r>
                      </m:sub>
                      <m:sup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1900" b="1" dirty="0">
                    <a:solidFill>
                      <a:srgbClr val="0070C0"/>
                    </a:solidFill>
                  </a:rPr>
                  <a:t>mean streamwise velocity at the fluid-porous interface.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EBBC4D-2865-E3DB-4B81-C0C6E5401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12" y="4933549"/>
                <a:ext cx="6991209" cy="426592"/>
              </a:xfrm>
              <a:prstGeom prst="rect">
                <a:avLst/>
              </a:prstGeom>
              <a:blipFill>
                <a:blip r:embed="rId2"/>
                <a:stretch>
                  <a:fillRect l="-2531" t="-14286" r="-1396" b="-2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FD3945-0FCC-5218-BBB8-9693BF3C09BB}"/>
                  </a:ext>
                </a:extLst>
              </p:cNvPr>
              <p:cNvSpPr txBox="1"/>
              <p:nvPr/>
            </p:nvSpPr>
            <p:spPr>
              <a:xfrm>
                <a:off x="552412" y="5851181"/>
                <a:ext cx="37373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1900" b="1" dirty="0">
                    <a:solidFill>
                      <a:srgbClr val="FF0000"/>
                    </a:solidFill>
                  </a:rPr>
                  <a:t>the roughness function.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FD3945-0FCC-5218-BBB8-9693BF3C0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12" y="5851181"/>
                <a:ext cx="3737305" cy="369332"/>
              </a:xfrm>
              <a:prstGeom prst="rect">
                <a:avLst/>
              </a:prstGeom>
              <a:blipFill>
                <a:blip r:embed="rId3"/>
                <a:stretch>
                  <a:fillRect l="-4731" t="-21667" r="-3263" b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7DC30-397E-6C97-AC09-DE8BD70A2CEE}"/>
              </a:ext>
            </a:extLst>
          </p:cNvPr>
          <p:cNvGrpSpPr/>
          <p:nvPr/>
        </p:nvGrpSpPr>
        <p:grpSpPr>
          <a:xfrm>
            <a:off x="3296088" y="711582"/>
            <a:ext cx="5751774" cy="4029182"/>
            <a:chOff x="1545502" y="958227"/>
            <a:chExt cx="5795925" cy="4047651"/>
          </a:xfrm>
        </p:grpSpPr>
        <p:pic>
          <p:nvPicPr>
            <p:cNvPr id="4" name="Picture 3" descr="A graph of a smooth plane&#10;&#10;Description automatically generated">
              <a:extLst>
                <a:ext uri="{FF2B5EF4-FFF2-40B4-BE49-F238E27FC236}">
                  <a16:creationId xmlns:a16="http://schemas.microsoft.com/office/drawing/2014/main" id="{FB030D6B-57C7-1806-45B6-77798A4B0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883" y="958227"/>
              <a:ext cx="5641544" cy="40476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1857F9-A8BC-4F7C-D5C3-04405AA8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5502" y="4024616"/>
              <a:ext cx="714375" cy="4857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D963CD-3B1A-091D-77AF-0799C6221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2946" y="1617556"/>
              <a:ext cx="688654" cy="47003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2BBF89-96AA-E76F-CFAC-20EABDC6238A}"/>
                  </a:ext>
                </a:extLst>
              </p:cNvPr>
              <p:cNvSpPr txBox="1"/>
              <p:nvPr/>
            </p:nvSpPr>
            <p:spPr>
              <a:xfrm>
                <a:off x="4723331" y="6138628"/>
                <a:ext cx="61560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upward shift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i="1" dirty="0">
                    <a:solidFill>
                      <a:srgbClr val="FF0000"/>
                    </a:solidFill>
                  </a:rPr>
                  <a:t> drag reduction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2BBF89-96AA-E76F-CFAC-20EABDC62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331" y="6138628"/>
                <a:ext cx="6156036" cy="461665"/>
              </a:xfrm>
              <a:prstGeom prst="rect">
                <a:avLst/>
              </a:prstGeom>
              <a:blipFill>
                <a:blip r:embed="rId7"/>
                <a:stretch>
                  <a:fillRect l="-29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8E0B2D-8385-4A10-DA1E-6D6C09126D31}"/>
                  </a:ext>
                </a:extLst>
              </p:cNvPr>
              <p:cNvSpPr txBox="1"/>
              <p:nvPr/>
            </p:nvSpPr>
            <p:spPr>
              <a:xfrm>
                <a:off x="4723331" y="5490794"/>
                <a:ext cx="61560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downward shift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i="1" dirty="0">
                    <a:solidFill>
                      <a:srgbClr val="FF0000"/>
                    </a:solidFill>
                  </a:rPr>
                  <a:t> drag increase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8E0B2D-8385-4A10-DA1E-6D6C09126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331" y="5490794"/>
                <a:ext cx="6156036" cy="461665"/>
              </a:xfrm>
              <a:prstGeom prst="rect">
                <a:avLst/>
              </a:prstGeom>
              <a:blipFill>
                <a:blip r:embed="rId8"/>
                <a:stretch>
                  <a:fillRect l="-297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9727DE3B-F494-24B7-4447-3224397EDE27}"/>
              </a:ext>
            </a:extLst>
          </p:cNvPr>
          <p:cNvSpPr/>
          <p:nvPr/>
        </p:nvSpPr>
        <p:spPr>
          <a:xfrm>
            <a:off x="4723331" y="5490794"/>
            <a:ext cx="5746472" cy="11094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11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6C89-97D9-A6D9-785E-5EA2FDE1D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3494F5-63A1-2393-6E9E-346D9FB90372}"/>
              </a:ext>
            </a:extLst>
          </p:cNvPr>
          <p:cNvSpPr txBox="1"/>
          <p:nvPr/>
        </p:nvSpPr>
        <p:spPr>
          <a:xfrm>
            <a:off x="9236" y="101597"/>
            <a:ext cx="864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Major parameters characterizing the mean velocity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1318D8-D8B3-8E38-9406-DBAA03512445}"/>
                  </a:ext>
                </a:extLst>
              </p:cNvPr>
              <p:cNvSpPr txBox="1"/>
              <p:nvPr/>
            </p:nvSpPr>
            <p:spPr>
              <a:xfrm>
                <a:off x="552413" y="4933549"/>
                <a:ext cx="9710704" cy="5078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𝑵𝑶𝑻𝑨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𝑩𝑬𝑵𝑬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:  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𝒊𝒇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𝒕𝒓𝒂𝒏𝒔𝒑𝒊𝒓𝒂𝒕𝒊𝒐𝒏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𝒊𝒔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𝒏𝒆𝒈𝒍𝒆𝒄𝒕𝒆𝒅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𝒔𝒍𝒊𝒑</m:t>
                        </m:r>
                      </m:sub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𝒊𝒔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𝒄𝒂𝒑𝒕𝒖𝒓𝒆𝒅</m:t>
                    </m:r>
                  </m:oMath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1318D8-D8B3-8E38-9406-DBAA03512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13" y="4933549"/>
                <a:ext cx="9710704" cy="507896"/>
              </a:xfrm>
              <a:prstGeom prst="rect">
                <a:avLst/>
              </a:prstGeom>
              <a:blipFill>
                <a:blip r:embed="rId2"/>
                <a:stretch>
                  <a:fillRect r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CD7195F-456E-DA86-08F7-6D0B16038C94}"/>
                  </a:ext>
                </a:extLst>
              </p:cNvPr>
              <p:cNvSpPr txBox="1"/>
              <p:nvPr/>
            </p:nvSpPr>
            <p:spPr>
              <a:xfrm>
                <a:off x="3211951" y="5518337"/>
                <a:ext cx="61551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𝒄𝒐𝒓𝒓𝒆𝒄𝒕𝒍𝒚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𝒃𝒖𝒕</m:t>
                    </m:r>
                    <m:r>
                      <a:rPr lang="it-IT" sz="28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𝒕𝒖𝒓𝒏𝒔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𝒐𝒖𝒕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𝒕𝒐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𝒃𝒆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𝒆𝒒𝒖𝒂𝒍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𝒕𝒐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𝒛𝒆𝒓𝒐</m:t>
                    </m:r>
                    <m:r>
                      <a:rPr lang="it-IT" sz="28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CD7195F-456E-DA86-08F7-6D0B16038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951" y="5518337"/>
                <a:ext cx="6155140" cy="523220"/>
              </a:xfrm>
              <a:prstGeom prst="rect">
                <a:avLst/>
              </a:prstGeom>
              <a:blipFill>
                <a:blip r:embed="rId6"/>
                <a:stretch>
                  <a:fillRect r="-3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6">
            <a:extLst>
              <a:ext uri="{FF2B5EF4-FFF2-40B4-BE49-F238E27FC236}">
                <a16:creationId xmlns:a16="http://schemas.microsoft.com/office/drawing/2014/main" id="{73B2AF23-E22E-A645-6832-778928AEF220}"/>
              </a:ext>
            </a:extLst>
          </p:cNvPr>
          <p:cNvGrpSpPr/>
          <p:nvPr/>
        </p:nvGrpSpPr>
        <p:grpSpPr>
          <a:xfrm>
            <a:off x="3296088" y="711582"/>
            <a:ext cx="5751774" cy="4029182"/>
            <a:chOff x="1545502" y="958227"/>
            <a:chExt cx="5795925" cy="4047651"/>
          </a:xfrm>
        </p:grpSpPr>
        <p:pic>
          <p:nvPicPr>
            <p:cNvPr id="5" name="Picture 3" descr="A graph of a smooth plane&#10;&#10;Description automatically generated">
              <a:extLst>
                <a:ext uri="{FF2B5EF4-FFF2-40B4-BE49-F238E27FC236}">
                  <a16:creationId xmlns:a16="http://schemas.microsoft.com/office/drawing/2014/main" id="{CD6C28AE-EDCE-52D1-D7CF-FB31DE02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883" y="958227"/>
              <a:ext cx="5641544" cy="4047651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CFC6957B-A2D6-1EB7-FE13-E7CB2B55F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5502" y="4024616"/>
              <a:ext cx="714375" cy="485775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E976C398-70CF-77BC-30B1-BB6A196F4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2946" y="1617556"/>
              <a:ext cx="688654" cy="470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086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BC57F3-D1DD-A086-814F-46655C05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9" y="711034"/>
            <a:ext cx="9605637" cy="5611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7F198E-1961-E5E4-1253-EF08F2939000}"/>
              </a:ext>
            </a:extLst>
          </p:cNvPr>
          <p:cNvSpPr txBox="1"/>
          <p:nvPr/>
        </p:nvSpPr>
        <p:spPr>
          <a:xfrm>
            <a:off x="3638550" y="6266824"/>
            <a:ext cx="2232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Drag increase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411E5-AF2E-075A-E1F1-D24A837B6EA6}"/>
              </a:ext>
            </a:extLst>
          </p:cNvPr>
          <p:cNvSpPr txBox="1"/>
          <p:nvPr/>
        </p:nvSpPr>
        <p:spPr>
          <a:xfrm>
            <a:off x="2240934" y="16572"/>
            <a:ext cx="3552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drag reduction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85765D-9A4A-6C6D-93F9-2D352CAC47A2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790825" y="539792"/>
            <a:ext cx="1226397" cy="547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09AD2E-BC1D-4D23-6927-49C1A99093B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017222" y="539792"/>
            <a:ext cx="1307850" cy="547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358455-55A9-D959-86FA-D065DDF40C5C}"/>
              </a:ext>
            </a:extLst>
          </p:cNvPr>
          <p:cNvCxnSpPr>
            <a:cxnSpLocks/>
          </p:cNvCxnSpPr>
          <p:nvPr/>
        </p:nvCxnSpPr>
        <p:spPr>
          <a:xfrm flipH="1" flipV="1">
            <a:off x="3914775" y="5748472"/>
            <a:ext cx="1116395" cy="5697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EB38E1-B026-F607-1F8C-D3EBFC2354B3}"/>
              </a:ext>
            </a:extLst>
          </p:cNvPr>
          <p:cNvCxnSpPr>
            <a:cxnSpLocks/>
          </p:cNvCxnSpPr>
          <p:nvPr/>
        </p:nvCxnSpPr>
        <p:spPr>
          <a:xfrm flipV="1">
            <a:off x="5031170" y="5324475"/>
            <a:ext cx="1064830" cy="1010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A3F3E093-E798-8E0D-78C2-106F8A9B7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91" y="6277630"/>
            <a:ext cx="558792" cy="5232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E021121-667B-14B6-7988-91178DB18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314" y="69199"/>
            <a:ext cx="514680" cy="50858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A2FF1F1E-5303-83E3-A266-EA6325EA1C0F}"/>
              </a:ext>
            </a:extLst>
          </p:cNvPr>
          <p:cNvSpPr/>
          <p:nvPr/>
        </p:nvSpPr>
        <p:spPr>
          <a:xfrm>
            <a:off x="6000750" y="5600700"/>
            <a:ext cx="742950" cy="54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07967F5-D61F-CE68-3E4E-A476F4AE3667}"/>
              </a:ext>
            </a:extLst>
          </p:cNvPr>
          <p:cNvSpPr/>
          <p:nvPr/>
        </p:nvSpPr>
        <p:spPr>
          <a:xfrm>
            <a:off x="1071055" y="5753100"/>
            <a:ext cx="742950" cy="54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52FBD7D-324C-DEF8-B76B-50348E54EF2E}"/>
                  </a:ext>
                </a:extLst>
              </p:cNvPr>
              <p:cNvSpPr txBox="1"/>
              <p:nvPr/>
            </p:nvSpPr>
            <p:spPr>
              <a:xfrm rot="1480453">
                <a:off x="1816405" y="5654896"/>
                <a:ext cx="59990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𝑇𝐶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52FBD7D-324C-DEF8-B76B-50348E54E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80453">
                <a:off x="1816405" y="5654896"/>
                <a:ext cx="59990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D3953D-FC0D-9186-C307-9516C0B2F01D}"/>
                  </a:ext>
                </a:extLst>
              </p:cNvPr>
              <p:cNvSpPr txBox="1"/>
              <p:nvPr/>
            </p:nvSpPr>
            <p:spPr>
              <a:xfrm rot="1480453">
                <a:off x="6714660" y="5628013"/>
                <a:ext cx="6960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D3953D-FC0D-9186-C307-9516C0B2F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80453">
                <a:off x="6714660" y="5628013"/>
                <a:ext cx="696088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4FC6D3C-32C5-8E06-5421-8E150D728B9F}"/>
              </a:ext>
            </a:extLst>
          </p:cNvPr>
          <p:cNvGrpSpPr/>
          <p:nvPr/>
        </p:nvGrpSpPr>
        <p:grpSpPr>
          <a:xfrm>
            <a:off x="9380536" y="2967335"/>
            <a:ext cx="2659061" cy="1379384"/>
            <a:chOff x="9380536" y="2967335"/>
            <a:chExt cx="2659061" cy="13793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6EEF46E-6D64-6212-2019-219F0F06AB5A}"/>
                    </a:ext>
                  </a:extLst>
                </p:cNvPr>
                <p:cNvSpPr txBox="1"/>
                <p:nvPr/>
              </p:nvSpPr>
              <p:spPr>
                <a:xfrm>
                  <a:off x="9380536" y="2967335"/>
                  <a:ext cx="26590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𝑃𝑜𝑟𝑜𝑠𝑖𝑡𝑦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 all</a:t>
                  </a:r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6EEF46E-6D64-6212-2019-219F0F06AB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0536" y="2967335"/>
                  <a:ext cx="2659061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917" t="-10526" r="-160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0F8EF82-066F-CC2B-17CF-B423EFDFEDF8}"/>
                    </a:ext>
                  </a:extLst>
                </p:cNvPr>
                <p:cNvSpPr txBox="1"/>
                <p:nvPr/>
              </p:nvSpPr>
              <p:spPr>
                <a:xfrm>
                  <a:off x="9634002" y="3437271"/>
                  <a:ext cx="22178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=0.05→0.2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0F8EF82-066F-CC2B-17CF-B423EFDFE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4002" y="3437271"/>
                  <a:ext cx="221785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9AEBCA7-AA88-1D92-3877-03118614E158}"/>
                    </a:ext>
                  </a:extLst>
                </p:cNvPr>
                <p:cNvSpPr txBox="1"/>
                <p:nvPr/>
              </p:nvSpPr>
              <p:spPr>
                <a:xfrm>
                  <a:off x="9919143" y="3875529"/>
                  <a:ext cx="16475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≈190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9AEBCA7-AA88-1D92-3877-03118614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9143" y="3875529"/>
                  <a:ext cx="164756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3C9F1FB-090B-F90F-224A-B324B616295F}"/>
                </a:ext>
              </a:extLst>
            </p:cNvPr>
            <p:cNvSpPr/>
            <p:nvPr/>
          </p:nvSpPr>
          <p:spPr>
            <a:xfrm>
              <a:off x="9401175" y="2976860"/>
              <a:ext cx="2637471" cy="13698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magine 3" descr="Immagine che contiene testo, line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7C82973C-AB95-EF93-0856-204A219EB5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54" y="3033854"/>
            <a:ext cx="12080946" cy="3807574"/>
          </a:xfrm>
          <a:prstGeom prst="rect">
            <a:avLst/>
          </a:prstGeom>
        </p:spPr>
      </p:pic>
      <p:pic>
        <p:nvPicPr>
          <p:cNvPr id="6" name="Immagine 5" descr="Immagine che contiene linea, schermat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A778059B-BE65-90FE-6040-19DC2E773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6434" y="563595"/>
            <a:ext cx="4962444" cy="275986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BC0ADE3-784A-E35A-5B11-780BDE21CDB8}"/>
              </a:ext>
            </a:extLst>
          </p:cNvPr>
          <p:cNvSpPr/>
          <p:nvPr/>
        </p:nvSpPr>
        <p:spPr>
          <a:xfrm>
            <a:off x="4684210" y="57150"/>
            <a:ext cx="1345287" cy="3148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DDB741C-F772-8828-CFFB-2445512501AA}"/>
              </a:ext>
            </a:extLst>
          </p:cNvPr>
          <p:cNvSpPr/>
          <p:nvPr/>
        </p:nvSpPr>
        <p:spPr>
          <a:xfrm>
            <a:off x="2240934" y="57150"/>
            <a:ext cx="4303557" cy="75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FC16D89-0339-631C-3798-E3E3654B3E0C}"/>
              </a:ext>
            </a:extLst>
          </p:cNvPr>
          <p:cNvSpPr/>
          <p:nvPr/>
        </p:nvSpPr>
        <p:spPr>
          <a:xfrm>
            <a:off x="2732946" y="596785"/>
            <a:ext cx="2298223" cy="7018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9AD4EF0-98EC-4507-1ECB-1088E765FCC4}"/>
              </a:ext>
            </a:extLst>
          </p:cNvPr>
          <p:cNvSpPr/>
          <p:nvPr/>
        </p:nvSpPr>
        <p:spPr>
          <a:xfrm>
            <a:off x="9919143" y="2769326"/>
            <a:ext cx="1523920" cy="554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5CFB136C-550C-407E-476F-8B65E23F26D4}"/>
              </a:ext>
            </a:extLst>
          </p:cNvPr>
          <p:cNvSpPr/>
          <p:nvPr/>
        </p:nvSpPr>
        <p:spPr>
          <a:xfrm>
            <a:off x="9836962" y="2582356"/>
            <a:ext cx="2272857" cy="7493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FEAB57C2-F114-872A-9C52-DBCEA175F6B2}"/>
              </a:ext>
            </a:extLst>
          </p:cNvPr>
          <p:cNvSpPr/>
          <p:nvPr/>
        </p:nvSpPr>
        <p:spPr>
          <a:xfrm>
            <a:off x="9919143" y="195943"/>
            <a:ext cx="1647567" cy="891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38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AFF14-5435-6EA5-7E16-186876CE7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579122-ABC4-40E0-FB58-948BBF77F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8" y="979895"/>
            <a:ext cx="10463348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/>
              <a:t>PROBLEM 3:</a:t>
            </a:r>
          </a:p>
          <a:p>
            <a:pPr marL="0" indent="0">
              <a:buNone/>
            </a:pPr>
            <a:r>
              <a:rPr lang="en-US" sz="5400" dirty="0"/>
              <a:t>FLOW THROUGH POROUS METAMATERIALS FORMED BY TPMS-BASED UNIT CELLS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FBFF6B8-660B-E854-B222-E83533560581}"/>
              </a:ext>
            </a:extLst>
          </p:cNvPr>
          <p:cNvSpPr/>
          <p:nvPr/>
        </p:nvSpPr>
        <p:spPr>
          <a:xfrm>
            <a:off x="481149" y="1781582"/>
            <a:ext cx="10870473" cy="3365184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70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FE424-394F-6D16-8ECC-E9CC9AAD6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E87CE-FB76-975C-7B2D-5B1D475D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err="1">
                <a:latin typeface="+mn-lt"/>
              </a:rPr>
              <a:t>What</a:t>
            </a:r>
            <a:r>
              <a:rPr lang="it-IT" sz="4000" b="1" dirty="0">
                <a:latin typeface="+mn-lt"/>
              </a:rPr>
              <a:t> are TPMS?</a:t>
            </a:r>
            <a:endParaRPr lang="fr-FR" sz="4000" b="1" dirty="0">
              <a:latin typeface="+mn-lt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E79EE1-7510-BB94-25A2-E56F08C72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293"/>
            <a:ext cx="10857614" cy="5025582"/>
          </a:xfrm>
        </p:spPr>
        <p:txBody>
          <a:bodyPr>
            <a:normAutofit/>
          </a:bodyPr>
          <a:lstStyle/>
          <a:p>
            <a:r>
              <a:rPr lang="en-US" b="1" dirty="0"/>
              <a:t>TPMS</a:t>
            </a:r>
            <a:r>
              <a:rPr lang="en-US" dirty="0"/>
              <a:t> are mathematical surfaces that repeat periodically in three independent directions (like a 3D crystal lattice) while dividing space into two interpenetrating, labyrinthine regions.</a:t>
            </a:r>
          </a:p>
          <a:p>
            <a:r>
              <a:rPr lang="en-US" dirty="0"/>
              <a:t>They are "minimal" in the differential geometry sense: at every point, the </a:t>
            </a:r>
            <a:r>
              <a:rPr lang="en-US" b="1" dirty="0"/>
              <a:t>mean curvature is exactly zero</a:t>
            </a:r>
            <a:r>
              <a:rPr lang="en-US" dirty="0"/>
              <a:t>, meaning the surface is locally saddle-shaped and neither bulges inward nor outward.</a:t>
            </a:r>
          </a:p>
          <a:p>
            <a:r>
              <a:rPr lang="en-US" dirty="0"/>
              <a:t>The unifying reason nature converges on TPMS is elegant: they are the geometry that </a:t>
            </a:r>
            <a:r>
              <a:rPr lang="en-US" b="1" dirty="0"/>
              <a:t>minimizes material use for a given surface area</a:t>
            </a:r>
            <a:r>
              <a:rPr lang="en-US" dirty="0"/>
              <a:t>, while maintaining structural continuity in all three directions.</a:t>
            </a:r>
          </a:p>
          <a:p>
            <a:r>
              <a:rPr lang="en-US" b="1" dirty="0"/>
              <a:t>Examples in Nature</a:t>
            </a:r>
            <a:r>
              <a:rPr lang="en-US" dirty="0"/>
              <a:t>: butterfly wing scales, cell membranes under stress, bone trabeculae, soap film systems, coral skeletons 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2013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50856-CFAB-E500-2347-C639EC063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44" y="0"/>
            <a:ext cx="61197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D091A-EC19-C6B9-FEC1-3CB0DFA8C170}"/>
              </a:ext>
            </a:extLst>
          </p:cNvPr>
          <p:cNvSpPr txBox="1"/>
          <p:nvPr/>
        </p:nvSpPr>
        <p:spPr>
          <a:xfrm rot="16200000">
            <a:off x="29003" y="3105835"/>
            <a:ext cx="4280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TPMS-based unit cells</a:t>
            </a:r>
          </a:p>
        </p:txBody>
      </p:sp>
    </p:spTree>
    <p:extLst>
      <p:ext uri="{BB962C8B-B14F-4D97-AF65-F5344CB8AC3E}">
        <p14:creationId xmlns:p14="http://schemas.microsoft.com/office/powerpoint/2010/main" val="3872532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87671C-9B0E-BD14-415A-7023BB8E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Some </a:t>
            </a:r>
            <a:r>
              <a:rPr lang="it-IT" sz="3200" b="1" dirty="0" err="1">
                <a:latin typeface="+mn-lt"/>
              </a:rPr>
              <a:t>applications</a:t>
            </a:r>
            <a:endParaRPr lang="fr-FR" sz="3200" b="1" dirty="0">
              <a:latin typeface="+mn-lt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D9187FA-A677-2E43-D4B6-87C2A3392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14" y="1212112"/>
            <a:ext cx="4810424" cy="336729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E7B3A8-700B-8D22-B980-97A329DDF1F5}"/>
              </a:ext>
            </a:extLst>
          </p:cNvPr>
          <p:cNvSpPr txBox="1"/>
          <p:nvPr/>
        </p:nvSpPr>
        <p:spPr>
          <a:xfrm>
            <a:off x="7051813" y="4625738"/>
            <a:ext cx="50371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key insight is that both fluids are </a:t>
            </a:r>
            <a:r>
              <a:rPr lang="en-US" i="1" dirty="0"/>
              <a:t>simultaneously continuous throughout the volume</a:t>
            </a:r>
            <a:r>
              <a:rPr lang="en-US" dirty="0"/>
              <a:t> — neither is trapped in discrete tubes — giving a vastly larger contact area than any shell-and-tube design of the same envelope size.</a:t>
            </a:r>
            <a:endParaRPr lang="fr-FR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5549FA-40A9-D3AB-D403-3D1DAD9F04CF}"/>
              </a:ext>
            </a:extLst>
          </p:cNvPr>
          <p:cNvSpPr txBox="1"/>
          <p:nvPr/>
        </p:nvSpPr>
        <p:spPr>
          <a:xfrm>
            <a:off x="329763" y="1199118"/>
            <a:ext cx="6581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Compact heat exchangers</a:t>
            </a:r>
            <a:r>
              <a:rPr lang="en-US" sz="2000" dirty="0"/>
              <a:t> (e.g. recuperators, electronics cooling): their continuous geometry allows two fluids to flow through interpenetrating channels simultaneously with enormous interfacial area.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Phase-change systems</a:t>
            </a:r>
            <a:r>
              <a:rPr lang="en-US" sz="2000" dirty="0"/>
              <a:t> (evaporators, condensers): the smooth, continuously curved surface promotes uniform thin-film flow and delays dry-out, while the high tortuosity enhances mixing without excessive pressure drop.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Heat sinks for high-flux electronics and battery thermal management: </a:t>
            </a:r>
            <a:r>
              <a:rPr lang="en-US" sz="2000" dirty="0"/>
              <a:t>tunable porosity and isotropic thermal conductivity allow precise balancing of heat dissipation and coolant pumping power across complex geometries.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Hydrofoils and turbine blades</a:t>
            </a:r>
            <a:r>
              <a:rPr lang="en-US" sz="2000" dirty="0"/>
              <a:t>: a gyroid-structured extension attached to a hydrofoil trailing edge can prevent the formation of Kármán vortices and remarkably reduce vortex-induced vibration.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707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6512CB-1893-512D-EFC0-BA45FF209CC5}"/>
              </a:ext>
            </a:extLst>
          </p:cNvPr>
          <p:cNvCxnSpPr>
            <a:cxnSpLocks/>
          </p:cNvCxnSpPr>
          <p:nvPr/>
        </p:nvCxnSpPr>
        <p:spPr>
          <a:xfrm>
            <a:off x="8220367" y="905243"/>
            <a:ext cx="0" cy="38146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38EAFF-DF0C-4D5E-C340-8A91D123D1A2}"/>
              </a:ext>
            </a:extLst>
          </p:cNvPr>
          <p:cNvSpPr txBox="1"/>
          <p:nvPr/>
        </p:nvSpPr>
        <p:spPr>
          <a:xfrm>
            <a:off x="321455" y="21672"/>
            <a:ext cx="9099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u="none" strike="noStrike" baseline="0" dirty="0"/>
              <a:t>Problem 3:</a:t>
            </a:r>
          </a:p>
          <a:p>
            <a:r>
              <a:rPr lang="en-US" sz="2400" b="1" i="0" u="none" strike="noStrike" baseline="0" dirty="0"/>
              <a:t>Flow through porous metamaterials formed by TPMS-based unit cells</a:t>
            </a:r>
            <a:endParaRPr lang="en-US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DD33B1-E32B-8378-E8D5-CC0CAF60A84A}"/>
              </a:ext>
            </a:extLst>
          </p:cNvPr>
          <p:cNvSpPr txBox="1"/>
          <p:nvPr/>
        </p:nvSpPr>
        <p:spPr>
          <a:xfrm>
            <a:off x="225364" y="5299850"/>
            <a:ext cx="1773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Metamaterials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E2B3E5-B7C8-688D-5A17-569306043267}"/>
              </a:ext>
            </a:extLst>
          </p:cNvPr>
          <p:cNvCxnSpPr>
            <a:cxnSpLocks/>
          </p:cNvCxnSpPr>
          <p:nvPr/>
        </p:nvCxnSpPr>
        <p:spPr>
          <a:xfrm>
            <a:off x="1971039" y="5516988"/>
            <a:ext cx="7075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9F14CF7-3FEC-950F-303A-13CDB85AD010}"/>
              </a:ext>
            </a:extLst>
          </p:cNvPr>
          <p:cNvSpPr txBox="1"/>
          <p:nvPr/>
        </p:nvSpPr>
        <p:spPr>
          <a:xfrm>
            <a:off x="2680667" y="5198316"/>
            <a:ext cx="859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1800" b="0" i="0" u="none" strike="noStrike" baseline="0" dirty="0">
                <a:solidFill>
                  <a:srgbClr val="4A3EEA"/>
                </a:solidFill>
                <a:latin typeface="t1-gul-regular"/>
              </a:rPr>
              <a:t>Artificially engineered media, designed and fabricated to attain unique properties allowing them to offer novel functionalities, often unachievable by conventional materials.</a:t>
            </a:r>
            <a:endParaRPr lang="en-US" dirty="0">
              <a:solidFill>
                <a:srgbClr val="4A3EEA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8FD864-0D4B-7B15-B09F-B34845834510}"/>
              </a:ext>
            </a:extLst>
          </p:cNvPr>
          <p:cNvSpPr txBox="1"/>
          <p:nvPr/>
        </p:nvSpPr>
        <p:spPr>
          <a:xfrm>
            <a:off x="2678547" y="6004707"/>
            <a:ext cx="11781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4A3EEA"/>
                </a:solidFill>
                <a:latin typeface="t1-gul-regular"/>
              </a:rPr>
              <a:t>- are </a:t>
            </a:r>
            <a:r>
              <a:rPr lang="en-US" sz="1800" b="0" i="0" u="none" strike="noStrike" baseline="0" dirty="0">
                <a:solidFill>
                  <a:srgbClr val="4A3EEA"/>
                </a:solidFill>
                <a:latin typeface="t1-gul-regular"/>
              </a:rPr>
              <a:t>self-standing, highly interconnected, lightweight, and manufacturable by 3D printing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4A3EEA"/>
                </a:solidFill>
                <a:latin typeface="t1-gul-regular"/>
              </a:rPr>
              <a:t>- may have unique topological, acoustic, hydrodynamic, and mechanical features.</a:t>
            </a:r>
            <a:endParaRPr lang="en-US" dirty="0">
              <a:solidFill>
                <a:srgbClr val="4A3EEA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C26CC3-14CB-8D06-4F43-7443CB125410}"/>
              </a:ext>
            </a:extLst>
          </p:cNvPr>
          <p:cNvSpPr txBox="1"/>
          <p:nvPr/>
        </p:nvSpPr>
        <p:spPr>
          <a:xfrm>
            <a:off x="68350" y="5973929"/>
            <a:ext cx="1773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TPMS-based structures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AEE410-2CB4-1970-932F-A6B915A41752}"/>
              </a:ext>
            </a:extLst>
          </p:cNvPr>
          <p:cNvCxnSpPr>
            <a:cxnSpLocks/>
          </p:cNvCxnSpPr>
          <p:nvPr/>
        </p:nvCxnSpPr>
        <p:spPr>
          <a:xfrm>
            <a:off x="1708728" y="6342812"/>
            <a:ext cx="94211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C6EE703-FD46-E567-99DF-0C4A42E45329}"/>
              </a:ext>
            </a:extLst>
          </p:cNvPr>
          <p:cNvSpPr txBox="1"/>
          <p:nvPr/>
        </p:nvSpPr>
        <p:spPr>
          <a:xfrm>
            <a:off x="9222170" y="669582"/>
            <a:ext cx="1872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Darcy’s law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6185203-7200-EA84-180F-4BDFB4A71FA9}"/>
              </a:ext>
            </a:extLst>
          </p:cNvPr>
          <p:cNvCxnSpPr>
            <a:cxnSpLocks/>
            <a:stCxn id="34" idx="2"/>
            <a:endCxn id="41" idx="0"/>
          </p:cNvCxnSpPr>
          <p:nvPr/>
        </p:nvCxnSpPr>
        <p:spPr>
          <a:xfrm flipH="1">
            <a:off x="9222170" y="1192802"/>
            <a:ext cx="936026" cy="423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6B12C05-7B60-FEA1-8DD5-D5248D9BEB1F}"/>
              </a:ext>
            </a:extLst>
          </p:cNvPr>
          <p:cNvCxnSpPr>
            <a:cxnSpLocks/>
            <a:stCxn id="34" idx="2"/>
            <a:endCxn id="43" idx="0"/>
          </p:cNvCxnSpPr>
          <p:nvPr/>
        </p:nvCxnSpPr>
        <p:spPr>
          <a:xfrm>
            <a:off x="10158196" y="1192802"/>
            <a:ext cx="1062327" cy="414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3392C2-3005-9AD2-AFC9-2F37E49E9F3C}"/>
              </a:ext>
            </a:extLst>
          </p:cNvPr>
          <p:cNvSpPr txBox="1"/>
          <p:nvPr/>
        </p:nvSpPr>
        <p:spPr>
          <a:xfrm>
            <a:off x="8374085" y="1616364"/>
            <a:ext cx="169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version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6D7CDA-F6B2-A372-A25D-0F907558EFD0}"/>
              </a:ext>
            </a:extLst>
          </p:cNvPr>
          <p:cNvSpPr txBox="1"/>
          <p:nvPr/>
        </p:nvSpPr>
        <p:spPr>
          <a:xfrm>
            <a:off x="10300110" y="1606839"/>
            <a:ext cx="184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Upgraded version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5FD63EE0-0D8B-2254-F901-C6B00773131C}"/>
              </a:ext>
            </a:extLst>
          </p:cNvPr>
          <p:cNvSpPr/>
          <p:nvPr/>
        </p:nvSpPr>
        <p:spPr>
          <a:xfrm>
            <a:off x="9070108" y="1985696"/>
            <a:ext cx="350973" cy="5619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C88114C6-EFFB-3CFC-BB06-CD54238E557B}"/>
              </a:ext>
            </a:extLst>
          </p:cNvPr>
          <p:cNvSpPr/>
          <p:nvPr/>
        </p:nvSpPr>
        <p:spPr>
          <a:xfrm>
            <a:off x="11052245" y="1985696"/>
            <a:ext cx="350973" cy="5265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0BFAC4-9BC2-61F8-4EE5-131B81BCD2EC}"/>
              </a:ext>
            </a:extLst>
          </p:cNvPr>
          <p:cNvSpPr txBox="1"/>
          <p:nvPr/>
        </p:nvSpPr>
        <p:spPr>
          <a:xfrm>
            <a:off x="8316304" y="2492540"/>
            <a:ext cx="187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Stokes’ conditions</a:t>
            </a: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A17FC2A3-EACE-72B9-41EB-04AAE1762C0F}"/>
              </a:ext>
            </a:extLst>
          </p:cNvPr>
          <p:cNvSpPr/>
          <p:nvPr/>
        </p:nvSpPr>
        <p:spPr>
          <a:xfrm>
            <a:off x="9083627" y="2845501"/>
            <a:ext cx="350973" cy="5548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B7E35F-CD44-45EE-DA77-F82DA815647A}"/>
              </a:ext>
            </a:extLst>
          </p:cNvPr>
          <p:cNvSpPr txBox="1"/>
          <p:nvPr/>
        </p:nvSpPr>
        <p:spPr>
          <a:xfrm>
            <a:off x="8307551" y="3377952"/>
            <a:ext cx="18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 permeab.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𝒦</a:t>
            </a:r>
            <a:r>
              <a:rPr lang="en-US" dirty="0"/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790B29-0168-D39A-742B-DCAE2627400F}"/>
              </a:ext>
            </a:extLst>
          </p:cNvPr>
          <p:cNvSpPr txBox="1"/>
          <p:nvPr/>
        </p:nvSpPr>
        <p:spPr>
          <a:xfrm>
            <a:off x="10460771" y="2498216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Inertial effects</a:t>
            </a:r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626FB36F-EAF7-B5D6-476D-51A3B7F3DFD6}"/>
              </a:ext>
            </a:extLst>
          </p:cNvPr>
          <p:cNvSpPr/>
          <p:nvPr/>
        </p:nvSpPr>
        <p:spPr>
          <a:xfrm>
            <a:off x="11051455" y="2849606"/>
            <a:ext cx="350973" cy="5548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CFEF9A-34E5-996C-B292-E6B0E5EB4D64}"/>
              </a:ext>
            </a:extLst>
          </p:cNvPr>
          <p:cNvSpPr txBox="1"/>
          <p:nvPr/>
        </p:nvSpPr>
        <p:spPr>
          <a:xfrm>
            <a:off x="10289292" y="3381894"/>
            <a:ext cx="1951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permeab.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𝓗</a:t>
            </a:r>
            <a:r>
              <a:rPr lang="en-US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1181D0-72C7-095C-4D0B-56E32743D591}"/>
              </a:ext>
            </a:extLst>
          </p:cNvPr>
          <p:cNvSpPr txBox="1"/>
          <p:nvPr/>
        </p:nvSpPr>
        <p:spPr>
          <a:xfrm>
            <a:off x="8523319" y="3977129"/>
            <a:ext cx="141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Sensitive to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geometry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680DCE-3747-F1CE-AF4E-FCE301A5AB67}"/>
              </a:ext>
            </a:extLst>
          </p:cNvPr>
          <p:cNvSpPr txBox="1"/>
          <p:nvPr/>
        </p:nvSpPr>
        <p:spPr>
          <a:xfrm>
            <a:off x="10297443" y="3973127"/>
            <a:ext cx="189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Sensitive to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geometry &amp; 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D96D760-9380-ADD6-B15B-59069F7E071D}"/>
              </a:ext>
            </a:extLst>
          </p:cNvPr>
          <p:cNvCxnSpPr/>
          <p:nvPr/>
        </p:nvCxnSpPr>
        <p:spPr>
          <a:xfrm>
            <a:off x="10239536" y="1616364"/>
            <a:ext cx="0" cy="295255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glass with yellow objects&#10;&#10;Description automatically generated">
            <a:extLst>
              <a:ext uri="{FF2B5EF4-FFF2-40B4-BE49-F238E27FC236}">
                <a16:creationId xmlns:a16="http://schemas.microsoft.com/office/drawing/2014/main" id="{D81EA0B5-6943-2A9E-79FA-F0C484D94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8" y="1046165"/>
            <a:ext cx="7745146" cy="353815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F15D9A1-B2E8-E43B-DC28-47258E54047B}"/>
              </a:ext>
            </a:extLst>
          </p:cNvPr>
          <p:cNvSpPr/>
          <p:nvPr/>
        </p:nvSpPr>
        <p:spPr>
          <a:xfrm>
            <a:off x="-1" y="-22149"/>
            <a:ext cx="9321417" cy="93277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1" grpId="0"/>
      <p:bldP spid="32" grpId="0"/>
      <p:bldP spid="34" grpId="0"/>
      <p:bldP spid="41" grpId="0"/>
      <p:bldP spid="43" grpId="0"/>
      <p:bldP spid="45" grpId="0" animBg="1"/>
      <p:bldP spid="46" grpId="0" animBg="1"/>
      <p:bldP spid="47" grpId="0"/>
      <p:bldP spid="48" grpId="0" animBg="1"/>
      <p:bldP spid="49" grpId="0"/>
      <p:bldP spid="50" grpId="0"/>
      <p:bldP spid="51" grpId="0" animBg="1"/>
      <p:bldP spid="52" grpId="0"/>
      <p:bldP spid="53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22F39-8DE1-93FF-C280-4B2C6D74F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FA2B0-A0F1-C0D0-FEBE-2C28222E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u="sng" dirty="0" err="1"/>
              <a:t>Microstructures</a:t>
            </a:r>
            <a:r>
              <a:rPr lang="it-IT" sz="3200" u="sng" dirty="0"/>
              <a:t> are </a:t>
            </a:r>
            <a:r>
              <a:rPr lang="it-IT" sz="3200" u="sng" dirty="0" err="1"/>
              <a:t>ubiquitous</a:t>
            </a:r>
            <a:r>
              <a:rPr lang="it-IT" sz="3200" u="sng" dirty="0"/>
              <a:t> in </a:t>
            </a:r>
            <a:r>
              <a:rPr lang="it-IT" sz="3200" u="sng" dirty="0" err="1"/>
              <a:t>thermal</a:t>
            </a:r>
            <a:r>
              <a:rPr lang="it-IT" sz="3200" u="sng" dirty="0"/>
              <a:t> systems</a:t>
            </a:r>
            <a:endParaRPr lang="en-US" sz="3200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AFF376-5B1F-A2AC-AE29-FC90B2089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2242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Examples include:</a:t>
            </a:r>
          </a:p>
          <a:p>
            <a:pPr lvl="1"/>
            <a:r>
              <a:rPr lang="en-US" sz="2800" dirty="0"/>
              <a:t>Heat sinks with fins and grooves</a:t>
            </a:r>
          </a:p>
          <a:p>
            <a:pPr lvl="1"/>
            <a:r>
              <a:rPr lang="en-US" sz="2800" dirty="0"/>
              <a:t>Microchannel cooling devices</a:t>
            </a:r>
          </a:p>
          <a:p>
            <a:pPr lvl="1"/>
            <a:r>
              <a:rPr lang="en-US" sz="2800" dirty="0"/>
              <a:t>Structured hot/cold plates</a:t>
            </a:r>
          </a:p>
          <a:p>
            <a:pPr lvl="1"/>
            <a:r>
              <a:rPr lang="en-US" sz="2800" dirty="0"/>
              <a:t>Porous and coated surfaces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Common feature: </a:t>
            </a:r>
            <a:r>
              <a:rPr lang="en-US" b="1" dirty="0"/>
              <a:t>Transport is controlled by surface microgeometry.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GOAL: predict macroscopic flow without resolving microscopic details.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C61ECDF-A0A4-F45A-3FFC-F184A914DC6B}"/>
              </a:ext>
            </a:extLst>
          </p:cNvPr>
          <p:cNvSpPr/>
          <p:nvPr/>
        </p:nvSpPr>
        <p:spPr>
          <a:xfrm>
            <a:off x="705396" y="753586"/>
            <a:ext cx="8621484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697E2D1-6DE1-106B-A458-9D8D1903D69F}"/>
              </a:ext>
            </a:extLst>
          </p:cNvPr>
          <p:cNvSpPr/>
          <p:nvPr/>
        </p:nvSpPr>
        <p:spPr>
          <a:xfrm>
            <a:off x="705395" y="5602198"/>
            <a:ext cx="10722429" cy="54864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4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A0FA4-29BE-0B07-ACE9-A895B72F2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185" y="28575"/>
            <a:ext cx="7344765" cy="353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1A225-2192-AC15-3271-F1E4C7B3914A}"/>
              </a:ext>
            </a:extLst>
          </p:cNvPr>
          <p:cNvSpPr txBox="1"/>
          <p:nvPr/>
        </p:nvSpPr>
        <p:spPr>
          <a:xfrm>
            <a:off x="361950" y="114300"/>
            <a:ext cx="2753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Microscopic</a:t>
            </a:r>
            <a:r>
              <a:rPr lang="en-US" sz="2000" dirty="0">
                <a:cs typeface="Times New Roman" panose="02020603050405020304" pitchFamily="18" charset="0"/>
              </a:rPr>
              <a:t> length scale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142CA-A3FD-C346-60F7-E63D3756F570}"/>
              </a:ext>
            </a:extLst>
          </p:cNvPr>
          <p:cNvSpPr txBox="1"/>
          <p:nvPr/>
        </p:nvSpPr>
        <p:spPr>
          <a:xfrm>
            <a:off x="361950" y="674132"/>
            <a:ext cx="2817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Macroscopic</a:t>
            </a:r>
            <a:r>
              <a:rPr lang="en-US" sz="2000" dirty="0">
                <a:cs typeface="Times New Roman" panose="02020603050405020304" pitchFamily="18" charset="0"/>
              </a:rPr>
              <a:t> length scale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5B956F7-C2CF-0252-8CFD-5BB571DD7FCB}"/>
              </a:ext>
            </a:extLst>
          </p:cNvPr>
          <p:cNvSpPr/>
          <p:nvPr/>
        </p:nvSpPr>
        <p:spPr>
          <a:xfrm>
            <a:off x="3150438" y="200480"/>
            <a:ext cx="535234" cy="276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997A931-BE37-F08A-6684-F8E40289033C}"/>
              </a:ext>
            </a:extLst>
          </p:cNvPr>
          <p:cNvSpPr/>
          <p:nvPr/>
        </p:nvSpPr>
        <p:spPr>
          <a:xfrm>
            <a:off x="3179516" y="736089"/>
            <a:ext cx="535234" cy="276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37F68D-79FA-EB71-BC1D-BDA83103AFCC}"/>
                  </a:ext>
                </a:extLst>
              </p:cNvPr>
              <p:cNvSpPr txBox="1"/>
              <p:nvPr/>
            </p:nvSpPr>
            <p:spPr>
              <a:xfrm>
                <a:off x="3712195" y="13217"/>
                <a:ext cx="5277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ℓ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37F68D-79FA-EB71-BC1D-BDA83103A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195" y="13217"/>
                <a:ext cx="52770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D23481-D0A9-7DE6-C072-3F13B7A3E3CB}"/>
                  </a:ext>
                </a:extLst>
              </p:cNvPr>
              <p:cNvSpPr txBox="1"/>
              <p:nvPr/>
            </p:nvSpPr>
            <p:spPr>
              <a:xfrm>
                <a:off x="3712195" y="545568"/>
                <a:ext cx="543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D23481-D0A9-7DE6-C072-3F13B7A3E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195" y="545568"/>
                <a:ext cx="54361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3FC0A6-B9E1-1F73-C6EC-6691B730E8D6}"/>
                  </a:ext>
                </a:extLst>
              </p:cNvPr>
              <p:cNvSpPr txBox="1"/>
              <p:nvPr/>
            </p:nvSpPr>
            <p:spPr>
              <a:xfrm>
                <a:off x="2849433" y="2337922"/>
                <a:ext cx="19212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/ℓ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3FC0A6-B9E1-1F73-C6EC-6691B730E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433" y="2337922"/>
                <a:ext cx="192129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2F30B-B5D0-9412-F3CB-998CE002E558}"/>
                  </a:ext>
                </a:extLst>
              </p:cNvPr>
              <p:cNvSpPr txBox="1"/>
              <p:nvPr/>
            </p:nvSpPr>
            <p:spPr>
              <a:xfrm>
                <a:off x="1370649" y="1281328"/>
                <a:ext cx="1828834" cy="90665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≪1</m:t>
                      </m:r>
                    </m:oMath>
                  </m:oMathPara>
                </a14:m>
                <a:endParaRPr lang="en-US" sz="2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2F30B-B5D0-9412-F3CB-998CE002E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649" y="1281328"/>
                <a:ext cx="1828834" cy="9066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C77FFF2-23A2-D534-4677-57E0FE0C4B3C}"/>
              </a:ext>
            </a:extLst>
          </p:cNvPr>
          <p:cNvSpPr txBox="1"/>
          <p:nvPr/>
        </p:nvSpPr>
        <p:spPr>
          <a:xfrm>
            <a:off x="19050" y="2487859"/>
            <a:ext cx="238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Fast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spatial variables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5F64D35-F980-3A18-54C8-775BB3529888}"/>
              </a:ext>
            </a:extLst>
          </p:cNvPr>
          <p:cNvSpPr/>
          <p:nvPr/>
        </p:nvSpPr>
        <p:spPr>
          <a:xfrm>
            <a:off x="2368142" y="2549816"/>
            <a:ext cx="535234" cy="276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8668C3-75F1-6DF1-D3A2-623D9D241CC7}"/>
                  </a:ext>
                </a:extLst>
              </p:cNvPr>
              <p:cNvSpPr txBox="1"/>
              <p:nvPr/>
            </p:nvSpPr>
            <p:spPr>
              <a:xfrm>
                <a:off x="2868483" y="2951272"/>
                <a:ext cx="19537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8668C3-75F1-6DF1-D3A2-623D9D241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483" y="2951272"/>
                <a:ext cx="195374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6D8C179-D232-C5E3-3A31-F6B06F378460}"/>
              </a:ext>
            </a:extLst>
          </p:cNvPr>
          <p:cNvSpPr txBox="1"/>
          <p:nvPr/>
        </p:nvSpPr>
        <p:spPr>
          <a:xfrm>
            <a:off x="0" y="3072634"/>
            <a:ext cx="2428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Slow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spatial variables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9BA48CA-CD03-06CB-A4B6-4A7B19329B83}"/>
              </a:ext>
            </a:extLst>
          </p:cNvPr>
          <p:cNvSpPr/>
          <p:nvPr/>
        </p:nvSpPr>
        <p:spPr>
          <a:xfrm>
            <a:off x="2387192" y="3134591"/>
            <a:ext cx="535234" cy="276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FF0776-5E1D-FC1A-73D0-FB8F4CE71B91}"/>
                  </a:ext>
                </a:extLst>
              </p:cNvPr>
              <p:cNvSpPr txBox="1"/>
              <p:nvPr/>
            </p:nvSpPr>
            <p:spPr>
              <a:xfrm>
                <a:off x="518801" y="3858781"/>
                <a:ext cx="3387659" cy="716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cs typeface="Times New Roman" panose="02020603050405020304" pitchFamily="18" charset="0"/>
                  </a:rPr>
                  <a:t>Macroscopic pressure gradient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𝐌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FF0776-5E1D-FC1A-73D0-FB8F4CE71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01" y="3858781"/>
                <a:ext cx="3387659" cy="716222"/>
              </a:xfrm>
              <a:prstGeom prst="rect">
                <a:avLst/>
              </a:prstGeom>
              <a:blipFill>
                <a:blip r:embed="rId8"/>
                <a:stretch>
                  <a:fillRect l="-1799" t="-4274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8D2896-74C8-4A74-2FBA-4F91E2CF4DA7}"/>
              </a:ext>
            </a:extLst>
          </p:cNvPr>
          <p:cNvCxnSpPr/>
          <p:nvPr/>
        </p:nvCxnSpPr>
        <p:spPr>
          <a:xfrm flipH="1">
            <a:off x="1657350" y="3781324"/>
            <a:ext cx="89820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A4D45A-9685-4742-7751-6BE9029C8D9B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370649" y="4575003"/>
            <a:ext cx="841982" cy="4594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AE6C38-2B8F-C4B7-754F-1BE72518581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212631" y="4575003"/>
            <a:ext cx="821294" cy="4594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A7D88E-364C-3A80-F8CB-7382710F8403}"/>
                  </a:ext>
                </a:extLst>
              </p:cNvPr>
              <p:cNvSpPr txBox="1"/>
              <p:nvPr/>
            </p:nvSpPr>
            <p:spPr>
              <a:xfrm>
                <a:off x="637102" y="5034483"/>
                <a:ext cx="132600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cs typeface="Times New Roman" panose="02020603050405020304" pitchFamily="18" charset="0"/>
                  </a:rPr>
                  <a:t>Magnitude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ℳ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A7D88E-364C-3A80-F8CB-7382710F8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02" y="5034483"/>
                <a:ext cx="1326004" cy="707886"/>
              </a:xfrm>
              <a:prstGeom prst="rect">
                <a:avLst/>
              </a:prstGeom>
              <a:blipFill>
                <a:blip r:embed="rId9"/>
                <a:stretch>
                  <a:fillRect l="-5069" t="-5172" r="-4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59C9B3-7136-7A88-9AE4-EC9D7512B7A9}"/>
                  </a:ext>
                </a:extLst>
              </p:cNvPr>
              <p:cNvSpPr txBox="1"/>
              <p:nvPr/>
            </p:nvSpPr>
            <p:spPr>
              <a:xfrm>
                <a:off x="2406242" y="5034483"/>
                <a:ext cx="134363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cs typeface="Times New Roman" panose="02020603050405020304" pitchFamily="18" charset="0"/>
                  </a:rPr>
                  <a:t>Unit vector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𝑴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59C9B3-7136-7A88-9AE4-EC9D7512B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42" y="5034483"/>
                <a:ext cx="1343638" cy="707886"/>
              </a:xfrm>
              <a:prstGeom prst="rect">
                <a:avLst/>
              </a:prstGeom>
              <a:blipFill>
                <a:blip r:embed="rId10"/>
                <a:stretch>
                  <a:fillRect l="-5000" t="-5172"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E6F20D-D541-3A45-E566-1B9A0D20B07D}"/>
                  </a:ext>
                </a:extLst>
              </p:cNvPr>
              <p:cNvSpPr txBox="1"/>
              <p:nvPr/>
            </p:nvSpPr>
            <p:spPr>
              <a:xfrm>
                <a:off x="621844" y="5877313"/>
                <a:ext cx="3128036" cy="891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24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ℳ</m:t>
                          </m:r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E6F20D-D541-3A45-E566-1B9A0D20B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44" y="5877313"/>
                <a:ext cx="3128036" cy="8912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0DE25C-8D0A-B183-79AA-4F3A61D22DCE}"/>
              </a:ext>
            </a:extLst>
          </p:cNvPr>
          <p:cNvCxnSpPr>
            <a:cxnSpLocks/>
          </p:cNvCxnSpPr>
          <p:nvPr/>
        </p:nvCxnSpPr>
        <p:spPr>
          <a:xfrm flipV="1">
            <a:off x="4112053" y="3872449"/>
            <a:ext cx="0" cy="29098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77C77D3-4E59-0D96-EC3D-FBBEA33D8A7E}"/>
                  </a:ext>
                </a:extLst>
              </p:cNvPr>
              <p:cNvSpPr txBox="1"/>
              <p:nvPr/>
            </p:nvSpPr>
            <p:spPr>
              <a:xfrm>
                <a:off x="4347054" y="3783234"/>
                <a:ext cx="2893228" cy="91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&gt; =−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,   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77C77D3-4E59-0D96-EC3D-FBBEA33D8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054" y="3783234"/>
                <a:ext cx="2893228" cy="9128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61770CF-2B0A-5106-D65F-29324F05C9E7}"/>
                  </a:ext>
                </a:extLst>
              </p:cNvPr>
              <p:cNvSpPr txBox="1"/>
              <p:nvPr/>
            </p:nvSpPr>
            <p:spPr>
              <a:xfrm>
                <a:off x="7240282" y="4017297"/>
                <a:ext cx="2133918" cy="509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rgbClr val="2424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2424F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2424F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,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61770CF-2B0A-5106-D65F-29324F05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282" y="4017297"/>
                <a:ext cx="2133918" cy="509820"/>
              </a:xfrm>
              <a:prstGeom prst="rect">
                <a:avLst/>
              </a:prstGeom>
              <a:blipFill>
                <a:blip r:embed="rId13"/>
                <a:stretch>
                  <a:fillRect r="-1429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FAFDF41-9140-8526-A9E4-8AA5488CA8CC}"/>
                  </a:ext>
                </a:extLst>
              </p:cNvPr>
              <p:cNvSpPr txBox="1"/>
              <p:nvPr/>
            </p:nvSpPr>
            <p:spPr>
              <a:xfrm>
                <a:off x="9575387" y="4048228"/>
                <a:ext cx="2147126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2424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2424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2424F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 &lt;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FAFDF41-9140-8526-A9E4-8AA5488CA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387" y="4048228"/>
                <a:ext cx="2147126" cy="491417"/>
              </a:xfrm>
              <a:prstGeom prst="rect">
                <a:avLst/>
              </a:prstGeom>
              <a:blipFill>
                <a:blip r:embed="rId14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05CEF22F-6709-BA80-7A57-AFC88C1F76F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3579" b="69949"/>
          <a:stretch/>
        </p:blipFill>
        <p:spPr>
          <a:xfrm>
            <a:off x="4181475" y="4837526"/>
            <a:ext cx="5472505" cy="6550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A5AA54E-C04D-32FF-65EB-999D92B0E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170" t="34216" b="31146"/>
          <a:stretch/>
        </p:blipFill>
        <p:spPr>
          <a:xfrm>
            <a:off x="5388020" y="5499803"/>
            <a:ext cx="5918165" cy="755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E9CE25-994C-37E8-59D6-95835C4DC61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5974" t="85775" b="-1189"/>
          <a:stretch/>
        </p:blipFill>
        <p:spPr>
          <a:xfrm>
            <a:off x="4378754" y="6274448"/>
            <a:ext cx="5275226" cy="335982"/>
          </a:xfrm>
          <a:prstGeom prst="rect">
            <a:avLst/>
          </a:prstGeom>
        </p:spPr>
      </p:pic>
      <p:sp>
        <p:nvSpPr>
          <p:cNvPr id="62" name="Left Brace 61">
            <a:extLst>
              <a:ext uri="{FF2B5EF4-FFF2-40B4-BE49-F238E27FC236}">
                <a16:creationId xmlns:a16="http://schemas.microsoft.com/office/drawing/2014/main" id="{371AAA99-78F5-EBE2-0C28-33A1A6A247CB}"/>
              </a:ext>
            </a:extLst>
          </p:cNvPr>
          <p:cNvSpPr/>
          <p:nvPr/>
        </p:nvSpPr>
        <p:spPr>
          <a:xfrm>
            <a:off x="5050971" y="4834767"/>
            <a:ext cx="257174" cy="181520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D992C3-FC8C-866E-9447-397999EA056E}"/>
              </a:ext>
            </a:extLst>
          </p:cNvPr>
          <p:cNvSpPr txBox="1"/>
          <p:nvPr/>
        </p:nvSpPr>
        <p:spPr>
          <a:xfrm rot="16200000">
            <a:off x="3737906" y="5525128"/>
            <a:ext cx="1940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Closure problem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D4B7DB1-CA9F-65F6-35B5-364C1C1AAC56}"/>
              </a:ext>
            </a:extLst>
          </p:cNvPr>
          <p:cNvCxnSpPr>
            <a:cxnSpLocks/>
          </p:cNvCxnSpPr>
          <p:nvPr/>
        </p:nvCxnSpPr>
        <p:spPr>
          <a:xfrm flipV="1">
            <a:off x="10972800" y="4470228"/>
            <a:ext cx="0" cy="3779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AAC53E3-B5BC-1CD7-63EF-96706D7037F1}"/>
              </a:ext>
            </a:extLst>
          </p:cNvPr>
          <p:cNvSpPr txBox="1"/>
          <p:nvPr/>
        </p:nvSpPr>
        <p:spPr>
          <a:xfrm>
            <a:off x="9977830" y="4791075"/>
            <a:ext cx="1864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closure variable</a:t>
            </a:r>
          </a:p>
        </p:txBody>
      </p:sp>
    </p:spTree>
    <p:extLst>
      <p:ext uri="{BB962C8B-B14F-4D97-AF65-F5344CB8AC3E}">
        <p14:creationId xmlns:p14="http://schemas.microsoft.com/office/powerpoint/2010/main" val="11172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5" grpId="0"/>
      <p:bldP spid="36" grpId="0"/>
      <p:bldP spid="42" grpId="0"/>
      <p:bldP spid="54" grpId="0"/>
      <p:bldP spid="55" grpId="0"/>
      <p:bldP spid="56" grpId="0"/>
      <p:bldP spid="62" grpId="0" animBg="1"/>
      <p:bldP spid="63" grpId="0"/>
      <p:bldP spid="6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types of numbers&#10;&#10;Description automatically generated with medium confidence">
            <a:extLst>
              <a:ext uri="{FF2B5EF4-FFF2-40B4-BE49-F238E27FC236}">
                <a16:creationId xmlns:a16="http://schemas.microsoft.com/office/drawing/2014/main" id="{5EEBDB3B-BEB7-6132-16B7-DBDBDED21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911146"/>
            <a:ext cx="11363325" cy="5359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EB10C3-1249-1C68-4B45-4F6253E1220B}"/>
                  </a:ext>
                </a:extLst>
              </p:cNvPr>
              <p:cNvSpPr txBox="1"/>
              <p:nvPr/>
            </p:nvSpPr>
            <p:spPr>
              <a:xfrm>
                <a:off x="2762875" y="72946"/>
                <a:ext cx="64107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cs typeface="Times New Roman" panose="02020603050405020304" pitchFamily="18" charset="0"/>
                  </a:rPr>
                  <a:t>Effect of the medium porosity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3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EB10C3-1249-1C68-4B45-4F6253E12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875" y="72946"/>
                <a:ext cx="6410794" cy="584775"/>
              </a:xfrm>
              <a:prstGeom prst="rect">
                <a:avLst/>
              </a:prstGeom>
              <a:blipFill>
                <a:blip r:embed="rId3"/>
                <a:stretch>
                  <a:fillRect l="-2376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A26854E-3757-259B-8526-B6C92DBBC979}"/>
                  </a:ext>
                </a:extLst>
              </p:cNvPr>
              <p:cNvSpPr txBox="1"/>
              <p:nvPr/>
            </p:nvSpPr>
            <p:spPr>
              <a:xfrm>
                <a:off x="6871063" y="3749040"/>
                <a:ext cx="2805597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ℳ</m:t>
                    </m:r>
                    <m:r>
                      <a:rPr lang="it-IT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1.35 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𝑃𝑎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air for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ℓ</m:t>
                    </m:r>
                    <m:r>
                      <a:rPr lang="it-IT" i="1">
                        <a:solidFill>
                          <a:srgbClr val="4472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it-IT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A26854E-3757-259B-8526-B6C92DBBC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063" y="3749040"/>
                <a:ext cx="2805597" cy="652486"/>
              </a:xfrm>
              <a:prstGeom prst="rect">
                <a:avLst/>
              </a:prstGeom>
              <a:blipFill>
                <a:blip r:embed="rId4"/>
                <a:stretch>
                  <a:fillRect l="-1739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18A3A2-E847-4CDB-5831-192DC450E847}"/>
              </a:ext>
            </a:extLst>
          </p:cNvPr>
          <p:cNvSpPr txBox="1"/>
          <p:nvPr/>
        </p:nvSpPr>
        <p:spPr>
          <a:xfrm>
            <a:off x="7981406" y="6350047"/>
            <a:ext cx="379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Forchheimer</a:t>
            </a:r>
            <a:r>
              <a:rPr lang="it-IT" sz="2400" b="1" dirty="0"/>
              <a:t> regime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68435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671C4-F930-2069-3CC6-9B0266AB0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33556E-5FF4-31EB-F70B-D30C8C4FD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8" y="979895"/>
            <a:ext cx="10463348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/>
              <a:t>PROBLEM 4:</a:t>
            </a:r>
          </a:p>
          <a:p>
            <a:pPr marL="0" indent="0">
              <a:buNone/>
            </a:pPr>
            <a:r>
              <a:rPr lang="en-US" sz="5400" dirty="0"/>
              <a:t>TAYLOR-COUETTE INSTABILITIES WITH RIBBED SURFACES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599B0B-BA64-A176-0889-B6B02BC35D01}"/>
              </a:ext>
            </a:extLst>
          </p:cNvPr>
          <p:cNvSpPr/>
          <p:nvPr/>
        </p:nvSpPr>
        <p:spPr>
          <a:xfrm>
            <a:off x="627018" y="1622611"/>
            <a:ext cx="9189335" cy="2958353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72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3255E-CB0B-4A02-23B0-0D6E7ADF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43BC5E-5FA8-D63A-84A4-B285B68A0D1D}"/>
              </a:ext>
            </a:extLst>
          </p:cNvPr>
          <p:cNvSpPr txBox="1"/>
          <p:nvPr/>
        </p:nvSpPr>
        <p:spPr>
          <a:xfrm>
            <a:off x="83423" y="5799689"/>
            <a:ext cx="11979233" cy="589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4" name="Immagine 19" descr="Immagine che contiene schizzo, diagramma, disegno, cerchio&#10;&#10;Il contenuto generato dall'IA potrebbe non essere corretto.">
            <a:extLst>
              <a:ext uri="{FF2B5EF4-FFF2-40B4-BE49-F238E27FC236}">
                <a16:creationId xmlns:a16="http://schemas.microsoft.com/office/drawing/2014/main" id="{0ECB8F7A-D401-ECED-5752-3400E0492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8" y="1248234"/>
            <a:ext cx="2779003" cy="3480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10">
                <a:extLst>
                  <a:ext uri="{FF2B5EF4-FFF2-40B4-BE49-F238E27FC236}">
                    <a16:creationId xmlns:a16="http://schemas.microsoft.com/office/drawing/2014/main" id="{F798813C-4797-45E3-569B-DD00EF8E729C}"/>
                  </a:ext>
                </a:extLst>
              </p:cNvPr>
              <p:cNvSpPr txBox="1"/>
              <p:nvPr/>
            </p:nvSpPr>
            <p:spPr>
              <a:xfrm>
                <a:off x="518267" y="4797117"/>
                <a:ext cx="2288541" cy="6485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effectLst/>
                          <a:latin typeface="Cambria Math" panose="02040503050406030204" pitchFamily="18" charset="0"/>
                        </a:rPr>
                        <m:t>Ta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it-IT" sz="2200" i="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200" b="0" i="0" baseline="3000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it-IT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2200" i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m:rPr>
                              <m:sty m:val="p"/>
                            </m:rPr>
                            <a:rPr lang="it-IT" sz="2200" b="0" i="0" baseline="-2500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it-IT" sz="2200" i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m:rPr>
                              <m:sty m:val="p"/>
                            </m:rPr>
                            <a:rPr lang="it-IT" sz="2200" i="0" baseline="-25000">
                              <a:latin typeface="Cambria Math" panose="02040503050406030204" pitchFamily="18" charset="0"/>
                            </a:rPr>
                            <m:t>o</m:t>
                          </m:r>
                        </m:den>
                      </m:f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5" name="CasellaDiTesto 10">
                <a:extLst>
                  <a:ext uri="{FF2B5EF4-FFF2-40B4-BE49-F238E27FC236}">
                    <a16:creationId xmlns:a16="http://schemas.microsoft.com/office/drawing/2014/main" id="{F798813C-4797-45E3-569B-DD00EF8E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67" y="4797117"/>
                <a:ext cx="2288541" cy="648575"/>
              </a:xfrm>
              <a:prstGeom prst="rect">
                <a:avLst/>
              </a:prstGeom>
              <a:blipFill>
                <a:blip r:embed="rId3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1">
            <a:extLst>
              <a:ext uri="{FF2B5EF4-FFF2-40B4-BE49-F238E27FC236}">
                <a16:creationId xmlns:a16="http://schemas.microsoft.com/office/drawing/2014/main" id="{FA516A90-2866-CAF1-2FA0-71F5F5B83CEC}"/>
              </a:ext>
            </a:extLst>
          </p:cNvPr>
          <p:cNvSpPr txBox="1"/>
          <p:nvPr/>
        </p:nvSpPr>
        <p:spPr>
          <a:xfrm>
            <a:off x="125239" y="5581719"/>
            <a:ext cx="3930579" cy="83775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it-IT" sz="2200" b="0" dirty="0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d = </a:t>
            </a:r>
            <a:r>
              <a:rPr lang="it-IT" sz="2200" b="0" dirty="0">
                <a:ea typeface="Cambria Math" panose="02040503050406030204" pitchFamily="18" charset="0"/>
                <a:cs typeface="Roboto Slab" pitchFamily="2" charset="0"/>
              </a:rPr>
              <a:t>gap </a:t>
            </a:r>
            <a:r>
              <a:rPr lang="it-IT" sz="2200" b="0" dirty="0" err="1">
                <a:ea typeface="Cambria Math" panose="02040503050406030204" pitchFamily="18" charset="0"/>
                <a:cs typeface="Roboto Slab" pitchFamily="2" charset="0"/>
              </a:rPr>
              <a:t>between</a:t>
            </a:r>
            <a:r>
              <a:rPr lang="it-IT" sz="2200" b="0" dirty="0">
                <a:ea typeface="Cambria Math" panose="02040503050406030204" pitchFamily="18" charset="0"/>
                <a:cs typeface="Roboto Slab" pitchFamily="2" charset="0"/>
              </a:rPr>
              <a:t> the </a:t>
            </a:r>
            <a:r>
              <a:rPr lang="it-IT" sz="2200" b="0" dirty="0" err="1">
                <a:ea typeface="Cambria Math" panose="02040503050406030204" pitchFamily="18" charset="0"/>
                <a:cs typeface="Roboto Slab" pitchFamily="2" charset="0"/>
              </a:rPr>
              <a:t>cylinders</a:t>
            </a:r>
            <a:endParaRPr lang="it-IT" sz="2200" b="0" dirty="0">
              <a:ea typeface="Cambria Math" panose="02040503050406030204" pitchFamily="18" charset="0"/>
              <a:cs typeface="Roboto Slab" pitchFamily="2" charset="0"/>
            </a:endParaRPr>
          </a:p>
          <a:p>
            <a:pPr marL="0" indent="0">
              <a:buNone/>
            </a:pPr>
            <a:r>
              <a:rPr lang="it-IT" sz="2200" dirty="0" err="1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R</a:t>
            </a:r>
            <a:r>
              <a:rPr lang="it-IT" sz="2200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i</a:t>
            </a:r>
            <a:r>
              <a:rPr lang="it-IT" sz="2200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/o</a:t>
            </a:r>
            <a:r>
              <a:rPr lang="it-IT" sz="2200" dirty="0">
                <a:latin typeface="Cambria Math" panose="02040503050406030204" pitchFamily="18" charset="0"/>
                <a:ea typeface="Cambria Math" panose="02040503050406030204" pitchFamily="18" charset="0"/>
                <a:cs typeface="Roboto Slab" pitchFamily="2" charset="0"/>
              </a:rPr>
              <a:t> </a:t>
            </a:r>
            <a:r>
              <a:rPr lang="it-IT" sz="2200" dirty="0">
                <a:ea typeface="Cambria Math" panose="02040503050406030204" pitchFamily="18" charset="0"/>
                <a:cs typeface="Roboto Slab" pitchFamily="2" charset="0"/>
              </a:rPr>
              <a:t>= </a:t>
            </a:r>
            <a:r>
              <a:rPr lang="it-IT" sz="2200" dirty="0" err="1">
                <a:ea typeface="Cambria Math" panose="02040503050406030204" pitchFamily="18" charset="0"/>
                <a:cs typeface="Roboto Slab" pitchFamily="2" charset="0"/>
              </a:rPr>
              <a:t>inner</a:t>
            </a:r>
            <a:r>
              <a:rPr lang="it-IT" sz="2200" dirty="0">
                <a:ea typeface="Cambria Math" panose="02040503050406030204" pitchFamily="18" charset="0"/>
                <a:cs typeface="Roboto Slab" pitchFamily="2" charset="0"/>
              </a:rPr>
              <a:t>/</a:t>
            </a:r>
            <a:r>
              <a:rPr lang="it-IT" sz="2200" dirty="0" err="1">
                <a:ea typeface="Cambria Math" panose="02040503050406030204" pitchFamily="18" charset="0"/>
                <a:cs typeface="Roboto Slab" pitchFamily="2" charset="0"/>
              </a:rPr>
              <a:t>outer</a:t>
            </a:r>
            <a:r>
              <a:rPr lang="it-IT" sz="2200" dirty="0">
                <a:ea typeface="Cambria Math" panose="02040503050406030204" pitchFamily="18" charset="0"/>
                <a:cs typeface="Roboto Slab" pitchFamily="2" charset="0"/>
              </a:rPr>
              <a:t> </a:t>
            </a:r>
            <a:r>
              <a:rPr lang="it-IT" sz="2200" dirty="0" err="1">
                <a:ea typeface="Cambria Math" panose="02040503050406030204" pitchFamily="18" charset="0"/>
                <a:cs typeface="Roboto Slab" pitchFamily="2" charset="0"/>
              </a:rPr>
              <a:t>radius</a:t>
            </a:r>
            <a:endParaRPr lang="it-IT" sz="2200" dirty="0">
              <a:ea typeface="Cambria Math" panose="02040503050406030204" pitchFamily="18" charset="0"/>
              <a:cs typeface="Roboto Slab" pitchFamily="2" charset="0"/>
            </a:endParaRPr>
          </a:p>
        </p:txBody>
      </p:sp>
      <p:pic>
        <p:nvPicPr>
          <p:cNvPr id="6" name="Immagine 11">
            <a:extLst>
              <a:ext uri="{FF2B5EF4-FFF2-40B4-BE49-F238E27FC236}">
                <a16:creationId xmlns:a16="http://schemas.microsoft.com/office/drawing/2014/main" id="{96401AF7-A4EE-0355-C0EC-B9DF42FD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54" t="4410" r="21347" b="17097"/>
          <a:stretch>
            <a:fillRect/>
          </a:stretch>
        </p:blipFill>
        <p:spPr>
          <a:xfrm>
            <a:off x="3232056" y="928427"/>
            <a:ext cx="2528456" cy="4538990"/>
          </a:xfrm>
          <a:prstGeom prst="rect">
            <a:avLst/>
          </a:prstGeom>
        </p:spPr>
      </p:pic>
      <p:cxnSp>
        <p:nvCxnSpPr>
          <p:cNvPr id="7" name="Connettore 2 13">
            <a:extLst>
              <a:ext uri="{FF2B5EF4-FFF2-40B4-BE49-F238E27FC236}">
                <a16:creationId xmlns:a16="http://schemas.microsoft.com/office/drawing/2014/main" id="{523A9BA9-D07C-150E-F5F7-87AE81CE83B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565679" y="2491233"/>
            <a:ext cx="178000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4">
            <a:extLst>
              <a:ext uri="{FF2B5EF4-FFF2-40B4-BE49-F238E27FC236}">
                <a16:creationId xmlns:a16="http://schemas.microsoft.com/office/drawing/2014/main" id="{AE940082-9BBF-3802-252C-CBCCE5766F69}"/>
              </a:ext>
            </a:extLst>
          </p:cNvPr>
          <p:cNvSpPr txBox="1"/>
          <p:nvPr/>
        </p:nvSpPr>
        <p:spPr>
          <a:xfrm>
            <a:off x="6345686" y="2210965"/>
            <a:ext cx="914400" cy="56053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200" dirty="0" err="1">
                <a:ea typeface="Roboto Slab" pitchFamily="2" charset="0"/>
                <a:cs typeface="Roboto Slab" pitchFamily="2" charset="0"/>
              </a:rPr>
              <a:t>Shaft</a:t>
            </a:r>
            <a:endParaRPr lang="it-IT" sz="22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1" name="CasellaDiTesto 15">
            <a:extLst>
              <a:ext uri="{FF2B5EF4-FFF2-40B4-BE49-F238E27FC236}">
                <a16:creationId xmlns:a16="http://schemas.microsoft.com/office/drawing/2014/main" id="{3F8D20DF-48AC-3876-8AB2-7DB972759B25}"/>
              </a:ext>
            </a:extLst>
          </p:cNvPr>
          <p:cNvSpPr txBox="1"/>
          <p:nvPr/>
        </p:nvSpPr>
        <p:spPr>
          <a:xfrm>
            <a:off x="6389636" y="2926199"/>
            <a:ext cx="2369653" cy="4824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it-IT" sz="2200" dirty="0">
                <a:ea typeface="Roboto Slab" pitchFamily="2" charset="0"/>
                <a:cs typeface="Roboto Slab" pitchFamily="2" charset="0"/>
              </a:rPr>
              <a:t>Outer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cylinder</a:t>
            </a:r>
            <a:endParaRPr lang="it-IT" sz="2200" b="0" dirty="0"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12" name="Connettore 2 16">
            <a:extLst>
              <a:ext uri="{FF2B5EF4-FFF2-40B4-BE49-F238E27FC236}">
                <a16:creationId xmlns:a16="http://schemas.microsoft.com/office/drawing/2014/main" id="{80F5DEF7-4AF1-FB43-48F8-EF8CD0796F6A}"/>
              </a:ext>
            </a:extLst>
          </p:cNvPr>
          <p:cNvCxnSpPr>
            <a:cxnSpLocks/>
          </p:cNvCxnSpPr>
          <p:nvPr/>
        </p:nvCxnSpPr>
        <p:spPr>
          <a:xfrm flipH="1">
            <a:off x="4899543" y="3150598"/>
            <a:ext cx="148466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8">
            <a:extLst>
              <a:ext uri="{FF2B5EF4-FFF2-40B4-BE49-F238E27FC236}">
                <a16:creationId xmlns:a16="http://schemas.microsoft.com/office/drawing/2014/main" id="{B3667E1E-8F1E-AE3F-6BEE-07D57E5E924B}"/>
              </a:ext>
            </a:extLst>
          </p:cNvPr>
          <p:cNvSpPr txBox="1"/>
          <p:nvPr/>
        </p:nvSpPr>
        <p:spPr>
          <a:xfrm>
            <a:off x="5496134" y="3295504"/>
            <a:ext cx="4536092" cy="166381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200" dirty="0">
                <a:ea typeface="Roboto Slab" pitchFamily="2" charset="0"/>
                <a:cs typeface="Roboto Slab" pitchFamily="2" charset="0"/>
              </a:rPr>
              <a:t>Inner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cylinder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: </a:t>
            </a:r>
          </a:p>
          <a:p>
            <a:pPr marL="0" indent="0" algn="ctr">
              <a:buNone/>
            </a:pPr>
            <a:r>
              <a:rPr lang="it-IT" sz="2200" b="0" dirty="0">
                <a:ea typeface="Roboto Slab" pitchFamily="2" charset="0"/>
                <a:cs typeface="Roboto Slab" pitchFamily="2" charset="0"/>
              </a:rPr>
              <a:t>     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steel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cylinder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 + </a:t>
            </a:r>
            <a:r>
              <a:rPr lang="en-GB" sz="2200" dirty="0">
                <a:ea typeface="Roboto Slab" pitchFamily="2" charset="0"/>
                <a:cs typeface="Roboto Slab" pitchFamily="2" charset="0"/>
              </a:rPr>
              <a:t>grooved skeleton</a:t>
            </a:r>
            <a:endParaRPr lang="it-IT" sz="2200" b="0" dirty="0"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14" name="Connettore 2 19">
            <a:extLst>
              <a:ext uri="{FF2B5EF4-FFF2-40B4-BE49-F238E27FC236}">
                <a16:creationId xmlns:a16="http://schemas.microsoft.com/office/drawing/2014/main" id="{53ADDB3E-141A-851B-87F8-C437B93F60B8}"/>
              </a:ext>
            </a:extLst>
          </p:cNvPr>
          <p:cNvCxnSpPr>
            <a:cxnSpLocks/>
          </p:cNvCxnSpPr>
          <p:nvPr/>
        </p:nvCxnSpPr>
        <p:spPr>
          <a:xfrm flipH="1">
            <a:off x="4923592" y="3979298"/>
            <a:ext cx="16547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39">
            <a:extLst>
              <a:ext uri="{FF2B5EF4-FFF2-40B4-BE49-F238E27FC236}">
                <a16:creationId xmlns:a16="http://schemas.microsoft.com/office/drawing/2014/main" id="{6D763F13-3E4D-0D5E-49EB-03F05BAEA9C6}"/>
              </a:ext>
            </a:extLst>
          </p:cNvPr>
          <p:cNvSpPr txBox="1"/>
          <p:nvPr/>
        </p:nvSpPr>
        <p:spPr>
          <a:xfrm>
            <a:off x="6239777" y="1329062"/>
            <a:ext cx="176758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200" dirty="0">
                <a:ea typeface="Roboto Slab" pitchFamily="2" charset="0"/>
                <a:cs typeface="Roboto Slab" pitchFamily="2" charset="0"/>
              </a:rPr>
              <a:t>Air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bearing</a:t>
            </a:r>
            <a:endParaRPr lang="it-IT" sz="2200" b="0" dirty="0"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16" name="Connettore 2 40">
            <a:extLst>
              <a:ext uri="{FF2B5EF4-FFF2-40B4-BE49-F238E27FC236}">
                <a16:creationId xmlns:a16="http://schemas.microsoft.com/office/drawing/2014/main" id="{8C2B0BC6-DF64-0490-00D1-88804D647E05}"/>
              </a:ext>
            </a:extLst>
          </p:cNvPr>
          <p:cNvCxnSpPr>
            <a:cxnSpLocks/>
          </p:cNvCxnSpPr>
          <p:nvPr/>
        </p:nvCxnSpPr>
        <p:spPr>
          <a:xfrm flipH="1" flipV="1">
            <a:off x="4697383" y="1786262"/>
            <a:ext cx="1648303" cy="34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50">
            <a:extLst>
              <a:ext uri="{FF2B5EF4-FFF2-40B4-BE49-F238E27FC236}">
                <a16:creationId xmlns:a16="http://schemas.microsoft.com/office/drawing/2014/main" id="{5F63B38E-4EA1-DFA1-0D5C-2CE9809238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202" t="27508" r="12081" b="28557"/>
          <a:stretch>
            <a:fillRect/>
          </a:stretch>
        </p:blipFill>
        <p:spPr>
          <a:xfrm>
            <a:off x="9063638" y="2119493"/>
            <a:ext cx="2620450" cy="1930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56">
                <a:extLst>
                  <a:ext uri="{FF2B5EF4-FFF2-40B4-BE49-F238E27FC236}">
                    <a16:creationId xmlns:a16="http://schemas.microsoft.com/office/drawing/2014/main" id="{925753DE-650C-6697-2BB0-517DE726C6B0}"/>
                  </a:ext>
                </a:extLst>
              </p:cNvPr>
              <p:cNvSpPr txBox="1"/>
              <p:nvPr/>
            </p:nvSpPr>
            <p:spPr>
              <a:xfrm>
                <a:off x="6185760" y="4415404"/>
                <a:ext cx="4916082" cy="99234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>
                    <a:ea typeface="Roboto Slab" pitchFamily="2" charset="0"/>
                    <a:cs typeface="Roboto Slab" pitchFamily="2" charset="0"/>
                  </a:rPr>
                  <a:t>2 shapes (Square and Trapezoidal)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>
                    <a:ea typeface="Roboto Slab" pitchFamily="2" charset="0"/>
                    <a:cs typeface="Roboto Slab" pitchFamily="2" charset="0"/>
                  </a:rPr>
                  <a:t>3 periodicity (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 Slab" pitchFamily="2" charset="0"/>
                      </a:rPr>
                      <m:t>ℓ</m:t>
                    </m:r>
                  </m:oMath>
                </a14:m>
                <a:r>
                  <a:rPr lang="en-GB" sz="2200" dirty="0">
                    <a:ea typeface="Roboto Slab" pitchFamily="2" charset="0"/>
                    <a:cs typeface="Roboto Slab" pitchFamily="2" charset="0"/>
                  </a:rPr>
                  <a:t> = 1000, 800, 400 </a:t>
                </a:r>
                <a:r>
                  <a:rPr lang="el-GR" sz="2200" dirty="0">
                    <a:ea typeface="Roboto Slab" pitchFamily="2" charset="0"/>
                    <a:cs typeface="Roboto Slab" pitchFamily="2" charset="0"/>
                  </a:rPr>
                  <a:t>μ</a:t>
                </a:r>
                <a:r>
                  <a:rPr lang="en-GB" sz="2200" dirty="0">
                    <a:ea typeface="Roboto Slab" pitchFamily="2" charset="0"/>
                    <a:cs typeface="Roboto Slab" pitchFamily="2" charset="0"/>
                  </a:rPr>
                  <a:t>m)</a:t>
                </a:r>
                <a:endParaRPr lang="it-IT" sz="2200" b="0" i="1" dirty="0">
                  <a:ea typeface="Roboto Slab" pitchFamily="2" charset="0"/>
                  <a:cs typeface="Roboto Slab" pitchFamily="2" charset="0"/>
                </a:endParaRPr>
              </a:p>
            </p:txBody>
          </p:sp>
        </mc:Choice>
        <mc:Fallback xmlns="">
          <p:sp>
            <p:nvSpPr>
              <p:cNvPr id="19" name="CasellaDiTesto 56">
                <a:extLst>
                  <a:ext uri="{FF2B5EF4-FFF2-40B4-BE49-F238E27FC236}">
                    <a16:creationId xmlns:a16="http://schemas.microsoft.com/office/drawing/2014/main" id="{925753DE-650C-6697-2BB0-517DE726C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760" y="4415404"/>
                <a:ext cx="4916082" cy="992347"/>
              </a:xfrm>
              <a:prstGeom prst="rect">
                <a:avLst/>
              </a:prstGeom>
              <a:blipFill>
                <a:blip r:embed="rId6"/>
                <a:stretch>
                  <a:fillRect l="-1489" b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magine 66">
            <a:extLst>
              <a:ext uri="{FF2B5EF4-FFF2-40B4-BE49-F238E27FC236}">
                <a16:creationId xmlns:a16="http://schemas.microsoft.com/office/drawing/2014/main" id="{F720FE55-C377-B5DE-C9BB-C5012FC0B0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410" b="11996"/>
          <a:stretch>
            <a:fillRect/>
          </a:stretch>
        </p:blipFill>
        <p:spPr>
          <a:xfrm>
            <a:off x="6527558" y="5308302"/>
            <a:ext cx="4232486" cy="1393504"/>
          </a:xfrm>
          <a:prstGeom prst="rect">
            <a:avLst/>
          </a:prstGeom>
        </p:spPr>
      </p:pic>
      <p:sp>
        <p:nvSpPr>
          <p:cNvPr id="21" name="Titolo 20">
            <a:extLst>
              <a:ext uri="{FF2B5EF4-FFF2-40B4-BE49-F238E27FC236}">
                <a16:creationId xmlns:a16="http://schemas.microsoft.com/office/drawing/2014/main" id="{AFC41FED-D997-0FE1-1338-8B3BB076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86" y="104873"/>
            <a:ext cx="10515600" cy="988662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Problem 4:</a:t>
            </a:r>
            <a:br>
              <a:rPr lang="en-US" sz="2400" dirty="0">
                <a:latin typeface="+mn-lt"/>
              </a:rPr>
            </a:br>
            <a:r>
              <a:rPr lang="en-US" sz="2400" b="1" dirty="0">
                <a:latin typeface="+mn-lt"/>
              </a:rPr>
              <a:t>Taylor-Couette instability with ribbed surfaces</a:t>
            </a:r>
            <a:br>
              <a:rPr lang="en-US" b="1" dirty="0"/>
            </a:br>
            <a:endParaRPr lang="en-US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CDD23A8-3721-0B45-7058-B337469CE86D}"/>
              </a:ext>
            </a:extLst>
          </p:cNvPr>
          <p:cNvSpPr/>
          <p:nvPr/>
        </p:nvSpPr>
        <p:spPr>
          <a:xfrm>
            <a:off x="0" y="-4056"/>
            <a:ext cx="6345686" cy="91182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3255E-CB0B-4A02-23B0-0D6E7ADF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43BC5E-5FA8-D63A-84A4-B285B68A0D1D}"/>
              </a:ext>
            </a:extLst>
          </p:cNvPr>
          <p:cNvSpPr txBox="1"/>
          <p:nvPr/>
        </p:nvSpPr>
        <p:spPr>
          <a:xfrm>
            <a:off x="83423" y="5799689"/>
            <a:ext cx="11979233" cy="5895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8" name="Connettore diritto 6">
            <a:extLst>
              <a:ext uri="{FF2B5EF4-FFF2-40B4-BE49-F238E27FC236}">
                <a16:creationId xmlns:a16="http://schemas.microsoft.com/office/drawing/2014/main" id="{5E27E7EA-213B-F38D-F466-7266EF5C3F28}"/>
              </a:ext>
            </a:extLst>
          </p:cNvPr>
          <p:cNvCxnSpPr/>
          <p:nvPr/>
        </p:nvCxnSpPr>
        <p:spPr>
          <a:xfrm>
            <a:off x="1596000" y="886691"/>
            <a:ext cx="900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3">
            <a:extLst>
              <a:ext uri="{FF2B5EF4-FFF2-40B4-BE49-F238E27FC236}">
                <a16:creationId xmlns:a16="http://schemas.microsoft.com/office/drawing/2014/main" id="{A2E6DA70-D1C3-5FF5-A49F-2EF6A9B5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1565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TAYLOR-COUETTE FLOW AND INSTABILITIES</a:t>
            </a:r>
          </a:p>
        </p:txBody>
      </p:sp>
      <p:pic>
        <p:nvPicPr>
          <p:cNvPr id="22" name="TorqueSpeedAnimation">
            <a:hlinkClick r:id="" action="ppaction://media"/>
            <a:extLst>
              <a:ext uri="{FF2B5EF4-FFF2-40B4-BE49-F238E27FC236}">
                <a16:creationId xmlns:a16="http://schemas.microsoft.com/office/drawing/2014/main" id="{3621CEEB-89CA-1ACA-5660-D53446A10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922" t="4667" r="6882" b="1109"/>
          <a:stretch>
            <a:fillRect/>
          </a:stretch>
        </p:blipFill>
        <p:spPr>
          <a:xfrm>
            <a:off x="83423" y="1154805"/>
            <a:ext cx="6818214" cy="4008712"/>
          </a:xfrm>
          <a:prstGeom prst="rect">
            <a:avLst/>
          </a:prstGeom>
          <a:ln>
            <a:noFill/>
          </a:ln>
        </p:spPr>
      </p:pic>
      <p:sp>
        <p:nvSpPr>
          <p:cNvPr id="27" name="CasellaDiTesto 44">
            <a:extLst>
              <a:ext uri="{FF2B5EF4-FFF2-40B4-BE49-F238E27FC236}">
                <a16:creationId xmlns:a16="http://schemas.microsoft.com/office/drawing/2014/main" id="{D73A9B8F-50B4-7771-AF4F-5A9745141A4B}"/>
              </a:ext>
            </a:extLst>
          </p:cNvPr>
          <p:cNvSpPr txBox="1"/>
          <p:nvPr/>
        </p:nvSpPr>
        <p:spPr>
          <a:xfrm>
            <a:off x="6830256" y="2301204"/>
            <a:ext cx="5232400" cy="155668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When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  <a:r>
              <a:rPr lang="en-US" sz="2200" dirty="0">
                <a:ea typeface="Roboto Slab" pitchFamily="2" charset="0"/>
                <a:cs typeface="Roboto Slab" pitchFamily="2" charset="0"/>
              </a:rPr>
              <a:t>the slope changes, </a:t>
            </a:r>
          </a:p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secondary flows appear modifying </a:t>
            </a:r>
          </a:p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the shear stress. The corresponding</a:t>
            </a:r>
          </a:p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speed is called “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critical</a:t>
            </a:r>
            <a:r>
              <a:rPr lang="en-US" sz="2200" dirty="0">
                <a:ea typeface="Roboto Slab" pitchFamily="2" charset="0"/>
                <a:cs typeface="Roboto Slab" pitchFamily="2" charset="0"/>
              </a:rPr>
              <a:t>”.</a:t>
            </a:r>
          </a:p>
        </p:txBody>
      </p:sp>
      <p:sp>
        <p:nvSpPr>
          <p:cNvPr id="29" name="CasellaDiTesto 44">
            <a:extLst>
              <a:ext uri="{FF2B5EF4-FFF2-40B4-BE49-F238E27FC236}">
                <a16:creationId xmlns:a16="http://schemas.microsoft.com/office/drawing/2014/main" id="{1075A37E-926E-F0C8-553F-37C281A38FEF}"/>
              </a:ext>
            </a:extLst>
          </p:cNvPr>
          <p:cNvSpPr txBox="1"/>
          <p:nvPr/>
        </p:nvSpPr>
        <p:spPr>
          <a:xfrm>
            <a:off x="3230881" y="5272406"/>
            <a:ext cx="8122920" cy="105456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it-IT" sz="2200" dirty="0">
                <a:ea typeface="Roboto Slab" pitchFamily="2" charset="0"/>
                <a:cs typeface="Roboto Slab" pitchFamily="2" charset="0"/>
              </a:rPr>
              <a:t>Determine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whether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specific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surface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patterns can 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delay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or </a:t>
            </a:r>
          </a:p>
          <a:p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anticipate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the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onset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of the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primary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Taylor-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Couette</a:t>
            </a:r>
            <a:r>
              <a:rPr lang="it-IT" sz="220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instability</a:t>
            </a:r>
            <a:r>
              <a:rPr lang="it-IT" sz="2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.</a:t>
            </a:r>
          </a:p>
        </p:txBody>
      </p:sp>
      <p:sp>
        <p:nvSpPr>
          <p:cNvPr id="6" name="CasellaDiTesto 23">
            <a:extLst>
              <a:ext uri="{FF2B5EF4-FFF2-40B4-BE49-F238E27FC236}">
                <a16:creationId xmlns:a16="http://schemas.microsoft.com/office/drawing/2014/main" id="{AF59596D-CBC4-FFDC-0990-7929BCCBB26B}"/>
              </a:ext>
            </a:extLst>
          </p:cNvPr>
          <p:cNvSpPr txBox="1"/>
          <p:nvPr/>
        </p:nvSpPr>
        <p:spPr>
          <a:xfrm>
            <a:off x="395910" y="5414968"/>
            <a:ext cx="2522483" cy="430887"/>
          </a:xfrm>
          <a:prstGeom prst="rect">
            <a:avLst/>
          </a:prstGeom>
          <a:noFill/>
          <a:ln w="28575">
            <a:solidFill>
              <a:srgbClr val="5746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1269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7" grpId="0"/>
      <p:bldP spid="29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8610E-A338-E310-FE8B-333A4392D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B16563-7CC5-67F1-A270-FAE246671F32}"/>
              </a:ext>
            </a:extLst>
          </p:cNvPr>
          <p:cNvSpPr txBox="1"/>
          <p:nvPr/>
        </p:nvSpPr>
        <p:spPr>
          <a:xfrm>
            <a:off x="1" y="875479"/>
            <a:ext cx="12192000" cy="43088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Asymptotic homogenization theory for effective boundary conditions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6FC8BF9-C7FA-BA0B-C40A-7C50FE62AB74}"/>
              </a:ext>
            </a:extLst>
          </p:cNvPr>
          <p:cNvSpPr/>
          <p:nvPr/>
        </p:nvSpPr>
        <p:spPr>
          <a:xfrm>
            <a:off x="9387187" y="1648311"/>
            <a:ext cx="2750126" cy="1572447"/>
          </a:xfrm>
          <a:prstGeom prst="rect">
            <a:avLst/>
          </a:prstGeom>
          <a:noFill/>
          <a:ln w="19050">
            <a:solidFill>
              <a:srgbClr val="574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chemeClr val="tx1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7C3F89C7-9886-4E40-E936-A9D89C357F14}"/>
                  </a:ext>
                </a:extLst>
              </p:cNvPr>
              <p:cNvSpPr txBox="1"/>
              <p:nvPr/>
            </p:nvSpPr>
            <p:spPr>
              <a:xfrm>
                <a:off x="9929938" y="2132028"/>
                <a:ext cx="1664623" cy="541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 dirty="0" smtClean="0">
                            <a:solidFill>
                              <a:prstClr val="black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it-IT" sz="2000" b="0" i="1" dirty="0">
                    <a:latin typeface="Roboto Slab" pitchFamily="2" charset="0"/>
                    <a:ea typeface="Roboto Slab" pitchFamily="2" charset="0"/>
                    <a:cs typeface="Roboto Slab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7C3F89C7-9886-4E40-E936-A9D89C35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938" y="2132028"/>
                <a:ext cx="1664623" cy="541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B8969BD-4D2A-8C68-2E51-8C927FAD9927}"/>
              </a:ext>
            </a:extLst>
          </p:cNvPr>
          <p:cNvSpPr txBox="1"/>
          <p:nvPr/>
        </p:nvSpPr>
        <p:spPr>
          <a:xfrm>
            <a:off x="9468013" y="1701123"/>
            <a:ext cx="2588471" cy="3568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Microscopic</a:t>
            </a:r>
            <a:r>
              <a:rPr lang="it-IT" sz="20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length</a:t>
            </a:r>
            <a:endParaRPr lang="it-IT" sz="20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D1C3008-AB77-E7AB-41A1-47C9D0B364A3}"/>
              </a:ext>
            </a:extLst>
          </p:cNvPr>
          <p:cNvSpPr txBox="1"/>
          <p:nvPr/>
        </p:nvSpPr>
        <p:spPr>
          <a:xfrm>
            <a:off x="9262394" y="2811039"/>
            <a:ext cx="2999708" cy="356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Macroscopic</a:t>
            </a:r>
            <a:r>
              <a:rPr lang="it-IT" sz="20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lengt</a:t>
            </a:r>
            <a:r>
              <a:rPr lang="it-IT" sz="2000" dirty="0" err="1">
                <a:ea typeface="Roboto Slab" pitchFamily="2" charset="0"/>
                <a:cs typeface="Roboto Slab" pitchFamily="2" charset="0"/>
              </a:rPr>
              <a:t>h</a:t>
            </a:r>
            <a:endParaRPr lang="it-IT" sz="20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E2EA238-B68D-7EA9-1081-40D14C71436E}"/>
              </a:ext>
            </a:extLst>
          </p:cNvPr>
          <p:cNvSpPr/>
          <p:nvPr/>
        </p:nvSpPr>
        <p:spPr>
          <a:xfrm>
            <a:off x="6470908" y="1651930"/>
            <a:ext cx="2835450" cy="1572447"/>
          </a:xfrm>
          <a:prstGeom prst="rect">
            <a:avLst/>
          </a:prstGeom>
          <a:solidFill>
            <a:schemeClr val="bg1"/>
          </a:solidFill>
          <a:ln w="19050">
            <a:solidFill>
              <a:srgbClr val="574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Axially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periodic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and </a:t>
            </a:r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azimuthally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invariant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microgrooves</a:t>
            </a:r>
            <a:endParaRPr lang="it-IT" sz="2000" dirty="0">
              <a:solidFill>
                <a:schemeClr val="tx1"/>
              </a:solidFill>
              <a:ea typeface="Roboto Slab" pitchFamily="2" charset="0"/>
              <a:cs typeface="Roboto Slab" pitchFamily="2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B943BF34-04F7-463D-DAC4-37D20D043F9D}"/>
              </a:ext>
            </a:extLst>
          </p:cNvPr>
          <p:cNvGrpSpPr/>
          <p:nvPr/>
        </p:nvGrpSpPr>
        <p:grpSpPr>
          <a:xfrm>
            <a:off x="22838" y="1689046"/>
            <a:ext cx="6401347" cy="4256922"/>
            <a:chOff x="247201" y="1354169"/>
            <a:chExt cx="6090688" cy="4140544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25910EF-4746-89C6-4FE9-E9229D9B1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32" r="7766"/>
            <a:stretch>
              <a:fillRect/>
            </a:stretch>
          </p:blipFill>
          <p:spPr>
            <a:xfrm>
              <a:off x="247201" y="1354169"/>
              <a:ext cx="6090688" cy="4140544"/>
            </a:xfrm>
            <a:prstGeom prst="rect">
              <a:avLst/>
            </a:prstGeom>
          </p:spPr>
        </p:pic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B99DFAB4-9A32-A032-6C41-F2E2EBF23F8D}"/>
                </a:ext>
              </a:extLst>
            </p:cNvPr>
            <p:cNvCxnSpPr/>
            <p:nvPr/>
          </p:nvCxnSpPr>
          <p:spPr>
            <a:xfrm>
              <a:off x="6337889" y="1757443"/>
              <a:ext cx="0" cy="3521139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EC61C5EE-55CB-7C84-0549-D270E2D1155B}"/>
              </a:ext>
            </a:extLst>
          </p:cNvPr>
          <p:cNvCxnSpPr>
            <a:cxnSpLocks/>
            <a:stCxn id="19" idx="2"/>
            <a:endCxn id="39" idx="0"/>
          </p:cNvCxnSpPr>
          <p:nvPr/>
        </p:nvCxnSpPr>
        <p:spPr>
          <a:xfrm>
            <a:off x="7888633" y="3224377"/>
            <a:ext cx="1441286" cy="618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9D036D99-DF29-2429-1A27-2BDFD21C5D91}"/>
              </a:ext>
            </a:extLst>
          </p:cNvPr>
          <p:cNvCxnSpPr>
            <a:cxnSpLocks/>
            <a:stCxn id="23" idx="2"/>
            <a:endCxn id="39" idx="0"/>
          </p:cNvCxnSpPr>
          <p:nvPr/>
        </p:nvCxnSpPr>
        <p:spPr>
          <a:xfrm flipH="1">
            <a:off x="9329919" y="3220758"/>
            <a:ext cx="1432331" cy="6221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B8122755-8831-83AA-279F-18C1113D2843}"/>
              </a:ext>
            </a:extLst>
          </p:cNvPr>
          <p:cNvSpPr/>
          <p:nvPr/>
        </p:nvSpPr>
        <p:spPr>
          <a:xfrm>
            <a:off x="7834997" y="3842867"/>
            <a:ext cx="2989843" cy="1073225"/>
          </a:xfrm>
          <a:prstGeom prst="rect">
            <a:avLst/>
          </a:prstGeom>
          <a:noFill/>
          <a:ln w="19050">
            <a:solidFill>
              <a:srgbClr val="574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Use of </a:t>
            </a:r>
          </a:p>
          <a:p>
            <a:pPr algn="ctr"/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homogenization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theory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35DC2958-D34E-23A7-58F2-5F3C3CB6F5EC}"/>
              </a:ext>
            </a:extLst>
          </p:cNvPr>
          <p:cNvSpPr/>
          <p:nvPr/>
        </p:nvSpPr>
        <p:spPr>
          <a:xfrm>
            <a:off x="7319298" y="5406748"/>
            <a:ext cx="4021240" cy="1314733"/>
          </a:xfrm>
          <a:prstGeom prst="rect">
            <a:avLst/>
          </a:prstGeom>
          <a:noFill/>
          <a:ln w="19050">
            <a:solidFill>
              <a:srgbClr val="574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Definition of</a:t>
            </a:r>
          </a:p>
          <a:p>
            <a:pPr algn="ctr"/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effective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boundary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conditions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it-IT" sz="2000" dirty="0" err="1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at</a:t>
            </a:r>
            <a:r>
              <a:rPr lang="it-IT" sz="2000" dirty="0">
                <a:solidFill>
                  <a:schemeClr val="tx1"/>
                </a:solidFill>
                <a:ea typeface="Roboto Slab" pitchFamily="2" charset="0"/>
                <a:cs typeface="Roboto Slab" pitchFamily="2" charset="0"/>
              </a:rPr>
              <a:t> a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virtual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wall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 Slab" pitchFamily="2" charset="0"/>
              <a:cs typeface="Roboto Slab" pitchFamily="2" charset="0"/>
            </a:endParaRP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BBFAF1DC-0CE1-02E9-9B50-548B944D36F3}"/>
              </a:ext>
            </a:extLst>
          </p:cNvPr>
          <p:cNvCxnSpPr>
            <a:cxnSpLocks/>
            <a:stCxn id="39" idx="2"/>
            <a:endCxn id="40" idx="0"/>
          </p:cNvCxnSpPr>
          <p:nvPr/>
        </p:nvCxnSpPr>
        <p:spPr>
          <a:xfrm flipH="1">
            <a:off x="9329918" y="4916092"/>
            <a:ext cx="1" cy="4906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86656F29-494C-D189-4006-F58C05B9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16" y="356977"/>
            <a:ext cx="10515600" cy="521565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THEORETICAL APPROACH</a:t>
            </a:r>
          </a:p>
        </p:txBody>
      </p:sp>
      <p:cxnSp>
        <p:nvCxnSpPr>
          <p:cNvPr id="6" name="Connettore diritto 6">
            <a:extLst>
              <a:ext uri="{FF2B5EF4-FFF2-40B4-BE49-F238E27FC236}">
                <a16:creationId xmlns:a16="http://schemas.microsoft.com/office/drawing/2014/main" id="{49D894D5-E9E3-0201-FD70-B8FC95C3DD0B}"/>
              </a:ext>
            </a:extLst>
          </p:cNvPr>
          <p:cNvCxnSpPr/>
          <p:nvPr/>
        </p:nvCxnSpPr>
        <p:spPr>
          <a:xfrm>
            <a:off x="1596000" y="886691"/>
            <a:ext cx="900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1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/>
      <p:bldP spid="28" grpId="0"/>
      <p:bldP spid="19" grpId="0" animBg="1"/>
      <p:bldP spid="39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D3315-5225-E0E2-6214-03FD1D3B1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6359C9F-3022-3A6E-980A-322D52B30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48" y="2749970"/>
            <a:ext cx="4213493" cy="3291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B8B98B6-05E8-E748-7657-FED5983C8409}"/>
                  </a:ext>
                </a:extLst>
              </p:cNvPr>
              <p:cNvSpPr txBox="1"/>
              <p:nvPr/>
            </p:nvSpPr>
            <p:spPr>
              <a:xfrm>
                <a:off x="406401" y="1194969"/>
                <a:ext cx="5938982" cy="132725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In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order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to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evaluate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azimuthal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slip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length</a:t>
                </a:r>
                <a14:m>
                  <m:oMath xmlns:m="http://schemas.openxmlformats.org/officeDocument/2006/math"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 Slab" pitchFamily="2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𝑥</m:t>
                        </m:r>
                      </m:sub>
                    </m:sSub>
                  </m:oMath>
                </a14:m>
                <a:endParaRPr lang="it-IT" sz="2200" b="0" dirty="0">
                  <a:ea typeface="Roboto Slab" pitchFamily="2" charset="0"/>
                  <a:cs typeface="Roboto Slab" pitchFamily="2" charset="0"/>
                </a:endParaRPr>
              </a:p>
              <a:p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and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spanwise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slip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length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 </m:t>
                        </m:r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Roboto Slab" pitchFamily="2" charset="0"/>
                          </a:rPr>
                          <m:t>𝑧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 Slab" pitchFamily="2" charset="0"/>
                      </a:rPr>
                      <m:t>  </m:t>
                    </m:r>
                  </m:oMath>
                </a14:m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‘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realistic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’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shapes</a:t>
                </a:r>
                <a:endParaRPr lang="it-IT" sz="2200" dirty="0">
                  <a:ea typeface="Roboto Slab" pitchFamily="2" charset="0"/>
                  <a:cs typeface="Roboto Slab" pitchFamily="2" charset="0"/>
                </a:endParaRPr>
              </a:p>
              <a:p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have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been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 </a:t>
                </a:r>
                <a:r>
                  <a:rPr lang="it-IT" sz="2200" dirty="0" err="1">
                    <a:ea typeface="Roboto Slab" pitchFamily="2" charset="0"/>
                    <a:cs typeface="Roboto Slab" pitchFamily="2" charset="0"/>
                  </a:rPr>
                  <a:t>defined</a:t>
                </a:r>
                <a:r>
                  <a:rPr lang="it-IT" sz="2200" dirty="0">
                    <a:ea typeface="Roboto Slab" pitchFamily="2" charset="0"/>
                    <a:cs typeface="Roboto Slab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B8B98B6-05E8-E748-7657-FED5983C8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1194969"/>
                <a:ext cx="5938982" cy="1327251"/>
              </a:xfrm>
              <a:prstGeom prst="rect">
                <a:avLst/>
              </a:prstGeom>
              <a:blipFill>
                <a:blip r:embed="rId3"/>
                <a:stretch>
                  <a:fillRect l="-1335" b="-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11">
            <a:extLst>
              <a:ext uri="{FF2B5EF4-FFF2-40B4-BE49-F238E27FC236}">
                <a16:creationId xmlns:a16="http://schemas.microsoft.com/office/drawing/2014/main" id="{967C1F1E-3BA8-62FA-52D7-2A6AFDE02A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60" t="5766" r="7967" b="4577"/>
          <a:stretch>
            <a:fillRect/>
          </a:stretch>
        </p:blipFill>
        <p:spPr>
          <a:xfrm>
            <a:off x="7601527" y="2838582"/>
            <a:ext cx="3541289" cy="3452441"/>
          </a:xfrm>
          <a:prstGeom prst="rect">
            <a:avLst/>
          </a:prstGeom>
        </p:spPr>
      </p:pic>
      <p:sp>
        <p:nvSpPr>
          <p:cNvPr id="7" name="CasellaDiTesto 1">
            <a:extLst>
              <a:ext uri="{FF2B5EF4-FFF2-40B4-BE49-F238E27FC236}">
                <a16:creationId xmlns:a16="http://schemas.microsoft.com/office/drawing/2014/main" id="{E8201AB6-4E01-DBE5-0243-35931624BCB6}"/>
              </a:ext>
            </a:extLst>
          </p:cNvPr>
          <p:cNvSpPr txBox="1"/>
          <p:nvPr/>
        </p:nvSpPr>
        <p:spPr>
          <a:xfrm>
            <a:off x="6809117" y="1210915"/>
            <a:ext cx="4786669" cy="10382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The azimuthal slip length defines</a:t>
            </a:r>
          </a:p>
          <a:p>
            <a:pPr algn="ctr"/>
            <a:r>
              <a:rPr lang="en-US" sz="2200" dirty="0">
                <a:ea typeface="Roboto Slab" pitchFamily="2" charset="0"/>
                <a:cs typeface="Roboto Slab" pitchFamily="2" charset="0"/>
              </a:rPr>
              <a:t>the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virtual origin </a:t>
            </a:r>
            <a:r>
              <a:rPr lang="en-US" sz="2200" dirty="0">
                <a:ea typeface="Roboto Slab" pitchFamily="2" charset="0"/>
                <a:cs typeface="Roboto Slab" pitchFamily="2" charset="0"/>
              </a:rPr>
              <a:t>of the mean flow.</a:t>
            </a:r>
            <a:endParaRPr lang="it-IT" sz="2200" dirty="0">
              <a:ea typeface="Roboto Slab" pitchFamily="2" charset="0"/>
              <a:cs typeface="Roboto Slab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47792-BA79-CBBD-EB7E-48BD6DE7CA22}"/>
                  </a:ext>
                </a:extLst>
              </p:cNvPr>
              <p:cNvSpPr txBox="1"/>
              <p:nvPr/>
            </p:nvSpPr>
            <p:spPr>
              <a:xfrm>
                <a:off x="8391643" y="2065020"/>
                <a:ext cx="2204357" cy="914400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normAutofit/>
              </a:bodyPr>
              <a:lstStyle/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𝑣𝑟𝑡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it-IT" sz="2000" b="0" i="1" dirty="0">
                  <a:latin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47792-BA79-CBBD-EB7E-48BD6DE7C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643" y="2065020"/>
                <a:ext cx="2204357" cy="914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multicolored grid on a white background&#10;&#10;AI-generated content may be incorrect.">
            <a:extLst>
              <a:ext uri="{FF2B5EF4-FFF2-40B4-BE49-F238E27FC236}">
                <a16:creationId xmlns:a16="http://schemas.microsoft.com/office/drawing/2014/main" id="{8E99BD79-CE70-8091-1C43-8FA89DD84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74" y="2965170"/>
            <a:ext cx="4280220" cy="19370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AAA3C8-330D-9767-D5D9-5C6B8A94CDA5}"/>
              </a:ext>
            </a:extLst>
          </p:cNvPr>
          <p:cNvCxnSpPr>
            <a:cxnSpLocks/>
          </p:cNvCxnSpPr>
          <p:nvPr/>
        </p:nvCxnSpPr>
        <p:spPr>
          <a:xfrm>
            <a:off x="6687126" y="1423324"/>
            <a:ext cx="0" cy="4896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08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A0F3A-3E48-0068-1A0B-249542149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754C5B-EA71-9EBC-DC11-27CAE358DE59}"/>
              </a:ext>
            </a:extLst>
          </p:cNvPr>
          <p:cNvSpPr txBox="1"/>
          <p:nvPr/>
        </p:nvSpPr>
        <p:spPr>
          <a:xfrm>
            <a:off x="1596000" y="943657"/>
            <a:ext cx="9000000" cy="5995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…</a:t>
            </a:r>
            <a:r>
              <a:rPr lang="it-IT" sz="2200" dirty="0" err="1">
                <a:ea typeface="Roboto Slab" pitchFamily="2" charset="0"/>
                <a:cs typeface="Roboto Slab" pitchFamily="2" charset="0"/>
              </a:rPr>
              <a:t>u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sing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virtual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 err="1">
                <a:ea typeface="Roboto Slab" pitchFamily="2" charset="0"/>
                <a:cs typeface="Roboto Slab" pitchFamily="2" charset="0"/>
              </a:rPr>
              <a:t>coordinates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, the </a:t>
            </a:r>
            <a:r>
              <a:rPr lang="it-IT" sz="2200" b="0" dirty="0" err="1">
                <a:solidFill>
                  <a:srgbClr val="4472C4"/>
                </a:solidFill>
                <a:ea typeface="Roboto Slab" pitchFamily="2" charset="0"/>
                <a:cs typeface="Roboto Slab" pitchFamily="2" charset="0"/>
              </a:rPr>
              <a:t>curves</a:t>
            </a:r>
            <a:r>
              <a:rPr lang="it-IT" sz="2200" b="0" dirty="0">
                <a:solidFill>
                  <a:srgbClr val="4472C4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 err="1">
                <a:solidFill>
                  <a:srgbClr val="4472C4"/>
                </a:solidFill>
                <a:ea typeface="Roboto Slab" pitchFamily="2" charset="0"/>
                <a:cs typeface="Roboto Slab" pitchFamily="2" charset="0"/>
              </a:rPr>
              <a:t>collapse</a:t>
            </a:r>
            <a:r>
              <a:rPr lang="it-IT" sz="2200" b="0" dirty="0">
                <a:solidFill>
                  <a:srgbClr val="4472C4"/>
                </a:solidFill>
                <a:ea typeface="Roboto Slab" pitchFamily="2" charset="0"/>
                <a:cs typeface="Roboto Slab" pitchFamily="2" charset="0"/>
              </a:rPr>
              <a:t> </a:t>
            </a:r>
            <a:r>
              <a:rPr lang="it-IT" sz="2200" b="0" dirty="0">
                <a:ea typeface="Roboto Slab" pitchFamily="2" charset="0"/>
                <a:cs typeface="Roboto Slab" pitchFamily="2" charset="0"/>
              </a:rPr>
              <a:t>in the low-Ta range!</a:t>
            </a: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F327A7B7-69E2-A010-0920-76A8297AA057}"/>
              </a:ext>
            </a:extLst>
          </p:cNvPr>
          <p:cNvSpPr txBox="1">
            <a:spLocks/>
          </p:cNvSpPr>
          <p:nvPr/>
        </p:nvSpPr>
        <p:spPr>
          <a:xfrm>
            <a:off x="627216" y="356977"/>
            <a:ext cx="10515600" cy="521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ctr"/>
            <a:r>
              <a:rPr lang="it-I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EXPERIMENTAL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1">
                <a:extLst>
                  <a:ext uri="{FF2B5EF4-FFF2-40B4-BE49-F238E27FC236}">
                    <a16:creationId xmlns:a16="http://schemas.microsoft.com/office/drawing/2014/main" id="{EC12D90B-6A8C-9BD4-0AE1-45725BED2575}"/>
                  </a:ext>
                </a:extLst>
              </p:cNvPr>
              <p:cNvSpPr txBox="1"/>
              <p:nvPr/>
            </p:nvSpPr>
            <p:spPr>
              <a:xfrm>
                <a:off x="4233884" y="1479214"/>
                <a:ext cx="3642344" cy="8224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2000" b="0" i="1" baseline="-25000" smtClean="0">
                          <a:effectLst/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f>
                            <m:fPr>
                              <m:ctrlP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l-GR" sz="2000" b="0" i="1" smtClean="0">
                              <a:effectLst/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i="1"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000" b="0" i="1" baseline="-25000" smtClean="0">
                                  <a:effectLst/>
                                  <a:latin typeface="Cambria Math" panose="02040503050406030204" pitchFamily="18" charset="0"/>
                                </a:rPr>
                                <m:t>𝑣𝑟𝑡</m:t>
                              </m:r>
                            </m:e>
                          </m:d>
                          <m:r>
                            <a:rPr lang="it-IT" sz="2000" b="0" i="1" baseline="30000" smtClean="0">
                              <a:effectLst/>
                              <a:latin typeface="Cambria Math" panose="02040503050406030204" pitchFamily="18" charset="0"/>
                            </a:rPr>
                            <m:t>2 </m:t>
                          </m:r>
                          <m:d>
                            <m:dPr>
                              <m:ctrlPr>
                                <a:rPr lang="it-IT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effectLst/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it-IT" sz="2000" i="1"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2000" i="1" baseline="-25000">
                                  <a:effectLst/>
                                  <a:latin typeface="Cambria Math" panose="02040503050406030204" pitchFamily="18" charset="0"/>
                                </a:rPr>
                                <m:t>𝑣𝑟𝑡</m:t>
                              </m:r>
                              <m:r>
                                <a:rPr lang="it-IT" sz="2000" i="1">
                                  <a:effectLst/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it-IT" sz="2000" i="1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it-IT" sz="2000" i="1" baseline="-25000">
                              <a:effectLst/>
                              <a:latin typeface="Cambria Math" panose="02040503050406030204" pitchFamily="18" charset="0"/>
                            </a:rPr>
                            <m:t>𝑣𝑟𝑡</m:t>
                          </m:r>
                        </m:den>
                      </m:f>
                    </m:oMath>
                  </m:oMathPara>
                </a14:m>
                <a:endParaRPr lang="it-IT" sz="2000" dirty="0">
                  <a:effectLst/>
                </a:endParaRPr>
              </a:p>
            </p:txBody>
          </p:sp>
        </mc:Choice>
        <mc:Fallback xmlns="">
          <p:sp>
            <p:nvSpPr>
              <p:cNvPr id="6" name="CasellaDiTesto 1">
                <a:extLst>
                  <a:ext uri="{FF2B5EF4-FFF2-40B4-BE49-F238E27FC236}">
                    <a16:creationId xmlns:a16="http://schemas.microsoft.com/office/drawing/2014/main" id="{EC12D90B-6A8C-9BD4-0AE1-45725BED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884" y="1479214"/>
                <a:ext cx="3642344" cy="822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D7D74FD8-3942-602F-D73D-1AC56592AFCB}"/>
              </a:ext>
            </a:extLst>
          </p:cNvPr>
          <p:cNvSpPr/>
          <p:nvPr/>
        </p:nvSpPr>
        <p:spPr>
          <a:xfrm>
            <a:off x="2928876" y="2495550"/>
            <a:ext cx="2260344" cy="18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AD3DAD-280F-3850-32C2-ADB72A463CEC}"/>
              </a:ext>
            </a:extLst>
          </p:cNvPr>
          <p:cNvCxnSpPr>
            <a:cxnSpLocks/>
          </p:cNvCxnSpPr>
          <p:nvPr/>
        </p:nvCxnSpPr>
        <p:spPr>
          <a:xfrm flipV="1">
            <a:off x="7780020" y="4488180"/>
            <a:ext cx="1413833" cy="7086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3CADFD-F5D2-644D-FCF9-B6C6F1633D47}"/>
              </a:ext>
            </a:extLst>
          </p:cNvPr>
          <p:cNvSpPr txBox="1"/>
          <p:nvPr/>
        </p:nvSpPr>
        <p:spPr>
          <a:xfrm>
            <a:off x="10292052" y="5014277"/>
            <a:ext cx="1501140" cy="3651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it-IT" sz="1500" b="0" dirty="0" err="1">
                <a:ea typeface="Roboto Slab" pitchFamily="2" charset="0"/>
                <a:cs typeface="Roboto Slab" pitchFamily="2" charset="0"/>
              </a:rPr>
              <a:t>Defect</a:t>
            </a:r>
            <a:r>
              <a:rPr lang="it-IT" sz="1500" b="0" dirty="0">
                <a:ea typeface="Roboto Slab" pitchFamily="2" charset="0"/>
                <a:cs typeface="Roboto Slab" pitchFamily="2" charset="0"/>
              </a:rPr>
              <a:t> on S800</a:t>
            </a:r>
          </a:p>
        </p:txBody>
      </p:sp>
      <p:pic>
        <p:nvPicPr>
          <p:cNvPr id="14" name="Immagine 13" descr="Immagine che contiene Diagramma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4459A0BA-396C-698B-D74E-CDC06581F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859" y="2495550"/>
            <a:ext cx="7992590" cy="3924848"/>
          </a:xfrm>
          <a:prstGeom prst="rect">
            <a:avLst/>
          </a:prstGeom>
        </p:spPr>
      </p:pic>
      <p:sp>
        <p:nvSpPr>
          <p:cNvPr id="20" name="CasellaDiTesto 2">
            <a:extLst>
              <a:ext uri="{FF2B5EF4-FFF2-40B4-BE49-F238E27FC236}">
                <a16:creationId xmlns:a16="http://schemas.microsoft.com/office/drawing/2014/main" id="{30F8B6E4-E0C0-47A5-212F-6EA4CD823C50}"/>
              </a:ext>
            </a:extLst>
          </p:cNvPr>
          <p:cNvSpPr txBox="1"/>
          <p:nvPr/>
        </p:nvSpPr>
        <p:spPr>
          <a:xfrm>
            <a:off x="3692832" y="2691279"/>
            <a:ext cx="1848240" cy="4078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it-IT" sz="22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Trapezoidal</a:t>
            </a:r>
            <a:endParaRPr lang="it-IT" sz="2200" b="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1" name="CasellaDiTesto 2">
            <a:extLst>
              <a:ext uri="{FF2B5EF4-FFF2-40B4-BE49-F238E27FC236}">
                <a16:creationId xmlns:a16="http://schemas.microsoft.com/office/drawing/2014/main" id="{7702C4FB-2525-2B8E-1999-668F40A28128}"/>
              </a:ext>
            </a:extLst>
          </p:cNvPr>
          <p:cNvSpPr txBox="1"/>
          <p:nvPr/>
        </p:nvSpPr>
        <p:spPr>
          <a:xfrm>
            <a:off x="7316019" y="2683134"/>
            <a:ext cx="1848240" cy="4078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it-IT" sz="22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Square</a:t>
            </a:r>
            <a:endParaRPr lang="it-IT" sz="2200" b="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8" name="Picture 7" descr="A close up of a white surface&#10;&#10;AI-generated content may be incorrect.">
            <a:extLst>
              <a:ext uri="{FF2B5EF4-FFF2-40B4-BE49-F238E27FC236}">
                <a16:creationId xmlns:a16="http://schemas.microsoft.com/office/drawing/2014/main" id="{D8C4FBA2-1004-646B-68D8-7BD59BC6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383" y="3128677"/>
            <a:ext cx="2471668" cy="18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4BC4-9B87-6871-3F71-61244C905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58002AB-AC83-FCDF-2655-BDD5417F5E60}"/>
                  </a:ext>
                </a:extLst>
              </p:cNvPr>
              <p:cNvSpPr txBox="1"/>
              <p:nvPr/>
            </p:nvSpPr>
            <p:spPr>
              <a:xfrm>
                <a:off x="0" y="481420"/>
                <a:ext cx="12192000" cy="44839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Variations of critical parameters with respect to the no-slip case versus </a:t>
                </a:r>
                <a:r>
                  <a:rPr lang="el-GR" sz="2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Δ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200" i="1" dirty="0" smtClean="0"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i="1" dirty="0" smtClean="0"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acc>
                  </m:oMath>
                </a14:m>
                <a:r>
                  <a:rPr lang="it-IT" sz="2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/</a:t>
                </a:r>
                <a:r>
                  <a:rPr lang="it-IT" sz="2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d</a:t>
                </a:r>
                <a:r>
                  <a:rPr lang="it-IT" sz="2200" baseline="-250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Roboto Slab" pitchFamily="2" charset="0"/>
                    <a:cs typeface="Roboto Slab" pitchFamily="2" charset="0"/>
                  </a:rPr>
                  <a:t>vrt</a:t>
                </a:r>
                <a:endParaRPr lang="en-US" sz="2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 Slab" pitchFamily="2" charset="0"/>
                  <a:cs typeface="Roboto Slab" pitchFamily="2" charset="0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58002AB-AC83-FCDF-2655-BDD5417F5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1420"/>
                <a:ext cx="12192000" cy="448392"/>
              </a:xfrm>
              <a:prstGeom prst="rect">
                <a:avLst/>
              </a:prstGeom>
              <a:blipFill>
                <a:blip r:embed="rId2"/>
                <a:stretch>
                  <a:fillRect t="-8108" b="-337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0231C4-52CC-5A9D-199A-986678625B4F}"/>
              </a:ext>
            </a:extLst>
          </p:cNvPr>
          <p:cNvSpPr txBox="1"/>
          <p:nvPr/>
        </p:nvSpPr>
        <p:spPr>
          <a:xfrm>
            <a:off x="754417" y="4504619"/>
            <a:ext cx="2034837" cy="8460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it-IT" sz="2000" dirty="0" err="1">
                <a:ea typeface="Roboto Slab" pitchFamily="2" charset="0"/>
                <a:cs typeface="Roboto Slab" pitchFamily="2" charset="0"/>
              </a:rPr>
              <a:t>I</a:t>
            </a: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dealized</a:t>
            </a:r>
            <a:r>
              <a:rPr lang="it-IT" sz="2000" b="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ea typeface="Roboto Slab" pitchFamily="2" charset="0"/>
                <a:cs typeface="Roboto Slab" pitchFamily="2" charset="0"/>
              </a:rPr>
              <a:t>shape</a:t>
            </a:r>
            <a:endParaRPr lang="it-IT" sz="2000" dirty="0">
              <a:ea typeface="Roboto Slab" pitchFamily="2" charset="0"/>
              <a:cs typeface="Roboto Slab" pitchFamily="2" charset="0"/>
            </a:endParaRPr>
          </a:p>
          <a:p>
            <a:r>
              <a:rPr lang="it-IT" sz="2000" dirty="0" err="1">
                <a:ea typeface="Roboto Slab" pitchFamily="2" charset="0"/>
                <a:cs typeface="Roboto Slab" pitchFamily="2" charset="0"/>
              </a:rPr>
              <a:t>Realistic</a:t>
            </a:r>
            <a:r>
              <a:rPr lang="it-IT" sz="2000" dirty="0">
                <a:ea typeface="Roboto Slab" pitchFamily="2" charset="0"/>
                <a:cs typeface="Roboto Slab" pitchFamily="2" charset="0"/>
              </a:rPr>
              <a:t> </a:t>
            </a:r>
            <a:r>
              <a:rPr lang="it-IT" sz="2000" dirty="0" err="1">
                <a:ea typeface="Roboto Slab" pitchFamily="2" charset="0"/>
                <a:cs typeface="Roboto Slab" pitchFamily="2" charset="0"/>
              </a:rPr>
              <a:t>shape</a:t>
            </a:r>
            <a:endParaRPr lang="it-IT" sz="200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151032A-3304-8CDA-32CF-0215B7E68092}"/>
              </a:ext>
            </a:extLst>
          </p:cNvPr>
          <p:cNvSpPr/>
          <p:nvPr/>
        </p:nvSpPr>
        <p:spPr>
          <a:xfrm>
            <a:off x="500053" y="4684518"/>
            <a:ext cx="162000" cy="162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4E54146-A5E1-00CD-AA44-0160007F993C}"/>
              </a:ext>
            </a:extLst>
          </p:cNvPr>
          <p:cNvSpPr/>
          <p:nvPr/>
        </p:nvSpPr>
        <p:spPr>
          <a:xfrm>
            <a:off x="500053" y="5029500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0C197A6-5C43-7263-C2DD-2C2AAB3C7D55}"/>
              </a:ext>
            </a:extLst>
          </p:cNvPr>
          <p:cNvSpPr/>
          <p:nvPr/>
        </p:nvSpPr>
        <p:spPr>
          <a:xfrm>
            <a:off x="491546" y="2685557"/>
            <a:ext cx="162000" cy="16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0C151DA-E61C-177E-A11B-EC28CA2419F9}"/>
              </a:ext>
            </a:extLst>
          </p:cNvPr>
          <p:cNvSpPr txBox="1"/>
          <p:nvPr/>
        </p:nvSpPr>
        <p:spPr>
          <a:xfrm>
            <a:off x="726951" y="2548473"/>
            <a:ext cx="1010491" cy="4402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Square</a:t>
            </a:r>
            <a:endParaRPr lang="it-IT" sz="20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7F27E3D-7EEB-D016-51DD-D4C359BD727E}"/>
              </a:ext>
            </a:extLst>
          </p:cNvPr>
          <p:cNvSpPr txBox="1"/>
          <p:nvPr/>
        </p:nvSpPr>
        <p:spPr>
          <a:xfrm>
            <a:off x="705581" y="3096398"/>
            <a:ext cx="1505489" cy="4402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t-IT" sz="2000" dirty="0" err="1">
                <a:ea typeface="Roboto Slab" pitchFamily="2" charset="0"/>
                <a:cs typeface="Roboto Slab" pitchFamily="2" charset="0"/>
              </a:rPr>
              <a:t>T</a:t>
            </a:r>
            <a:r>
              <a:rPr lang="it-IT" sz="2000" b="0" dirty="0" err="1">
                <a:ea typeface="Roboto Slab" pitchFamily="2" charset="0"/>
                <a:cs typeface="Roboto Slab" pitchFamily="2" charset="0"/>
              </a:rPr>
              <a:t>rapezoidal</a:t>
            </a:r>
            <a:endParaRPr lang="it-IT" sz="2000" b="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2" name="Triangolo isoscele 21">
            <a:extLst>
              <a:ext uri="{FF2B5EF4-FFF2-40B4-BE49-F238E27FC236}">
                <a16:creationId xmlns:a16="http://schemas.microsoft.com/office/drawing/2014/main" id="{274E05E3-DF18-78A9-8BB0-3BF4A64B40D8}"/>
              </a:ext>
            </a:extLst>
          </p:cNvPr>
          <p:cNvSpPr/>
          <p:nvPr/>
        </p:nvSpPr>
        <p:spPr>
          <a:xfrm>
            <a:off x="497550" y="3225732"/>
            <a:ext cx="162000" cy="198000"/>
          </a:xfrm>
          <a:prstGeom prst="triangl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23BF8B-BDC1-4E8A-BB38-5E3A40AAD32D}"/>
              </a:ext>
            </a:extLst>
          </p:cNvPr>
          <p:cNvSpPr txBox="1"/>
          <p:nvPr/>
        </p:nvSpPr>
        <p:spPr>
          <a:xfrm>
            <a:off x="392442" y="4073731"/>
            <a:ext cx="2034837" cy="43088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it-IT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Stability</a:t>
            </a:r>
            <a:r>
              <a:rPr lang="it-IT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Slab" pitchFamily="2" charset="0"/>
                <a:cs typeface="Roboto Slab" pitchFamily="2" charset="0"/>
              </a:rPr>
              <a:t>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B36D31E-B0F5-129D-A33F-3C0533430DED}"/>
                  </a:ext>
                </a:extLst>
              </p:cNvPr>
              <p:cNvSpPr txBox="1"/>
              <p:nvPr/>
            </p:nvSpPr>
            <p:spPr>
              <a:xfrm>
                <a:off x="8250381" y="1024602"/>
                <a:ext cx="3463637" cy="7007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effectLst/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sty m:val="p"/>
                        </m:rP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vrt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20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sty m:val="p"/>
                        </m:rPr>
                        <a:rPr lang="it-IT" sz="2200" baseline="-250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  <m:f>
                        <m:f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it-IT" sz="220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it-IT" sz="2200" baseline="-25000"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lang="el-GR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ζ</m:t>
                          </m:r>
                        </m:den>
                      </m:f>
                      <m:r>
                        <a:rPr lang="it-IT" sz="22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it-IT" sz="2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B36D31E-B0F5-129D-A33F-3C0533430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381" y="1024602"/>
                <a:ext cx="3463637" cy="7007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87DE696-09F9-5BB5-6B1E-491D19E6CCD6}"/>
                  </a:ext>
                </a:extLst>
              </p:cNvPr>
              <p:cNvSpPr txBox="1"/>
              <p:nvPr/>
            </p:nvSpPr>
            <p:spPr>
              <a:xfrm>
                <a:off x="3456703" y="1018560"/>
                <a:ext cx="3463637" cy="7007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effectLst/>
                          <a:latin typeface="Cambria Math" panose="02040503050406030204" pitchFamily="18" charset="0"/>
                        </a:rPr>
                        <m:t>Ta</m:t>
                      </m:r>
                      <m:r>
                        <m:rPr>
                          <m:sty m:val="p"/>
                        </m:rP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200" b="0" i="0" baseline="-25000" smtClean="0">
                          <a:effectLst/>
                          <a:latin typeface="Cambria Math" panose="02040503050406030204" pitchFamily="18" charset="0"/>
                        </a:rPr>
                        <m:t>vrt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Tac</m:t>
                      </m:r>
                      <m:r>
                        <a:rPr lang="it-IT" sz="2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  <m:f>
                        <m:f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Ta</m:t>
                          </m:r>
                          <m:r>
                            <m:rPr>
                              <m:sty m:val="p"/>
                            </m:rPr>
                            <a:rPr lang="it-IT" sz="2200" baseline="-25000"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lang="el-GR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ζ</m:t>
                          </m:r>
                        </m:den>
                      </m:f>
                      <m:r>
                        <a:rPr lang="it-IT" sz="22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it-IT" sz="2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87DE696-09F9-5BB5-6B1E-491D19E6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703" y="1018560"/>
                <a:ext cx="3463637" cy="700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1143201-5B33-EF31-D4D7-9A480197680D}"/>
                  </a:ext>
                </a:extLst>
              </p:cNvPr>
              <p:cNvSpPr txBox="1"/>
              <p:nvPr/>
            </p:nvSpPr>
            <p:spPr>
              <a:xfrm>
                <a:off x="831267" y="1015312"/>
                <a:ext cx="1036785" cy="697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  <m:r>
                        <a:rPr lang="it-IT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2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̂"/>
                              <m:ctrlPr>
                                <a:rPr lang="it-IT" sz="2200" i="1" dirty="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Slab" pitchFamily="2" charset="0"/>
                                </a:rPr>
                                <m:t>𝜆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nor/>
                            </m:rPr>
                            <a:rPr lang="it-IT" sz="2200" dirty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it-IT" sz="2200" baseline="-25000" dirty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vrt</m:t>
                          </m:r>
                        </m:den>
                      </m:f>
                    </m:oMath>
                  </m:oMathPara>
                </a14:m>
                <a:endParaRPr lang="it-IT" sz="2200" dirty="0">
                  <a:effectLst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1143201-5B33-EF31-D4D7-9A4801976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67" y="1015312"/>
                <a:ext cx="1036785" cy="697820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C78FCA5-EDCC-EF17-3D94-2DCDCB9C7426}"/>
                  </a:ext>
                </a:extLst>
              </p:cNvPr>
              <p:cNvSpPr txBox="1"/>
              <p:nvPr/>
            </p:nvSpPr>
            <p:spPr>
              <a:xfrm>
                <a:off x="3035415" y="5833398"/>
                <a:ext cx="8678603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:r>
                  <a:rPr lang="en-US" sz="2000" dirty="0">
                    <a:ea typeface="Roboto Slab" pitchFamily="2" charset="0"/>
                    <a:cs typeface="Roboto Slab" pitchFamily="2" charset="0"/>
                  </a:rPr>
                  <a:t>The largest increase in critical parameters is achievable</a:t>
                </a:r>
              </a:p>
              <a:p>
                <a:pPr algn="ctr"/>
                <a:r>
                  <a:rPr lang="en-US" sz="2000" dirty="0">
                    <a:ea typeface="Roboto Slab" pitchFamily="2" charset="0"/>
                    <a:cs typeface="Roboto Slab" pitchFamily="2" charset="0"/>
                  </a:rPr>
                  <a:t>by the use of microgrooves maximizing ∆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 Slab" pitchFamily="2" charset="0"/>
                      </a:rPr>
                      <m:t>𝜆</m:t>
                    </m:r>
                  </m:oMath>
                </a14:m>
                <a:r>
                  <a:rPr lang="en-US" sz="2000" dirty="0">
                    <a:ea typeface="Roboto Slab" pitchFamily="2" charset="0"/>
                    <a:cs typeface="Roboto Slab" pitchFamily="2" charset="0"/>
                  </a:rPr>
                  <a:t>.</a:t>
                </a:r>
                <a:endParaRPr lang="it-IT" sz="2000" b="0" i="1" dirty="0">
                  <a:ea typeface="Roboto Slab" pitchFamily="2" charset="0"/>
                  <a:cs typeface="Roboto Slab" pitchFamily="2" charset="0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C78FCA5-EDCC-EF17-3D94-2DCDCB9C7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415" y="5833398"/>
                <a:ext cx="8678603" cy="914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olo 3">
            <a:extLst>
              <a:ext uri="{FF2B5EF4-FFF2-40B4-BE49-F238E27FC236}">
                <a16:creationId xmlns:a16="http://schemas.microsoft.com/office/drawing/2014/main" id="{FB199298-7461-48BC-50A9-503CF2D866D9}"/>
              </a:ext>
            </a:extLst>
          </p:cNvPr>
          <p:cNvSpPr txBox="1">
            <a:spLocks/>
          </p:cNvSpPr>
          <p:nvPr/>
        </p:nvSpPr>
        <p:spPr>
          <a:xfrm>
            <a:off x="627216" y="52373"/>
            <a:ext cx="10515600" cy="521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ctr"/>
            <a:r>
              <a:rPr lang="it-I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LINEAR STABILITY RESULTS IN VIRTUAL COORDINATES</a:t>
            </a:r>
          </a:p>
        </p:txBody>
      </p:sp>
      <p:pic>
        <p:nvPicPr>
          <p:cNvPr id="7" name="Immagine 6" descr="Immagine che contiene schermata, testo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C4556812-B4E8-8A57-9703-8EA78B065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7000" y="1921561"/>
            <a:ext cx="7935432" cy="390579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29E6044-8DA7-F786-8F78-F5A13829A908}"/>
              </a:ext>
            </a:extLst>
          </p:cNvPr>
          <p:cNvSpPr/>
          <p:nvPr/>
        </p:nvSpPr>
        <p:spPr>
          <a:xfrm>
            <a:off x="4411881" y="5949442"/>
            <a:ext cx="5925670" cy="735106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0418D58-E6F1-9603-1AC9-AE1522735E6D}"/>
              </a:ext>
            </a:extLst>
          </p:cNvPr>
          <p:cNvSpPr/>
          <p:nvPr/>
        </p:nvSpPr>
        <p:spPr>
          <a:xfrm>
            <a:off x="671476" y="985204"/>
            <a:ext cx="1214506" cy="906249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EC3E742-85C0-B40E-1791-5E1F5EEEFFB7}"/>
              </a:ext>
            </a:extLst>
          </p:cNvPr>
          <p:cNvSpPr/>
          <p:nvPr/>
        </p:nvSpPr>
        <p:spPr>
          <a:xfrm>
            <a:off x="5342965" y="5350664"/>
            <a:ext cx="313764" cy="4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9C66D60A-0B4C-D5DE-A886-FA0B0C16DB65}"/>
              </a:ext>
            </a:extLst>
          </p:cNvPr>
          <p:cNvSpPr/>
          <p:nvPr/>
        </p:nvSpPr>
        <p:spPr>
          <a:xfrm>
            <a:off x="9412942" y="5338580"/>
            <a:ext cx="313764" cy="4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7DFC2E6-3025-51B8-CCB2-07B9BCA9225D}"/>
                  </a:ext>
                </a:extLst>
              </p:cNvPr>
              <p:cNvSpPr txBox="1"/>
              <p:nvPr/>
            </p:nvSpPr>
            <p:spPr>
              <a:xfrm>
                <a:off x="5131981" y="5291994"/>
                <a:ext cx="753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7DFC2E6-3025-51B8-CCB2-07B9BCA92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981" y="5291994"/>
                <a:ext cx="753035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C21043A-F15E-5F51-1C72-7B4C9CD70544}"/>
                  </a:ext>
                </a:extLst>
              </p:cNvPr>
              <p:cNvSpPr txBox="1"/>
              <p:nvPr/>
            </p:nvSpPr>
            <p:spPr>
              <a:xfrm>
                <a:off x="9193306" y="5292858"/>
                <a:ext cx="753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C21043A-F15E-5F51-1C72-7B4C9CD70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306" y="5292858"/>
                <a:ext cx="753035" cy="369332"/>
              </a:xfrm>
              <a:prstGeom prst="rect">
                <a:avLst/>
              </a:prstGeom>
              <a:blipFill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2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8" grpId="0" animBg="1"/>
      <p:bldP spid="20" grpId="0"/>
      <p:bldP spid="21" grpId="0"/>
      <p:bldP spid="22" grpId="0" animBg="1"/>
      <p:bldP spid="8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4B4EE-D0A4-8B57-BC5F-921D6DBA8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A6DE59-786B-032C-7E55-7DA607E93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4244" y="2627312"/>
            <a:ext cx="7345225" cy="1603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/>
              <a:t>TAKE HOME MESSAGE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BE8766D-D929-B123-0736-BA429D484CA2}"/>
              </a:ext>
            </a:extLst>
          </p:cNvPr>
          <p:cNvSpPr/>
          <p:nvPr/>
        </p:nvSpPr>
        <p:spPr>
          <a:xfrm>
            <a:off x="2632653" y="3107036"/>
            <a:ext cx="6877107" cy="1501255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8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6B9F60-D3EE-79DB-7520-C88A19390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283" y="2831465"/>
            <a:ext cx="4073434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5400" dirty="0"/>
              <a:t>THE THEORY</a:t>
            </a:r>
            <a:endParaRPr lang="en-US" sz="5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6784715-3205-A966-E378-4AA0B3368DB5}"/>
              </a:ext>
            </a:extLst>
          </p:cNvPr>
          <p:cNvSpPr/>
          <p:nvPr/>
        </p:nvSpPr>
        <p:spPr>
          <a:xfrm>
            <a:off x="3866606" y="2416629"/>
            <a:ext cx="4266111" cy="160673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42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0106-76F4-D51D-E76E-936381340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BFC19C7-689A-1D96-562A-6E58FC7D3C9D}"/>
              </a:ext>
            </a:extLst>
          </p:cNvPr>
          <p:cNvSpPr txBox="1"/>
          <p:nvPr/>
        </p:nvSpPr>
        <p:spPr>
          <a:xfrm>
            <a:off x="2318327" y="5689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endParaRPr lang="it-IT" sz="1050" b="0" i="1" dirty="0">
              <a:latin typeface="Fira Sans" panose="020B05030500000200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E71B47-F319-7A10-47AC-37D7B80FFBC6}"/>
              </a:ext>
            </a:extLst>
          </p:cNvPr>
          <p:cNvSpPr txBox="1"/>
          <p:nvPr/>
        </p:nvSpPr>
        <p:spPr>
          <a:xfrm>
            <a:off x="1300596" y="1088676"/>
            <a:ext cx="9755332" cy="46806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dirty="0"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46F53D6E-6A8C-AD74-33B3-BB7DA44882D3}"/>
              </a:ext>
            </a:extLst>
          </p:cNvPr>
          <p:cNvSpPr txBox="1">
            <a:spLocks/>
          </p:cNvSpPr>
          <p:nvPr/>
        </p:nvSpPr>
        <p:spPr>
          <a:xfrm>
            <a:off x="627216" y="356977"/>
            <a:ext cx="10515600" cy="521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ctr"/>
            <a:r>
              <a:rPr lang="it-IT" sz="3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Slab" pitchFamily="2" charset="0"/>
              </a:rPr>
              <a:t>TAKE HOME MESSAGE</a:t>
            </a:r>
          </a:p>
        </p:txBody>
      </p:sp>
      <p:cxnSp>
        <p:nvCxnSpPr>
          <p:cNvPr id="3" name="Connettore diritto 6">
            <a:extLst>
              <a:ext uri="{FF2B5EF4-FFF2-40B4-BE49-F238E27FC236}">
                <a16:creationId xmlns:a16="http://schemas.microsoft.com/office/drawing/2014/main" id="{54D823E0-CF34-3D3C-402B-79CC09F34E08}"/>
              </a:ext>
            </a:extLst>
          </p:cNvPr>
          <p:cNvCxnSpPr/>
          <p:nvPr/>
        </p:nvCxnSpPr>
        <p:spPr>
          <a:xfrm>
            <a:off x="1596000" y="886691"/>
            <a:ext cx="900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D772DD-A5E3-3C96-E065-F100F3C805E1}"/>
              </a:ext>
            </a:extLst>
          </p:cNvPr>
          <p:cNvSpPr txBox="1"/>
          <p:nvPr/>
        </p:nvSpPr>
        <p:spPr>
          <a:xfrm>
            <a:off x="627215" y="1253937"/>
            <a:ext cx="1072440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Understanding the effects of microstructures enable: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Predictive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Efficient modeling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Passive transport control</a:t>
            </a:r>
          </a:p>
          <a:p>
            <a:endParaRPr lang="en-US" sz="1600" dirty="0"/>
          </a:p>
          <a:p>
            <a:r>
              <a:rPr lang="en-US" sz="2800" dirty="0"/>
              <a:t>Asymptotic methods provide powerful engineering tools to model and optimize microscopic structures without heavy numerical requirements.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6C9CFE-70E6-4469-1F71-A3D744AAC54A}"/>
              </a:ext>
            </a:extLst>
          </p:cNvPr>
          <p:cNvSpPr txBox="1"/>
          <p:nvPr/>
        </p:nvSpPr>
        <p:spPr>
          <a:xfrm>
            <a:off x="627215" y="4325407"/>
            <a:ext cx="1051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472C4"/>
                </a:solidFill>
              </a:rPr>
              <a:t>Micro</a:t>
            </a:r>
            <a:r>
              <a:rPr lang="en-US" sz="2800" dirty="0">
                <a:solidFill>
                  <a:srgbClr val="000000"/>
                </a:solidFill>
              </a:rPr>
              <a:t>scopic</a:t>
            </a:r>
            <a:r>
              <a:rPr lang="en-US" sz="2800" dirty="0"/>
              <a:t> structure modifies effective physics.</a:t>
            </a:r>
          </a:p>
          <a:p>
            <a:r>
              <a:rPr lang="en-US" sz="2800" dirty="0"/>
              <a:t>Effective physics determines </a:t>
            </a:r>
            <a:r>
              <a:rPr lang="en-US" sz="2800" b="1" dirty="0">
                <a:solidFill>
                  <a:srgbClr val="4472C4"/>
                </a:solidFill>
              </a:rPr>
              <a:t>macro</a:t>
            </a:r>
            <a:r>
              <a:rPr lang="en-US" sz="2800" dirty="0">
                <a:solidFill>
                  <a:srgbClr val="000000"/>
                </a:solidFill>
              </a:rPr>
              <a:t>scopic</a:t>
            </a:r>
            <a:r>
              <a:rPr lang="en-US" sz="2800" dirty="0"/>
              <a:t> transport.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08F82D-2E1D-2EF3-B1D5-62CD317CFE3C}"/>
              </a:ext>
            </a:extLst>
          </p:cNvPr>
          <p:cNvSpPr txBox="1"/>
          <p:nvPr/>
        </p:nvSpPr>
        <p:spPr>
          <a:xfrm>
            <a:off x="2129444" y="5514173"/>
            <a:ext cx="751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Micro causes, macro effects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C650E9D-3C81-D771-26AE-C4960F3DBF4C}"/>
              </a:ext>
            </a:extLst>
          </p:cNvPr>
          <p:cNvSpPr/>
          <p:nvPr/>
        </p:nvSpPr>
        <p:spPr>
          <a:xfrm>
            <a:off x="2746497" y="5544949"/>
            <a:ext cx="6277033" cy="683408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5E79-2A22-2B9B-4EBC-6B8128338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61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0255959E-41C3-EF42-3CD1-8D5AFC64D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85" y="-1667"/>
            <a:ext cx="4015148" cy="345536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BD3A72E-8EF3-B621-EA35-3C2612543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764" y="503542"/>
            <a:ext cx="4832136" cy="264881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7E5E3E18-AC93-E875-215B-0E1479CF9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436" y="303501"/>
            <a:ext cx="3315001" cy="2741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/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𝓛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13CA6-11AC-2246-E564-9DA1A56E9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7818" y="-2954"/>
                <a:ext cx="1610313" cy="7927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Rectangle 103">
            <a:extLst>
              <a:ext uri="{FF2B5EF4-FFF2-40B4-BE49-F238E27FC236}">
                <a16:creationId xmlns:a16="http://schemas.microsoft.com/office/drawing/2014/main" id="{8D69DF89-6C87-60BA-12C9-E913178066D7}"/>
              </a:ext>
            </a:extLst>
          </p:cNvPr>
          <p:cNvSpPr/>
          <p:nvPr/>
        </p:nvSpPr>
        <p:spPr>
          <a:xfrm>
            <a:off x="2120505" y="3491137"/>
            <a:ext cx="2053548" cy="790478"/>
          </a:xfrm>
          <a:prstGeom prst="rect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Physical problem in a hierarchical system</a:t>
            </a:r>
          </a:p>
        </p:txBody>
      </p: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6117B9D8-DA2C-05BE-776E-BB5A27053B03}"/>
              </a:ext>
            </a:extLst>
          </p:cNvPr>
          <p:cNvSpPr/>
          <p:nvPr/>
        </p:nvSpPr>
        <p:spPr>
          <a:xfrm>
            <a:off x="4203610" y="3691980"/>
            <a:ext cx="631041" cy="381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F260C22-AC35-F4DC-D2FC-CDE6AC7CFB27}"/>
              </a:ext>
            </a:extLst>
          </p:cNvPr>
          <p:cNvSpPr/>
          <p:nvPr/>
        </p:nvSpPr>
        <p:spPr>
          <a:xfrm>
            <a:off x="4883653" y="3491137"/>
            <a:ext cx="2481509" cy="7904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Domain decomposition</a:t>
            </a:r>
          </a:p>
        </p:txBody>
      </p:sp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AEA6F85B-4D65-A4B1-3DAE-BAEA52A13BB3}"/>
              </a:ext>
            </a:extLst>
          </p:cNvPr>
          <p:cNvSpPr/>
          <p:nvPr/>
        </p:nvSpPr>
        <p:spPr>
          <a:xfrm>
            <a:off x="7399995" y="3681878"/>
            <a:ext cx="631041" cy="3810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BE0866A-5670-8ADF-5E2A-8FF1C1F03FCA}"/>
              </a:ext>
            </a:extLst>
          </p:cNvPr>
          <p:cNvSpPr/>
          <p:nvPr/>
        </p:nvSpPr>
        <p:spPr>
          <a:xfrm>
            <a:off x="8082976" y="3481409"/>
            <a:ext cx="2096620" cy="7904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Continuity of velocity and traction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C3537A5-7807-101D-8982-97B4FC766078}"/>
                  </a:ext>
                </a:extLst>
              </p:cNvPr>
              <p:cNvSpPr/>
              <p:nvPr/>
            </p:nvSpPr>
            <p:spPr>
              <a:xfrm>
                <a:off x="8089124" y="4706470"/>
                <a:ext cx="2100200" cy="790478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Asymptotic analysis of the microscale problem,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=ℓ/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C3537A5-7807-101D-8982-97B4FC7660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124" y="4706470"/>
                <a:ext cx="2100200" cy="790478"/>
              </a:xfrm>
              <a:prstGeom prst="rect">
                <a:avLst/>
              </a:prstGeom>
              <a:blipFill>
                <a:blip r:embed="rId11"/>
                <a:stretch>
                  <a:fillRect t="-3788" r="-1734" b="-106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366363BE-715D-6989-4030-51853936B6BC}"/>
              </a:ext>
            </a:extLst>
          </p:cNvPr>
          <p:cNvSpPr/>
          <p:nvPr/>
        </p:nvSpPr>
        <p:spPr>
          <a:xfrm rot="5400000">
            <a:off x="2932379" y="5544950"/>
            <a:ext cx="365910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2B8D159-CE6D-C2F8-2608-018A4F016908}"/>
              </a:ext>
            </a:extLst>
          </p:cNvPr>
          <p:cNvSpPr/>
          <p:nvPr/>
        </p:nvSpPr>
        <p:spPr>
          <a:xfrm>
            <a:off x="4893381" y="4718415"/>
            <a:ext cx="2481509" cy="79047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Closure problems </a:t>
            </a:r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are defined at different orders 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B4585F2-AC1A-5DA8-5D9A-DC8EC948B6EA}"/>
              </a:ext>
            </a:extLst>
          </p:cNvPr>
          <p:cNvSpPr/>
          <p:nvPr/>
        </p:nvSpPr>
        <p:spPr>
          <a:xfrm>
            <a:off x="2130232" y="4739548"/>
            <a:ext cx="2053549" cy="79047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Numerical solutions of the closure problems</a:t>
            </a:r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266DF998-35F3-94E4-1B3C-68D613B4C99D}"/>
              </a:ext>
            </a:extLst>
          </p:cNvPr>
          <p:cNvSpPr/>
          <p:nvPr/>
        </p:nvSpPr>
        <p:spPr>
          <a:xfrm flipH="1">
            <a:off x="4229097" y="4923006"/>
            <a:ext cx="609599" cy="3810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5AF8319-B17D-DED6-E87F-D707DE228585}"/>
                  </a:ext>
                </a:extLst>
              </p:cNvPr>
              <p:cNvSpPr/>
              <p:nvPr/>
            </p:nvSpPr>
            <p:spPr>
              <a:xfrm>
                <a:off x="4881757" y="5947589"/>
                <a:ext cx="2515321" cy="672651"/>
              </a:xfrm>
              <a:prstGeom prst="rect">
                <a:avLst/>
              </a:prstGeom>
              <a:solidFill>
                <a:srgbClr val="FFB3B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Extrapolation to a matching interface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5AF8319-B17D-DED6-E87F-D707DE228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57" y="5947589"/>
                <a:ext cx="2515321" cy="672651"/>
              </a:xfrm>
              <a:prstGeom prst="rect">
                <a:avLst/>
              </a:prstGeom>
              <a:blipFill>
                <a:blip r:embed="rId12"/>
                <a:stretch>
                  <a:fillRect r="-1932" b="-35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117">
            <a:extLst>
              <a:ext uri="{FF2B5EF4-FFF2-40B4-BE49-F238E27FC236}">
                <a16:creationId xmlns:a16="http://schemas.microsoft.com/office/drawing/2014/main" id="{6CCB4DF1-5F16-992B-F91F-30AFD85DA62F}"/>
              </a:ext>
            </a:extLst>
          </p:cNvPr>
          <p:cNvSpPr/>
          <p:nvPr/>
        </p:nvSpPr>
        <p:spPr>
          <a:xfrm>
            <a:off x="8082976" y="5947588"/>
            <a:ext cx="2106348" cy="649927"/>
          </a:xfrm>
          <a:prstGeom prst="rect">
            <a:avLst/>
          </a:prstGeom>
          <a:solidFill>
            <a:srgbClr val="FFB3B3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Formal expressions of  </a:t>
            </a:r>
            <a:r>
              <a:rPr 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effective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B.Cs</a:t>
            </a: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06941D4F-3504-5173-0F15-540E9313BE12}"/>
              </a:ext>
            </a:extLst>
          </p:cNvPr>
          <p:cNvSpPr/>
          <p:nvPr/>
        </p:nvSpPr>
        <p:spPr>
          <a:xfrm>
            <a:off x="7421437" y="6056825"/>
            <a:ext cx="609599" cy="381140"/>
          </a:xfrm>
          <a:prstGeom prst="rightArrow">
            <a:avLst/>
          </a:prstGeom>
          <a:solidFill>
            <a:srgbClr val="FFB3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19E8900-2DB1-1B85-4424-928ED6877A8F}"/>
              </a:ext>
            </a:extLst>
          </p:cNvPr>
          <p:cNvSpPr/>
          <p:nvPr/>
        </p:nvSpPr>
        <p:spPr>
          <a:xfrm>
            <a:off x="2130232" y="5948910"/>
            <a:ext cx="2053549" cy="648605"/>
          </a:xfrm>
          <a:prstGeom prst="rect">
            <a:avLst/>
          </a:prstGeom>
          <a:solidFill>
            <a:srgbClr val="FFB3B3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Solution evaluation at the matching interface</a:t>
            </a:r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6A9DA691-26E6-0719-0B1C-84F1FE79DC60}"/>
              </a:ext>
            </a:extLst>
          </p:cNvPr>
          <p:cNvSpPr/>
          <p:nvPr/>
        </p:nvSpPr>
        <p:spPr>
          <a:xfrm>
            <a:off x="4230887" y="6075279"/>
            <a:ext cx="603764" cy="381000"/>
          </a:xfrm>
          <a:prstGeom prst="rightArrow">
            <a:avLst/>
          </a:prstGeom>
          <a:solidFill>
            <a:srgbClr val="FFB3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EAB42875-5CB5-D563-BAE3-E23867BFBC8F}"/>
              </a:ext>
            </a:extLst>
          </p:cNvPr>
          <p:cNvSpPr/>
          <p:nvPr/>
        </p:nvSpPr>
        <p:spPr>
          <a:xfrm flipH="1">
            <a:off x="7397078" y="4919762"/>
            <a:ext cx="609599" cy="3810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3" name="Arrow: Right 122">
            <a:extLst>
              <a:ext uri="{FF2B5EF4-FFF2-40B4-BE49-F238E27FC236}">
                <a16:creationId xmlns:a16="http://schemas.microsoft.com/office/drawing/2014/main" id="{FABB3057-A5E7-25E8-C6E2-EB561EF6AAAF}"/>
              </a:ext>
            </a:extLst>
          </p:cNvPr>
          <p:cNvSpPr/>
          <p:nvPr/>
        </p:nvSpPr>
        <p:spPr>
          <a:xfrm rot="5400000">
            <a:off x="8948331" y="4298598"/>
            <a:ext cx="365910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387EBB-FD08-26CA-CEC6-7FFADF4B4E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1550" y="449099"/>
            <a:ext cx="247685" cy="34294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92FA45-B057-9C43-A7D5-5608706C3E56}"/>
              </a:ext>
            </a:extLst>
          </p:cNvPr>
          <p:cNvSpPr/>
          <p:nvPr/>
        </p:nvSpPr>
        <p:spPr>
          <a:xfrm>
            <a:off x="10505040" y="-8220"/>
            <a:ext cx="1678082" cy="923278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1A95DC8-3CF3-F3BE-419C-642537BD4F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4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57A915-6639-FFD4-B376-5F4C734E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22" y="77598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A </a:t>
            </a:r>
            <a:r>
              <a:rPr lang="it-IT" sz="3200" b="1" dirty="0" err="1">
                <a:latin typeface="+mn-lt"/>
              </a:rPr>
              <a:t>very</a:t>
            </a:r>
            <a:r>
              <a:rPr lang="it-IT" sz="3200" b="1" dirty="0">
                <a:latin typeface="+mn-lt"/>
              </a:rPr>
              <a:t> </a:t>
            </a:r>
            <a:r>
              <a:rPr lang="it-IT" sz="3200" b="1" dirty="0" err="1">
                <a:latin typeface="+mn-lt"/>
              </a:rPr>
              <a:t>quick</a:t>
            </a:r>
            <a:r>
              <a:rPr lang="it-IT" sz="3200" b="1" dirty="0">
                <a:latin typeface="+mn-lt"/>
              </a:rPr>
              <a:t> primer</a:t>
            </a:r>
            <a:endParaRPr lang="en-US" sz="32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52ED82C6-FFAE-1F29-EE59-053DA70C7059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701722" y="1138812"/>
                <a:ext cx="11266283" cy="5529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/ℓ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</a:t>
                </a:r>
                <a:r>
                  <a:rPr lang="en-US" sz="21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dimensionless </a:t>
                </a:r>
                <a:r>
                  <a:rPr lang="en-US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microscopic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coordinates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			dimensionless </a:t>
                </a:r>
                <a:r>
                  <a:rPr lang="en-US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macroscopic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coordinates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𝒰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  </a:t>
                </a:r>
                <a:r>
                  <a:rPr lang="en-US" sz="2100" dirty="0">
                    <a:cs typeface="Times New Roman" panose="02020603050405020304" pitchFamily="18" charset="0"/>
                  </a:rPr>
                  <a:t>  		</a:t>
                </a:r>
                <a:r>
                  <a:rPr lang="en-US" dirty="0">
                    <a:cs typeface="Times New Roman" panose="02020603050405020304" pitchFamily="18" charset="0"/>
                  </a:rPr>
                  <a:t>dimensionless microscopic velocity scale</a:t>
                </a:r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𝒰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100" dirty="0">
                    <a:cs typeface="Times New Roman" panose="02020603050405020304" pitchFamily="18" charset="0"/>
                  </a:rPr>
                  <a:t>		</a:t>
                </a:r>
                <a:r>
                  <a:rPr lang="en-US" dirty="0">
                    <a:cs typeface="Times New Roman" panose="02020603050405020304" pitchFamily="18" charset="0"/>
                  </a:rPr>
                  <a:t>dimensionless macroscopic velocity scale</a:t>
                </a:r>
              </a:p>
              <a:p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  <m:r>
                          <a:rPr lang="it-IT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𝒰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/>
                    </m:sSub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	dimensionless (viscous) pressure in microdomain</a:t>
                </a:r>
              </a:p>
              <a:p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it-IT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𝒰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e>
                      <m:sub/>
                    </m:sSub>
                  </m:oMath>
                </a14:m>
                <a:r>
                  <a:rPr lang="en-US" sz="2100" dirty="0">
                    <a:cs typeface="Times New Roman" panose="02020603050405020304" pitchFamily="18" charset="0"/>
                  </a:rPr>
                  <a:t>		</a:t>
                </a:r>
                <a:r>
                  <a:rPr lang="en-US" dirty="0">
                    <a:cs typeface="Times New Roman" panose="02020603050405020304" pitchFamily="18" charset="0"/>
                  </a:rPr>
                  <a:t>dimensionless time	</a:t>
                </a:r>
              </a:p>
              <a:p>
                <a:pPr marL="0" indent="0">
                  <a:buNone/>
                </a:pPr>
                <a:endParaRPr lang="en-US" sz="1200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are </a:t>
                </a:r>
                <a:r>
                  <a:rPr lang="it-IT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assumed</a:t>
                </a:r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to be </a:t>
                </a:r>
                <a:r>
                  <a:rPr lang="it-IT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independent</a:t>
                </a:r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den>
                    </m:f>
                  </m:oMath>
                </a14:m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den>
                    </m:f>
                  </m:oMath>
                </a14:m>
                <a:r>
                  <a:rPr lang="it-IT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it-IT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4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All dimensionless, microscopic dependent variables are written as</a:t>
                </a:r>
              </a:p>
              <a:p>
                <a:pPr marL="0" indent="0">
                  <a:buNone/>
                </a:pPr>
                <a:endParaRPr lang="en-US" sz="14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𝜑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(0)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(1)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 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52ED82C6-FFAE-1F29-EE59-053DA70C705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1722" y="1138812"/>
                <a:ext cx="11266283" cy="5529399"/>
              </a:xfrm>
              <a:prstGeom prst="rect">
                <a:avLst/>
              </a:prstGeom>
              <a:blipFill>
                <a:blip r:embed="rId2"/>
                <a:stretch>
                  <a:fillRect l="-1082" t="-1874" b="-1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BC7B8CB1-BDE3-7D0C-DB3D-730B857FDC8F}"/>
              </a:ext>
            </a:extLst>
          </p:cNvPr>
          <p:cNvSpPr/>
          <p:nvPr/>
        </p:nvSpPr>
        <p:spPr>
          <a:xfrm>
            <a:off x="701722" y="439109"/>
            <a:ext cx="3494103" cy="56817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4EDFB3D-8FA2-E167-FA4F-0884B9BECEFE}"/>
              </a:ext>
            </a:extLst>
          </p:cNvPr>
          <p:cNvSpPr/>
          <p:nvPr/>
        </p:nvSpPr>
        <p:spPr>
          <a:xfrm>
            <a:off x="0" y="-1354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49B1847-40B9-4AB8-65E4-759857C542C5}"/>
              </a:ext>
            </a:extLst>
          </p:cNvPr>
          <p:cNvSpPr/>
          <p:nvPr/>
        </p:nvSpPr>
        <p:spPr>
          <a:xfrm>
            <a:off x="7028627" y="4457339"/>
            <a:ext cx="2921132" cy="79367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FF1D019-0AB7-8D69-E6C9-23163E5B1CD1}"/>
              </a:ext>
            </a:extLst>
          </p:cNvPr>
          <p:cNvSpPr/>
          <p:nvPr/>
        </p:nvSpPr>
        <p:spPr>
          <a:xfrm>
            <a:off x="3016391" y="6100040"/>
            <a:ext cx="6607443" cy="56817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3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A0BE9-22BD-A3EF-4FA4-9DAF39994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F852C-7EF4-9EBC-AF32-78F60540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5" y="365125"/>
            <a:ext cx="10733103" cy="1325563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+mn-lt"/>
              </a:rPr>
              <a:t>The </a:t>
            </a:r>
            <a:r>
              <a:rPr lang="it-IT" sz="2800" dirty="0" err="1">
                <a:latin typeface="+mn-lt"/>
              </a:rPr>
              <a:t>dimensionless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Navier</a:t>
            </a:r>
            <a:r>
              <a:rPr lang="it-IT" sz="2800" dirty="0">
                <a:latin typeface="+mn-lt"/>
              </a:rPr>
              <a:t>-Stokes </a:t>
            </a:r>
            <a:r>
              <a:rPr lang="it-IT" sz="2800" dirty="0" err="1">
                <a:latin typeface="+mn-lt"/>
              </a:rPr>
              <a:t>equations</a:t>
            </a:r>
            <a:r>
              <a:rPr lang="it-IT" sz="2800" dirty="0">
                <a:latin typeface="+mn-lt"/>
              </a:rPr>
              <a:t> in the microscale </a:t>
            </a:r>
            <a:r>
              <a:rPr lang="it-IT" sz="2800" dirty="0" err="1">
                <a:latin typeface="+mn-lt"/>
              </a:rPr>
              <a:t>region</a:t>
            </a:r>
            <a:r>
              <a:rPr lang="it-IT" sz="2800" dirty="0">
                <a:latin typeface="+mn-lt"/>
              </a:rPr>
              <a:t> are: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99B01B1-6CC9-A689-A487-2536D605F95F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46809" y="1449974"/>
                <a:ext cx="11898381" cy="287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sz="4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ℛ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it-IT" sz="800" b="0" i="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dirty="0"/>
                        <m:t>with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ℛ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𝒰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≪1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99B01B1-6CC9-A689-A487-2536D605F95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809" y="1449974"/>
                <a:ext cx="11898381" cy="2873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65F17942-6813-2649-9744-2FA11BA9D7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2177" y="3992493"/>
                <a:ext cx="11047644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it-IT" sz="2800" dirty="0">
                    <a:latin typeface="+mn-lt"/>
                  </a:rPr>
                  <a:t>Note </a:t>
                </a:r>
                <a:r>
                  <a:rPr lang="it-IT" sz="2800" dirty="0" err="1">
                    <a:latin typeface="+mn-lt"/>
                  </a:rPr>
                  <a:t>that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at</a:t>
                </a:r>
                <a:r>
                  <a:rPr lang="it-IT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it-IT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it-IT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sz="2800" dirty="0">
                    <a:latin typeface="+mn-lt"/>
                  </a:rPr>
                  <a:t> the </a:t>
                </a:r>
                <a:r>
                  <a:rPr lang="it-IT" sz="2800" dirty="0" err="1">
                    <a:latin typeface="+mn-lt"/>
                  </a:rPr>
                  <a:t>macroscopic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dimensionless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velocity</a:t>
                </a:r>
                <a:r>
                  <a:rPr lang="it-IT" sz="2800" dirty="0">
                    <a:latin typeface="+mn-lt"/>
                  </a:rPr>
                  <a:t> must be</a:t>
                </a:r>
              </a:p>
            </p:txBody>
          </p:sp>
        </mc:Choice>
        <mc:Fallback xmlns=""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65F17942-6813-2649-9744-2FA11BA9D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77" y="3992493"/>
                <a:ext cx="11047644" cy="1325563"/>
              </a:xfrm>
              <a:prstGeom prst="rect">
                <a:avLst/>
              </a:prstGeom>
              <a:blipFill>
                <a:blip r:embed="rId3"/>
                <a:stretch>
                  <a:fillRect l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705EE16-D378-76FF-8338-42D405B41408}"/>
                  </a:ext>
                </a:extLst>
              </p:cNvPr>
              <p:cNvSpPr txBox="1"/>
              <p:nvPr/>
            </p:nvSpPr>
            <p:spPr>
              <a:xfrm>
                <a:off x="2418636" y="5140844"/>
                <a:ext cx="7827885" cy="1245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  <m:r>
                        <a:rPr lang="it-IT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(0)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𝜖</m:t>
                                  </m:r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(1)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(2)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 …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705EE16-D378-76FF-8338-42D405B41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636" y="5140844"/>
                <a:ext cx="7827885" cy="12457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tangolo 7">
            <a:extLst>
              <a:ext uri="{FF2B5EF4-FFF2-40B4-BE49-F238E27FC236}">
                <a16:creationId xmlns:a16="http://schemas.microsoft.com/office/drawing/2014/main" id="{9313D1E7-424D-6F9C-E0B8-2BE0F4ECC9FA}"/>
              </a:ext>
            </a:extLst>
          </p:cNvPr>
          <p:cNvSpPr/>
          <p:nvPr/>
        </p:nvSpPr>
        <p:spPr>
          <a:xfrm>
            <a:off x="2340377" y="4975960"/>
            <a:ext cx="7703598" cy="141061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D837F00-DE0B-7ACB-F84B-9C436F206C7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8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67FFD-7E78-676B-101D-CD233774C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7572E8-1648-A178-4268-F86AFC00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5" y="365125"/>
            <a:ext cx="10733103" cy="1325563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+mn-lt"/>
              </a:rPr>
              <a:t>The </a:t>
            </a:r>
            <a:r>
              <a:rPr lang="it-IT" sz="2800" dirty="0" err="1">
                <a:latin typeface="+mn-lt"/>
              </a:rPr>
              <a:t>dimensionless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Navier</a:t>
            </a:r>
            <a:r>
              <a:rPr lang="it-IT" sz="2800" dirty="0">
                <a:latin typeface="+mn-lt"/>
              </a:rPr>
              <a:t>-Stokes </a:t>
            </a:r>
            <a:r>
              <a:rPr lang="it-IT" sz="2800" dirty="0" err="1">
                <a:latin typeface="+mn-lt"/>
              </a:rPr>
              <a:t>equations</a:t>
            </a:r>
            <a:r>
              <a:rPr lang="it-IT" sz="2800" dirty="0">
                <a:latin typeface="+mn-lt"/>
              </a:rPr>
              <a:t> in the microscale </a:t>
            </a:r>
            <a:r>
              <a:rPr lang="it-IT" sz="2800" dirty="0" err="1">
                <a:latin typeface="+mn-lt"/>
              </a:rPr>
              <a:t>region</a:t>
            </a:r>
            <a:r>
              <a:rPr lang="it-IT" sz="2800" dirty="0">
                <a:latin typeface="+mn-lt"/>
              </a:rPr>
              <a:t> are:</a:t>
            </a:r>
            <a:endParaRPr 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50CCC98-DC38-D1D5-5122-9AC84E91332E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46809" y="1449974"/>
                <a:ext cx="11898381" cy="287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sz="4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ℛ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it-IT" sz="800" b="0" i="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dirty="0"/>
                        <m:t>with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ℛ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𝒰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≪1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50CCC98-DC38-D1D5-5122-9AC84E91332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809" y="1449974"/>
                <a:ext cx="11898381" cy="2873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CFEB28D6-9801-DEFE-C3F3-D29D8FB8F6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869" y="4562724"/>
                <a:ext cx="512544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it-IT" sz="2800" dirty="0">
                    <a:latin typeface="+mn-lt"/>
                  </a:rPr>
                  <a:t>At </a:t>
                </a:r>
                <a:r>
                  <a:rPr lang="it-IT" sz="2800" dirty="0" err="1">
                    <a:latin typeface="+mn-lt"/>
                  </a:rPr>
                  <a:t>leading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order</a:t>
                </a:r>
                <a:r>
                  <a:rPr lang="it-IT" sz="2800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it-IT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800" dirty="0">
                    <a:latin typeface="+mn-lt"/>
                  </a:rPr>
                  <a:t>in the micro-domain </a:t>
                </a:r>
                <a:r>
                  <a:rPr lang="it-IT" sz="2800" dirty="0" err="1">
                    <a:latin typeface="+mn-lt"/>
                  </a:rPr>
                  <a:t>we</a:t>
                </a:r>
                <a:r>
                  <a:rPr lang="it-IT" sz="2800" dirty="0">
                    <a:latin typeface="+mn-lt"/>
                  </a:rPr>
                  <a:t> </a:t>
                </a:r>
                <a:r>
                  <a:rPr lang="it-IT" sz="2800" dirty="0" err="1">
                    <a:latin typeface="+mn-lt"/>
                  </a:rPr>
                  <a:t>have</a:t>
                </a:r>
                <a:r>
                  <a:rPr lang="it-IT" sz="2800" dirty="0">
                    <a:latin typeface="+mn-lt"/>
                  </a:rPr>
                  <a:t>:</a:t>
                </a:r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CFEB28D6-9801-DEFE-C3F3-D29D8FB8F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69" y="4562724"/>
                <a:ext cx="5125442" cy="1325563"/>
              </a:xfrm>
              <a:prstGeom prst="rect">
                <a:avLst/>
              </a:prstGeom>
              <a:blipFill>
                <a:blip r:embed="rId4"/>
                <a:stretch>
                  <a:fillRect l="-2497" r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e 10">
            <a:extLst>
              <a:ext uri="{FF2B5EF4-FFF2-40B4-BE49-F238E27FC236}">
                <a16:creationId xmlns:a16="http://schemas.microsoft.com/office/drawing/2014/main" id="{C095B4A4-FAB1-D4EE-99AC-424BA64CD65E}"/>
              </a:ext>
            </a:extLst>
          </p:cNvPr>
          <p:cNvSpPr/>
          <p:nvPr/>
        </p:nvSpPr>
        <p:spPr>
          <a:xfrm>
            <a:off x="206693" y="2713064"/>
            <a:ext cx="394551" cy="391886"/>
          </a:xfrm>
          <a:prstGeom prst="ellipse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CF5D710-12EA-02EE-860A-AB1C164ADF75}"/>
              </a:ext>
            </a:extLst>
          </p:cNvPr>
          <p:cNvSpPr/>
          <p:nvPr/>
        </p:nvSpPr>
        <p:spPr>
          <a:xfrm>
            <a:off x="5815348" y="4537429"/>
            <a:ext cx="3953338" cy="232057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37F730D-F255-AC59-CC58-CB8BC0F66FFB}"/>
                  </a:ext>
                </a:extLst>
              </p:cNvPr>
              <p:cNvSpPr txBox="1"/>
              <p:nvPr/>
            </p:nvSpPr>
            <p:spPr>
              <a:xfrm>
                <a:off x="4669629" y="4487236"/>
                <a:ext cx="6094520" cy="2732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(0)</m:t>
                              </m:r>
                            </m:sup>
                          </m:sSubSup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8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(0)</m:t>
                              </m:r>
                            </m:sup>
                          </m:sSup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it-IT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(0)</m:t>
                              </m:r>
                            </m:sup>
                          </m:sSubSup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800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b="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37F730D-F255-AC59-CC58-CB8BC0F66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629" y="4487236"/>
                <a:ext cx="6094520" cy="2732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schizzo, design, origami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402C3509-78ED-0CFC-D0AD-8F7B7FE4B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8536" y="4414274"/>
            <a:ext cx="1533739" cy="2381582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52960B4A-D3FA-9E6E-9157-90F2835097B8}"/>
              </a:ext>
            </a:extLst>
          </p:cNvPr>
          <p:cNvSpPr/>
          <p:nvPr/>
        </p:nvSpPr>
        <p:spPr>
          <a:xfrm>
            <a:off x="10218226" y="4147159"/>
            <a:ext cx="362139" cy="6156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8DA499A-3AD9-F3E9-B6EC-A6AAF6EB37B6}"/>
              </a:ext>
            </a:extLst>
          </p:cNvPr>
          <p:cNvSpPr/>
          <p:nvPr/>
        </p:nvSpPr>
        <p:spPr>
          <a:xfrm>
            <a:off x="10130828" y="4662535"/>
            <a:ext cx="371192" cy="3168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775F3DE-8157-F522-C509-E895DCC85094}"/>
              </a:ext>
            </a:extLst>
          </p:cNvPr>
          <p:cNvSpPr/>
          <p:nvPr/>
        </p:nvSpPr>
        <p:spPr>
          <a:xfrm>
            <a:off x="9801766" y="5757010"/>
            <a:ext cx="724277" cy="3168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con due angoli in diagonale ritagliati 15">
            <a:extLst>
              <a:ext uri="{FF2B5EF4-FFF2-40B4-BE49-F238E27FC236}">
                <a16:creationId xmlns:a16="http://schemas.microsoft.com/office/drawing/2014/main" id="{3F1FDD6F-C910-145F-D5A3-0E7357695EF5}"/>
              </a:ext>
            </a:extLst>
          </p:cNvPr>
          <p:cNvSpPr/>
          <p:nvPr/>
        </p:nvSpPr>
        <p:spPr>
          <a:xfrm>
            <a:off x="10218005" y="4498624"/>
            <a:ext cx="326147" cy="264171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E1852E2-DCC0-9E6B-7A57-E319D2A4FF74}"/>
              </a:ext>
            </a:extLst>
          </p:cNvPr>
          <p:cNvSpPr/>
          <p:nvPr/>
        </p:nvSpPr>
        <p:spPr>
          <a:xfrm>
            <a:off x="10130828" y="5888287"/>
            <a:ext cx="395215" cy="853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67C2F4E-A8EC-E979-62C0-5DC629B85C71}"/>
              </a:ext>
            </a:extLst>
          </p:cNvPr>
          <p:cNvSpPr/>
          <p:nvPr/>
        </p:nvSpPr>
        <p:spPr>
          <a:xfrm>
            <a:off x="-1" y="19555"/>
            <a:ext cx="12192000" cy="68580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F228CDFC-6544-70A2-A2E0-1DE4D3FF4810}"/>
              </a:ext>
            </a:extLst>
          </p:cNvPr>
          <p:cNvSpPr/>
          <p:nvPr/>
        </p:nvSpPr>
        <p:spPr>
          <a:xfrm>
            <a:off x="4769097" y="2383650"/>
            <a:ext cx="977214" cy="1136487"/>
          </a:xfrm>
          <a:prstGeom prst="ellipse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E91FCAD-87CC-0D60-7AE5-F435C02EE87F}"/>
              </a:ext>
            </a:extLst>
          </p:cNvPr>
          <p:cNvSpPr/>
          <p:nvPr/>
        </p:nvSpPr>
        <p:spPr>
          <a:xfrm>
            <a:off x="4840897" y="1344276"/>
            <a:ext cx="645503" cy="1091013"/>
          </a:xfrm>
          <a:prstGeom prst="ellipse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FDFBA2F5-03C1-9A50-2BC5-9680373C18EE}"/>
              </a:ext>
            </a:extLst>
          </p:cNvPr>
          <p:cNvSpPr/>
          <p:nvPr/>
        </p:nvSpPr>
        <p:spPr>
          <a:xfrm>
            <a:off x="7299974" y="2350993"/>
            <a:ext cx="977214" cy="1136487"/>
          </a:xfrm>
          <a:prstGeom prst="ellipse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3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1907</Words>
  <Application>Microsoft Office PowerPoint</Application>
  <PresentationFormat>Widescreen</PresentationFormat>
  <Paragraphs>324</Paragraphs>
  <Slides>51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Fira Sans</vt:lpstr>
      <vt:lpstr>Fira Sans Medium</vt:lpstr>
      <vt:lpstr>Roboto Slab</vt:lpstr>
      <vt:lpstr>t1-gul-regular</vt:lpstr>
      <vt:lpstr>Times New Roman</vt:lpstr>
      <vt:lpstr>Office Theme</vt:lpstr>
      <vt:lpstr>Presentazione standard di PowerPoint</vt:lpstr>
      <vt:lpstr>Why do microstructures matter?</vt:lpstr>
      <vt:lpstr>Connection to thermal management</vt:lpstr>
      <vt:lpstr>Microstructures are ubiquitous in thermal systems</vt:lpstr>
      <vt:lpstr>Presentazione standard di PowerPoint</vt:lpstr>
      <vt:lpstr>Presentazione standard di PowerPoint</vt:lpstr>
      <vt:lpstr>A very quick primer</vt:lpstr>
      <vt:lpstr>The dimensionless Navier-Stokes equations in the microscale region are:</vt:lpstr>
      <vt:lpstr>The dimensionless Navier-Stokes equations in the microscale region are:</vt:lpstr>
      <vt:lpstr>The boundary conditions of the microscopic problem at leading order are:      plus periodicity in x" and " z.</vt:lpstr>
      <vt:lpstr>Plugging into the Stokes system, the closure problem for the variables at leading order becomes:        subject to:</vt:lpstr>
      <vt:lpstr>Once the closure problem is solved and u_ij^∗ (x_k ) is known at y_∞  we can retrieve the macroscopic slip velocity at y=y_∞:</vt:lpstr>
      <vt:lpstr>Presentazione standard di PowerPoint</vt:lpstr>
      <vt:lpstr>This procedure can be extended to higher orders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are TPMS?</vt:lpstr>
      <vt:lpstr>Presentazione standard di PowerPoint</vt:lpstr>
      <vt:lpstr>Some applications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Problem 4: Taylor-Couette instability with ribbed surfaces </vt:lpstr>
      <vt:lpstr>TAYLOR-COUETTE FLOW AND INSTABILITIES</vt:lpstr>
      <vt:lpstr>THEORETICAL APPROACH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Essameldin Nabil Ahmed Kamal Abdo</dc:creator>
  <cp:lastModifiedBy>Alessandro Bottaro</cp:lastModifiedBy>
  <cp:revision>143</cp:revision>
  <dcterms:created xsi:type="dcterms:W3CDTF">2021-09-13T18:35:52Z</dcterms:created>
  <dcterms:modified xsi:type="dcterms:W3CDTF">2026-03-08T16:20:52Z</dcterms:modified>
</cp:coreProperties>
</file>