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547" r:id="rId2"/>
    <p:sldId id="554" r:id="rId3"/>
    <p:sldId id="473" r:id="rId4"/>
    <p:sldId id="492" r:id="rId5"/>
    <p:sldId id="494" r:id="rId6"/>
    <p:sldId id="493" r:id="rId7"/>
    <p:sldId id="553" r:id="rId8"/>
    <p:sldId id="474" r:id="rId9"/>
    <p:sldId id="495" r:id="rId10"/>
    <p:sldId id="496" r:id="rId11"/>
    <p:sldId id="510" r:id="rId12"/>
    <p:sldId id="511" r:id="rId13"/>
    <p:sldId id="512" r:id="rId14"/>
    <p:sldId id="499" r:id="rId15"/>
    <p:sldId id="500" r:id="rId16"/>
    <p:sldId id="501" r:id="rId17"/>
    <p:sldId id="502" r:id="rId18"/>
    <p:sldId id="507" r:id="rId19"/>
    <p:sldId id="521" r:id="rId20"/>
    <p:sldId id="508" r:id="rId21"/>
    <p:sldId id="522" r:id="rId22"/>
    <p:sldId id="515" r:id="rId23"/>
    <p:sldId id="516" r:id="rId24"/>
    <p:sldId id="539" r:id="rId25"/>
    <p:sldId id="523" r:id="rId26"/>
    <p:sldId id="552" r:id="rId27"/>
    <p:sldId id="505" r:id="rId28"/>
    <p:sldId id="551" r:id="rId29"/>
    <p:sldId id="517" r:id="rId30"/>
    <p:sldId id="570" r:id="rId31"/>
    <p:sldId id="571" r:id="rId32"/>
    <p:sldId id="579" r:id="rId33"/>
    <p:sldId id="572" r:id="rId34"/>
    <p:sldId id="573" r:id="rId35"/>
    <p:sldId id="574" r:id="rId36"/>
    <p:sldId id="575" r:id="rId37"/>
    <p:sldId id="576" r:id="rId38"/>
    <p:sldId id="580" r:id="rId39"/>
    <p:sldId id="577" r:id="rId40"/>
    <p:sldId id="582" r:id="rId41"/>
    <p:sldId id="598" r:id="rId42"/>
    <p:sldId id="583" r:id="rId43"/>
    <p:sldId id="584" r:id="rId44"/>
    <p:sldId id="586" r:id="rId45"/>
    <p:sldId id="585" r:id="rId46"/>
    <p:sldId id="588" r:id="rId47"/>
    <p:sldId id="601" r:id="rId48"/>
    <p:sldId id="587" r:id="rId49"/>
    <p:sldId id="589" r:id="rId50"/>
    <p:sldId id="599" r:id="rId51"/>
    <p:sldId id="600" r:id="rId5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2B4"/>
    <a:srgbClr val="00B0F0"/>
    <a:srgbClr val="41719C"/>
    <a:srgbClr val="5B9BD5"/>
    <a:srgbClr val="2E75B6"/>
    <a:srgbClr val="EEF23E"/>
    <a:srgbClr val="63A4F3"/>
    <a:srgbClr val="B4B17C"/>
    <a:srgbClr val="9FC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86387" autoAdjust="0"/>
  </p:normalViewPr>
  <p:slideViewPr>
    <p:cSldViewPr snapToGrid="0" snapToObjects="1">
      <p:cViewPr varScale="1">
        <p:scale>
          <a:sx n="57" d="100"/>
          <a:sy n="57" d="100"/>
        </p:scale>
        <p:origin x="18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3464" y="-10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FE07B-DFA8-D24B-998C-27AE272FB01F}" type="datetimeFigureOut">
              <a:rPr lang="en-US" smtClean="0"/>
              <a:t>6/25/2018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90356-4827-5048-84C6-21073D961A4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413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004D6-5FD6-D943-88C5-03E0775F6738}" type="datetimeFigureOut">
              <a:rPr lang="en-US" smtClean="0"/>
              <a:t>6/25/2018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B638-70E1-8F43-B45C-E1EE27C5A6E0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575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3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6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9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59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3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B526-2BCB-4BA6-91E6-A81C890D7C04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8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7CF0-D849-4D6E-A256-F91C92A41B85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188E-7913-4AFF-B43F-DD9D4155A3F2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6DFF-9F46-41EF-95D3-C160A10C7790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607-5C4E-4A8B-8844-FB302C80476B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02EA-71DA-4368-AC04-BE6227B86594}" type="datetime1">
              <a:rPr lang="en-US" smtClean="0"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0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BF36-CB4A-4BD8-8855-F95F364C8998}" type="datetime1">
              <a:rPr lang="en-US" smtClean="0"/>
              <a:t>6/25/2018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7657-1B1E-4141-B166-FAB09202DD8E}" type="datetime1">
              <a:rPr lang="en-US" smtClean="0"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6E26-FFA4-4AC7-847A-1CF7435C7B03}" type="datetime1">
              <a:rPr lang="en-US" smtClean="0"/>
              <a:t>6/25/2018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8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57EB-66EE-4E87-AF63-5E06495A1A99}" type="datetime1">
              <a:rPr lang="en-US" smtClean="0"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5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17FF-7EE1-4EF8-8C33-87D17D7718B3}" type="datetime1">
              <a:rPr lang="en-US" smtClean="0"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A6F2-B631-49F8-B642-F840598F914E}" type="datetime1">
              <a:rPr lang="en-US" smtClean="0"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emf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6.emf"/><Relationship Id="rId4" Type="http://schemas.openxmlformats.org/officeDocument/2006/relationships/image" Target="../media/image4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emf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354317" y="2017287"/>
            <a:ext cx="6116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</a:rPr>
              <a:t>    FLOW OVER ROUGH SURFACES </a:t>
            </a:r>
          </a:p>
          <a:p>
            <a:pPr algn="ctr"/>
            <a:endParaRPr lang="it-IT" sz="1200" dirty="0" smtClean="0">
              <a:ln w="0"/>
              <a:solidFill>
                <a:srgbClr val="2952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2800" dirty="0" smtClean="0">
                <a:ln w="0"/>
                <a:solidFill>
                  <a:srgbClr val="2952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it-IT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Alessandro Bottaro</a:t>
            </a:r>
            <a:endParaRPr lang="it-IT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93499" y="3993014"/>
            <a:ext cx="4364501" cy="592382"/>
          </a:xfrm>
          <a:prstGeom prst="rect">
            <a:avLst/>
          </a:prstGeom>
          <a:noFill/>
          <a:ln w="57150">
            <a:solidFill>
              <a:srgbClr val="63A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023017" y="2145422"/>
            <a:ext cx="505522" cy="4516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354317" y="1450262"/>
            <a:ext cx="6511313" cy="2543080"/>
          </a:xfrm>
          <a:prstGeom prst="rect">
            <a:avLst/>
          </a:prstGeom>
          <a:noFill/>
          <a:ln w="57150">
            <a:solidFill>
              <a:srgbClr val="63A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2865204" y="4029398"/>
            <a:ext cx="3763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Santorini – </a:t>
            </a:r>
            <a:r>
              <a:rPr lang="it-IT" sz="2400" dirty="0" err="1" smtClean="0"/>
              <a:t>June</a:t>
            </a:r>
            <a:r>
              <a:rPr lang="it-IT" sz="2400" dirty="0" smtClean="0"/>
              <a:t> 18-22, 2018</a:t>
            </a:r>
            <a:endParaRPr lang="it-IT" sz="2400" dirty="0"/>
          </a:p>
        </p:txBody>
      </p:sp>
      <p:sp>
        <p:nvSpPr>
          <p:cNvPr id="14" name="Rettangolo 13"/>
          <p:cNvSpPr/>
          <p:nvPr/>
        </p:nvSpPr>
        <p:spPr>
          <a:xfrm>
            <a:off x="4562475" y="4705350"/>
            <a:ext cx="4581525" cy="13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037590" y="5579199"/>
            <a:ext cx="297677" cy="1044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5" y="5793824"/>
            <a:ext cx="2299775" cy="83013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335267" y="1457985"/>
            <a:ext cx="6511313" cy="254308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83" y="104218"/>
            <a:ext cx="6420746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Claude Louis Marie Henri </a:t>
            </a:r>
            <a:r>
              <a:rPr lang="it-IT" sz="2600" b="1" dirty="0" err="1" smtClean="0"/>
              <a:t>Navier</a:t>
            </a:r>
            <a:r>
              <a:rPr lang="it-IT" sz="2600" dirty="0" smtClean="0"/>
              <a:t> (1785-1836)</a:t>
            </a:r>
            <a:endParaRPr lang="it-IT" sz="26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5" y="2035174"/>
            <a:ext cx="2459563" cy="287389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224" y="2145422"/>
            <a:ext cx="2858975" cy="449217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Claude-Louis </a:t>
            </a:r>
            <a:r>
              <a:rPr lang="it-IT" sz="2600" b="1" dirty="0" err="1" smtClean="0"/>
              <a:t>Navier</a:t>
            </a:r>
            <a:endParaRPr lang="it-IT" sz="2600" b="1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9" y="2390487"/>
            <a:ext cx="5041927" cy="2632922"/>
          </a:xfrm>
          <a:prstGeom prst="rect">
            <a:avLst/>
          </a:prstGeom>
        </p:spPr>
      </p:pic>
      <p:cxnSp>
        <p:nvCxnSpPr>
          <p:cNvPr id="17" name="Connettore diritto 16"/>
          <p:cNvCxnSpPr/>
          <p:nvPr/>
        </p:nvCxnSpPr>
        <p:spPr>
          <a:xfrm>
            <a:off x="3359666" y="4789714"/>
            <a:ext cx="100913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Claude-Louis </a:t>
            </a:r>
            <a:r>
              <a:rPr lang="it-IT" sz="2600" b="1" dirty="0" err="1" smtClean="0"/>
              <a:t>Navier</a:t>
            </a:r>
            <a:endParaRPr lang="it-IT" sz="2600" b="1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9" y="2390487"/>
            <a:ext cx="5041927" cy="263292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01" y="4310743"/>
            <a:ext cx="869337" cy="185458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012634" y="6165329"/>
            <a:ext cx="303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Sir George Gabriel </a:t>
            </a:r>
            <a:r>
              <a:rPr lang="it-IT" dirty="0" err="1" smtClean="0"/>
              <a:t>Stokes</a:t>
            </a:r>
            <a:r>
              <a:rPr lang="it-IT" dirty="0" smtClean="0"/>
              <a:t>   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(1819-1903)</a:t>
            </a:r>
            <a:endParaRPr lang="en-US" dirty="0"/>
          </a:p>
        </p:txBody>
      </p:sp>
      <p:cxnSp>
        <p:nvCxnSpPr>
          <p:cNvPr id="17" name="Connettore diritto 16"/>
          <p:cNvCxnSpPr/>
          <p:nvPr/>
        </p:nvCxnSpPr>
        <p:spPr>
          <a:xfrm>
            <a:off x="3359666" y="4789714"/>
            <a:ext cx="100913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" y="1206307"/>
            <a:ext cx="3193774" cy="2146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771" y="5646328"/>
            <a:ext cx="2691000" cy="10304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466" y="1321256"/>
            <a:ext cx="6085738" cy="442105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5950857" y="885373"/>
            <a:ext cx="1944914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4557487" y="6024854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….….</a:t>
            </a:r>
            <a:endParaRPr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452284" y="1656522"/>
            <a:ext cx="4674230" cy="1696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diritto 19"/>
          <p:cNvCxnSpPr/>
          <p:nvPr/>
        </p:nvCxnSpPr>
        <p:spPr>
          <a:xfrm>
            <a:off x="6617497" y="3991429"/>
            <a:ext cx="1018034" cy="14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>
            <a:off x="1686828" y="4180114"/>
            <a:ext cx="6038643" cy="1451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>
            <a:off x="1656848" y="4474985"/>
            <a:ext cx="3186236" cy="71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352" y="1651454"/>
            <a:ext cx="5922179" cy="1632545"/>
          </a:xfrm>
          <a:prstGeom prst="rect">
            <a:avLst/>
          </a:prstGeom>
        </p:spPr>
      </p:pic>
      <p:sp>
        <p:nvSpPr>
          <p:cNvPr id="26" name="Ovale 25"/>
          <p:cNvSpPr/>
          <p:nvPr/>
        </p:nvSpPr>
        <p:spPr>
          <a:xfrm>
            <a:off x="5204771" y="5646328"/>
            <a:ext cx="2591433" cy="1030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>
            <a:off x="847716" y="1242319"/>
            <a:ext cx="86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…..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4557487" y="5742313"/>
            <a:ext cx="3614056" cy="111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5564195" y="5465056"/>
            <a:ext cx="2106603" cy="7444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dirty="0" smtClean="0"/>
              <a:t>                     </a:t>
            </a:r>
            <a:r>
              <a:rPr lang="it-IT" sz="2000" dirty="0" smtClean="0"/>
              <a:t>(</a:t>
            </a:r>
            <a:r>
              <a:rPr lang="it-IT" sz="2000" dirty="0" smtClean="0">
                <a:sym typeface="Symbol" panose="05050102010706020507" pitchFamily="18" charset="2"/>
              </a:rPr>
              <a:t></a:t>
            </a:r>
            <a:r>
              <a:rPr lang="it-IT" sz="2000" dirty="0" smtClean="0"/>
              <a:t>elle</a:t>
            </a:r>
            <a:r>
              <a:rPr lang="it-IT" sz="2000" dirty="0" smtClean="0">
                <a:sym typeface="Symbol" panose="05050102010706020507" pitchFamily="18" charset="2"/>
              </a:rPr>
              <a:t></a:t>
            </a:r>
            <a:r>
              <a:rPr lang="it-IT" sz="2000" dirty="0" smtClean="0"/>
              <a:t> = </a:t>
            </a:r>
            <a:r>
              <a:rPr lang="it-IT" sz="2000" b="1" dirty="0" smtClean="0">
                <a:solidFill>
                  <a:srgbClr val="2952B4"/>
                </a:solidFill>
              </a:rPr>
              <a:t>the </a:t>
            </a:r>
            <a:r>
              <a:rPr lang="it-IT" sz="2000" b="1" dirty="0" err="1" smtClean="0">
                <a:solidFill>
                  <a:srgbClr val="2952B4"/>
                </a:solidFill>
              </a:rPr>
              <a:t>wall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39" y="2116399"/>
            <a:ext cx="6639407" cy="12120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06" y="3768507"/>
            <a:ext cx="6937858" cy="1968785"/>
          </a:xfrm>
          <a:prstGeom prst="rect">
            <a:avLst/>
          </a:prstGeom>
        </p:spPr>
      </p:pic>
      <p:cxnSp>
        <p:nvCxnSpPr>
          <p:cNvPr id="13" name="Connettore diritto 12"/>
          <p:cNvCxnSpPr/>
          <p:nvPr/>
        </p:nvCxnSpPr>
        <p:spPr>
          <a:xfrm>
            <a:off x="1790699" y="2441806"/>
            <a:ext cx="435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2090057" y="1821544"/>
            <a:ext cx="493487" cy="299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2685864" y="2544010"/>
            <a:ext cx="4053603" cy="698388"/>
          </a:xfrm>
          <a:prstGeom prst="rect">
            <a:avLst/>
          </a:prstGeom>
          <a:noFill/>
          <a:ln>
            <a:solidFill>
              <a:srgbClr val="295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15529" y="1348667"/>
            <a:ext cx="85672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In </a:t>
            </a:r>
            <a:r>
              <a:rPr lang="it-IT" sz="2600" dirty="0" err="1" smtClean="0"/>
              <a:t>today’s</a:t>
            </a:r>
            <a:r>
              <a:rPr lang="it-IT" sz="2600" dirty="0" smtClean="0"/>
              <a:t> </a:t>
            </a:r>
            <a:r>
              <a:rPr lang="it-IT" sz="2600" dirty="0" err="1" smtClean="0"/>
              <a:t>terminology</a:t>
            </a:r>
            <a:r>
              <a:rPr lang="it-IT" sz="2600" dirty="0" smtClean="0"/>
              <a:t>, </a:t>
            </a:r>
            <a:r>
              <a:rPr lang="it-IT" sz="2600" dirty="0" err="1" smtClean="0"/>
              <a:t>Navier’s</a:t>
            </a:r>
            <a:r>
              <a:rPr lang="it-IT" sz="2600" dirty="0" smtClean="0"/>
              <a:t> </a:t>
            </a:r>
            <a:r>
              <a:rPr lang="it-IT" sz="2600" dirty="0" err="1" smtClean="0"/>
              <a:t>argument</a:t>
            </a:r>
            <a:r>
              <a:rPr lang="it-IT" sz="2600" dirty="0" smtClean="0"/>
              <a:t> </a:t>
            </a:r>
            <a:r>
              <a:rPr lang="it-IT" sz="2600" dirty="0" err="1" smtClean="0"/>
              <a:t>was</a:t>
            </a:r>
            <a:r>
              <a:rPr lang="it-IT" sz="2600" dirty="0" smtClean="0"/>
              <a:t> </a:t>
            </a:r>
            <a:r>
              <a:rPr lang="it-IT" sz="2600" dirty="0" err="1" smtClean="0"/>
              <a:t>that</a:t>
            </a:r>
            <a:r>
              <a:rPr lang="it-IT" sz="2600" dirty="0" smtClean="0"/>
              <a:t>                  </a:t>
            </a:r>
            <a:r>
              <a:rPr lang="it-IT" sz="2600" i="1" dirty="0" smtClean="0"/>
              <a:t>(i) </a:t>
            </a:r>
            <a:r>
              <a:rPr lang="it-IT" sz="2600" dirty="0" smtClean="0"/>
              <a:t>		</a:t>
            </a:r>
            <a:r>
              <a:rPr lang="it-IT" sz="2600" dirty="0" err="1" smtClean="0"/>
              <a:t>there</a:t>
            </a:r>
            <a:r>
              <a:rPr lang="it-IT" sz="2600" dirty="0" smtClean="0"/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i="1" dirty="0" err="1" smtClean="0">
                <a:solidFill>
                  <a:srgbClr val="0070C0"/>
                </a:solidFill>
              </a:rPr>
              <a:t>partial</a:t>
            </a:r>
            <a:r>
              <a:rPr lang="it-IT" sz="2600" i="1" dirty="0" smtClean="0">
                <a:solidFill>
                  <a:srgbClr val="0070C0"/>
                </a:solidFill>
              </a:rPr>
              <a:t> slip</a:t>
            </a:r>
            <a:r>
              <a:rPr lang="it-IT" sz="2600" dirty="0" smtClean="0"/>
              <a:t>, with</a:t>
            </a:r>
            <a:endParaRPr lang="it-IT" sz="2600" dirty="0"/>
          </a:p>
          <a:p>
            <a:r>
              <a:rPr lang="it-IT" sz="2600" i="1" dirty="0" smtClean="0"/>
              <a:t>(ii)</a:t>
            </a:r>
            <a:r>
              <a:rPr lang="it-IT" sz="2600" dirty="0" smtClean="0"/>
              <a:t>		the </a:t>
            </a:r>
            <a:r>
              <a:rPr lang="it-IT" sz="2600" dirty="0" err="1" smtClean="0"/>
              <a:t>resistance</a:t>
            </a:r>
            <a:r>
              <a:rPr lang="it-IT" sz="2600" dirty="0" smtClean="0"/>
              <a:t> of the </a:t>
            </a:r>
            <a:r>
              <a:rPr lang="it-IT" sz="2600" dirty="0" err="1" smtClean="0"/>
              <a:t>wall</a:t>
            </a:r>
            <a:r>
              <a:rPr lang="it-IT" sz="2600" dirty="0" smtClean="0"/>
              <a:t> </a:t>
            </a:r>
            <a:r>
              <a:rPr lang="it-IT" sz="2600" dirty="0" err="1" smtClean="0"/>
              <a:t>proportional</a:t>
            </a:r>
            <a:r>
              <a:rPr lang="it-IT" sz="2600" dirty="0" smtClean="0"/>
              <a:t> to the slip 				</a:t>
            </a:r>
            <a:r>
              <a:rPr lang="it-IT" sz="2600" dirty="0" err="1" smtClean="0"/>
              <a:t>velocity</a:t>
            </a:r>
            <a:r>
              <a:rPr lang="it-IT" sz="2600" dirty="0" smtClean="0"/>
              <a:t>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:</a:t>
            </a:r>
          </a:p>
          <a:p>
            <a:endParaRPr lang="it-IT" sz="1200" dirty="0" smtClean="0"/>
          </a:p>
          <a:p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= -</a:t>
            </a:r>
            <a:r>
              <a:rPr lang="it-IT" sz="2600" dirty="0" smtClean="0">
                <a:latin typeface="Symbol" panose="05050102010706020507" pitchFamily="18" charset="2"/>
              </a:rPr>
              <a:t>e</a:t>
            </a:r>
            <a:r>
              <a:rPr lang="it-IT" sz="2600" dirty="0" smtClean="0"/>
              <a:t>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dU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dy</a:t>
            </a:r>
            <a:r>
              <a:rPr lang="it-IT" sz="2800" dirty="0" err="1" smtClean="0"/>
              <a:t>|</a:t>
            </a:r>
            <a:r>
              <a:rPr lang="it-IT" sz="26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it-IT" sz="2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=0</a:t>
            </a:r>
            <a:r>
              <a:rPr lang="it-IT" sz="2600" dirty="0" smtClean="0"/>
              <a:t> </a:t>
            </a:r>
            <a:r>
              <a:rPr lang="it-IT" sz="2600" dirty="0" smtClean="0">
                <a:sym typeface="Wingdings" panose="05000000000000000000" pitchFamily="2" charset="2"/>
              </a:rPr>
              <a:t>   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U</a:t>
            </a:r>
            <a:r>
              <a:rPr lang="it-IT" sz="2600" dirty="0" smtClean="0">
                <a:sym typeface="Wingdings" panose="05000000000000000000" pitchFamily="2" charset="2"/>
              </a:rPr>
              <a:t>(0) = (-</a:t>
            </a:r>
            <a:r>
              <a:rPr lang="it-IT" sz="2600" dirty="0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it-IT" sz="2600" dirty="0" smtClean="0">
                <a:sym typeface="Wingdings" panose="05000000000000000000" pitchFamily="2" charset="2"/>
              </a:rPr>
              <a:t>/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E</a:t>
            </a:r>
            <a:r>
              <a:rPr lang="it-IT" sz="2600" dirty="0" smtClean="0">
                <a:sym typeface="Wingdings" panose="05000000000000000000" pitchFamily="2" charset="2"/>
              </a:rPr>
              <a:t>)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dU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/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dy</a:t>
            </a:r>
            <a:r>
              <a:rPr lang="it-IT" sz="3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it-IT" sz="26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it-IT" sz="2600" baseline="-25000" dirty="0" smtClean="0"/>
              <a:t>=0</a:t>
            </a:r>
            <a:r>
              <a:rPr lang="it-IT" sz="2600" dirty="0" smtClean="0">
                <a:sym typeface="Wingdings" panose="05000000000000000000" pitchFamily="2" charset="2"/>
              </a:rPr>
              <a:t> = </a:t>
            </a:r>
            <a:r>
              <a:rPr lang="it-IT" sz="2600" dirty="0">
                <a:solidFill>
                  <a:srgbClr val="2952B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it-IT" sz="2600" dirty="0" smtClean="0">
                <a:sym typeface="Wingdings" panose="05000000000000000000" pitchFamily="2" charset="2"/>
              </a:rPr>
              <a:t>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dU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/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dy</a:t>
            </a:r>
            <a:r>
              <a:rPr lang="it-IT" sz="2800" dirty="0" err="1" smtClean="0"/>
              <a:t>|</a:t>
            </a:r>
            <a:r>
              <a:rPr lang="it-IT" sz="2600" baseline="-25000" dirty="0" err="1" smtClean="0"/>
              <a:t>y</a:t>
            </a:r>
            <a:r>
              <a:rPr lang="it-IT" sz="2600" baseline="-25000" dirty="0" smtClean="0"/>
              <a:t>=0</a:t>
            </a:r>
          </a:p>
          <a:p>
            <a:endParaRPr lang="it-IT" sz="2600" baseline="-25000" dirty="0"/>
          </a:p>
          <a:p>
            <a:endParaRPr lang="it-IT" sz="2600" baseline="-25000" dirty="0" smtClean="0"/>
          </a:p>
          <a:p>
            <a:endParaRPr lang="it-IT" sz="2600" baseline="-25000" dirty="0"/>
          </a:p>
          <a:p>
            <a:endParaRPr lang="it-IT" sz="2600" baseline="-25000" dirty="0" smtClean="0"/>
          </a:p>
          <a:p>
            <a:endParaRPr lang="it-IT" sz="2600" baseline="-25000" dirty="0"/>
          </a:p>
          <a:p>
            <a:endParaRPr lang="it-IT" sz="2600" baseline="-25000" dirty="0" smtClean="0"/>
          </a:p>
          <a:p>
            <a:r>
              <a:rPr lang="it-IT" sz="2600" dirty="0" smtClean="0">
                <a:latin typeface="SymbolPS" panose="05050102010607020607" pitchFamily="18" charset="2"/>
                <a:sym typeface="Wingdings" panose="05000000000000000000" pitchFamily="2" charset="2"/>
              </a:rPr>
              <a:t>									        </a:t>
            </a:r>
            <a:r>
              <a:rPr lang="it-IT" sz="2600" dirty="0">
                <a:solidFill>
                  <a:srgbClr val="2952B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it-IT" sz="2600" dirty="0" smtClean="0">
                <a:solidFill>
                  <a:srgbClr val="2952B4"/>
                </a:solidFill>
                <a:latin typeface="SymbolPS" panose="05050102010607020607" pitchFamily="18" charset="2"/>
                <a:sym typeface="Wingdings" panose="05000000000000000000" pitchFamily="2" charset="2"/>
              </a:rPr>
              <a:t> </a:t>
            </a:r>
            <a:r>
              <a:rPr lang="it-IT" sz="2600" dirty="0" smtClean="0">
                <a:sym typeface="Wingdings" panose="05000000000000000000" pitchFamily="2" charset="2"/>
              </a:rPr>
              <a:t>=  slip </a:t>
            </a:r>
            <a:r>
              <a:rPr lang="it-IT" sz="2600" dirty="0" err="1" smtClean="0">
                <a:sym typeface="Wingdings" panose="05000000000000000000" pitchFamily="2" charset="2"/>
              </a:rPr>
              <a:t>length</a:t>
            </a:r>
            <a:endParaRPr lang="it-IT" sz="26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75" y="3901091"/>
            <a:ext cx="3531318" cy="264553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30400" y="5834743"/>
            <a:ext cx="217714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1903763" y="5820229"/>
            <a:ext cx="39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952B4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endParaRPr lang="it-IT" dirty="0">
              <a:latin typeface="Symbol" panose="05050102010706020507" pitchFamily="18" charset="2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14097"/>
            <a:ext cx="9250017" cy="5743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536331" y="1378226"/>
                <a:ext cx="8196852" cy="532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600" dirty="0" smtClean="0"/>
                  <a:t>Navier’s slip </a:t>
                </a:r>
                <a:r>
                  <a:rPr lang="it-IT" sz="2600" dirty="0" err="1" smtClean="0"/>
                  <a:t>condition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a first-</a:t>
                </a:r>
                <a:r>
                  <a:rPr lang="it-IT" sz="2600" dirty="0" err="1" smtClean="0"/>
                  <a:t>order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development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around</a:t>
                </a:r>
                <a:r>
                  <a:rPr lang="it-IT" sz="2600" dirty="0" smtClean="0"/>
                  <a:t> a </a:t>
                </a:r>
                <a:r>
                  <a:rPr lang="it-IT" sz="2600" dirty="0" err="1" smtClean="0"/>
                  <a:t>fictitious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wall</a:t>
                </a:r>
                <a:r>
                  <a:rPr lang="it-IT" sz="2600" dirty="0" smtClean="0"/>
                  <a:t> (the position y = 0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arbitrary</a:t>
                </a:r>
                <a:r>
                  <a:rPr lang="it-IT" sz="2600" dirty="0" smtClean="0"/>
                  <a:t>) </a:t>
                </a:r>
                <a:r>
                  <a:rPr lang="it-IT" sz="2600" dirty="0" err="1" smtClean="0"/>
                  <a:t>applicable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when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either</a:t>
                </a:r>
                <a:r>
                  <a:rPr lang="it-IT" sz="2600" dirty="0" smtClean="0"/>
                  <a:t> </a:t>
                </a:r>
              </a:p>
              <a:p>
                <a:r>
                  <a:rPr lang="it-IT" sz="2600" i="1" dirty="0">
                    <a:solidFill>
                      <a:srgbClr val="2952B4"/>
                    </a:solidFill>
                  </a:rPr>
                  <a:t>	</a:t>
                </a:r>
                <a:r>
                  <a:rPr lang="it-IT" sz="2600" i="1" dirty="0" smtClean="0">
                    <a:solidFill>
                      <a:srgbClr val="2952B4"/>
                    </a:solidFill>
                  </a:rPr>
                  <a:t>	(i)</a:t>
                </a:r>
                <a:r>
                  <a:rPr lang="it-IT" sz="2600" dirty="0" smtClean="0"/>
                  <a:t>   the </a:t>
                </a:r>
                <a:r>
                  <a:rPr lang="it-IT" sz="2600" dirty="0" err="1" smtClean="0"/>
                  <a:t>surface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geometry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microstructured</a:t>
                </a:r>
                <a:r>
                  <a:rPr lang="it-IT" sz="2600" dirty="0" smtClean="0"/>
                  <a:t> or </a:t>
                </a:r>
              </a:p>
              <a:p>
                <a:r>
                  <a:rPr lang="it-IT" sz="2600" i="1" dirty="0">
                    <a:solidFill>
                      <a:srgbClr val="2952B4"/>
                    </a:solidFill>
                  </a:rPr>
                  <a:t>	</a:t>
                </a:r>
                <a:r>
                  <a:rPr lang="it-IT" sz="2600" i="1" dirty="0" smtClean="0">
                    <a:solidFill>
                      <a:srgbClr val="2952B4"/>
                    </a:solidFill>
                  </a:rPr>
                  <a:t>	(ii)  </a:t>
                </a:r>
                <a:r>
                  <a:rPr lang="it-IT" sz="2600" dirty="0" smtClean="0"/>
                  <a:t>the continuum </a:t>
                </a:r>
                <a:r>
                  <a:rPr lang="it-IT" sz="2600" dirty="0" err="1" smtClean="0"/>
                  <a:t>approximation</a:t>
                </a:r>
                <a:r>
                  <a:rPr lang="it-IT" sz="2600" dirty="0" smtClean="0"/>
                  <a:t> breaks down. </a:t>
                </a:r>
              </a:p>
              <a:p>
                <a:endParaRPr lang="it-IT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600" dirty="0" err="1" smtClean="0"/>
                  <a:t>There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a </a:t>
                </a:r>
                <a:r>
                  <a:rPr lang="it-IT" sz="2600" dirty="0" err="1" smtClean="0"/>
                  <a:t>unique</a:t>
                </a:r>
                <a:r>
                  <a:rPr lang="it-IT" sz="2600" dirty="0" smtClean="0"/>
                  <a:t> slip </a:t>
                </a:r>
                <a:r>
                  <a:rPr lang="it-IT" sz="2600" dirty="0" err="1" smtClean="0"/>
                  <a:t>length</a:t>
                </a:r>
                <a:r>
                  <a:rPr lang="it-IT" sz="2600" dirty="0" smtClean="0"/>
                  <a:t> </a:t>
                </a:r>
                <a:r>
                  <a:rPr lang="it-IT" sz="2600" dirty="0" smtClean="0">
                    <a:solidFill>
                      <a:srgbClr val="2952B4"/>
                    </a:solidFill>
                    <a:latin typeface="Symbol" panose="05050102010706020507" pitchFamily="18" charset="2"/>
                    <a:sym typeface="Wingdings" panose="05000000000000000000" pitchFamily="2" charset="2"/>
                  </a:rPr>
                  <a:t>l</a:t>
                </a:r>
                <a:r>
                  <a:rPr lang="it-IT" sz="2600" dirty="0">
                    <a:latin typeface="SymbolPS" panose="05050102010607020607" pitchFamily="18" charset="2"/>
                    <a:sym typeface="Wingdings" panose="05000000000000000000" pitchFamily="2" charset="2"/>
                  </a:rPr>
                  <a:t> </a:t>
                </a:r>
                <a:r>
                  <a:rPr lang="it-IT" sz="2600" dirty="0" smtClean="0"/>
                  <a:t>for </a:t>
                </a:r>
                <a:r>
                  <a:rPr lang="it-IT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it-IT" sz="2600" dirty="0" smtClean="0"/>
                  <a:t>  and </a:t>
                </a:r>
                <a:r>
                  <a:rPr lang="it-IT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it-IT" sz="2600" dirty="0" smtClean="0"/>
                  <a:t>  </a:t>
                </a:r>
                <a:r>
                  <a:rPr lang="it-IT" sz="2600" dirty="0" err="1" smtClean="0"/>
                  <a:t>only</a:t>
                </a:r>
                <a:r>
                  <a:rPr lang="it-IT" sz="2600" dirty="0"/>
                  <a:t> </a:t>
                </a:r>
                <a:r>
                  <a:rPr lang="it-IT" sz="2600" dirty="0" smtClean="0"/>
                  <a:t>in the case of </a:t>
                </a:r>
                <a:r>
                  <a:rPr lang="it-IT" sz="2600" dirty="0" err="1" smtClean="0"/>
                  <a:t>isotropic</a:t>
                </a:r>
                <a:r>
                  <a:rPr lang="it-IT" sz="2600" dirty="0" smtClean="0"/>
                  <a:t> (in </a:t>
                </a:r>
                <a:r>
                  <a:rPr lang="it-IT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x, z</a:t>
                </a:r>
                <a:r>
                  <a:rPr lang="it-IT" sz="12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sz="2600" dirty="0" smtClean="0"/>
                  <a:t>) </a:t>
                </a:r>
                <a:r>
                  <a:rPr lang="it-IT" sz="2600" dirty="0" err="1" smtClean="0"/>
                  <a:t>walls</a:t>
                </a:r>
                <a:r>
                  <a:rPr lang="it-IT" sz="2600" dirty="0" smtClean="0"/>
                  <a:t>. The general (</a:t>
                </a:r>
                <a:r>
                  <a:rPr lang="it-IT" sz="2600" dirty="0" err="1" smtClean="0"/>
                  <a:t>anisotropic</a:t>
                </a:r>
                <a:r>
                  <a:rPr lang="it-IT" sz="2600" dirty="0" smtClean="0"/>
                  <a:t>) case </a:t>
                </a:r>
                <a:r>
                  <a:rPr lang="it-IT" sz="2600" dirty="0" err="1" smtClean="0"/>
                  <a:t>requires</a:t>
                </a:r>
                <a:r>
                  <a:rPr lang="it-IT" sz="2600" dirty="0" smtClean="0"/>
                  <a:t> (to first </a:t>
                </a:r>
                <a:r>
                  <a:rPr lang="it-IT" sz="2600" dirty="0" err="1" smtClean="0"/>
                  <a:t>order</a:t>
                </a:r>
                <a:r>
                  <a:rPr lang="it-IT" sz="2600" dirty="0" smtClean="0"/>
                  <a:t>) </a:t>
                </a:r>
                <a:r>
                  <a:rPr lang="it-IT" sz="2600" dirty="0" err="1" smtClean="0"/>
                  <a:t>that</a:t>
                </a:r>
                <a:r>
                  <a:rPr lang="it-IT" sz="2600" dirty="0" smtClean="0"/>
                  <a:t>:   </a:t>
                </a:r>
              </a:p>
              <a:p>
                <a:r>
                  <a:rPr lang="it-IT" sz="2600" dirty="0"/>
                  <a:t> </a:t>
                </a:r>
                <a:r>
                  <a:rPr lang="it-IT" sz="2600" dirty="0" smtClean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,0,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,0,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600" dirty="0" smtClean="0"/>
                  <a:t>  =  </a:t>
                </a:r>
                <a:r>
                  <a:rPr lang="it-IT" sz="3000" b="1" dirty="0" smtClean="0">
                    <a:solidFill>
                      <a:srgbClr val="2952B4"/>
                    </a:solidFill>
                    <a:sym typeface="SymbolPS" panose="05050102010607020607" pitchFamily="18" charset="2"/>
                  </a:rPr>
                  <a:t></a:t>
                </a:r>
                <a:r>
                  <a:rPr lang="it-IT" sz="2600" dirty="0" smtClean="0">
                    <a:sym typeface="SymbolPS" panose="05050102010607020607" pitchFamily="18" charset="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i="1" smtClean="0">
                            <a:latin typeface="Cambria Math" panose="02040503050406030204" pitchFamily="18" charset="0"/>
                            <a:sym typeface="SymbolPS" panose="05050102010607020607" pitchFamily="18" charset="2"/>
                          </a:rPr>
                        </m:ctrlPr>
                      </m:fPr>
                      <m:num>
                        <m:r>
                          <a:rPr lang="it-IT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PS" panose="05050102010607020607" pitchFamily="18" charset="2"/>
                          </a:rPr>
                          <m:t>𝜕</m:t>
                        </m:r>
                      </m:num>
                      <m:den>
                        <m:r>
                          <a:rPr lang="it-IT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PS" panose="05050102010607020607" pitchFamily="18" charset="2"/>
                          </a:rPr>
                          <m:t>𝜕</m:t>
                        </m:r>
                        <m:r>
                          <a:rPr lang="it-IT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PS" panose="05050102010607020607" pitchFamily="18" charset="2"/>
                          </a:rPr>
                          <m:t>𝑦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it-IT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3000" i="1" baseline="-5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y=0</a:t>
                </a:r>
                <a:r>
                  <a:rPr lang="it-IT" sz="2600" i="1" dirty="0" smtClean="0"/>
                  <a:t> </a:t>
                </a:r>
              </a:p>
              <a:p>
                <a:r>
                  <a:rPr lang="it-IT" sz="2600" dirty="0"/>
                  <a:t> </a:t>
                </a:r>
                <a:r>
                  <a:rPr lang="it-IT" sz="2600" dirty="0" smtClean="0"/>
                  <a:t>	with </a:t>
                </a:r>
                <a:r>
                  <a:rPr lang="it-IT" sz="3000" b="1" dirty="0" smtClean="0">
                    <a:solidFill>
                      <a:srgbClr val="2952B4"/>
                    </a:solidFill>
                    <a:latin typeface="SymbolPS" panose="05050102010607020607" pitchFamily="18" charset="2"/>
                  </a:rPr>
                  <a:t>L</a:t>
                </a:r>
                <a:r>
                  <a:rPr lang="it-IT" sz="2600" dirty="0" smtClean="0"/>
                  <a:t>  a slip </a:t>
                </a:r>
                <a:r>
                  <a:rPr lang="it-IT" sz="2600" dirty="0" err="1" smtClean="0"/>
                  <a:t>tensor</a:t>
                </a:r>
                <a:r>
                  <a:rPr lang="it-IT" sz="2600" dirty="0"/>
                  <a:t> </a:t>
                </a:r>
                <a:r>
                  <a:rPr lang="it-IT" sz="2600" dirty="0" smtClean="0"/>
                  <a:t>(plus a </a:t>
                </a:r>
                <a:r>
                  <a:rPr lang="it-IT" sz="2600" i="1" dirty="0" smtClean="0">
                    <a:solidFill>
                      <a:srgbClr val="2952B4"/>
                    </a:solidFill>
                  </a:rPr>
                  <a:t>non-</a:t>
                </a:r>
                <a:r>
                  <a:rPr lang="it-IT" sz="2600" i="1" dirty="0" err="1" smtClean="0">
                    <a:solidFill>
                      <a:srgbClr val="2952B4"/>
                    </a:solidFill>
                  </a:rPr>
                  <a:t>penetration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condition</a:t>
                </a:r>
                <a:r>
                  <a:rPr lang="it-IT" sz="2600" dirty="0" smtClean="0"/>
                  <a:t> 	for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sz="2600" dirty="0" smtClean="0"/>
                  <a:t>).</a:t>
                </a: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1" y="1378226"/>
                <a:ext cx="8196852" cy="5327997"/>
              </a:xfrm>
              <a:prstGeom prst="rect">
                <a:avLst/>
              </a:prstGeom>
              <a:blipFill rotWithShape="0">
                <a:blip r:embed="rId2"/>
                <a:stretch>
                  <a:fillRect l="-1190" t="-915" r="-1636" b="-20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1687" y="2001966"/>
            <a:ext cx="81968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In the 18th </a:t>
            </a:r>
            <a:r>
              <a:rPr lang="it-IT" sz="2600" dirty="0" err="1" smtClean="0"/>
              <a:t>century</a:t>
            </a:r>
            <a:r>
              <a:rPr lang="it-IT" sz="2600" dirty="0" smtClean="0"/>
              <a:t> Daniel </a:t>
            </a:r>
            <a:r>
              <a:rPr lang="it-IT" sz="2600" dirty="0" err="1" smtClean="0"/>
              <a:t>Bernoulli</a:t>
            </a:r>
            <a:r>
              <a:rPr lang="it-IT" sz="2600" dirty="0" smtClean="0"/>
              <a:t>, </a:t>
            </a:r>
          </a:p>
          <a:p>
            <a:r>
              <a:rPr lang="it-IT" sz="2600" dirty="0" err="1" smtClean="0"/>
              <a:t>Du</a:t>
            </a:r>
            <a:r>
              <a:rPr lang="it-IT" sz="2600" dirty="0" smtClean="0"/>
              <a:t> </a:t>
            </a:r>
            <a:r>
              <a:rPr lang="it-IT" sz="2600" dirty="0" err="1" smtClean="0"/>
              <a:t>Buat</a:t>
            </a:r>
            <a:r>
              <a:rPr lang="it-IT" sz="2600" dirty="0" smtClean="0"/>
              <a:t>  and Coulomb </a:t>
            </a:r>
            <a:r>
              <a:rPr lang="it-IT" sz="2600" dirty="0" err="1" smtClean="0"/>
              <a:t>had</a:t>
            </a:r>
            <a:r>
              <a:rPr lang="it-IT" sz="2600" dirty="0" smtClean="0"/>
              <a:t> </a:t>
            </a:r>
            <a:r>
              <a:rPr lang="it-IT" sz="2600" dirty="0" err="1" smtClean="0"/>
              <a:t>already</a:t>
            </a:r>
            <a:r>
              <a:rPr lang="it-IT" sz="2600" dirty="0" smtClean="0"/>
              <a:t> </a:t>
            </a:r>
          </a:p>
          <a:p>
            <a:r>
              <a:rPr lang="it-IT" sz="2600" dirty="0" err="1" smtClean="0"/>
              <a:t>argued</a:t>
            </a:r>
            <a:r>
              <a:rPr lang="it-IT" sz="2600" dirty="0" smtClean="0"/>
              <a:t> for </a:t>
            </a:r>
            <a:r>
              <a:rPr lang="it-IT" sz="2600" i="1" dirty="0" err="1" smtClean="0"/>
              <a:t>partial</a:t>
            </a:r>
            <a:r>
              <a:rPr lang="it-IT" sz="2600" i="1" dirty="0" smtClean="0"/>
              <a:t> slip </a:t>
            </a:r>
            <a:r>
              <a:rPr lang="it-IT" sz="2600" dirty="0" smtClean="0"/>
              <a:t>or </a:t>
            </a:r>
            <a:r>
              <a:rPr lang="it-IT" sz="2600" i="1" dirty="0" smtClean="0"/>
              <a:t>no-slip</a:t>
            </a:r>
            <a:r>
              <a:rPr lang="it-IT" sz="2600" dirty="0"/>
              <a:t> </a:t>
            </a:r>
            <a:r>
              <a:rPr lang="it-IT" sz="2600" dirty="0" smtClean="0"/>
              <a:t>…</a:t>
            </a:r>
          </a:p>
          <a:p>
            <a:endParaRPr lang="it-IT" sz="2600" dirty="0"/>
          </a:p>
          <a:p>
            <a:r>
              <a:rPr lang="it-IT" sz="2600" dirty="0" err="1" smtClean="0"/>
              <a:t>Later</a:t>
            </a:r>
            <a:r>
              <a:rPr lang="it-IT" sz="2600" dirty="0" smtClean="0"/>
              <a:t> on, the situation </a:t>
            </a:r>
            <a:r>
              <a:rPr lang="it-IT" sz="2600" dirty="0" err="1" smtClean="0"/>
              <a:t>became</a:t>
            </a:r>
            <a:r>
              <a:rPr lang="it-IT" sz="2600" dirty="0" smtClean="0"/>
              <a:t> </a:t>
            </a:r>
          </a:p>
          <a:p>
            <a:r>
              <a:rPr lang="it-IT" sz="2600" dirty="0" err="1" smtClean="0"/>
              <a:t>somewhat</a:t>
            </a:r>
            <a:r>
              <a:rPr lang="it-IT" sz="2600" dirty="0" smtClean="0"/>
              <a:t> </a:t>
            </a:r>
            <a:r>
              <a:rPr lang="it-IT" sz="2600" dirty="0" err="1" smtClean="0"/>
              <a:t>confusing</a:t>
            </a:r>
            <a:r>
              <a:rPr lang="it-IT" sz="2600" dirty="0" smtClean="0"/>
              <a:t> … </a:t>
            </a:r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43" y="1689679"/>
            <a:ext cx="2601296" cy="438521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88715" y="1441132"/>
            <a:ext cx="907215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/>
              <a:t>Navier’s</a:t>
            </a:r>
            <a:r>
              <a:rPr lang="it-IT" sz="2600" dirty="0" smtClean="0"/>
              <a:t> </a:t>
            </a:r>
            <a:r>
              <a:rPr lang="it-IT" sz="2600" dirty="0" err="1" smtClean="0"/>
              <a:t>equations</a:t>
            </a:r>
            <a:r>
              <a:rPr lang="it-IT" sz="2600" dirty="0" smtClean="0"/>
              <a:t> </a:t>
            </a:r>
            <a:r>
              <a:rPr lang="it-IT" sz="2600" dirty="0" err="1" smtClean="0"/>
              <a:t>have</a:t>
            </a:r>
            <a:r>
              <a:rPr lang="it-IT" sz="2600" dirty="0" smtClean="0"/>
              <a:t> </a:t>
            </a:r>
            <a:r>
              <a:rPr lang="it-IT" sz="2600" dirty="0" err="1" smtClean="0"/>
              <a:t>later</a:t>
            </a:r>
            <a:r>
              <a:rPr lang="it-IT" sz="2600" dirty="0" smtClean="0"/>
              <a:t> </a:t>
            </a:r>
            <a:r>
              <a:rPr lang="it-IT" sz="2600" dirty="0" err="1" smtClean="0"/>
              <a:t>been</a:t>
            </a:r>
            <a:r>
              <a:rPr lang="it-IT" sz="2600" dirty="0" smtClean="0"/>
              <a:t> re-</a:t>
            </a:r>
            <a:r>
              <a:rPr lang="it-IT" sz="2600" dirty="0" err="1" smtClean="0"/>
              <a:t>discovered</a:t>
            </a:r>
            <a:r>
              <a:rPr lang="it-IT" sz="2600" dirty="0" smtClean="0"/>
              <a:t> and/or  </a:t>
            </a:r>
            <a:r>
              <a:rPr lang="it-IT" sz="2600" dirty="0" err="1" smtClean="0"/>
              <a:t>extended</a:t>
            </a:r>
            <a:r>
              <a:rPr lang="it-IT" sz="2600" dirty="0" smtClean="0"/>
              <a:t> to the </a:t>
            </a:r>
            <a:r>
              <a:rPr lang="it-IT" sz="2600" dirty="0" err="1" smtClean="0"/>
              <a:t>compressible</a:t>
            </a:r>
            <a:r>
              <a:rPr lang="it-IT" sz="2600" dirty="0" smtClean="0"/>
              <a:t> case by:</a:t>
            </a:r>
          </a:p>
          <a:p>
            <a:endParaRPr lang="it-IT" sz="1200" dirty="0"/>
          </a:p>
          <a:p>
            <a:r>
              <a:rPr lang="it-IT" sz="2600" dirty="0" smtClean="0">
                <a:solidFill>
                  <a:srgbClr val="2952B4"/>
                </a:solidFill>
              </a:rPr>
              <a:t>1828</a:t>
            </a:r>
            <a:r>
              <a:rPr lang="it-IT" sz="2600" dirty="0" smtClean="0"/>
              <a:t>: 	</a:t>
            </a:r>
            <a:r>
              <a:rPr lang="it-IT" sz="2600" dirty="0" err="1" smtClean="0"/>
              <a:t>Augustin</a:t>
            </a:r>
            <a:r>
              <a:rPr lang="it-IT" sz="2600" dirty="0" smtClean="0"/>
              <a:t>-Louis </a:t>
            </a:r>
            <a:r>
              <a:rPr lang="it-IT" sz="2600" b="1" dirty="0" err="1" smtClean="0"/>
              <a:t>Cauchy</a:t>
            </a:r>
            <a:r>
              <a:rPr lang="it-IT" sz="2600" dirty="0" smtClean="0"/>
              <a:t> (1789 - 1857)</a:t>
            </a:r>
          </a:p>
          <a:p>
            <a:r>
              <a:rPr lang="it-IT" sz="2600" i="1" dirty="0"/>
              <a:t>	</a:t>
            </a:r>
            <a:r>
              <a:rPr lang="it-IT" sz="2600" i="1" dirty="0" smtClean="0"/>
              <a:t>	</a:t>
            </a:r>
            <a:r>
              <a:rPr lang="it-IT" sz="2600" i="1" dirty="0" err="1" smtClean="0"/>
              <a:t>Exercises</a:t>
            </a:r>
            <a:r>
              <a:rPr lang="it-IT" sz="2600" i="1" dirty="0" smtClean="0"/>
              <a:t> de </a:t>
            </a:r>
            <a:r>
              <a:rPr lang="it-IT" sz="2600" i="1" dirty="0" err="1" smtClean="0"/>
              <a:t>Mathématiques</a:t>
            </a:r>
            <a:r>
              <a:rPr lang="it-IT" sz="2600" dirty="0" smtClean="0"/>
              <a:t>, p. 187</a:t>
            </a:r>
          </a:p>
          <a:p>
            <a:endParaRPr lang="it-IT" sz="1200" dirty="0" smtClean="0"/>
          </a:p>
          <a:p>
            <a:r>
              <a:rPr lang="it-IT" sz="2600" dirty="0" smtClean="0">
                <a:solidFill>
                  <a:srgbClr val="2952B4"/>
                </a:solidFill>
              </a:rPr>
              <a:t>1829</a:t>
            </a:r>
            <a:r>
              <a:rPr lang="it-IT" sz="2600" dirty="0" smtClean="0"/>
              <a:t>: 	</a:t>
            </a:r>
            <a:r>
              <a:rPr lang="it-IT" sz="2600" dirty="0" err="1" smtClean="0"/>
              <a:t>Siméon</a:t>
            </a:r>
            <a:r>
              <a:rPr lang="it-IT" sz="2600" dirty="0" smtClean="0"/>
              <a:t>-Denis </a:t>
            </a:r>
            <a:r>
              <a:rPr lang="it-IT" sz="2600" b="1" dirty="0" err="1" smtClean="0"/>
              <a:t>Poisson</a:t>
            </a:r>
            <a:r>
              <a:rPr lang="it-IT" sz="2600" dirty="0"/>
              <a:t> </a:t>
            </a:r>
            <a:r>
              <a:rPr lang="it-IT" sz="2600" dirty="0" smtClean="0"/>
              <a:t>(1781 – 1840)</a:t>
            </a:r>
          </a:p>
          <a:p>
            <a:r>
              <a:rPr lang="it-IT" sz="2600" i="1" dirty="0" smtClean="0"/>
              <a:t>		Journal de l’</a:t>
            </a:r>
            <a:r>
              <a:rPr lang="it-IT" sz="2600" i="1" dirty="0" err="1" smtClean="0"/>
              <a:t>Ecole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Polytechnique</a:t>
            </a:r>
            <a:r>
              <a:rPr lang="it-IT" sz="2600" dirty="0" smtClean="0"/>
              <a:t>, </a:t>
            </a:r>
            <a:r>
              <a:rPr lang="it-IT" sz="2600" dirty="0" err="1" smtClean="0"/>
              <a:t>XX</a:t>
            </a:r>
            <a:r>
              <a:rPr lang="it-IT" sz="2600" baseline="30000" dirty="0" err="1" smtClean="0"/>
              <a:t>e</a:t>
            </a:r>
            <a:r>
              <a:rPr lang="it-IT" sz="2600" dirty="0" smtClean="0"/>
              <a:t> cahier, p. 152, 1831</a:t>
            </a:r>
          </a:p>
          <a:p>
            <a:endParaRPr lang="it-IT" sz="1200" dirty="0" smtClean="0"/>
          </a:p>
          <a:p>
            <a:r>
              <a:rPr lang="it-IT" sz="2600" dirty="0" smtClean="0">
                <a:solidFill>
                  <a:srgbClr val="2952B4"/>
                </a:solidFill>
              </a:rPr>
              <a:t>1843</a:t>
            </a:r>
            <a:r>
              <a:rPr lang="it-IT" sz="2600" dirty="0" smtClean="0"/>
              <a:t>: 	</a:t>
            </a:r>
            <a:r>
              <a:rPr lang="it-IT" sz="2600" dirty="0" err="1" smtClean="0"/>
              <a:t>Adhémar</a:t>
            </a:r>
            <a:r>
              <a:rPr lang="it-IT" sz="2600" dirty="0" smtClean="0"/>
              <a:t> Jean Claude </a:t>
            </a:r>
            <a:r>
              <a:rPr lang="it-IT" sz="2600" dirty="0" err="1" smtClean="0"/>
              <a:t>Barré</a:t>
            </a:r>
            <a:r>
              <a:rPr lang="it-IT" sz="2600" dirty="0" smtClean="0"/>
              <a:t> </a:t>
            </a:r>
            <a:r>
              <a:rPr lang="it-IT" sz="2600" b="1" dirty="0" smtClean="0"/>
              <a:t>de Saint </a:t>
            </a:r>
            <a:r>
              <a:rPr lang="it-IT" sz="2600" b="1" dirty="0" err="1" smtClean="0"/>
              <a:t>Venant</a:t>
            </a:r>
            <a:r>
              <a:rPr lang="it-IT" sz="2600" b="1" dirty="0" smtClean="0"/>
              <a:t> </a:t>
            </a:r>
            <a:r>
              <a:rPr lang="it-IT" sz="2600" dirty="0" smtClean="0"/>
              <a:t>(1797 -1886)			</a:t>
            </a:r>
            <a:r>
              <a:rPr lang="it-IT" sz="2600" i="1" dirty="0" err="1" smtClean="0"/>
              <a:t>Comptes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Rendus</a:t>
            </a:r>
            <a:r>
              <a:rPr lang="it-IT" sz="2600" i="1" dirty="0" smtClean="0"/>
              <a:t> de l’</a:t>
            </a:r>
            <a:r>
              <a:rPr lang="it-IT" sz="2600" i="1" dirty="0" err="1" smtClean="0"/>
              <a:t>Academie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des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Sciences</a:t>
            </a:r>
            <a:r>
              <a:rPr lang="it-IT" sz="2600" dirty="0" smtClean="0"/>
              <a:t>, v. 17, p.1243</a:t>
            </a:r>
          </a:p>
          <a:p>
            <a:endParaRPr lang="it-IT" sz="1200" dirty="0" smtClean="0"/>
          </a:p>
          <a:p>
            <a:r>
              <a:rPr lang="it-IT" sz="2600" dirty="0" smtClean="0">
                <a:solidFill>
                  <a:srgbClr val="2952B4"/>
                </a:solidFill>
              </a:rPr>
              <a:t>1845</a:t>
            </a:r>
            <a:r>
              <a:rPr lang="it-IT" sz="2600" dirty="0" smtClean="0"/>
              <a:t>: 	</a:t>
            </a:r>
            <a:r>
              <a:rPr lang="en-US" sz="2600" dirty="0" smtClean="0"/>
              <a:t>George </a:t>
            </a:r>
            <a:r>
              <a:rPr lang="en-US" sz="2600" dirty="0"/>
              <a:t>Gabriel </a:t>
            </a:r>
            <a:r>
              <a:rPr lang="en-US" sz="2600" b="1" dirty="0" smtClean="0"/>
              <a:t>Stokes</a:t>
            </a:r>
            <a:r>
              <a:rPr lang="en-US" sz="2600" dirty="0" smtClean="0"/>
              <a:t> (1819-1903)						  			</a:t>
            </a:r>
            <a:r>
              <a:rPr lang="it-IT" sz="2600" i="1" dirty="0" err="1" smtClean="0"/>
              <a:t>Transactions</a:t>
            </a:r>
            <a:r>
              <a:rPr lang="it-IT" sz="2600" i="1" dirty="0" smtClean="0"/>
              <a:t> of the Cambridge </a:t>
            </a:r>
            <a:r>
              <a:rPr lang="it-IT" sz="2600" i="1" dirty="0" err="1" smtClean="0"/>
              <a:t>Philosophical</a:t>
            </a:r>
            <a:r>
              <a:rPr lang="it-IT" sz="2600" i="1" dirty="0" smtClean="0"/>
              <a:t> Society</a:t>
            </a:r>
            <a:r>
              <a:rPr lang="it-IT" sz="2600" dirty="0" smtClean="0"/>
              <a:t>, 				</a:t>
            </a:r>
            <a:r>
              <a:rPr lang="it-IT" sz="2600" dirty="0" err="1" smtClean="0"/>
              <a:t>Vol</a:t>
            </a:r>
            <a:r>
              <a:rPr lang="it-IT" sz="2600" dirty="0" smtClean="0"/>
              <a:t> VIII, 1849, p. 287</a:t>
            </a:r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19" y="3002040"/>
            <a:ext cx="5300870" cy="181798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07" y="1419599"/>
            <a:ext cx="3507880" cy="49828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8023017" y="2145422"/>
            <a:ext cx="505522" cy="4516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562475" y="4705350"/>
            <a:ext cx="4581525" cy="13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037590" y="5579199"/>
            <a:ext cx="297677" cy="1044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38107" y="4772025"/>
            <a:ext cx="7693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With </a:t>
            </a:r>
            <a:r>
              <a:rPr lang="it-IT" sz="2400" dirty="0" err="1" smtClean="0"/>
              <a:t>many</a:t>
            </a:r>
            <a:r>
              <a:rPr lang="it-IT" sz="2400" dirty="0" smtClean="0"/>
              <a:t> </a:t>
            </a:r>
            <a:r>
              <a:rPr lang="it-IT" sz="2400" dirty="0" err="1" smtClean="0"/>
              <a:t>thanks</a:t>
            </a:r>
            <a:r>
              <a:rPr lang="it-IT" sz="2400" dirty="0" smtClean="0"/>
              <a:t> to: </a:t>
            </a:r>
          </a:p>
          <a:p>
            <a:r>
              <a:rPr lang="it-IT" sz="2400" dirty="0" smtClean="0"/>
              <a:t>Edoardo Alinovi, Giuseppe Zampogna, </a:t>
            </a:r>
            <a:r>
              <a:rPr lang="it-IT" sz="2400" dirty="0" err="1" smtClean="0"/>
              <a:t>Sahrish</a:t>
            </a:r>
            <a:r>
              <a:rPr lang="it-IT" sz="2400" dirty="0" smtClean="0"/>
              <a:t> </a:t>
            </a:r>
            <a:r>
              <a:rPr lang="it-IT" sz="2400" dirty="0" err="1" smtClean="0"/>
              <a:t>Naqvi</a:t>
            </a:r>
            <a:r>
              <a:rPr lang="it-IT" sz="2400" dirty="0" smtClean="0"/>
              <a:t> and </a:t>
            </a:r>
            <a:r>
              <a:rPr lang="it-IT" sz="2400" dirty="0" err="1" smtClean="0"/>
              <a:t>many</a:t>
            </a:r>
            <a:r>
              <a:rPr lang="it-IT" sz="2400" dirty="0" smtClean="0"/>
              <a:t> </a:t>
            </a:r>
            <a:r>
              <a:rPr lang="it-IT" sz="2400" dirty="0" err="1" smtClean="0"/>
              <a:t>others</a:t>
            </a:r>
            <a:r>
              <a:rPr lang="it-IT" sz="2400" dirty="0" smtClean="0"/>
              <a:t>!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698231" y="2040391"/>
            <a:ext cx="63258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STUDY OF THE FLOW OVER POROUS AND/ OR ELASTIC WALLS IS ONGOING, BY THE SAME </a:t>
            </a:r>
            <a:r>
              <a:rPr lang="it-IT" sz="2800" dirty="0" smtClean="0">
                <a:solidFill>
                  <a:srgbClr val="FF0000"/>
                </a:solidFill>
              </a:rPr>
              <a:t>ADJOINT HOMOGENIZATION</a:t>
            </a:r>
            <a:r>
              <a:rPr lang="it-IT" sz="2800" dirty="0" smtClean="0"/>
              <a:t> APPROACH</a:t>
            </a:r>
            <a:endParaRPr lang="it-IT" sz="28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193774" y="-16197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9" y="4666547"/>
            <a:ext cx="7644940" cy="84473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1" y="1728783"/>
            <a:ext cx="7542088" cy="7167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91" y="2438880"/>
            <a:ext cx="7542088" cy="141673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6966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9" y="3449472"/>
            <a:ext cx="6568047" cy="267608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55" y="1736060"/>
            <a:ext cx="6568046" cy="1366817"/>
          </a:xfrm>
          <a:prstGeom prst="rect">
            <a:avLst/>
          </a:prstGeom>
        </p:spPr>
      </p:pic>
      <p:cxnSp>
        <p:nvCxnSpPr>
          <p:cNvPr id="18" name="Connettore diritto 17"/>
          <p:cNvCxnSpPr/>
          <p:nvPr/>
        </p:nvCxnSpPr>
        <p:spPr>
          <a:xfrm flipV="1">
            <a:off x="1501847" y="2261659"/>
            <a:ext cx="5813354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>
            <a:off x="805211" y="2537286"/>
            <a:ext cx="6509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805211" y="2807368"/>
            <a:ext cx="6076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 flipV="1">
            <a:off x="747154" y="5526674"/>
            <a:ext cx="6401317" cy="19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 flipV="1">
            <a:off x="747155" y="5268307"/>
            <a:ext cx="6401316" cy="3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747154" y="5837996"/>
            <a:ext cx="59794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7341172" y="2145422"/>
            <a:ext cx="180282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2952B4"/>
                </a:solidFill>
              </a:rPr>
              <a:t>    NO SLIP?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2600" dirty="0">
                <a:latin typeface="Symbol" panose="05050102010706020507" pitchFamily="18" charset="2"/>
              </a:rPr>
              <a:t> </a:t>
            </a:r>
            <a:r>
              <a:rPr lang="it-IT" sz="2600" dirty="0" smtClean="0">
                <a:latin typeface="Symbol" panose="05050102010706020507" pitchFamily="18" charset="2"/>
              </a:rPr>
              <a:t>  </a:t>
            </a:r>
            <a:r>
              <a:rPr lang="it-IT" sz="2600" dirty="0" err="1" smtClean="0">
                <a:latin typeface="Symbol" panose="05050102010706020507" pitchFamily="18" charset="2"/>
              </a:rPr>
              <a:t>t</a:t>
            </a:r>
            <a:r>
              <a:rPr lang="it-IT" sz="2600" baseline="-25000" dirty="0" err="1"/>
              <a:t>w</a:t>
            </a:r>
            <a:r>
              <a:rPr lang="it-IT" sz="2600" dirty="0" smtClean="0"/>
              <a:t> </a:t>
            </a:r>
            <a:r>
              <a:rPr lang="it-IT" sz="2600" dirty="0" smtClean="0">
                <a:sym typeface="SymbolPS" panose="05050102010607020607" pitchFamily="18" charset="2"/>
              </a:rPr>
              <a:t> U</a:t>
            </a:r>
            <a:r>
              <a:rPr lang="it-IT" sz="2600" baseline="-25000" dirty="0" smtClean="0">
                <a:sym typeface="SymbolPS" panose="05050102010607020607" pitchFamily="18" charset="2"/>
              </a:rPr>
              <a:t>s</a:t>
            </a:r>
            <a:r>
              <a:rPr lang="it-IT" sz="2600" baseline="30000" dirty="0" smtClean="0">
                <a:sym typeface="SymbolPS" panose="05050102010607020607" pitchFamily="18" charset="2"/>
              </a:rPr>
              <a:t>2 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endParaRPr lang="it-IT" sz="600" dirty="0" smtClean="0"/>
          </a:p>
          <a:p>
            <a:r>
              <a:rPr lang="it-IT" dirty="0" smtClean="0"/>
              <a:t>    (</a:t>
            </a:r>
            <a:r>
              <a:rPr lang="it-IT" dirty="0" err="1" smtClean="0"/>
              <a:t>because</a:t>
            </a:r>
            <a:r>
              <a:rPr lang="it-IT" dirty="0" smtClean="0"/>
              <a:t> of  </a:t>
            </a:r>
          </a:p>
          <a:p>
            <a:r>
              <a:rPr lang="it-IT" dirty="0"/>
              <a:t> </a:t>
            </a:r>
            <a:r>
              <a:rPr lang="it-IT" dirty="0" smtClean="0"/>
              <a:t>       </a:t>
            </a:r>
            <a:r>
              <a:rPr lang="it-IT" dirty="0" err="1" smtClean="0"/>
              <a:t>surface</a:t>
            </a:r>
            <a:endParaRPr lang="it-IT" dirty="0" smtClean="0"/>
          </a:p>
          <a:p>
            <a:r>
              <a:rPr lang="it-IT" dirty="0" smtClean="0"/>
              <a:t>  </a:t>
            </a:r>
            <a:r>
              <a:rPr lang="it-IT" dirty="0" err="1" smtClean="0"/>
              <a:t>irregularities</a:t>
            </a:r>
            <a:r>
              <a:rPr lang="it-IT" dirty="0" smtClean="0"/>
              <a:t>?)</a:t>
            </a:r>
          </a:p>
          <a:p>
            <a:endParaRPr lang="it-IT" dirty="0"/>
          </a:p>
          <a:p>
            <a:endParaRPr lang="it-IT" dirty="0" smtClean="0"/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47155" y="2852338"/>
            <a:ext cx="6732937" cy="295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7015397" y="2582256"/>
            <a:ext cx="325775" cy="40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14401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6383" y="12920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8" y="1637748"/>
            <a:ext cx="7541466" cy="161894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7" y="3801422"/>
            <a:ext cx="7532145" cy="188093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304370" y="3289609"/>
            <a:ext cx="41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…</a:t>
            </a:r>
          </a:p>
          <a:p>
            <a:endParaRPr lang="it-IT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4141077" y="4803231"/>
            <a:ext cx="34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</a:t>
            </a:r>
            <a:endParaRPr lang="en-US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628288" y="5325598"/>
            <a:ext cx="336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</a:t>
            </a:r>
            <a:endParaRPr lang="en-US" sz="1400" dirty="0"/>
          </a:p>
        </p:txBody>
      </p:sp>
      <p:sp>
        <p:nvSpPr>
          <p:cNvPr id="13" name="Rettangolo 12"/>
          <p:cNvSpPr/>
          <p:nvPr/>
        </p:nvSpPr>
        <p:spPr>
          <a:xfrm>
            <a:off x="2008682" y="2608289"/>
            <a:ext cx="6685613" cy="68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14"/>
          <p:cNvSpPr/>
          <p:nvPr/>
        </p:nvSpPr>
        <p:spPr>
          <a:xfrm>
            <a:off x="748258" y="2908092"/>
            <a:ext cx="1800070" cy="381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3422" y="1563757"/>
            <a:ext cx="82906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>
                <a:solidFill>
                  <a:srgbClr val="2952B4"/>
                </a:solidFill>
              </a:rPr>
              <a:t>Later</a:t>
            </a:r>
            <a:r>
              <a:rPr lang="it-IT" sz="2600" dirty="0" smtClean="0">
                <a:solidFill>
                  <a:srgbClr val="2952B4"/>
                </a:solidFill>
              </a:rPr>
              <a:t> on …</a:t>
            </a:r>
          </a:p>
          <a:p>
            <a:endParaRPr lang="it-IT" sz="2600" dirty="0"/>
          </a:p>
          <a:p>
            <a:r>
              <a:rPr lang="it-IT" sz="2600" dirty="0" smtClean="0"/>
              <a:t>1850: 	</a:t>
            </a:r>
            <a:r>
              <a:rPr lang="it-IT" sz="2600" dirty="0" err="1" smtClean="0"/>
              <a:t>Stokes</a:t>
            </a:r>
            <a:r>
              <a:rPr lang="it-IT" sz="2600" dirty="0" smtClean="0"/>
              <a:t>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= 0     ‘‘</a:t>
            </a:r>
            <a:r>
              <a:rPr lang="it-IT" sz="2600" dirty="0" err="1" smtClean="0"/>
              <a:t>highly</a:t>
            </a:r>
            <a:r>
              <a:rPr lang="it-IT" sz="2600" dirty="0" smtClean="0"/>
              <a:t> </a:t>
            </a:r>
            <a:r>
              <a:rPr lang="it-IT" sz="2600" dirty="0" err="1" smtClean="0"/>
              <a:t>satisfactory</a:t>
            </a:r>
            <a:r>
              <a:rPr lang="it-IT" sz="2600" dirty="0" smtClean="0"/>
              <a:t>’’</a:t>
            </a:r>
          </a:p>
          <a:p>
            <a:endParaRPr lang="it-IT" sz="2600" dirty="0"/>
          </a:p>
          <a:p>
            <a:r>
              <a:rPr lang="it-IT" sz="2600" dirty="0" smtClean="0"/>
              <a:t>1879: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≠ </a:t>
            </a:r>
            <a:r>
              <a:rPr lang="it-IT" sz="2600" dirty="0"/>
              <a:t>0     </a:t>
            </a:r>
            <a:r>
              <a:rPr lang="it-IT" sz="2600" dirty="0" smtClean="0"/>
              <a:t>on account of </a:t>
            </a:r>
            <a:r>
              <a:rPr lang="it-IT" sz="2600" dirty="0" err="1" smtClean="0"/>
              <a:t>experiments</a:t>
            </a:r>
            <a:r>
              <a:rPr lang="it-IT" sz="2600" dirty="0" smtClean="0"/>
              <a:t> by 								</a:t>
            </a:r>
            <a:r>
              <a:rPr lang="it-IT" sz="2600" dirty="0"/>
              <a:t> </a:t>
            </a:r>
            <a:r>
              <a:rPr lang="it-IT" sz="2600" dirty="0" smtClean="0"/>
              <a:t>  </a:t>
            </a:r>
            <a:r>
              <a:rPr lang="it-IT" sz="2600" dirty="0" err="1" smtClean="0"/>
              <a:t>Helmholtz</a:t>
            </a:r>
            <a:r>
              <a:rPr lang="it-IT" sz="2600" dirty="0" smtClean="0"/>
              <a:t> &amp; </a:t>
            </a:r>
            <a:r>
              <a:rPr lang="it-IT" sz="2600" dirty="0" err="1" smtClean="0"/>
              <a:t>Piotrowski</a:t>
            </a:r>
            <a:r>
              <a:rPr lang="it-IT" sz="2600" dirty="0" smtClean="0"/>
              <a:t> (1860)</a:t>
            </a:r>
          </a:p>
          <a:p>
            <a:endParaRPr lang="it-IT" sz="2600" dirty="0"/>
          </a:p>
          <a:p>
            <a:r>
              <a:rPr lang="it-IT" sz="2600" dirty="0" smtClean="0"/>
              <a:t>1890:	</a:t>
            </a:r>
            <a:r>
              <a:rPr lang="it-IT" sz="2600" dirty="0" err="1" smtClean="0"/>
              <a:t>Whetham</a:t>
            </a:r>
            <a:r>
              <a:rPr lang="it-IT" sz="2600" dirty="0" smtClean="0"/>
              <a:t>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err="1" smtClean="0"/>
              <a:t>through</a:t>
            </a:r>
            <a:r>
              <a:rPr lang="it-IT" sz="2600" dirty="0" smtClean="0"/>
              <a:t> accurate </a:t>
            </a:r>
            <a:r>
              <a:rPr lang="it-IT" sz="2600" dirty="0" err="1" smtClean="0"/>
              <a:t>experiments</a:t>
            </a:r>
            <a:endParaRPr lang="it-IT" sz="2600" dirty="0" smtClean="0"/>
          </a:p>
          <a:p>
            <a:endParaRPr lang="it-IT" sz="2600" dirty="0"/>
          </a:p>
          <a:p>
            <a:r>
              <a:rPr lang="it-IT" sz="2600" dirty="0" smtClean="0"/>
              <a:t>1895: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smtClean="0"/>
              <a:t>‘‘... in </a:t>
            </a:r>
            <a:r>
              <a:rPr lang="it-IT" sz="2600" dirty="0" err="1" smtClean="0"/>
              <a:t>all</a:t>
            </a:r>
            <a:r>
              <a:rPr lang="it-IT" sz="2600" dirty="0" smtClean="0"/>
              <a:t> </a:t>
            </a:r>
            <a:r>
              <a:rPr lang="it-IT" sz="2600" dirty="0" err="1" smtClean="0"/>
              <a:t>ordinary</a:t>
            </a:r>
            <a:r>
              <a:rPr lang="it-IT" sz="2600" dirty="0" smtClean="0"/>
              <a:t> </a:t>
            </a:r>
            <a:r>
              <a:rPr lang="it-IT" sz="2600" dirty="0" err="1" smtClean="0"/>
              <a:t>cases</a:t>
            </a:r>
            <a:r>
              <a:rPr lang="it-IT" sz="2600" dirty="0" smtClean="0"/>
              <a:t> …’’</a:t>
            </a:r>
          </a:p>
          <a:p>
            <a:endParaRPr lang="it-IT" sz="2600" dirty="0"/>
          </a:p>
          <a:p>
            <a:r>
              <a:rPr lang="it-IT" sz="2600" dirty="0" smtClean="0"/>
              <a:t>1922: 	Taylor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</a:t>
            </a:r>
            <a:r>
              <a:rPr lang="it-IT" sz="2600" dirty="0" smtClean="0"/>
              <a:t>0! 	</a:t>
            </a:r>
            <a:endParaRPr lang="it-IT" sz="2600" b="1" dirty="0">
              <a:solidFill>
                <a:srgbClr val="FF0000"/>
              </a:solidFill>
            </a:endParaRPr>
          </a:p>
          <a:p>
            <a:endParaRPr lang="it-IT" sz="2600" dirty="0"/>
          </a:p>
          <a:p>
            <a:endParaRPr lang="en-US" sz="2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3422" y="1563757"/>
            <a:ext cx="82906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>
                <a:solidFill>
                  <a:srgbClr val="2952B4"/>
                </a:solidFill>
              </a:rPr>
              <a:t>Later</a:t>
            </a:r>
            <a:r>
              <a:rPr lang="it-IT" sz="2600" dirty="0" smtClean="0">
                <a:solidFill>
                  <a:srgbClr val="2952B4"/>
                </a:solidFill>
              </a:rPr>
              <a:t> on …</a:t>
            </a:r>
          </a:p>
          <a:p>
            <a:endParaRPr lang="it-IT" sz="2600" dirty="0"/>
          </a:p>
          <a:p>
            <a:r>
              <a:rPr lang="it-IT" sz="2600" dirty="0" smtClean="0"/>
              <a:t>1850: 	</a:t>
            </a:r>
            <a:r>
              <a:rPr lang="it-IT" sz="2600" dirty="0" err="1" smtClean="0"/>
              <a:t>Stokes</a:t>
            </a:r>
            <a:r>
              <a:rPr lang="it-IT" sz="2600" dirty="0" smtClean="0"/>
              <a:t>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= 0     ‘‘</a:t>
            </a:r>
            <a:r>
              <a:rPr lang="it-IT" sz="2600" dirty="0" err="1" smtClean="0"/>
              <a:t>highly</a:t>
            </a:r>
            <a:r>
              <a:rPr lang="it-IT" sz="2600" dirty="0" smtClean="0"/>
              <a:t> </a:t>
            </a:r>
            <a:r>
              <a:rPr lang="it-IT" sz="2600" dirty="0" err="1" smtClean="0"/>
              <a:t>satisfactory</a:t>
            </a:r>
            <a:r>
              <a:rPr lang="it-IT" sz="2600" dirty="0" smtClean="0"/>
              <a:t>’’</a:t>
            </a:r>
          </a:p>
          <a:p>
            <a:endParaRPr lang="it-IT" sz="2600" dirty="0"/>
          </a:p>
          <a:p>
            <a:r>
              <a:rPr lang="it-IT" sz="2600" dirty="0" smtClean="0"/>
              <a:t>1879: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≠ </a:t>
            </a:r>
            <a:r>
              <a:rPr lang="it-IT" sz="2600" dirty="0"/>
              <a:t>0     </a:t>
            </a:r>
            <a:r>
              <a:rPr lang="it-IT" sz="2600" dirty="0" smtClean="0"/>
              <a:t>on account of </a:t>
            </a:r>
            <a:r>
              <a:rPr lang="it-IT" sz="2600" dirty="0" err="1" smtClean="0"/>
              <a:t>experiments</a:t>
            </a:r>
            <a:r>
              <a:rPr lang="it-IT" sz="2600" dirty="0" smtClean="0"/>
              <a:t> by 								</a:t>
            </a:r>
            <a:r>
              <a:rPr lang="it-IT" sz="2600" dirty="0"/>
              <a:t> </a:t>
            </a:r>
            <a:r>
              <a:rPr lang="it-IT" sz="2600" dirty="0" smtClean="0"/>
              <a:t>  </a:t>
            </a:r>
            <a:r>
              <a:rPr lang="it-IT" sz="2600" dirty="0" err="1" smtClean="0"/>
              <a:t>Helmholtz</a:t>
            </a:r>
            <a:r>
              <a:rPr lang="it-IT" sz="2600" dirty="0" smtClean="0"/>
              <a:t> &amp; </a:t>
            </a:r>
            <a:r>
              <a:rPr lang="it-IT" sz="2600" dirty="0" err="1" smtClean="0"/>
              <a:t>Piotrowski</a:t>
            </a:r>
            <a:r>
              <a:rPr lang="it-IT" sz="2600" dirty="0" smtClean="0"/>
              <a:t> (1860)</a:t>
            </a:r>
          </a:p>
          <a:p>
            <a:endParaRPr lang="it-IT" sz="2600" dirty="0"/>
          </a:p>
          <a:p>
            <a:r>
              <a:rPr lang="it-IT" sz="2600" dirty="0" smtClean="0"/>
              <a:t>1890:	</a:t>
            </a:r>
            <a:r>
              <a:rPr lang="it-IT" sz="2600" dirty="0" err="1" smtClean="0"/>
              <a:t>Whetham</a:t>
            </a:r>
            <a:r>
              <a:rPr lang="it-IT" sz="2600" dirty="0" smtClean="0"/>
              <a:t>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err="1" smtClean="0"/>
              <a:t>through</a:t>
            </a:r>
            <a:r>
              <a:rPr lang="it-IT" sz="2600" dirty="0" smtClean="0"/>
              <a:t> accurate </a:t>
            </a:r>
            <a:r>
              <a:rPr lang="it-IT" sz="2600" dirty="0" err="1" smtClean="0"/>
              <a:t>experiments</a:t>
            </a:r>
            <a:endParaRPr lang="it-IT" sz="2600" dirty="0" smtClean="0"/>
          </a:p>
          <a:p>
            <a:endParaRPr lang="it-IT" sz="2600" dirty="0"/>
          </a:p>
          <a:p>
            <a:r>
              <a:rPr lang="it-IT" sz="2600" dirty="0" smtClean="0"/>
              <a:t>1895: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smtClean="0"/>
              <a:t>‘‘... in </a:t>
            </a:r>
            <a:r>
              <a:rPr lang="it-IT" sz="2600" dirty="0" err="1" smtClean="0"/>
              <a:t>all</a:t>
            </a:r>
            <a:r>
              <a:rPr lang="it-IT" sz="2600" dirty="0" smtClean="0"/>
              <a:t> </a:t>
            </a:r>
            <a:r>
              <a:rPr lang="it-IT" sz="2600" dirty="0" err="1" smtClean="0"/>
              <a:t>ordinary</a:t>
            </a:r>
            <a:r>
              <a:rPr lang="it-IT" sz="2600" dirty="0" smtClean="0"/>
              <a:t> </a:t>
            </a:r>
            <a:r>
              <a:rPr lang="it-IT" sz="2600" dirty="0" err="1" smtClean="0"/>
              <a:t>cases</a:t>
            </a:r>
            <a:r>
              <a:rPr lang="it-IT" sz="2600" dirty="0" smtClean="0"/>
              <a:t> …’’</a:t>
            </a:r>
          </a:p>
          <a:p>
            <a:endParaRPr lang="it-IT" sz="2600" dirty="0"/>
          </a:p>
          <a:p>
            <a:r>
              <a:rPr lang="it-IT" sz="2600" dirty="0" smtClean="0"/>
              <a:t>1922: 	Taylor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</a:t>
            </a:r>
            <a:r>
              <a:rPr lang="it-IT" sz="2600" dirty="0" smtClean="0"/>
              <a:t>0! 	</a:t>
            </a:r>
            <a:r>
              <a:rPr lang="it-IT" sz="2600" b="1" dirty="0" smtClean="0">
                <a:solidFill>
                  <a:srgbClr val="FF0000"/>
                </a:solidFill>
              </a:rPr>
              <a:t>CASE CLOSED?</a:t>
            </a:r>
            <a:endParaRPr lang="it-IT" sz="2600" b="1" dirty="0">
              <a:solidFill>
                <a:srgbClr val="FF0000"/>
              </a:solidFill>
            </a:endParaRPr>
          </a:p>
          <a:p>
            <a:endParaRPr lang="it-IT" sz="2600" dirty="0"/>
          </a:p>
          <a:p>
            <a:endParaRPr lang="en-US" sz="2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3423" y="1563757"/>
            <a:ext cx="782160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/>
              <a:t>But</a:t>
            </a:r>
            <a:r>
              <a:rPr lang="it-IT" sz="2600" dirty="0" smtClean="0"/>
              <a:t> </a:t>
            </a:r>
            <a:r>
              <a:rPr lang="it-IT" sz="2600" dirty="0" err="1" smtClean="0"/>
              <a:t>what</a:t>
            </a:r>
            <a:r>
              <a:rPr lang="it-IT" sz="2600" dirty="0" smtClean="0"/>
              <a:t> </a:t>
            </a:r>
            <a:r>
              <a:rPr lang="it-IT" sz="2600" dirty="0" err="1" smtClean="0"/>
              <a:t>happens</a:t>
            </a:r>
            <a:r>
              <a:rPr lang="it-IT" sz="2600" dirty="0" smtClean="0"/>
              <a:t> </a:t>
            </a:r>
            <a:r>
              <a:rPr lang="it-IT" sz="2600" dirty="0" err="1" smtClean="0"/>
              <a:t>near</a:t>
            </a:r>
            <a:r>
              <a:rPr lang="it-IT" sz="2600" dirty="0" smtClean="0"/>
              <a:t> </a:t>
            </a:r>
          </a:p>
          <a:p>
            <a:r>
              <a:rPr lang="it-IT" sz="2600" b="1" dirty="0" err="1" smtClean="0">
                <a:solidFill>
                  <a:srgbClr val="63A4F3"/>
                </a:solidFill>
              </a:rPr>
              <a:t>superhydrophobic</a:t>
            </a:r>
            <a:r>
              <a:rPr lang="it-IT" sz="2600" dirty="0" smtClean="0"/>
              <a:t> </a:t>
            </a:r>
            <a:r>
              <a:rPr lang="it-IT" sz="2600" dirty="0" err="1" smtClean="0"/>
              <a:t>surfaces</a:t>
            </a:r>
            <a:r>
              <a:rPr lang="it-IT" sz="2600" dirty="0" smtClean="0"/>
              <a:t>?</a:t>
            </a:r>
          </a:p>
          <a:p>
            <a:endParaRPr lang="it-IT" sz="2600" b="1" dirty="0">
              <a:solidFill>
                <a:srgbClr val="FF0000"/>
              </a:solidFill>
            </a:endParaRPr>
          </a:p>
          <a:p>
            <a:endParaRPr lang="it-IT" sz="1200" b="1" dirty="0" smtClean="0">
              <a:solidFill>
                <a:srgbClr val="FF0000"/>
              </a:solidFill>
            </a:endParaRPr>
          </a:p>
          <a:p>
            <a:endParaRPr lang="it-IT" sz="1200" b="1" dirty="0">
              <a:solidFill>
                <a:srgbClr val="FF0000"/>
              </a:solidFill>
            </a:endParaRPr>
          </a:p>
          <a:p>
            <a:endParaRPr lang="it-IT" sz="1200" b="1" dirty="0">
              <a:solidFill>
                <a:srgbClr val="FF0000"/>
              </a:solidFill>
            </a:endParaRPr>
          </a:p>
          <a:p>
            <a:r>
              <a:rPr lang="it-IT" sz="2600" dirty="0" smtClean="0"/>
              <a:t>And </a:t>
            </a:r>
            <a:r>
              <a:rPr lang="it-IT" sz="2600" dirty="0" err="1" smtClean="0"/>
              <a:t>at</a:t>
            </a:r>
            <a:r>
              <a:rPr lang="it-IT" sz="2600" dirty="0" smtClean="0"/>
              <a:t> the </a:t>
            </a:r>
            <a:r>
              <a:rPr lang="it-IT" sz="2600" b="1" dirty="0" smtClean="0">
                <a:solidFill>
                  <a:srgbClr val="63A4F3"/>
                </a:solidFill>
              </a:rPr>
              <a:t>triple line </a:t>
            </a:r>
            <a:r>
              <a:rPr lang="it-IT" sz="2600" dirty="0" smtClean="0"/>
              <a:t>of a</a:t>
            </a:r>
          </a:p>
          <a:p>
            <a:r>
              <a:rPr lang="it-IT" sz="2600" dirty="0" err="1" smtClean="0"/>
              <a:t>drop</a:t>
            </a:r>
            <a:r>
              <a:rPr lang="it-IT" sz="2600" dirty="0" smtClean="0"/>
              <a:t> </a:t>
            </a:r>
            <a:r>
              <a:rPr lang="it-IT" sz="2600" dirty="0" err="1" smtClean="0"/>
              <a:t>sliding</a:t>
            </a:r>
            <a:r>
              <a:rPr lang="it-IT" sz="2600" dirty="0" smtClean="0"/>
              <a:t> down an incline?</a:t>
            </a:r>
            <a:endParaRPr lang="it-IT" sz="2600" dirty="0"/>
          </a:p>
          <a:p>
            <a:endParaRPr lang="it-IT" sz="2600" dirty="0"/>
          </a:p>
          <a:p>
            <a:endParaRPr lang="en-US" sz="2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139" y="4339861"/>
            <a:ext cx="6330085" cy="464724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-2376914" y="4390075"/>
            <a:ext cx="3436279" cy="486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940398" y="6546627"/>
            <a:ext cx="4215204" cy="2976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3576828" y="5580993"/>
            <a:ext cx="497867" cy="633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02" y="567766"/>
            <a:ext cx="3386331" cy="4936793"/>
          </a:xfrm>
          <a:prstGeom prst="rect">
            <a:avLst/>
          </a:prstGeom>
        </p:spPr>
      </p:pic>
      <p:sp>
        <p:nvSpPr>
          <p:cNvPr id="20" name="Figura a mano libera 19"/>
          <p:cNvSpPr/>
          <p:nvPr/>
        </p:nvSpPr>
        <p:spPr>
          <a:xfrm>
            <a:off x="1134357" y="4893103"/>
            <a:ext cx="1023096" cy="1412447"/>
          </a:xfrm>
          <a:custGeom>
            <a:avLst/>
            <a:gdLst>
              <a:gd name="connsiteX0" fmla="*/ 20549 w 1023096"/>
              <a:gd name="connsiteY0" fmla="*/ 366 h 1412447"/>
              <a:gd name="connsiteX1" fmla="*/ 41981 w 1023096"/>
              <a:gd name="connsiteY1" fmla="*/ 2747 h 1412447"/>
              <a:gd name="connsiteX2" fmla="*/ 61031 w 1023096"/>
              <a:gd name="connsiteY2" fmla="*/ 14653 h 1412447"/>
              <a:gd name="connsiteX3" fmla="*/ 68174 w 1023096"/>
              <a:gd name="connsiteY3" fmla="*/ 17035 h 1412447"/>
              <a:gd name="connsiteX4" fmla="*/ 75318 w 1023096"/>
              <a:gd name="connsiteY4" fmla="*/ 21797 h 1412447"/>
              <a:gd name="connsiteX5" fmla="*/ 87224 w 1023096"/>
              <a:gd name="connsiteY5" fmla="*/ 24178 h 1412447"/>
              <a:gd name="connsiteX6" fmla="*/ 96749 w 1023096"/>
              <a:gd name="connsiteY6" fmla="*/ 26560 h 1412447"/>
              <a:gd name="connsiteX7" fmla="*/ 103893 w 1023096"/>
              <a:gd name="connsiteY7" fmla="*/ 33703 h 1412447"/>
              <a:gd name="connsiteX8" fmla="*/ 118181 w 1023096"/>
              <a:gd name="connsiteY8" fmla="*/ 36085 h 1412447"/>
              <a:gd name="connsiteX9" fmla="*/ 125324 w 1023096"/>
              <a:gd name="connsiteY9" fmla="*/ 38466 h 1412447"/>
              <a:gd name="connsiteX10" fmla="*/ 151518 w 1023096"/>
              <a:gd name="connsiteY10" fmla="*/ 40847 h 1412447"/>
              <a:gd name="connsiteX11" fmla="*/ 158662 w 1023096"/>
              <a:gd name="connsiteY11" fmla="*/ 43228 h 1412447"/>
              <a:gd name="connsiteX12" fmla="*/ 165806 w 1023096"/>
              <a:gd name="connsiteY12" fmla="*/ 50372 h 1412447"/>
              <a:gd name="connsiteX13" fmla="*/ 175331 w 1023096"/>
              <a:gd name="connsiteY13" fmla="*/ 57516 h 1412447"/>
              <a:gd name="connsiteX14" fmla="*/ 180093 w 1023096"/>
              <a:gd name="connsiteY14" fmla="*/ 64660 h 1412447"/>
              <a:gd name="connsiteX15" fmla="*/ 182474 w 1023096"/>
              <a:gd name="connsiteY15" fmla="*/ 76566 h 1412447"/>
              <a:gd name="connsiteX16" fmla="*/ 206287 w 1023096"/>
              <a:gd name="connsiteY16" fmla="*/ 90853 h 1412447"/>
              <a:gd name="connsiteX17" fmla="*/ 213431 w 1023096"/>
              <a:gd name="connsiteY17" fmla="*/ 93235 h 1412447"/>
              <a:gd name="connsiteX18" fmla="*/ 239624 w 1023096"/>
              <a:gd name="connsiteY18" fmla="*/ 105141 h 1412447"/>
              <a:gd name="connsiteX19" fmla="*/ 258674 w 1023096"/>
              <a:gd name="connsiteY19" fmla="*/ 107522 h 1412447"/>
              <a:gd name="connsiteX20" fmla="*/ 272962 w 1023096"/>
              <a:gd name="connsiteY20" fmla="*/ 117047 h 1412447"/>
              <a:gd name="connsiteX21" fmla="*/ 296774 w 1023096"/>
              <a:gd name="connsiteY21" fmla="*/ 131335 h 1412447"/>
              <a:gd name="connsiteX22" fmla="*/ 311062 w 1023096"/>
              <a:gd name="connsiteY22" fmla="*/ 145622 h 1412447"/>
              <a:gd name="connsiteX23" fmla="*/ 318206 w 1023096"/>
              <a:gd name="connsiteY23" fmla="*/ 152766 h 1412447"/>
              <a:gd name="connsiteX24" fmla="*/ 332493 w 1023096"/>
              <a:gd name="connsiteY24" fmla="*/ 159910 h 1412447"/>
              <a:gd name="connsiteX25" fmla="*/ 339637 w 1023096"/>
              <a:gd name="connsiteY25" fmla="*/ 164672 h 1412447"/>
              <a:gd name="connsiteX26" fmla="*/ 363449 w 1023096"/>
              <a:gd name="connsiteY26" fmla="*/ 174197 h 1412447"/>
              <a:gd name="connsiteX27" fmla="*/ 372974 w 1023096"/>
              <a:gd name="connsiteY27" fmla="*/ 181341 h 1412447"/>
              <a:gd name="connsiteX28" fmla="*/ 387262 w 1023096"/>
              <a:gd name="connsiteY28" fmla="*/ 190866 h 1412447"/>
              <a:gd name="connsiteX29" fmla="*/ 394406 w 1023096"/>
              <a:gd name="connsiteY29" fmla="*/ 195628 h 1412447"/>
              <a:gd name="connsiteX30" fmla="*/ 401549 w 1023096"/>
              <a:gd name="connsiteY30" fmla="*/ 200391 h 1412447"/>
              <a:gd name="connsiteX31" fmla="*/ 408693 w 1023096"/>
              <a:gd name="connsiteY31" fmla="*/ 202772 h 1412447"/>
              <a:gd name="connsiteX32" fmla="*/ 418218 w 1023096"/>
              <a:gd name="connsiteY32" fmla="*/ 209916 h 1412447"/>
              <a:gd name="connsiteX33" fmla="*/ 425362 w 1023096"/>
              <a:gd name="connsiteY33" fmla="*/ 212297 h 1412447"/>
              <a:gd name="connsiteX34" fmla="*/ 439649 w 1023096"/>
              <a:gd name="connsiteY34" fmla="*/ 221822 h 1412447"/>
              <a:gd name="connsiteX35" fmla="*/ 446793 w 1023096"/>
              <a:gd name="connsiteY35" fmla="*/ 226585 h 1412447"/>
              <a:gd name="connsiteX36" fmla="*/ 456318 w 1023096"/>
              <a:gd name="connsiteY36" fmla="*/ 228966 h 1412447"/>
              <a:gd name="connsiteX37" fmla="*/ 461081 w 1023096"/>
              <a:gd name="connsiteY37" fmla="*/ 236110 h 1412447"/>
              <a:gd name="connsiteX38" fmla="*/ 463462 w 1023096"/>
              <a:gd name="connsiteY38" fmla="*/ 245635 h 1412447"/>
              <a:gd name="connsiteX39" fmla="*/ 470606 w 1023096"/>
              <a:gd name="connsiteY39" fmla="*/ 248016 h 1412447"/>
              <a:gd name="connsiteX40" fmla="*/ 477749 w 1023096"/>
              <a:gd name="connsiteY40" fmla="*/ 252778 h 1412447"/>
              <a:gd name="connsiteX41" fmla="*/ 494418 w 1023096"/>
              <a:gd name="connsiteY41" fmla="*/ 267066 h 1412447"/>
              <a:gd name="connsiteX42" fmla="*/ 508706 w 1023096"/>
              <a:gd name="connsiteY42" fmla="*/ 271828 h 1412447"/>
              <a:gd name="connsiteX43" fmla="*/ 515849 w 1023096"/>
              <a:gd name="connsiteY43" fmla="*/ 274210 h 1412447"/>
              <a:gd name="connsiteX44" fmla="*/ 532518 w 1023096"/>
              <a:gd name="connsiteY44" fmla="*/ 281353 h 1412447"/>
              <a:gd name="connsiteX45" fmla="*/ 546806 w 1023096"/>
              <a:gd name="connsiteY45" fmla="*/ 290878 h 1412447"/>
              <a:gd name="connsiteX46" fmla="*/ 565856 w 1023096"/>
              <a:gd name="connsiteY46" fmla="*/ 298022 h 1412447"/>
              <a:gd name="connsiteX47" fmla="*/ 570618 w 1023096"/>
              <a:gd name="connsiteY47" fmla="*/ 305166 h 1412447"/>
              <a:gd name="connsiteX48" fmla="*/ 584906 w 1023096"/>
              <a:gd name="connsiteY48" fmla="*/ 312310 h 1412447"/>
              <a:gd name="connsiteX49" fmla="*/ 589668 w 1023096"/>
              <a:gd name="connsiteY49" fmla="*/ 319453 h 1412447"/>
              <a:gd name="connsiteX50" fmla="*/ 596812 w 1023096"/>
              <a:gd name="connsiteY50" fmla="*/ 324216 h 1412447"/>
              <a:gd name="connsiteX51" fmla="*/ 625387 w 1023096"/>
              <a:gd name="connsiteY51" fmla="*/ 336122 h 1412447"/>
              <a:gd name="connsiteX52" fmla="*/ 632531 w 1023096"/>
              <a:gd name="connsiteY52" fmla="*/ 340885 h 1412447"/>
              <a:gd name="connsiteX53" fmla="*/ 651581 w 1023096"/>
              <a:gd name="connsiteY53" fmla="*/ 350410 h 1412447"/>
              <a:gd name="connsiteX54" fmla="*/ 665868 w 1023096"/>
              <a:gd name="connsiteY54" fmla="*/ 359935 h 1412447"/>
              <a:gd name="connsiteX55" fmla="*/ 675393 w 1023096"/>
              <a:gd name="connsiteY55" fmla="*/ 367078 h 1412447"/>
              <a:gd name="connsiteX56" fmla="*/ 682537 w 1023096"/>
              <a:gd name="connsiteY56" fmla="*/ 374222 h 1412447"/>
              <a:gd name="connsiteX57" fmla="*/ 692062 w 1023096"/>
              <a:gd name="connsiteY57" fmla="*/ 378985 h 1412447"/>
              <a:gd name="connsiteX58" fmla="*/ 706349 w 1023096"/>
              <a:gd name="connsiteY58" fmla="*/ 388510 h 1412447"/>
              <a:gd name="connsiteX59" fmla="*/ 727781 w 1023096"/>
              <a:gd name="connsiteY59" fmla="*/ 402797 h 1412447"/>
              <a:gd name="connsiteX60" fmla="*/ 734924 w 1023096"/>
              <a:gd name="connsiteY60" fmla="*/ 407560 h 1412447"/>
              <a:gd name="connsiteX61" fmla="*/ 742068 w 1023096"/>
              <a:gd name="connsiteY61" fmla="*/ 412322 h 1412447"/>
              <a:gd name="connsiteX62" fmla="*/ 756356 w 1023096"/>
              <a:gd name="connsiteY62" fmla="*/ 421847 h 1412447"/>
              <a:gd name="connsiteX63" fmla="*/ 763499 w 1023096"/>
              <a:gd name="connsiteY63" fmla="*/ 426610 h 1412447"/>
              <a:gd name="connsiteX64" fmla="*/ 773024 w 1023096"/>
              <a:gd name="connsiteY64" fmla="*/ 436135 h 1412447"/>
              <a:gd name="connsiteX65" fmla="*/ 782549 w 1023096"/>
              <a:gd name="connsiteY65" fmla="*/ 438516 h 1412447"/>
              <a:gd name="connsiteX66" fmla="*/ 787312 w 1023096"/>
              <a:gd name="connsiteY66" fmla="*/ 445660 h 1412447"/>
              <a:gd name="connsiteX67" fmla="*/ 789693 w 1023096"/>
              <a:gd name="connsiteY67" fmla="*/ 452803 h 1412447"/>
              <a:gd name="connsiteX68" fmla="*/ 803981 w 1023096"/>
              <a:gd name="connsiteY68" fmla="*/ 462328 h 1412447"/>
              <a:gd name="connsiteX69" fmla="*/ 813506 w 1023096"/>
              <a:gd name="connsiteY69" fmla="*/ 469472 h 1412447"/>
              <a:gd name="connsiteX70" fmla="*/ 820649 w 1023096"/>
              <a:gd name="connsiteY70" fmla="*/ 471853 h 1412447"/>
              <a:gd name="connsiteX71" fmla="*/ 837318 w 1023096"/>
              <a:gd name="connsiteY71" fmla="*/ 478997 h 1412447"/>
              <a:gd name="connsiteX72" fmla="*/ 844462 w 1023096"/>
              <a:gd name="connsiteY72" fmla="*/ 483760 h 1412447"/>
              <a:gd name="connsiteX73" fmla="*/ 853987 w 1023096"/>
              <a:gd name="connsiteY73" fmla="*/ 488522 h 1412447"/>
              <a:gd name="connsiteX74" fmla="*/ 861131 w 1023096"/>
              <a:gd name="connsiteY74" fmla="*/ 495666 h 1412447"/>
              <a:gd name="connsiteX75" fmla="*/ 875418 w 1023096"/>
              <a:gd name="connsiteY75" fmla="*/ 505191 h 1412447"/>
              <a:gd name="connsiteX76" fmla="*/ 882562 w 1023096"/>
              <a:gd name="connsiteY76" fmla="*/ 509953 h 1412447"/>
              <a:gd name="connsiteX77" fmla="*/ 889706 w 1023096"/>
              <a:gd name="connsiteY77" fmla="*/ 512335 h 1412447"/>
              <a:gd name="connsiteX78" fmla="*/ 903993 w 1023096"/>
              <a:gd name="connsiteY78" fmla="*/ 519478 h 1412447"/>
              <a:gd name="connsiteX79" fmla="*/ 908756 w 1023096"/>
              <a:gd name="connsiteY79" fmla="*/ 526622 h 1412447"/>
              <a:gd name="connsiteX80" fmla="*/ 927806 w 1023096"/>
              <a:gd name="connsiteY80" fmla="*/ 533766 h 1412447"/>
              <a:gd name="connsiteX81" fmla="*/ 956381 w 1023096"/>
              <a:gd name="connsiteY81" fmla="*/ 550435 h 1412447"/>
              <a:gd name="connsiteX82" fmla="*/ 963524 w 1023096"/>
              <a:gd name="connsiteY82" fmla="*/ 557578 h 1412447"/>
              <a:gd name="connsiteX83" fmla="*/ 977812 w 1023096"/>
              <a:gd name="connsiteY83" fmla="*/ 567103 h 1412447"/>
              <a:gd name="connsiteX84" fmla="*/ 984956 w 1023096"/>
              <a:gd name="connsiteY84" fmla="*/ 576628 h 1412447"/>
              <a:gd name="connsiteX85" fmla="*/ 994481 w 1023096"/>
              <a:gd name="connsiteY85" fmla="*/ 590916 h 1412447"/>
              <a:gd name="connsiteX86" fmla="*/ 999243 w 1023096"/>
              <a:gd name="connsiteY86" fmla="*/ 605203 h 1412447"/>
              <a:gd name="connsiteX87" fmla="*/ 1001624 w 1023096"/>
              <a:gd name="connsiteY87" fmla="*/ 624253 h 1412447"/>
              <a:gd name="connsiteX88" fmla="*/ 1006387 w 1023096"/>
              <a:gd name="connsiteY88" fmla="*/ 633778 h 1412447"/>
              <a:gd name="connsiteX89" fmla="*/ 1008768 w 1023096"/>
              <a:gd name="connsiteY89" fmla="*/ 640922 h 1412447"/>
              <a:gd name="connsiteX90" fmla="*/ 1013531 w 1023096"/>
              <a:gd name="connsiteY90" fmla="*/ 659972 h 1412447"/>
              <a:gd name="connsiteX91" fmla="*/ 1015912 w 1023096"/>
              <a:gd name="connsiteY91" fmla="*/ 669497 h 1412447"/>
              <a:gd name="connsiteX92" fmla="*/ 1018293 w 1023096"/>
              <a:gd name="connsiteY92" fmla="*/ 1069547 h 1412447"/>
              <a:gd name="connsiteX93" fmla="*/ 1011149 w 1023096"/>
              <a:gd name="connsiteY93" fmla="*/ 1090978 h 1412447"/>
              <a:gd name="connsiteX94" fmla="*/ 1008768 w 1023096"/>
              <a:gd name="connsiteY94" fmla="*/ 1102885 h 1412447"/>
              <a:gd name="connsiteX95" fmla="*/ 1006387 w 1023096"/>
              <a:gd name="connsiteY95" fmla="*/ 1117172 h 1412447"/>
              <a:gd name="connsiteX96" fmla="*/ 999243 w 1023096"/>
              <a:gd name="connsiteY96" fmla="*/ 1129078 h 1412447"/>
              <a:gd name="connsiteX97" fmla="*/ 989718 w 1023096"/>
              <a:gd name="connsiteY97" fmla="*/ 1162416 h 1412447"/>
              <a:gd name="connsiteX98" fmla="*/ 984956 w 1023096"/>
              <a:gd name="connsiteY98" fmla="*/ 1190991 h 1412447"/>
              <a:gd name="connsiteX99" fmla="*/ 980193 w 1023096"/>
              <a:gd name="connsiteY99" fmla="*/ 1205278 h 1412447"/>
              <a:gd name="connsiteX100" fmla="*/ 977812 w 1023096"/>
              <a:gd name="connsiteY100" fmla="*/ 1219566 h 1412447"/>
              <a:gd name="connsiteX101" fmla="*/ 975431 w 1023096"/>
              <a:gd name="connsiteY101" fmla="*/ 1231472 h 1412447"/>
              <a:gd name="connsiteX102" fmla="*/ 973049 w 1023096"/>
              <a:gd name="connsiteY102" fmla="*/ 1262428 h 1412447"/>
              <a:gd name="connsiteX103" fmla="*/ 968287 w 1023096"/>
              <a:gd name="connsiteY103" fmla="*/ 1281478 h 1412447"/>
              <a:gd name="connsiteX104" fmla="*/ 963524 w 1023096"/>
              <a:gd name="connsiteY104" fmla="*/ 1312435 h 1412447"/>
              <a:gd name="connsiteX105" fmla="*/ 958762 w 1023096"/>
              <a:gd name="connsiteY105" fmla="*/ 1326722 h 1412447"/>
              <a:gd name="connsiteX106" fmla="*/ 944474 w 1023096"/>
              <a:gd name="connsiteY106" fmla="*/ 1341010 h 1412447"/>
              <a:gd name="connsiteX107" fmla="*/ 937331 w 1023096"/>
              <a:gd name="connsiteY107" fmla="*/ 1350535 h 1412447"/>
              <a:gd name="connsiteX108" fmla="*/ 927806 w 1023096"/>
              <a:gd name="connsiteY108" fmla="*/ 1357678 h 1412447"/>
              <a:gd name="connsiteX109" fmla="*/ 918281 w 1023096"/>
              <a:gd name="connsiteY109" fmla="*/ 1371966 h 1412447"/>
              <a:gd name="connsiteX110" fmla="*/ 913518 w 1023096"/>
              <a:gd name="connsiteY110" fmla="*/ 1379110 h 1412447"/>
              <a:gd name="connsiteX111" fmla="*/ 906374 w 1023096"/>
              <a:gd name="connsiteY111" fmla="*/ 1381491 h 1412447"/>
              <a:gd name="connsiteX112" fmla="*/ 901612 w 1023096"/>
              <a:gd name="connsiteY112" fmla="*/ 1388635 h 1412447"/>
              <a:gd name="connsiteX113" fmla="*/ 884943 w 1023096"/>
              <a:gd name="connsiteY113" fmla="*/ 1395778 h 1412447"/>
              <a:gd name="connsiteX114" fmla="*/ 853987 w 1023096"/>
              <a:gd name="connsiteY114" fmla="*/ 1405303 h 1412447"/>
              <a:gd name="connsiteX115" fmla="*/ 839699 w 1023096"/>
              <a:gd name="connsiteY115" fmla="*/ 1410066 h 1412447"/>
              <a:gd name="connsiteX116" fmla="*/ 806362 w 1023096"/>
              <a:gd name="connsiteY116" fmla="*/ 1412447 h 1412447"/>
              <a:gd name="connsiteX117" fmla="*/ 627768 w 1023096"/>
              <a:gd name="connsiteY117" fmla="*/ 1410066 h 1412447"/>
              <a:gd name="connsiteX118" fmla="*/ 618243 w 1023096"/>
              <a:gd name="connsiteY118" fmla="*/ 1405303 h 1412447"/>
              <a:gd name="connsiteX119" fmla="*/ 611099 w 1023096"/>
              <a:gd name="connsiteY119" fmla="*/ 1402922 h 1412447"/>
              <a:gd name="connsiteX120" fmla="*/ 603956 w 1023096"/>
              <a:gd name="connsiteY120" fmla="*/ 1398160 h 1412447"/>
              <a:gd name="connsiteX121" fmla="*/ 580143 w 1023096"/>
              <a:gd name="connsiteY121" fmla="*/ 1391016 h 1412447"/>
              <a:gd name="connsiteX122" fmla="*/ 565856 w 1023096"/>
              <a:gd name="connsiteY122" fmla="*/ 1388635 h 1412447"/>
              <a:gd name="connsiteX123" fmla="*/ 558712 w 1023096"/>
              <a:gd name="connsiteY123" fmla="*/ 1381491 h 1412447"/>
              <a:gd name="connsiteX124" fmla="*/ 539662 w 1023096"/>
              <a:gd name="connsiteY124" fmla="*/ 1371966 h 1412447"/>
              <a:gd name="connsiteX125" fmla="*/ 513468 w 1023096"/>
              <a:gd name="connsiteY125" fmla="*/ 1350535 h 1412447"/>
              <a:gd name="connsiteX126" fmla="*/ 496799 w 1023096"/>
              <a:gd name="connsiteY126" fmla="*/ 1333866 h 1412447"/>
              <a:gd name="connsiteX127" fmla="*/ 480131 w 1023096"/>
              <a:gd name="connsiteY127" fmla="*/ 1310053 h 1412447"/>
              <a:gd name="connsiteX128" fmla="*/ 470606 w 1023096"/>
              <a:gd name="connsiteY128" fmla="*/ 1295766 h 1412447"/>
              <a:gd name="connsiteX129" fmla="*/ 468224 w 1023096"/>
              <a:gd name="connsiteY129" fmla="*/ 1286241 h 1412447"/>
              <a:gd name="connsiteX130" fmla="*/ 465843 w 1023096"/>
              <a:gd name="connsiteY130" fmla="*/ 1279097 h 1412447"/>
              <a:gd name="connsiteX131" fmla="*/ 458699 w 1023096"/>
              <a:gd name="connsiteY131" fmla="*/ 1262428 h 1412447"/>
              <a:gd name="connsiteX132" fmla="*/ 453937 w 1023096"/>
              <a:gd name="connsiteY132" fmla="*/ 1236235 h 1412447"/>
              <a:gd name="connsiteX133" fmla="*/ 451556 w 1023096"/>
              <a:gd name="connsiteY133" fmla="*/ 1229091 h 1412447"/>
              <a:gd name="connsiteX134" fmla="*/ 449174 w 1023096"/>
              <a:gd name="connsiteY134" fmla="*/ 1219566 h 1412447"/>
              <a:gd name="connsiteX135" fmla="*/ 444412 w 1023096"/>
              <a:gd name="connsiteY135" fmla="*/ 1195753 h 1412447"/>
              <a:gd name="connsiteX136" fmla="*/ 432506 w 1023096"/>
              <a:gd name="connsiteY136" fmla="*/ 1162416 h 1412447"/>
              <a:gd name="connsiteX137" fmla="*/ 427743 w 1023096"/>
              <a:gd name="connsiteY137" fmla="*/ 1152891 h 1412447"/>
              <a:gd name="connsiteX138" fmla="*/ 420599 w 1023096"/>
              <a:gd name="connsiteY138" fmla="*/ 1131460 h 1412447"/>
              <a:gd name="connsiteX139" fmla="*/ 418218 w 1023096"/>
              <a:gd name="connsiteY139" fmla="*/ 1119553 h 1412447"/>
              <a:gd name="connsiteX140" fmla="*/ 408693 w 1023096"/>
              <a:gd name="connsiteY140" fmla="*/ 1102885 h 1412447"/>
              <a:gd name="connsiteX141" fmla="*/ 406312 w 1023096"/>
              <a:gd name="connsiteY141" fmla="*/ 1095741 h 1412447"/>
              <a:gd name="connsiteX142" fmla="*/ 401549 w 1023096"/>
              <a:gd name="connsiteY142" fmla="*/ 1088597 h 1412447"/>
              <a:gd name="connsiteX143" fmla="*/ 396787 w 1023096"/>
              <a:gd name="connsiteY143" fmla="*/ 1079072 h 1412447"/>
              <a:gd name="connsiteX144" fmla="*/ 394406 w 1023096"/>
              <a:gd name="connsiteY144" fmla="*/ 1067166 h 1412447"/>
              <a:gd name="connsiteX145" fmla="*/ 380118 w 1023096"/>
              <a:gd name="connsiteY145" fmla="*/ 1040972 h 1412447"/>
              <a:gd name="connsiteX146" fmla="*/ 375356 w 1023096"/>
              <a:gd name="connsiteY146" fmla="*/ 1026685 h 1412447"/>
              <a:gd name="connsiteX147" fmla="*/ 368212 w 1023096"/>
              <a:gd name="connsiteY147" fmla="*/ 1012397 h 1412447"/>
              <a:gd name="connsiteX148" fmla="*/ 358687 w 1023096"/>
              <a:gd name="connsiteY148" fmla="*/ 990966 h 1412447"/>
              <a:gd name="connsiteX149" fmla="*/ 356306 w 1023096"/>
              <a:gd name="connsiteY149" fmla="*/ 979060 h 1412447"/>
              <a:gd name="connsiteX150" fmla="*/ 344399 w 1023096"/>
              <a:gd name="connsiteY150" fmla="*/ 957628 h 1412447"/>
              <a:gd name="connsiteX151" fmla="*/ 322968 w 1023096"/>
              <a:gd name="connsiteY151" fmla="*/ 931435 h 1412447"/>
              <a:gd name="connsiteX152" fmla="*/ 318206 w 1023096"/>
              <a:gd name="connsiteY152" fmla="*/ 924291 h 1412447"/>
              <a:gd name="connsiteX153" fmla="*/ 308681 w 1023096"/>
              <a:gd name="connsiteY153" fmla="*/ 905241 h 1412447"/>
              <a:gd name="connsiteX154" fmla="*/ 299156 w 1023096"/>
              <a:gd name="connsiteY154" fmla="*/ 895716 h 1412447"/>
              <a:gd name="connsiteX155" fmla="*/ 292012 w 1023096"/>
              <a:gd name="connsiteY155" fmla="*/ 883810 h 1412447"/>
              <a:gd name="connsiteX156" fmla="*/ 280106 w 1023096"/>
              <a:gd name="connsiteY156" fmla="*/ 867141 h 1412447"/>
              <a:gd name="connsiteX157" fmla="*/ 270581 w 1023096"/>
              <a:gd name="connsiteY157" fmla="*/ 848091 h 1412447"/>
              <a:gd name="connsiteX158" fmla="*/ 265818 w 1023096"/>
              <a:gd name="connsiteY158" fmla="*/ 838566 h 1412447"/>
              <a:gd name="connsiteX159" fmla="*/ 256293 w 1023096"/>
              <a:gd name="connsiteY159" fmla="*/ 829041 h 1412447"/>
              <a:gd name="connsiteX160" fmla="*/ 244387 w 1023096"/>
              <a:gd name="connsiteY160" fmla="*/ 805228 h 1412447"/>
              <a:gd name="connsiteX161" fmla="*/ 232481 w 1023096"/>
              <a:gd name="connsiteY161" fmla="*/ 790941 h 1412447"/>
              <a:gd name="connsiteX162" fmla="*/ 222956 w 1023096"/>
              <a:gd name="connsiteY162" fmla="*/ 774272 h 1412447"/>
              <a:gd name="connsiteX163" fmla="*/ 211049 w 1023096"/>
              <a:gd name="connsiteY163" fmla="*/ 757603 h 1412447"/>
              <a:gd name="connsiteX164" fmla="*/ 182474 w 1023096"/>
              <a:gd name="connsiteY164" fmla="*/ 698072 h 1412447"/>
              <a:gd name="connsiteX165" fmla="*/ 163424 w 1023096"/>
              <a:gd name="connsiteY165" fmla="*/ 667116 h 1412447"/>
              <a:gd name="connsiteX166" fmla="*/ 151518 w 1023096"/>
              <a:gd name="connsiteY166" fmla="*/ 636160 h 1412447"/>
              <a:gd name="connsiteX167" fmla="*/ 146756 w 1023096"/>
              <a:gd name="connsiteY167" fmla="*/ 621872 h 1412447"/>
              <a:gd name="connsiteX168" fmla="*/ 137231 w 1023096"/>
              <a:gd name="connsiteY168" fmla="*/ 607585 h 1412447"/>
              <a:gd name="connsiteX169" fmla="*/ 132468 w 1023096"/>
              <a:gd name="connsiteY169" fmla="*/ 590916 h 1412447"/>
              <a:gd name="connsiteX170" fmla="*/ 127706 w 1023096"/>
              <a:gd name="connsiteY170" fmla="*/ 583772 h 1412447"/>
              <a:gd name="connsiteX171" fmla="*/ 120562 w 1023096"/>
              <a:gd name="connsiteY171" fmla="*/ 562341 h 1412447"/>
              <a:gd name="connsiteX172" fmla="*/ 118181 w 1023096"/>
              <a:gd name="connsiteY172" fmla="*/ 550435 h 1412447"/>
              <a:gd name="connsiteX173" fmla="*/ 111037 w 1023096"/>
              <a:gd name="connsiteY173" fmla="*/ 543291 h 1412447"/>
              <a:gd name="connsiteX174" fmla="*/ 101512 w 1023096"/>
              <a:gd name="connsiteY174" fmla="*/ 509953 h 1412447"/>
              <a:gd name="connsiteX175" fmla="*/ 89606 w 1023096"/>
              <a:gd name="connsiteY175" fmla="*/ 486141 h 1412447"/>
              <a:gd name="connsiteX176" fmla="*/ 77699 w 1023096"/>
              <a:gd name="connsiteY176" fmla="*/ 459947 h 1412447"/>
              <a:gd name="connsiteX177" fmla="*/ 75318 w 1023096"/>
              <a:gd name="connsiteY177" fmla="*/ 450422 h 1412447"/>
              <a:gd name="connsiteX178" fmla="*/ 68174 w 1023096"/>
              <a:gd name="connsiteY178" fmla="*/ 436135 h 1412447"/>
              <a:gd name="connsiteX179" fmla="*/ 58649 w 1023096"/>
              <a:gd name="connsiteY179" fmla="*/ 409941 h 1412447"/>
              <a:gd name="connsiteX180" fmla="*/ 53887 w 1023096"/>
              <a:gd name="connsiteY180" fmla="*/ 400416 h 1412447"/>
              <a:gd name="connsiteX181" fmla="*/ 49124 w 1023096"/>
              <a:gd name="connsiteY181" fmla="*/ 381366 h 1412447"/>
              <a:gd name="connsiteX182" fmla="*/ 44362 w 1023096"/>
              <a:gd name="connsiteY182" fmla="*/ 367078 h 1412447"/>
              <a:gd name="connsiteX183" fmla="*/ 39599 w 1023096"/>
              <a:gd name="connsiteY183" fmla="*/ 343266 h 1412447"/>
              <a:gd name="connsiteX184" fmla="*/ 34837 w 1023096"/>
              <a:gd name="connsiteY184" fmla="*/ 333741 h 1412447"/>
              <a:gd name="connsiteX185" fmla="*/ 30074 w 1023096"/>
              <a:gd name="connsiteY185" fmla="*/ 298022 h 1412447"/>
              <a:gd name="connsiteX186" fmla="*/ 27693 w 1023096"/>
              <a:gd name="connsiteY186" fmla="*/ 290878 h 1412447"/>
              <a:gd name="connsiteX187" fmla="*/ 22931 w 1023096"/>
              <a:gd name="connsiteY187" fmla="*/ 231347 h 1412447"/>
              <a:gd name="connsiteX188" fmla="*/ 20549 w 1023096"/>
              <a:gd name="connsiteY188" fmla="*/ 214678 h 1412447"/>
              <a:gd name="connsiteX189" fmla="*/ 18168 w 1023096"/>
              <a:gd name="connsiteY189" fmla="*/ 202772 h 1412447"/>
              <a:gd name="connsiteX190" fmla="*/ 15787 w 1023096"/>
              <a:gd name="connsiteY190" fmla="*/ 178960 h 1412447"/>
              <a:gd name="connsiteX191" fmla="*/ 13406 w 1023096"/>
              <a:gd name="connsiteY191" fmla="*/ 169435 h 1412447"/>
              <a:gd name="connsiteX192" fmla="*/ 8643 w 1023096"/>
              <a:gd name="connsiteY192" fmla="*/ 140860 h 1412447"/>
              <a:gd name="connsiteX193" fmla="*/ 6262 w 1023096"/>
              <a:gd name="connsiteY193" fmla="*/ 133716 h 1412447"/>
              <a:gd name="connsiteX194" fmla="*/ 3881 w 1023096"/>
              <a:gd name="connsiteY194" fmla="*/ 124191 h 1412447"/>
              <a:gd name="connsiteX195" fmla="*/ 3881 w 1023096"/>
              <a:gd name="connsiteY195" fmla="*/ 31322 h 1412447"/>
              <a:gd name="connsiteX196" fmla="*/ 20549 w 1023096"/>
              <a:gd name="connsiteY196" fmla="*/ 9891 h 1412447"/>
              <a:gd name="connsiteX197" fmla="*/ 20549 w 1023096"/>
              <a:gd name="connsiteY197" fmla="*/ 366 h 14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023096" h="1412447">
                <a:moveTo>
                  <a:pt x="20549" y="366"/>
                </a:moveTo>
                <a:cubicBezTo>
                  <a:pt x="24121" y="-825"/>
                  <a:pt x="34977" y="1131"/>
                  <a:pt x="41981" y="2747"/>
                </a:cubicBezTo>
                <a:cubicBezTo>
                  <a:pt x="50515" y="4716"/>
                  <a:pt x="53742" y="10488"/>
                  <a:pt x="61031" y="14653"/>
                </a:cubicBezTo>
                <a:cubicBezTo>
                  <a:pt x="63210" y="15898"/>
                  <a:pt x="65929" y="15912"/>
                  <a:pt x="68174" y="17035"/>
                </a:cubicBezTo>
                <a:cubicBezTo>
                  <a:pt x="70734" y="18315"/>
                  <a:pt x="72638" y="20792"/>
                  <a:pt x="75318" y="21797"/>
                </a:cubicBezTo>
                <a:cubicBezTo>
                  <a:pt x="79108" y="23218"/>
                  <a:pt x="83273" y="23300"/>
                  <a:pt x="87224" y="24178"/>
                </a:cubicBezTo>
                <a:cubicBezTo>
                  <a:pt x="90419" y="24888"/>
                  <a:pt x="93574" y="25766"/>
                  <a:pt x="96749" y="26560"/>
                </a:cubicBezTo>
                <a:cubicBezTo>
                  <a:pt x="99130" y="28941"/>
                  <a:pt x="100816" y="32335"/>
                  <a:pt x="103893" y="33703"/>
                </a:cubicBezTo>
                <a:cubicBezTo>
                  <a:pt x="108305" y="35664"/>
                  <a:pt x="113468" y="35037"/>
                  <a:pt x="118181" y="36085"/>
                </a:cubicBezTo>
                <a:cubicBezTo>
                  <a:pt x="120631" y="36630"/>
                  <a:pt x="122839" y="38111"/>
                  <a:pt x="125324" y="38466"/>
                </a:cubicBezTo>
                <a:cubicBezTo>
                  <a:pt x="134003" y="39706"/>
                  <a:pt x="142787" y="40053"/>
                  <a:pt x="151518" y="40847"/>
                </a:cubicBezTo>
                <a:cubicBezTo>
                  <a:pt x="153899" y="41641"/>
                  <a:pt x="156573" y="41836"/>
                  <a:pt x="158662" y="43228"/>
                </a:cubicBezTo>
                <a:cubicBezTo>
                  <a:pt x="161464" y="45096"/>
                  <a:pt x="163249" y="48180"/>
                  <a:pt x="165806" y="50372"/>
                </a:cubicBezTo>
                <a:cubicBezTo>
                  <a:pt x="168819" y="52955"/>
                  <a:pt x="172156" y="55135"/>
                  <a:pt x="175331" y="57516"/>
                </a:cubicBezTo>
                <a:cubicBezTo>
                  <a:pt x="176918" y="59897"/>
                  <a:pt x="179088" y="61980"/>
                  <a:pt x="180093" y="64660"/>
                </a:cubicBezTo>
                <a:cubicBezTo>
                  <a:pt x="181514" y="68450"/>
                  <a:pt x="180508" y="73028"/>
                  <a:pt x="182474" y="76566"/>
                </a:cubicBezTo>
                <a:cubicBezTo>
                  <a:pt x="188418" y="87265"/>
                  <a:pt x="195712" y="87328"/>
                  <a:pt x="206287" y="90853"/>
                </a:cubicBezTo>
                <a:cubicBezTo>
                  <a:pt x="208668" y="91647"/>
                  <a:pt x="211186" y="92112"/>
                  <a:pt x="213431" y="93235"/>
                </a:cubicBezTo>
                <a:cubicBezTo>
                  <a:pt x="216031" y="94535"/>
                  <a:pt x="232355" y="103819"/>
                  <a:pt x="239624" y="105141"/>
                </a:cubicBezTo>
                <a:cubicBezTo>
                  <a:pt x="245920" y="106286"/>
                  <a:pt x="252324" y="106728"/>
                  <a:pt x="258674" y="107522"/>
                </a:cubicBezTo>
                <a:cubicBezTo>
                  <a:pt x="273997" y="112629"/>
                  <a:pt x="257356" y="105899"/>
                  <a:pt x="272962" y="117047"/>
                </a:cubicBezTo>
                <a:cubicBezTo>
                  <a:pt x="286117" y="126444"/>
                  <a:pt x="281935" y="116497"/>
                  <a:pt x="296774" y="131335"/>
                </a:cubicBezTo>
                <a:lnTo>
                  <a:pt x="311062" y="145622"/>
                </a:lnTo>
                <a:cubicBezTo>
                  <a:pt x="313443" y="148003"/>
                  <a:pt x="315404" y="150898"/>
                  <a:pt x="318206" y="152766"/>
                </a:cubicBezTo>
                <a:cubicBezTo>
                  <a:pt x="338670" y="166409"/>
                  <a:pt x="312781" y="150054"/>
                  <a:pt x="332493" y="159910"/>
                </a:cubicBezTo>
                <a:cubicBezTo>
                  <a:pt x="335053" y="161190"/>
                  <a:pt x="337022" y="163510"/>
                  <a:pt x="339637" y="164672"/>
                </a:cubicBezTo>
                <a:cubicBezTo>
                  <a:pt x="354425" y="171245"/>
                  <a:pt x="351461" y="166704"/>
                  <a:pt x="363449" y="174197"/>
                </a:cubicBezTo>
                <a:cubicBezTo>
                  <a:pt x="366815" y="176300"/>
                  <a:pt x="369723" y="179065"/>
                  <a:pt x="372974" y="181341"/>
                </a:cubicBezTo>
                <a:cubicBezTo>
                  <a:pt x="377663" y="184623"/>
                  <a:pt x="382499" y="187691"/>
                  <a:pt x="387262" y="190866"/>
                </a:cubicBezTo>
                <a:lnTo>
                  <a:pt x="394406" y="195628"/>
                </a:lnTo>
                <a:cubicBezTo>
                  <a:pt x="396787" y="197215"/>
                  <a:pt x="398834" y="199486"/>
                  <a:pt x="401549" y="200391"/>
                </a:cubicBezTo>
                <a:lnTo>
                  <a:pt x="408693" y="202772"/>
                </a:lnTo>
                <a:cubicBezTo>
                  <a:pt x="411868" y="205153"/>
                  <a:pt x="414772" y="207947"/>
                  <a:pt x="418218" y="209916"/>
                </a:cubicBezTo>
                <a:cubicBezTo>
                  <a:pt x="420397" y="211161"/>
                  <a:pt x="423273" y="210905"/>
                  <a:pt x="425362" y="212297"/>
                </a:cubicBezTo>
                <a:cubicBezTo>
                  <a:pt x="443201" y="224189"/>
                  <a:pt x="422664" y="216160"/>
                  <a:pt x="439649" y="221822"/>
                </a:cubicBezTo>
                <a:cubicBezTo>
                  <a:pt x="442030" y="223410"/>
                  <a:pt x="444162" y="225458"/>
                  <a:pt x="446793" y="226585"/>
                </a:cubicBezTo>
                <a:cubicBezTo>
                  <a:pt x="449801" y="227874"/>
                  <a:pt x="453595" y="227151"/>
                  <a:pt x="456318" y="228966"/>
                </a:cubicBezTo>
                <a:cubicBezTo>
                  <a:pt x="458699" y="230554"/>
                  <a:pt x="459493" y="233729"/>
                  <a:pt x="461081" y="236110"/>
                </a:cubicBezTo>
                <a:cubicBezTo>
                  <a:pt x="461875" y="239285"/>
                  <a:pt x="461418" y="243079"/>
                  <a:pt x="463462" y="245635"/>
                </a:cubicBezTo>
                <a:cubicBezTo>
                  <a:pt x="465030" y="247595"/>
                  <a:pt x="468361" y="246894"/>
                  <a:pt x="470606" y="248016"/>
                </a:cubicBezTo>
                <a:cubicBezTo>
                  <a:pt x="473166" y="249296"/>
                  <a:pt x="475551" y="250946"/>
                  <a:pt x="477749" y="252778"/>
                </a:cubicBezTo>
                <a:cubicBezTo>
                  <a:pt x="484897" y="258734"/>
                  <a:pt x="485502" y="262608"/>
                  <a:pt x="494418" y="267066"/>
                </a:cubicBezTo>
                <a:cubicBezTo>
                  <a:pt x="498908" y="269311"/>
                  <a:pt x="503943" y="270240"/>
                  <a:pt x="508706" y="271828"/>
                </a:cubicBezTo>
                <a:cubicBezTo>
                  <a:pt x="511087" y="272622"/>
                  <a:pt x="513604" y="273088"/>
                  <a:pt x="515849" y="274210"/>
                </a:cubicBezTo>
                <a:cubicBezTo>
                  <a:pt x="527619" y="280094"/>
                  <a:pt x="522006" y="277850"/>
                  <a:pt x="532518" y="281353"/>
                </a:cubicBezTo>
                <a:cubicBezTo>
                  <a:pt x="537281" y="284528"/>
                  <a:pt x="541492" y="288752"/>
                  <a:pt x="546806" y="290878"/>
                </a:cubicBezTo>
                <a:cubicBezTo>
                  <a:pt x="561043" y="296573"/>
                  <a:pt x="554657" y="294289"/>
                  <a:pt x="565856" y="298022"/>
                </a:cubicBezTo>
                <a:cubicBezTo>
                  <a:pt x="567443" y="300403"/>
                  <a:pt x="568594" y="303142"/>
                  <a:pt x="570618" y="305166"/>
                </a:cubicBezTo>
                <a:cubicBezTo>
                  <a:pt x="575232" y="309780"/>
                  <a:pt x="579098" y="310373"/>
                  <a:pt x="584906" y="312310"/>
                </a:cubicBezTo>
                <a:cubicBezTo>
                  <a:pt x="586493" y="314691"/>
                  <a:pt x="587645" y="317430"/>
                  <a:pt x="589668" y="319453"/>
                </a:cubicBezTo>
                <a:cubicBezTo>
                  <a:pt x="591692" y="321477"/>
                  <a:pt x="594299" y="322845"/>
                  <a:pt x="596812" y="324216"/>
                </a:cubicBezTo>
                <a:cubicBezTo>
                  <a:pt x="615408" y="334359"/>
                  <a:pt x="610533" y="332409"/>
                  <a:pt x="625387" y="336122"/>
                </a:cubicBezTo>
                <a:cubicBezTo>
                  <a:pt x="627768" y="337710"/>
                  <a:pt x="629971" y="339605"/>
                  <a:pt x="632531" y="340885"/>
                </a:cubicBezTo>
                <a:cubicBezTo>
                  <a:pt x="647183" y="348212"/>
                  <a:pt x="631772" y="335554"/>
                  <a:pt x="651581" y="350410"/>
                </a:cubicBezTo>
                <a:cubicBezTo>
                  <a:pt x="665852" y="361113"/>
                  <a:pt x="651539" y="355157"/>
                  <a:pt x="665868" y="359935"/>
                </a:cubicBezTo>
                <a:cubicBezTo>
                  <a:pt x="669043" y="362316"/>
                  <a:pt x="672380" y="364495"/>
                  <a:pt x="675393" y="367078"/>
                </a:cubicBezTo>
                <a:cubicBezTo>
                  <a:pt x="677950" y="369270"/>
                  <a:pt x="679797" y="372264"/>
                  <a:pt x="682537" y="374222"/>
                </a:cubicBezTo>
                <a:cubicBezTo>
                  <a:pt x="685426" y="376285"/>
                  <a:pt x="689018" y="377159"/>
                  <a:pt x="692062" y="378985"/>
                </a:cubicBezTo>
                <a:cubicBezTo>
                  <a:pt x="696970" y="381930"/>
                  <a:pt x="701587" y="385335"/>
                  <a:pt x="706349" y="388510"/>
                </a:cubicBezTo>
                <a:lnTo>
                  <a:pt x="727781" y="402797"/>
                </a:lnTo>
                <a:lnTo>
                  <a:pt x="734924" y="407560"/>
                </a:lnTo>
                <a:cubicBezTo>
                  <a:pt x="737305" y="409148"/>
                  <a:pt x="740044" y="410298"/>
                  <a:pt x="742068" y="412322"/>
                </a:cubicBezTo>
                <a:cubicBezTo>
                  <a:pt x="750987" y="421241"/>
                  <a:pt x="746017" y="418401"/>
                  <a:pt x="756356" y="421847"/>
                </a:cubicBezTo>
                <a:cubicBezTo>
                  <a:pt x="758737" y="423435"/>
                  <a:pt x="761326" y="424747"/>
                  <a:pt x="763499" y="426610"/>
                </a:cubicBezTo>
                <a:cubicBezTo>
                  <a:pt x="766908" y="429532"/>
                  <a:pt x="769216" y="433755"/>
                  <a:pt x="773024" y="436135"/>
                </a:cubicBezTo>
                <a:cubicBezTo>
                  <a:pt x="775799" y="437869"/>
                  <a:pt x="779374" y="437722"/>
                  <a:pt x="782549" y="438516"/>
                </a:cubicBezTo>
                <a:cubicBezTo>
                  <a:pt x="784137" y="440897"/>
                  <a:pt x="786032" y="443100"/>
                  <a:pt x="787312" y="445660"/>
                </a:cubicBezTo>
                <a:cubicBezTo>
                  <a:pt x="788434" y="447905"/>
                  <a:pt x="787918" y="451028"/>
                  <a:pt x="789693" y="452803"/>
                </a:cubicBezTo>
                <a:cubicBezTo>
                  <a:pt x="793741" y="456850"/>
                  <a:pt x="799402" y="458894"/>
                  <a:pt x="803981" y="462328"/>
                </a:cubicBezTo>
                <a:cubicBezTo>
                  <a:pt x="807156" y="464709"/>
                  <a:pt x="810060" y="467503"/>
                  <a:pt x="813506" y="469472"/>
                </a:cubicBezTo>
                <a:cubicBezTo>
                  <a:pt x="815685" y="470717"/>
                  <a:pt x="818342" y="470864"/>
                  <a:pt x="820649" y="471853"/>
                </a:cubicBezTo>
                <a:cubicBezTo>
                  <a:pt x="841241" y="480679"/>
                  <a:pt x="820568" y="473414"/>
                  <a:pt x="837318" y="478997"/>
                </a:cubicBezTo>
                <a:cubicBezTo>
                  <a:pt x="839699" y="480585"/>
                  <a:pt x="841977" y="482340"/>
                  <a:pt x="844462" y="483760"/>
                </a:cubicBezTo>
                <a:cubicBezTo>
                  <a:pt x="847544" y="485521"/>
                  <a:pt x="851098" y="486459"/>
                  <a:pt x="853987" y="488522"/>
                </a:cubicBezTo>
                <a:cubicBezTo>
                  <a:pt x="856727" y="490479"/>
                  <a:pt x="858473" y="493598"/>
                  <a:pt x="861131" y="495666"/>
                </a:cubicBezTo>
                <a:cubicBezTo>
                  <a:pt x="865649" y="499180"/>
                  <a:pt x="870656" y="502016"/>
                  <a:pt x="875418" y="505191"/>
                </a:cubicBezTo>
                <a:cubicBezTo>
                  <a:pt x="877799" y="506778"/>
                  <a:pt x="879847" y="509048"/>
                  <a:pt x="882562" y="509953"/>
                </a:cubicBezTo>
                <a:cubicBezTo>
                  <a:pt x="884943" y="510747"/>
                  <a:pt x="887461" y="511212"/>
                  <a:pt x="889706" y="512335"/>
                </a:cubicBezTo>
                <a:cubicBezTo>
                  <a:pt x="908163" y="521564"/>
                  <a:pt x="886042" y="513495"/>
                  <a:pt x="903993" y="519478"/>
                </a:cubicBezTo>
                <a:cubicBezTo>
                  <a:pt x="905581" y="521859"/>
                  <a:pt x="906427" y="524958"/>
                  <a:pt x="908756" y="526622"/>
                </a:cubicBezTo>
                <a:cubicBezTo>
                  <a:pt x="911250" y="528404"/>
                  <a:pt x="923502" y="532332"/>
                  <a:pt x="927806" y="533766"/>
                </a:cubicBezTo>
                <a:cubicBezTo>
                  <a:pt x="949474" y="550017"/>
                  <a:pt x="939156" y="546127"/>
                  <a:pt x="956381" y="550435"/>
                </a:cubicBezTo>
                <a:cubicBezTo>
                  <a:pt x="958762" y="552816"/>
                  <a:pt x="960866" y="555511"/>
                  <a:pt x="963524" y="557578"/>
                </a:cubicBezTo>
                <a:cubicBezTo>
                  <a:pt x="968042" y="561092"/>
                  <a:pt x="977812" y="567103"/>
                  <a:pt x="977812" y="567103"/>
                </a:cubicBezTo>
                <a:cubicBezTo>
                  <a:pt x="980193" y="570278"/>
                  <a:pt x="982680" y="573377"/>
                  <a:pt x="984956" y="576628"/>
                </a:cubicBezTo>
                <a:cubicBezTo>
                  <a:pt x="988238" y="581317"/>
                  <a:pt x="994481" y="590916"/>
                  <a:pt x="994481" y="590916"/>
                </a:cubicBezTo>
                <a:cubicBezTo>
                  <a:pt x="996068" y="595678"/>
                  <a:pt x="998620" y="600222"/>
                  <a:pt x="999243" y="605203"/>
                </a:cubicBezTo>
                <a:cubicBezTo>
                  <a:pt x="1000037" y="611553"/>
                  <a:pt x="1000072" y="618045"/>
                  <a:pt x="1001624" y="624253"/>
                </a:cubicBezTo>
                <a:cubicBezTo>
                  <a:pt x="1002485" y="627697"/>
                  <a:pt x="1004989" y="630515"/>
                  <a:pt x="1006387" y="633778"/>
                </a:cubicBezTo>
                <a:cubicBezTo>
                  <a:pt x="1007376" y="636085"/>
                  <a:pt x="1008108" y="638500"/>
                  <a:pt x="1008768" y="640922"/>
                </a:cubicBezTo>
                <a:cubicBezTo>
                  <a:pt x="1010490" y="647237"/>
                  <a:pt x="1011943" y="653622"/>
                  <a:pt x="1013531" y="659972"/>
                </a:cubicBezTo>
                <a:lnTo>
                  <a:pt x="1015912" y="669497"/>
                </a:lnTo>
                <a:cubicBezTo>
                  <a:pt x="1020500" y="825497"/>
                  <a:pt x="1028160" y="921547"/>
                  <a:pt x="1018293" y="1069547"/>
                </a:cubicBezTo>
                <a:cubicBezTo>
                  <a:pt x="1017792" y="1077060"/>
                  <a:pt x="1013218" y="1083738"/>
                  <a:pt x="1011149" y="1090978"/>
                </a:cubicBezTo>
                <a:cubicBezTo>
                  <a:pt x="1010037" y="1094870"/>
                  <a:pt x="1009492" y="1098903"/>
                  <a:pt x="1008768" y="1102885"/>
                </a:cubicBezTo>
                <a:cubicBezTo>
                  <a:pt x="1007904" y="1107635"/>
                  <a:pt x="1008037" y="1112635"/>
                  <a:pt x="1006387" y="1117172"/>
                </a:cubicBezTo>
                <a:cubicBezTo>
                  <a:pt x="1004805" y="1121522"/>
                  <a:pt x="1001624" y="1125109"/>
                  <a:pt x="999243" y="1129078"/>
                </a:cubicBezTo>
                <a:cubicBezTo>
                  <a:pt x="994484" y="1167155"/>
                  <a:pt x="1001153" y="1130969"/>
                  <a:pt x="989718" y="1162416"/>
                </a:cubicBezTo>
                <a:cubicBezTo>
                  <a:pt x="987597" y="1168249"/>
                  <a:pt x="986022" y="1186370"/>
                  <a:pt x="984956" y="1190991"/>
                </a:cubicBezTo>
                <a:cubicBezTo>
                  <a:pt x="983827" y="1195882"/>
                  <a:pt x="981781" y="1200516"/>
                  <a:pt x="980193" y="1205278"/>
                </a:cubicBezTo>
                <a:cubicBezTo>
                  <a:pt x="979399" y="1210041"/>
                  <a:pt x="978676" y="1214816"/>
                  <a:pt x="977812" y="1219566"/>
                </a:cubicBezTo>
                <a:cubicBezTo>
                  <a:pt x="977088" y="1223548"/>
                  <a:pt x="975878" y="1227450"/>
                  <a:pt x="975431" y="1231472"/>
                </a:cubicBezTo>
                <a:cubicBezTo>
                  <a:pt x="974288" y="1241758"/>
                  <a:pt x="974192" y="1252142"/>
                  <a:pt x="973049" y="1262428"/>
                </a:cubicBezTo>
                <a:cubicBezTo>
                  <a:pt x="972091" y="1271051"/>
                  <a:pt x="970761" y="1274057"/>
                  <a:pt x="968287" y="1281478"/>
                </a:cubicBezTo>
                <a:cubicBezTo>
                  <a:pt x="967172" y="1290403"/>
                  <a:pt x="966043" y="1303198"/>
                  <a:pt x="963524" y="1312435"/>
                </a:cubicBezTo>
                <a:cubicBezTo>
                  <a:pt x="962203" y="1317278"/>
                  <a:pt x="962312" y="1323172"/>
                  <a:pt x="958762" y="1326722"/>
                </a:cubicBezTo>
                <a:cubicBezTo>
                  <a:pt x="953999" y="1331485"/>
                  <a:pt x="948515" y="1335621"/>
                  <a:pt x="944474" y="1341010"/>
                </a:cubicBezTo>
                <a:cubicBezTo>
                  <a:pt x="942093" y="1344185"/>
                  <a:pt x="940137" y="1347729"/>
                  <a:pt x="937331" y="1350535"/>
                </a:cubicBezTo>
                <a:cubicBezTo>
                  <a:pt x="934525" y="1353341"/>
                  <a:pt x="930981" y="1355297"/>
                  <a:pt x="927806" y="1357678"/>
                </a:cubicBezTo>
                <a:lnTo>
                  <a:pt x="918281" y="1371966"/>
                </a:lnTo>
                <a:cubicBezTo>
                  <a:pt x="916693" y="1374347"/>
                  <a:pt x="916233" y="1378205"/>
                  <a:pt x="913518" y="1379110"/>
                </a:cubicBezTo>
                <a:lnTo>
                  <a:pt x="906374" y="1381491"/>
                </a:lnTo>
                <a:cubicBezTo>
                  <a:pt x="904787" y="1383872"/>
                  <a:pt x="903636" y="1386611"/>
                  <a:pt x="901612" y="1388635"/>
                </a:cubicBezTo>
                <a:cubicBezTo>
                  <a:pt x="896131" y="1394116"/>
                  <a:pt x="892228" y="1393957"/>
                  <a:pt x="884943" y="1395778"/>
                </a:cubicBezTo>
                <a:cubicBezTo>
                  <a:pt x="867403" y="1408933"/>
                  <a:pt x="883464" y="1399407"/>
                  <a:pt x="853987" y="1405303"/>
                </a:cubicBezTo>
                <a:cubicBezTo>
                  <a:pt x="849064" y="1406288"/>
                  <a:pt x="844664" y="1409321"/>
                  <a:pt x="839699" y="1410066"/>
                </a:cubicBezTo>
                <a:cubicBezTo>
                  <a:pt x="828682" y="1411719"/>
                  <a:pt x="817474" y="1411653"/>
                  <a:pt x="806362" y="1412447"/>
                </a:cubicBezTo>
                <a:cubicBezTo>
                  <a:pt x="746831" y="1411653"/>
                  <a:pt x="687262" y="1412325"/>
                  <a:pt x="627768" y="1410066"/>
                </a:cubicBezTo>
                <a:cubicBezTo>
                  <a:pt x="624221" y="1409931"/>
                  <a:pt x="621506" y="1406701"/>
                  <a:pt x="618243" y="1405303"/>
                </a:cubicBezTo>
                <a:cubicBezTo>
                  <a:pt x="615936" y="1404314"/>
                  <a:pt x="613480" y="1403716"/>
                  <a:pt x="611099" y="1402922"/>
                </a:cubicBezTo>
                <a:cubicBezTo>
                  <a:pt x="608718" y="1401335"/>
                  <a:pt x="606571" y="1399322"/>
                  <a:pt x="603956" y="1398160"/>
                </a:cubicBezTo>
                <a:cubicBezTo>
                  <a:pt x="598983" y="1395950"/>
                  <a:pt x="586442" y="1392276"/>
                  <a:pt x="580143" y="1391016"/>
                </a:cubicBezTo>
                <a:cubicBezTo>
                  <a:pt x="575409" y="1390069"/>
                  <a:pt x="570618" y="1389429"/>
                  <a:pt x="565856" y="1388635"/>
                </a:cubicBezTo>
                <a:cubicBezTo>
                  <a:pt x="563475" y="1386254"/>
                  <a:pt x="561553" y="1383299"/>
                  <a:pt x="558712" y="1381491"/>
                </a:cubicBezTo>
                <a:cubicBezTo>
                  <a:pt x="552722" y="1377679"/>
                  <a:pt x="539662" y="1371966"/>
                  <a:pt x="539662" y="1371966"/>
                </a:cubicBezTo>
                <a:cubicBezTo>
                  <a:pt x="511945" y="1344249"/>
                  <a:pt x="554114" y="1385374"/>
                  <a:pt x="513468" y="1350535"/>
                </a:cubicBezTo>
                <a:cubicBezTo>
                  <a:pt x="507502" y="1345421"/>
                  <a:pt x="501158" y="1340404"/>
                  <a:pt x="496799" y="1333866"/>
                </a:cubicBezTo>
                <a:cubicBezTo>
                  <a:pt x="485073" y="1316276"/>
                  <a:pt x="490708" y="1324157"/>
                  <a:pt x="480131" y="1310053"/>
                </a:cubicBezTo>
                <a:cubicBezTo>
                  <a:pt x="473292" y="1282705"/>
                  <a:pt x="483762" y="1315500"/>
                  <a:pt x="470606" y="1295766"/>
                </a:cubicBezTo>
                <a:cubicBezTo>
                  <a:pt x="468791" y="1293043"/>
                  <a:pt x="469123" y="1289388"/>
                  <a:pt x="468224" y="1286241"/>
                </a:cubicBezTo>
                <a:cubicBezTo>
                  <a:pt x="467534" y="1283827"/>
                  <a:pt x="466832" y="1281404"/>
                  <a:pt x="465843" y="1279097"/>
                </a:cubicBezTo>
                <a:cubicBezTo>
                  <a:pt x="462660" y="1271668"/>
                  <a:pt x="460294" y="1269869"/>
                  <a:pt x="458699" y="1262428"/>
                </a:cubicBezTo>
                <a:cubicBezTo>
                  <a:pt x="456840" y="1253751"/>
                  <a:pt x="455796" y="1244912"/>
                  <a:pt x="453937" y="1236235"/>
                </a:cubicBezTo>
                <a:cubicBezTo>
                  <a:pt x="453411" y="1233781"/>
                  <a:pt x="452246" y="1231505"/>
                  <a:pt x="451556" y="1229091"/>
                </a:cubicBezTo>
                <a:cubicBezTo>
                  <a:pt x="450657" y="1225944"/>
                  <a:pt x="449860" y="1222766"/>
                  <a:pt x="449174" y="1219566"/>
                </a:cubicBezTo>
                <a:cubicBezTo>
                  <a:pt x="447478" y="1211651"/>
                  <a:pt x="448032" y="1202993"/>
                  <a:pt x="444412" y="1195753"/>
                </a:cubicBezTo>
                <a:cubicBezTo>
                  <a:pt x="433611" y="1174153"/>
                  <a:pt x="446112" y="1200513"/>
                  <a:pt x="432506" y="1162416"/>
                </a:cubicBezTo>
                <a:cubicBezTo>
                  <a:pt x="431312" y="1159073"/>
                  <a:pt x="429017" y="1156204"/>
                  <a:pt x="427743" y="1152891"/>
                </a:cubicBezTo>
                <a:cubicBezTo>
                  <a:pt x="425040" y="1145863"/>
                  <a:pt x="422668" y="1138700"/>
                  <a:pt x="420599" y="1131460"/>
                </a:cubicBezTo>
                <a:cubicBezTo>
                  <a:pt x="419487" y="1127568"/>
                  <a:pt x="419775" y="1123289"/>
                  <a:pt x="418218" y="1119553"/>
                </a:cubicBezTo>
                <a:cubicBezTo>
                  <a:pt x="415757" y="1113646"/>
                  <a:pt x="411555" y="1108609"/>
                  <a:pt x="408693" y="1102885"/>
                </a:cubicBezTo>
                <a:cubicBezTo>
                  <a:pt x="407570" y="1100640"/>
                  <a:pt x="407435" y="1097986"/>
                  <a:pt x="406312" y="1095741"/>
                </a:cubicBezTo>
                <a:cubicBezTo>
                  <a:pt x="405032" y="1093181"/>
                  <a:pt x="402969" y="1091082"/>
                  <a:pt x="401549" y="1088597"/>
                </a:cubicBezTo>
                <a:cubicBezTo>
                  <a:pt x="399788" y="1085515"/>
                  <a:pt x="398374" y="1082247"/>
                  <a:pt x="396787" y="1079072"/>
                </a:cubicBezTo>
                <a:cubicBezTo>
                  <a:pt x="395993" y="1075103"/>
                  <a:pt x="395789" y="1070970"/>
                  <a:pt x="394406" y="1067166"/>
                </a:cubicBezTo>
                <a:cubicBezTo>
                  <a:pt x="386729" y="1046053"/>
                  <a:pt x="388666" y="1059778"/>
                  <a:pt x="380118" y="1040972"/>
                </a:cubicBezTo>
                <a:cubicBezTo>
                  <a:pt x="378041" y="1036402"/>
                  <a:pt x="377287" y="1031319"/>
                  <a:pt x="375356" y="1026685"/>
                </a:cubicBezTo>
                <a:cubicBezTo>
                  <a:pt x="373308" y="1021770"/>
                  <a:pt x="370593" y="1017160"/>
                  <a:pt x="368212" y="1012397"/>
                </a:cubicBezTo>
                <a:cubicBezTo>
                  <a:pt x="361799" y="980331"/>
                  <a:pt x="371450" y="1019682"/>
                  <a:pt x="358687" y="990966"/>
                </a:cubicBezTo>
                <a:cubicBezTo>
                  <a:pt x="357043" y="987268"/>
                  <a:pt x="357586" y="982900"/>
                  <a:pt x="356306" y="979060"/>
                </a:cubicBezTo>
                <a:cubicBezTo>
                  <a:pt x="354950" y="974991"/>
                  <a:pt x="346228" y="960067"/>
                  <a:pt x="344399" y="957628"/>
                </a:cubicBezTo>
                <a:cubicBezTo>
                  <a:pt x="337630" y="948603"/>
                  <a:pt x="329225" y="940822"/>
                  <a:pt x="322968" y="931435"/>
                </a:cubicBezTo>
                <a:cubicBezTo>
                  <a:pt x="321381" y="929054"/>
                  <a:pt x="319576" y="926803"/>
                  <a:pt x="318206" y="924291"/>
                </a:cubicBezTo>
                <a:cubicBezTo>
                  <a:pt x="314806" y="918058"/>
                  <a:pt x="313701" y="910261"/>
                  <a:pt x="308681" y="905241"/>
                </a:cubicBezTo>
                <a:cubicBezTo>
                  <a:pt x="305506" y="902066"/>
                  <a:pt x="301913" y="899260"/>
                  <a:pt x="299156" y="895716"/>
                </a:cubicBezTo>
                <a:cubicBezTo>
                  <a:pt x="296314" y="892063"/>
                  <a:pt x="294579" y="887661"/>
                  <a:pt x="292012" y="883810"/>
                </a:cubicBezTo>
                <a:cubicBezTo>
                  <a:pt x="288224" y="878129"/>
                  <a:pt x="284075" y="872697"/>
                  <a:pt x="280106" y="867141"/>
                </a:cubicBezTo>
                <a:cubicBezTo>
                  <a:pt x="275927" y="850429"/>
                  <a:pt x="280700" y="864281"/>
                  <a:pt x="270581" y="848091"/>
                </a:cubicBezTo>
                <a:cubicBezTo>
                  <a:pt x="268700" y="845081"/>
                  <a:pt x="267948" y="841406"/>
                  <a:pt x="265818" y="838566"/>
                </a:cubicBezTo>
                <a:cubicBezTo>
                  <a:pt x="263124" y="834974"/>
                  <a:pt x="259050" y="832585"/>
                  <a:pt x="256293" y="829041"/>
                </a:cubicBezTo>
                <a:cubicBezTo>
                  <a:pt x="236597" y="803718"/>
                  <a:pt x="260429" y="830439"/>
                  <a:pt x="244387" y="805228"/>
                </a:cubicBezTo>
                <a:cubicBezTo>
                  <a:pt x="241059" y="799998"/>
                  <a:pt x="236010" y="796038"/>
                  <a:pt x="232481" y="790941"/>
                </a:cubicBezTo>
                <a:cubicBezTo>
                  <a:pt x="228838" y="785679"/>
                  <a:pt x="226417" y="779655"/>
                  <a:pt x="222956" y="774272"/>
                </a:cubicBezTo>
                <a:cubicBezTo>
                  <a:pt x="219263" y="768528"/>
                  <a:pt x="214409" y="763547"/>
                  <a:pt x="211049" y="757603"/>
                </a:cubicBezTo>
                <a:cubicBezTo>
                  <a:pt x="180967" y="704382"/>
                  <a:pt x="201915" y="736953"/>
                  <a:pt x="182474" y="698072"/>
                </a:cubicBezTo>
                <a:cubicBezTo>
                  <a:pt x="176290" y="685705"/>
                  <a:pt x="170971" y="678435"/>
                  <a:pt x="163424" y="667116"/>
                </a:cubicBezTo>
                <a:cubicBezTo>
                  <a:pt x="153360" y="631886"/>
                  <a:pt x="164785" y="668000"/>
                  <a:pt x="151518" y="636160"/>
                </a:cubicBezTo>
                <a:cubicBezTo>
                  <a:pt x="149587" y="631526"/>
                  <a:pt x="149001" y="626362"/>
                  <a:pt x="146756" y="621872"/>
                </a:cubicBezTo>
                <a:cubicBezTo>
                  <a:pt x="144196" y="616753"/>
                  <a:pt x="137231" y="607585"/>
                  <a:pt x="137231" y="607585"/>
                </a:cubicBezTo>
                <a:cubicBezTo>
                  <a:pt x="135643" y="602029"/>
                  <a:pt x="134614" y="596281"/>
                  <a:pt x="132468" y="590916"/>
                </a:cubicBezTo>
                <a:cubicBezTo>
                  <a:pt x="131405" y="588259"/>
                  <a:pt x="128807" y="586414"/>
                  <a:pt x="127706" y="583772"/>
                </a:cubicBezTo>
                <a:cubicBezTo>
                  <a:pt x="124810" y="576821"/>
                  <a:pt x="122631" y="569581"/>
                  <a:pt x="120562" y="562341"/>
                </a:cubicBezTo>
                <a:cubicBezTo>
                  <a:pt x="119450" y="558449"/>
                  <a:pt x="119991" y="554055"/>
                  <a:pt x="118181" y="550435"/>
                </a:cubicBezTo>
                <a:cubicBezTo>
                  <a:pt x="116675" y="547423"/>
                  <a:pt x="113418" y="545672"/>
                  <a:pt x="111037" y="543291"/>
                </a:cubicBezTo>
                <a:cubicBezTo>
                  <a:pt x="107275" y="516955"/>
                  <a:pt x="111434" y="535747"/>
                  <a:pt x="101512" y="509953"/>
                </a:cubicBezTo>
                <a:cubicBezTo>
                  <a:pt x="93594" y="489368"/>
                  <a:pt x="101263" y="501685"/>
                  <a:pt x="89606" y="486141"/>
                </a:cubicBezTo>
                <a:cubicBezTo>
                  <a:pt x="75170" y="442836"/>
                  <a:pt x="94994" y="498861"/>
                  <a:pt x="77699" y="459947"/>
                </a:cubicBezTo>
                <a:cubicBezTo>
                  <a:pt x="76370" y="456956"/>
                  <a:pt x="76533" y="453461"/>
                  <a:pt x="75318" y="450422"/>
                </a:cubicBezTo>
                <a:cubicBezTo>
                  <a:pt x="73340" y="445478"/>
                  <a:pt x="70222" y="441050"/>
                  <a:pt x="68174" y="436135"/>
                </a:cubicBezTo>
                <a:cubicBezTo>
                  <a:pt x="50555" y="393850"/>
                  <a:pt x="75073" y="446894"/>
                  <a:pt x="58649" y="409941"/>
                </a:cubicBezTo>
                <a:cubicBezTo>
                  <a:pt x="57207" y="406697"/>
                  <a:pt x="55010" y="403784"/>
                  <a:pt x="53887" y="400416"/>
                </a:cubicBezTo>
                <a:cubicBezTo>
                  <a:pt x="51817" y="394206"/>
                  <a:pt x="50922" y="387660"/>
                  <a:pt x="49124" y="381366"/>
                </a:cubicBezTo>
                <a:cubicBezTo>
                  <a:pt x="47745" y="376539"/>
                  <a:pt x="45187" y="372030"/>
                  <a:pt x="44362" y="367078"/>
                </a:cubicBezTo>
                <a:cubicBezTo>
                  <a:pt x="43538" y="362131"/>
                  <a:pt x="41732" y="348955"/>
                  <a:pt x="39599" y="343266"/>
                </a:cubicBezTo>
                <a:cubicBezTo>
                  <a:pt x="38353" y="339942"/>
                  <a:pt x="36424" y="336916"/>
                  <a:pt x="34837" y="333741"/>
                </a:cubicBezTo>
                <a:cubicBezTo>
                  <a:pt x="33249" y="321835"/>
                  <a:pt x="32049" y="309870"/>
                  <a:pt x="30074" y="298022"/>
                </a:cubicBezTo>
                <a:cubicBezTo>
                  <a:pt x="29661" y="295546"/>
                  <a:pt x="27893" y="293380"/>
                  <a:pt x="27693" y="290878"/>
                </a:cubicBezTo>
                <a:cubicBezTo>
                  <a:pt x="22703" y="228498"/>
                  <a:pt x="31197" y="256150"/>
                  <a:pt x="22931" y="231347"/>
                </a:cubicBezTo>
                <a:cubicBezTo>
                  <a:pt x="22137" y="225791"/>
                  <a:pt x="21472" y="220214"/>
                  <a:pt x="20549" y="214678"/>
                </a:cubicBezTo>
                <a:cubicBezTo>
                  <a:pt x="19884" y="210686"/>
                  <a:pt x="18703" y="206784"/>
                  <a:pt x="18168" y="202772"/>
                </a:cubicBezTo>
                <a:cubicBezTo>
                  <a:pt x="17114" y="194865"/>
                  <a:pt x="16915" y="186857"/>
                  <a:pt x="15787" y="178960"/>
                </a:cubicBezTo>
                <a:cubicBezTo>
                  <a:pt x="15324" y="175720"/>
                  <a:pt x="13991" y="172655"/>
                  <a:pt x="13406" y="169435"/>
                </a:cubicBezTo>
                <a:cubicBezTo>
                  <a:pt x="10719" y="154659"/>
                  <a:pt x="11932" y="154016"/>
                  <a:pt x="8643" y="140860"/>
                </a:cubicBezTo>
                <a:cubicBezTo>
                  <a:pt x="8034" y="138425"/>
                  <a:pt x="6952" y="136130"/>
                  <a:pt x="6262" y="133716"/>
                </a:cubicBezTo>
                <a:cubicBezTo>
                  <a:pt x="5363" y="130569"/>
                  <a:pt x="4675" y="127366"/>
                  <a:pt x="3881" y="124191"/>
                </a:cubicBezTo>
                <a:cubicBezTo>
                  <a:pt x="-20" y="89092"/>
                  <a:pt x="-2429" y="76754"/>
                  <a:pt x="3881" y="31322"/>
                </a:cubicBezTo>
                <a:cubicBezTo>
                  <a:pt x="5084" y="22659"/>
                  <a:pt x="15354" y="16125"/>
                  <a:pt x="20549" y="9891"/>
                </a:cubicBezTo>
                <a:cubicBezTo>
                  <a:pt x="25752" y="3647"/>
                  <a:pt x="16977" y="1557"/>
                  <a:pt x="20549" y="36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4666593" y="2785241"/>
            <a:ext cx="3504950" cy="279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4666593" y="567766"/>
            <a:ext cx="346841" cy="315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733" y="2794802"/>
            <a:ext cx="3133519" cy="226413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534510" y="4339861"/>
            <a:ext cx="622943" cy="179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3323" y="1461496"/>
            <a:ext cx="8196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An </a:t>
            </a:r>
            <a:r>
              <a:rPr lang="it-IT" sz="2600" b="1" dirty="0" err="1" smtClean="0"/>
              <a:t>excursion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into</a:t>
            </a:r>
            <a:r>
              <a:rPr lang="it-IT" sz="2600" b="1" dirty="0" smtClean="0"/>
              <a:t> the</a:t>
            </a:r>
          </a:p>
          <a:p>
            <a:r>
              <a:rPr lang="it-IT" sz="2600" b="1" i="1" dirty="0" err="1" smtClean="0"/>
              <a:t>microscopic</a:t>
            </a:r>
            <a:r>
              <a:rPr lang="it-IT" sz="2600" b="1" dirty="0" smtClean="0"/>
              <a:t>  world</a:t>
            </a:r>
          </a:p>
          <a:p>
            <a:endParaRPr lang="it-IT" sz="2600" b="1" dirty="0" smtClean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90" y="912320"/>
            <a:ext cx="2857500" cy="2857500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3432236" y="2129380"/>
            <a:ext cx="979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6047874" y="2129380"/>
            <a:ext cx="2107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4572000" y="1860884"/>
            <a:ext cx="1235242" cy="401053"/>
          </a:xfrm>
          <a:custGeom>
            <a:avLst/>
            <a:gdLst>
              <a:gd name="connsiteX0" fmla="*/ 0 w 1235242"/>
              <a:gd name="connsiteY0" fmla="*/ 240632 h 401053"/>
              <a:gd name="connsiteX1" fmla="*/ 80211 w 1235242"/>
              <a:gd name="connsiteY1" fmla="*/ 208548 h 401053"/>
              <a:gd name="connsiteX2" fmla="*/ 128337 w 1235242"/>
              <a:gd name="connsiteY2" fmla="*/ 192505 h 401053"/>
              <a:gd name="connsiteX3" fmla="*/ 176463 w 1235242"/>
              <a:gd name="connsiteY3" fmla="*/ 208548 h 401053"/>
              <a:gd name="connsiteX4" fmla="*/ 224590 w 1235242"/>
              <a:gd name="connsiteY4" fmla="*/ 304800 h 401053"/>
              <a:gd name="connsiteX5" fmla="*/ 272716 w 1235242"/>
              <a:gd name="connsiteY5" fmla="*/ 401053 h 401053"/>
              <a:gd name="connsiteX6" fmla="*/ 352926 w 1235242"/>
              <a:gd name="connsiteY6" fmla="*/ 368969 h 401053"/>
              <a:gd name="connsiteX7" fmla="*/ 513347 w 1235242"/>
              <a:gd name="connsiteY7" fmla="*/ 240632 h 401053"/>
              <a:gd name="connsiteX8" fmla="*/ 545432 w 1235242"/>
              <a:gd name="connsiteY8" fmla="*/ 192505 h 401053"/>
              <a:gd name="connsiteX9" fmla="*/ 609600 w 1235242"/>
              <a:gd name="connsiteY9" fmla="*/ 80211 h 401053"/>
              <a:gd name="connsiteX10" fmla="*/ 657726 w 1235242"/>
              <a:gd name="connsiteY10" fmla="*/ 16042 h 401053"/>
              <a:gd name="connsiteX11" fmla="*/ 705853 w 1235242"/>
              <a:gd name="connsiteY11" fmla="*/ 0 h 401053"/>
              <a:gd name="connsiteX12" fmla="*/ 753979 w 1235242"/>
              <a:gd name="connsiteY12" fmla="*/ 32084 h 401053"/>
              <a:gd name="connsiteX13" fmla="*/ 802105 w 1235242"/>
              <a:gd name="connsiteY13" fmla="*/ 144379 h 401053"/>
              <a:gd name="connsiteX14" fmla="*/ 850232 w 1235242"/>
              <a:gd name="connsiteY14" fmla="*/ 224590 h 401053"/>
              <a:gd name="connsiteX15" fmla="*/ 866274 w 1235242"/>
              <a:gd name="connsiteY15" fmla="*/ 304800 h 401053"/>
              <a:gd name="connsiteX16" fmla="*/ 978569 w 1235242"/>
              <a:gd name="connsiteY16" fmla="*/ 288758 h 401053"/>
              <a:gd name="connsiteX17" fmla="*/ 1058779 w 1235242"/>
              <a:gd name="connsiteY17" fmla="*/ 192505 h 401053"/>
              <a:gd name="connsiteX18" fmla="*/ 1106905 w 1235242"/>
              <a:gd name="connsiteY18" fmla="*/ 224590 h 401053"/>
              <a:gd name="connsiteX19" fmla="*/ 1138990 w 1235242"/>
              <a:gd name="connsiteY19" fmla="*/ 272716 h 401053"/>
              <a:gd name="connsiteX20" fmla="*/ 1235242 w 1235242"/>
              <a:gd name="connsiteY20" fmla="*/ 240632 h 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5242" h="401053">
                <a:moveTo>
                  <a:pt x="0" y="240632"/>
                </a:moveTo>
                <a:cubicBezTo>
                  <a:pt x="26737" y="229937"/>
                  <a:pt x="53248" y="218659"/>
                  <a:pt x="80211" y="208548"/>
                </a:cubicBezTo>
                <a:cubicBezTo>
                  <a:pt x="96044" y="202610"/>
                  <a:pt x="111427" y="192505"/>
                  <a:pt x="128337" y="192505"/>
                </a:cubicBezTo>
                <a:cubicBezTo>
                  <a:pt x="145247" y="192505"/>
                  <a:pt x="160421" y="203200"/>
                  <a:pt x="176463" y="208548"/>
                </a:cubicBezTo>
                <a:cubicBezTo>
                  <a:pt x="268408" y="346465"/>
                  <a:pt x="158175" y="171971"/>
                  <a:pt x="224590" y="304800"/>
                </a:cubicBezTo>
                <a:cubicBezTo>
                  <a:pt x="286783" y="429185"/>
                  <a:pt x="232397" y="280095"/>
                  <a:pt x="272716" y="401053"/>
                </a:cubicBezTo>
                <a:cubicBezTo>
                  <a:pt x="299453" y="390358"/>
                  <a:pt x="329637" y="385906"/>
                  <a:pt x="352926" y="368969"/>
                </a:cubicBezTo>
                <a:cubicBezTo>
                  <a:pt x="601882" y="187909"/>
                  <a:pt x="337026" y="328792"/>
                  <a:pt x="513347" y="240632"/>
                </a:cubicBezTo>
                <a:cubicBezTo>
                  <a:pt x="524042" y="224590"/>
                  <a:pt x="535866" y="209245"/>
                  <a:pt x="545432" y="192505"/>
                </a:cubicBezTo>
                <a:cubicBezTo>
                  <a:pt x="599147" y="98504"/>
                  <a:pt x="553763" y="158384"/>
                  <a:pt x="609600" y="80211"/>
                </a:cubicBezTo>
                <a:cubicBezTo>
                  <a:pt x="625140" y="58454"/>
                  <a:pt x="637186" y="33159"/>
                  <a:pt x="657726" y="16042"/>
                </a:cubicBezTo>
                <a:cubicBezTo>
                  <a:pt x="670717" y="5216"/>
                  <a:pt x="689811" y="5347"/>
                  <a:pt x="705853" y="0"/>
                </a:cubicBezTo>
                <a:cubicBezTo>
                  <a:pt x="721895" y="10695"/>
                  <a:pt x="741636" y="17273"/>
                  <a:pt x="753979" y="32084"/>
                </a:cubicBezTo>
                <a:cubicBezTo>
                  <a:pt x="795706" y="82157"/>
                  <a:pt x="777029" y="94227"/>
                  <a:pt x="802105" y="144379"/>
                </a:cubicBezTo>
                <a:cubicBezTo>
                  <a:pt x="816049" y="172268"/>
                  <a:pt x="834190" y="197853"/>
                  <a:pt x="850232" y="224590"/>
                </a:cubicBezTo>
                <a:cubicBezTo>
                  <a:pt x="855579" y="251327"/>
                  <a:pt x="852746" y="281126"/>
                  <a:pt x="866274" y="304800"/>
                </a:cubicBezTo>
                <a:cubicBezTo>
                  <a:pt x="905046" y="372651"/>
                  <a:pt x="942798" y="319418"/>
                  <a:pt x="978569" y="288758"/>
                </a:cubicBezTo>
                <a:cubicBezTo>
                  <a:pt x="1026604" y="247585"/>
                  <a:pt x="1025774" y="242013"/>
                  <a:pt x="1058779" y="192505"/>
                </a:cubicBezTo>
                <a:cubicBezTo>
                  <a:pt x="1074821" y="203200"/>
                  <a:pt x="1093272" y="210957"/>
                  <a:pt x="1106905" y="224590"/>
                </a:cubicBezTo>
                <a:cubicBezTo>
                  <a:pt x="1120538" y="238223"/>
                  <a:pt x="1119859" y="270325"/>
                  <a:pt x="1138990" y="272716"/>
                </a:cubicBezTo>
                <a:cubicBezTo>
                  <a:pt x="1172548" y="276911"/>
                  <a:pt x="1235242" y="240632"/>
                  <a:pt x="1235242" y="2406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3323" y="1461496"/>
            <a:ext cx="8196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An </a:t>
            </a:r>
            <a:r>
              <a:rPr lang="it-IT" sz="2600" b="1" dirty="0" err="1" smtClean="0"/>
              <a:t>excursion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into</a:t>
            </a:r>
            <a:r>
              <a:rPr lang="it-IT" sz="2600" b="1" dirty="0" smtClean="0"/>
              <a:t> the</a:t>
            </a:r>
          </a:p>
          <a:p>
            <a:r>
              <a:rPr lang="it-IT" sz="2600" b="1" i="1" dirty="0" err="1" smtClean="0"/>
              <a:t>microscopic</a:t>
            </a:r>
            <a:r>
              <a:rPr lang="it-IT" sz="2600" b="1" dirty="0" smtClean="0"/>
              <a:t>  world</a:t>
            </a:r>
          </a:p>
          <a:p>
            <a:endParaRPr lang="it-IT" sz="2600" b="1" dirty="0" smtClean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90" y="912320"/>
            <a:ext cx="2857500" cy="2857500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3432236" y="2129380"/>
            <a:ext cx="979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6047874" y="2129380"/>
            <a:ext cx="2107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4572000" y="1860884"/>
            <a:ext cx="1235242" cy="401053"/>
          </a:xfrm>
          <a:custGeom>
            <a:avLst/>
            <a:gdLst>
              <a:gd name="connsiteX0" fmla="*/ 0 w 1235242"/>
              <a:gd name="connsiteY0" fmla="*/ 240632 h 401053"/>
              <a:gd name="connsiteX1" fmla="*/ 80211 w 1235242"/>
              <a:gd name="connsiteY1" fmla="*/ 208548 h 401053"/>
              <a:gd name="connsiteX2" fmla="*/ 128337 w 1235242"/>
              <a:gd name="connsiteY2" fmla="*/ 192505 h 401053"/>
              <a:gd name="connsiteX3" fmla="*/ 176463 w 1235242"/>
              <a:gd name="connsiteY3" fmla="*/ 208548 h 401053"/>
              <a:gd name="connsiteX4" fmla="*/ 224590 w 1235242"/>
              <a:gd name="connsiteY4" fmla="*/ 304800 h 401053"/>
              <a:gd name="connsiteX5" fmla="*/ 272716 w 1235242"/>
              <a:gd name="connsiteY5" fmla="*/ 401053 h 401053"/>
              <a:gd name="connsiteX6" fmla="*/ 352926 w 1235242"/>
              <a:gd name="connsiteY6" fmla="*/ 368969 h 401053"/>
              <a:gd name="connsiteX7" fmla="*/ 513347 w 1235242"/>
              <a:gd name="connsiteY7" fmla="*/ 240632 h 401053"/>
              <a:gd name="connsiteX8" fmla="*/ 545432 w 1235242"/>
              <a:gd name="connsiteY8" fmla="*/ 192505 h 401053"/>
              <a:gd name="connsiteX9" fmla="*/ 609600 w 1235242"/>
              <a:gd name="connsiteY9" fmla="*/ 80211 h 401053"/>
              <a:gd name="connsiteX10" fmla="*/ 657726 w 1235242"/>
              <a:gd name="connsiteY10" fmla="*/ 16042 h 401053"/>
              <a:gd name="connsiteX11" fmla="*/ 705853 w 1235242"/>
              <a:gd name="connsiteY11" fmla="*/ 0 h 401053"/>
              <a:gd name="connsiteX12" fmla="*/ 753979 w 1235242"/>
              <a:gd name="connsiteY12" fmla="*/ 32084 h 401053"/>
              <a:gd name="connsiteX13" fmla="*/ 802105 w 1235242"/>
              <a:gd name="connsiteY13" fmla="*/ 144379 h 401053"/>
              <a:gd name="connsiteX14" fmla="*/ 850232 w 1235242"/>
              <a:gd name="connsiteY14" fmla="*/ 224590 h 401053"/>
              <a:gd name="connsiteX15" fmla="*/ 866274 w 1235242"/>
              <a:gd name="connsiteY15" fmla="*/ 304800 h 401053"/>
              <a:gd name="connsiteX16" fmla="*/ 978569 w 1235242"/>
              <a:gd name="connsiteY16" fmla="*/ 288758 h 401053"/>
              <a:gd name="connsiteX17" fmla="*/ 1058779 w 1235242"/>
              <a:gd name="connsiteY17" fmla="*/ 192505 h 401053"/>
              <a:gd name="connsiteX18" fmla="*/ 1106905 w 1235242"/>
              <a:gd name="connsiteY18" fmla="*/ 224590 h 401053"/>
              <a:gd name="connsiteX19" fmla="*/ 1138990 w 1235242"/>
              <a:gd name="connsiteY19" fmla="*/ 272716 h 401053"/>
              <a:gd name="connsiteX20" fmla="*/ 1235242 w 1235242"/>
              <a:gd name="connsiteY20" fmla="*/ 240632 h 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5242" h="401053">
                <a:moveTo>
                  <a:pt x="0" y="240632"/>
                </a:moveTo>
                <a:cubicBezTo>
                  <a:pt x="26737" y="229937"/>
                  <a:pt x="53248" y="218659"/>
                  <a:pt x="80211" y="208548"/>
                </a:cubicBezTo>
                <a:cubicBezTo>
                  <a:pt x="96044" y="202610"/>
                  <a:pt x="111427" y="192505"/>
                  <a:pt x="128337" y="192505"/>
                </a:cubicBezTo>
                <a:cubicBezTo>
                  <a:pt x="145247" y="192505"/>
                  <a:pt x="160421" y="203200"/>
                  <a:pt x="176463" y="208548"/>
                </a:cubicBezTo>
                <a:cubicBezTo>
                  <a:pt x="268408" y="346465"/>
                  <a:pt x="158175" y="171971"/>
                  <a:pt x="224590" y="304800"/>
                </a:cubicBezTo>
                <a:cubicBezTo>
                  <a:pt x="286783" y="429185"/>
                  <a:pt x="232397" y="280095"/>
                  <a:pt x="272716" y="401053"/>
                </a:cubicBezTo>
                <a:cubicBezTo>
                  <a:pt x="299453" y="390358"/>
                  <a:pt x="329637" y="385906"/>
                  <a:pt x="352926" y="368969"/>
                </a:cubicBezTo>
                <a:cubicBezTo>
                  <a:pt x="601882" y="187909"/>
                  <a:pt x="337026" y="328792"/>
                  <a:pt x="513347" y="240632"/>
                </a:cubicBezTo>
                <a:cubicBezTo>
                  <a:pt x="524042" y="224590"/>
                  <a:pt x="535866" y="209245"/>
                  <a:pt x="545432" y="192505"/>
                </a:cubicBezTo>
                <a:cubicBezTo>
                  <a:pt x="599147" y="98504"/>
                  <a:pt x="553763" y="158384"/>
                  <a:pt x="609600" y="80211"/>
                </a:cubicBezTo>
                <a:cubicBezTo>
                  <a:pt x="625140" y="58454"/>
                  <a:pt x="637186" y="33159"/>
                  <a:pt x="657726" y="16042"/>
                </a:cubicBezTo>
                <a:cubicBezTo>
                  <a:pt x="670717" y="5216"/>
                  <a:pt x="689811" y="5347"/>
                  <a:pt x="705853" y="0"/>
                </a:cubicBezTo>
                <a:cubicBezTo>
                  <a:pt x="721895" y="10695"/>
                  <a:pt x="741636" y="17273"/>
                  <a:pt x="753979" y="32084"/>
                </a:cubicBezTo>
                <a:cubicBezTo>
                  <a:pt x="795706" y="82157"/>
                  <a:pt x="777029" y="94227"/>
                  <a:pt x="802105" y="144379"/>
                </a:cubicBezTo>
                <a:cubicBezTo>
                  <a:pt x="816049" y="172268"/>
                  <a:pt x="834190" y="197853"/>
                  <a:pt x="850232" y="224590"/>
                </a:cubicBezTo>
                <a:cubicBezTo>
                  <a:pt x="855579" y="251327"/>
                  <a:pt x="852746" y="281126"/>
                  <a:pt x="866274" y="304800"/>
                </a:cubicBezTo>
                <a:cubicBezTo>
                  <a:pt x="905046" y="372651"/>
                  <a:pt x="942798" y="319418"/>
                  <a:pt x="978569" y="288758"/>
                </a:cubicBezTo>
                <a:cubicBezTo>
                  <a:pt x="1026604" y="247585"/>
                  <a:pt x="1025774" y="242013"/>
                  <a:pt x="1058779" y="192505"/>
                </a:cubicBezTo>
                <a:cubicBezTo>
                  <a:pt x="1074821" y="203200"/>
                  <a:pt x="1093272" y="210957"/>
                  <a:pt x="1106905" y="224590"/>
                </a:cubicBezTo>
                <a:cubicBezTo>
                  <a:pt x="1120538" y="238223"/>
                  <a:pt x="1119859" y="270325"/>
                  <a:pt x="1138990" y="272716"/>
                </a:cubicBezTo>
                <a:cubicBezTo>
                  <a:pt x="1172548" y="276911"/>
                  <a:pt x="1235242" y="240632"/>
                  <a:pt x="1235242" y="2406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75" y="3849583"/>
            <a:ext cx="4296437" cy="2924411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 flipV="1">
            <a:off x="1696061" y="2894185"/>
            <a:ext cx="1323364" cy="119204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7553325" y="4629150"/>
            <a:ext cx="9526" cy="2148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985961" y="3082651"/>
            <a:ext cx="67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   L</a:t>
            </a:r>
            <a:endParaRPr lang="it-IT" sz="2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558606" y="4511400"/>
            <a:ext cx="67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rush Script MT" panose="03060802040406070304" pitchFamily="66" charset="0"/>
              </a:rPr>
              <a:t>l</a:t>
            </a:r>
            <a:endParaRPr lang="it-IT" sz="2400" dirty="0">
              <a:latin typeface="Brush Script MT" panose="03060802040406070304" pitchFamily="66" charset="0"/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2990850" y="2847975"/>
            <a:ext cx="1247775" cy="128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1671637" y="4044002"/>
            <a:ext cx="1247775" cy="128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6619875" y="4629150"/>
            <a:ext cx="9429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>
            <a:off x="6563274" y="4827048"/>
            <a:ext cx="999577" cy="16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788886" y="1123236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62457" y="3090041"/>
            <a:ext cx="7020911" cy="38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o 10"/>
          <p:cNvSpPr/>
          <p:nvPr/>
        </p:nvSpPr>
        <p:spPr>
          <a:xfrm rot="3364168">
            <a:off x="4245687" y="1087556"/>
            <a:ext cx="1310340" cy="2622308"/>
          </a:xfrm>
          <a:prstGeom prst="arc">
            <a:avLst>
              <a:gd name="adj1" fmla="val 16200000"/>
              <a:gd name="adj2" fmla="val 18433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5055476" y="1206307"/>
            <a:ext cx="2291255" cy="939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>
            <a:off x="4419285" y="2440750"/>
            <a:ext cx="13614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450815" y="2714020"/>
            <a:ext cx="11592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4450815" y="2939993"/>
            <a:ext cx="7623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450815" y="2145422"/>
            <a:ext cx="15138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345324" y="1753857"/>
            <a:ext cx="208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</a:t>
            </a:r>
            <a:r>
              <a:rPr lang="it-IT" dirty="0" smtClean="0"/>
              <a:t>ree </a:t>
            </a:r>
            <a:r>
              <a:rPr lang="it-IT" dirty="0" err="1" smtClean="0"/>
              <a:t>fluid</a:t>
            </a:r>
            <a:endParaRPr lang="en-US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951186" y="3111020"/>
            <a:ext cx="41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layer</a:t>
            </a:r>
            <a:r>
              <a:rPr lang="it-IT" dirty="0" smtClean="0"/>
              <a:t> (</a:t>
            </a:r>
            <a:r>
              <a:rPr lang="it-IT" dirty="0" err="1" smtClean="0"/>
              <a:t>eventually</a:t>
            </a:r>
            <a:r>
              <a:rPr lang="it-IT" dirty="0" smtClean="0"/>
              <a:t> of zero </a:t>
            </a:r>
            <a:r>
              <a:rPr lang="it-IT" dirty="0" err="1" smtClean="0"/>
              <a:t>thickness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237897" y="3809799"/>
            <a:ext cx="230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</a:t>
            </a:r>
            <a:r>
              <a:rPr lang="it-IT" dirty="0" err="1" smtClean="0"/>
              <a:t>all</a:t>
            </a:r>
            <a:r>
              <a:rPr lang="it-IT" dirty="0" smtClean="0"/>
              <a:t> (or </a:t>
            </a:r>
            <a:r>
              <a:rPr lang="it-IT" dirty="0" err="1" smtClean="0"/>
              <a:t>porous</a:t>
            </a:r>
            <a:r>
              <a:rPr lang="it-IT" dirty="0" smtClean="0"/>
              <a:t> or poro-</a:t>
            </a:r>
            <a:r>
              <a:rPr lang="it-IT" dirty="0" err="1" smtClean="0"/>
              <a:t>elastic</a:t>
            </a:r>
            <a:r>
              <a:rPr lang="it-IT" dirty="0" smtClean="0"/>
              <a:t> </a:t>
            </a:r>
            <a:r>
              <a:rPr lang="it-IT" dirty="0" err="1" smtClean="0"/>
              <a:t>matrix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26" name="Rettangolo 25"/>
          <p:cNvSpPr/>
          <p:nvPr/>
        </p:nvSpPr>
        <p:spPr>
          <a:xfrm>
            <a:off x="468623" y="1656522"/>
            <a:ext cx="7020911" cy="2754716"/>
          </a:xfrm>
          <a:prstGeom prst="rect">
            <a:avLst/>
          </a:prstGeom>
          <a:solidFill>
            <a:srgbClr val="5B9BD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tangolo 26"/>
          <p:cNvSpPr/>
          <p:nvPr/>
        </p:nvSpPr>
        <p:spPr>
          <a:xfrm>
            <a:off x="462457" y="3490862"/>
            <a:ext cx="7020911" cy="936389"/>
          </a:xfrm>
          <a:prstGeom prst="rect">
            <a:avLst/>
          </a:prstGeom>
          <a:solidFill>
            <a:srgbClr val="2E75B6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27"/>
          <p:cNvSpPr txBox="1"/>
          <p:nvPr/>
        </p:nvSpPr>
        <p:spPr>
          <a:xfrm>
            <a:off x="5547284" y="3115058"/>
            <a:ext cx="18918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err="1"/>
              <a:t>m</a:t>
            </a:r>
            <a:r>
              <a:rPr lang="it-IT" sz="2600" b="1" dirty="0" err="1" smtClean="0"/>
              <a:t>icroscopic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equations</a:t>
            </a:r>
            <a:endParaRPr lang="en-US" sz="2600" b="1" dirty="0"/>
          </a:p>
        </p:txBody>
      </p:sp>
      <p:sp>
        <p:nvSpPr>
          <p:cNvPr id="30" name="Ovale 29"/>
          <p:cNvSpPr/>
          <p:nvPr/>
        </p:nvSpPr>
        <p:spPr>
          <a:xfrm>
            <a:off x="483323" y="1177654"/>
            <a:ext cx="6955823" cy="4088028"/>
          </a:xfrm>
          <a:prstGeom prst="ellipse">
            <a:avLst/>
          </a:prstGeom>
          <a:solidFill>
            <a:schemeClr val="accent3">
              <a:lumMod val="40000"/>
              <a:lumOff val="60000"/>
              <a:alpha val="3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/>
          <p:cNvSpPr txBox="1"/>
          <p:nvPr/>
        </p:nvSpPr>
        <p:spPr>
          <a:xfrm>
            <a:off x="2370082" y="5135075"/>
            <a:ext cx="5549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   </a:t>
            </a:r>
            <a:r>
              <a:rPr lang="it-IT" sz="2600" b="1" dirty="0" err="1" smtClean="0"/>
              <a:t>macroscopic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picture</a:t>
            </a:r>
            <a:endParaRPr lang="en-US" sz="2600" b="1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4690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173" y="957073"/>
            <a:ext cx="4557366" cy="205539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38" y="2793118"/>
            <a:ext cx="3279640" cy="281100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0" y="3668996"/>
            <a:ext cx="4897448" cy="328278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445565" y="5197446"/>
            <a:ext cx="8069973" cy="276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048000" y="5669280"/>
            <a:ext cx="650240" cy="336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98449" y="4566742"/>
            <a:ext cx="1249551" cy="976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870433" y="4704459"/>
            <a:ext cx="132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p</a:t>
            </a:r>
            <a:r>
              <a:rPr lang="it-IT" sz="1600" dirty="0" err="1" smtClean="0"/>
              <a:t>orous</a:t>
            </a:r>
            <a:r>
              <a:rPr lang="it-IT" sz="1600" dirty="0" smtClean="0"/>
              <a:t> or </a:t>
            </a:r>
            <a:r>
              <a:rPr lang="it-IT" sz="1600" dirty="0" err="1"/>
              <a:t>poroelastic</a:t>
            </a:r>
            <a:r>
              <a:rPr lang="it-IT" sz="1600" dirty="0"/>
              <a:t> </a:t>
            </a:r>
            <a:r>
              <a:rPr lang="it-IT" sz="1600" dirty="0" err="1" smtClean="0"/>
              <a:t>material</a:t>
            </a:r>
            <a:endParaRPr lang="it-IT" sz="16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6" y="2938583"/>
            <a:ext cx="1983204" cy="375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3048000" y="5000573"/>
            <a:ext cx="397565" cy="1156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290409"/>
            <a:ext cx="8196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i="1" dirty="0" smtClean="0"/>
              <a:t>‘‘Life’’</a:t>
            </a:r>
            <a:r>
              <a:rPr lang="it-IT" sz="2600" dirty="0" smtClean="0"/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dirty="0" err="1" smtClean="0"/>
              <a:t>not</a:t>
            </a:r>
            <a:r>
              <a:rPr lang="it-IT" sz="2600" dirty="0" smtClean="0"/>
              <a:t> </a:t>
            </a:r>
            <a:r>
              <a:rPr lang="it-IT" sz="2600" dirty="0" err="1" smtClean="0"/>
              <a:t>smooth</a:t>
            </a:r>
            <a:r>
              <a:rPr lang="it-IT" sz="2600" dirty="0" smtClean="0"/>
              <a:t>, </a:t>
            </a:r>
            <a:r>
              <a:rPr lang="it-IT" sz="2600" dirty="0" err="1" smtClean="0"/>
              <a:t>but</a:t>
            </a:r>
            <a:r>
              <a:rPr lang="it-IT" sz="2600" dirty="0" smtClean="0"/>
              <a:t> </a:t>
            </a:r>
            <a:r>
              <a:rPr lang="it-IT" sz="2600" dirty="0" err="1" smtClean="0"/>
              <a:t>anisotropic</a:t>
            </a:r>
            <a:r>
              <a:rPr lang="it-IT" sz="2600" dirty="0" smtClean="0"/>
              <a:t>, </a:t>
            </a:r>
            <a:r>
              <a:rPr lang="it-IT" sz="2600" dirty="0" err="1" smtClean="0"/>
              <a:t>multiscale</a:t>
            </a:r>
            <a:r>
              <a:rPr lang="it-IT" sz="2600" dirty="0" smtClean="0"/>
              <a:t>, </a:t>
            </a:r>
            <a:r>
              <a:rPr lang="it-IT" sz="2600" dirty="0" err="1" smtClean="0"/>
              <a:t>heterogeneous</a:t>
            </a:r>
            <a:r>
              <a:rPr lang="it-IT" sz="2600" dirty="0" smtClean="0"/>
              <a:t>, </a:t>
            </a:r>
            <a:r>
              <a:rPr lang="it-IT" sz="2600" dirty="0" err="1" smtClean="0"/>
              <a:t>rough</a:t>
            </a:r>
            <a:r>
              <a:rPr lang="it-IT" sz="2600" dirty="0" smtClean="0"/>
              <a:t>, </a:t>
            </a:r>
            <a:r>
              <a:rPr lang="it-IT" sz="2600" dirty="0" err="1" smtClean="0"/>
              <a:t>porous</a:t>
            </a:r>
            <a:r>
              <a:rPr lang="it-IT" sz="2600" dirty="0" smtClean="0"/>
              <a:t>, </a:t>
            </a:r>
            <a:r>
              <a:rPr lang="it-IT" sz="2600" dirty="0" err="1" smtClean="0"/>
              <a:t>flexible</a:t>
            </a:r>
            <a:r>
              <a:rPr lang="it-IT" sz="2600" dirty="0" smtClean="0"/>
              <a:t>, etc.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47" y="2182960"/>
            <a:ext cx="5599582" cy="44270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80" y="119270"/>
            <a:ext cx="931786" cy="110779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11" y="2868309"/>
            <a:ext cx="7670800" cy="1969442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263017" y="2868309"/>
            <a:ext cx="4685657" cy="21193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670" y="2862294"/>
            <a:ext cx="5325419" cy="2339718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3691467" y="4940198"/>
            <a:ext cx="748229" cy="297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00" y="5536066"/>
            <a:ext cx="1973400" cy="4816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4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20821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297" y="3286716"/>
            <a:ext cx="2414655" cy="105930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6331" y="2378337"/>
            <a:ext cx="76352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dirty="0" smtClean="0"/>
              <a:t>Assume </a:t>
            </a:r>
            <a:r>
              <a:rPr lang="it-IT" sz="2600" dirty="0" err="1" smtClean="0"/>
              <a:t>that</a:t>
            </a:r>
            <a:r>
              <a:rPr lang="it-IT" sz="2600" dirty="0" smtClean="0"/>
              <a:t> </a:t>
            </a:r>
            <a:r>
              <a:rPr lang="it-IT" sz="2600" dirty="0" err="1" smtClean="0"/>
              <a:t>near</a:t>
            </a:r>
            <a:r>
              <a:rPr lang="it-IT" sz="2600" dirty="0" smtClean="0"/>
              <a:t> the </a:t>
            </a:r>
            <a:r>
              <a:rPr lang="it-IT" sz="2600" dirty="0" err="1" smtClean="0"/>
              <a:t>wall</a:t>
            </a:r>
            <a:r>
              <a:rPr lang="it-IT" sz="2600" dirty="0" smtClean="0"/>
              <a:t> the </a:t>
            </a:r>
            <a:r>
              <a:rPr lang="it-IT" sz="2600" dirty="0" err="1" smtClean="0"/>
              <a:t>microscopic</a:t>
            </a:r>
            <a:r>
              <a:rPr lang="it-IT" sz="2600" dirty="0" smtClean="0"/>
              <a:t> pressure </a:t>
            </a:r>
            <a:r>
              <a:rPr lang="it-IT" sz="2600" dirty="0" err="1" smtClean="0"/>
              <a:t>gradient</a:t>
            </a:r>
            <a:r>
              <a:rPr lang="it-IT" sz="2600" dirty="0" smtClean="0"/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dirty="0" err="1" smtClean="0"/>
              <a:t>equilibrated</a:t>
            </a:r>
            <a:r>
              <a:rPr lang="it-IT" sz="2600" dirty="0" smtClean="0"/>
              <a:t> by </a:t>
            </a:r>
            <a:r>
              <a:rPr lang="it-IT" sz="2600" dirty="0" err="1" smtClean="0"/>
              <a:t>viscous</a:t>
            </a:r>
            <a:r>
              <a:rPr lang="it-IT" sz="2600" dirty="0" smtClean="0"/>
              <a:t> </a:t>
            </a:r>
            <a:r>
              <a:rPr lang="it-IT" sz="2600" dirty="0" err="1" smtClean="0"/>
              <a:t>diffusion</a:t>
            </a:r>
            <a:r>
              <a:rPr lang="it-IT" sz="2600" dirty="0" smtClean="0"/>
              <a:t>: </a:t>
            </a:r>
          </a:p>
          <a:p>
            <a:pPr algn="just"/>
            <a:endParaRPr lang="it-IT" sz="2600" dirty="0"/>
          </a:p>
          <a:p>
            <a:pPr algn="just"/>
            <a:endParaRPr lang="it-IT" sz="2600" dirty="0" smtClean="0"/>
          </a:p>
          <a:p>
            <a:pPr algn="just"/>
            <a:endParaRPr lang="it-IT" sz="2600" dirty="0"/>
          </a:p>
          <a:p>
            <a:pPr algn="just"/>
            <a:r>
              <a:rPr lang="it-IT" sz="2600" dirty="0"/>
              <a:t>a</a:t>
            </a:r>
            <a:r>
              <a:rPr lang="it-IT" sz="2600" dirty="0" smtClean="0"/>
              <a:t>nd </a:t>
            </a:r>
            <a:r>
              <a:rPr lang="it-IT" sz="2600" dirty="0" err="1" smtClean="0"/>
              <a:t>normalize</a:t>
            </a:r>
            <a:r>
              <a:rPr lang="it-IT" sz="2600" dirty="0" smtClean="0"/>
              <a:t> </a:t>
            </a:r>
            <a:r>
              <a:rPr lang="it-IT" sz="2600" dirty="0" err="1" smtClean="0"/>
              <a:t>equations</a:t>
            </a:r>
            <a:r>
              <a:rPr lang="it-IT" sz="2600" dirty="0" smtClean="0"/>
              <a:t> </a:t>
            </a:r>
            <a:r>
              <a:rPr lang="it-IT" sz="2600" dirty="0" err="1" smtClean="0"/>
              <a:t>accordingly</a:t>
            </a:r>
            <a:r>
              <a:rPr lang="it-IT" sz="2600" dirty="0" smtClean="0"/>
              <a:t>.  </a:t>
            </a:r>
            <a:r>
              <a:rPr lang="it-IT" sz="2600" dirty="0" err="1" smtClean="0"/>
              <a:t>Also</a:t>
            </a:r>
            <a:r>
              <a:rPr lang="it-IT" sz="2600" dirty="0" smtClean="0"/>
              <a:t>, introduce micro- and macro </a:t>
            </a:r>
            <a:r>
              <a:rPr lang="it-IT" sz="2600" dirty="0" err="1" smtClean="0"/>
              <a:t>scales</a:t>
            </a:r>
            <a:r>
              <a:rPr lang="it-IT" sz="2600" dirty="0" smtClean="0"/>
              <a:t> (</a:t>
            </a:r>
            <a:r>
              <a:rPr lang="it-IT" sz="2600" b="1" i="1" dirty="0" smtClean="0"/>
              <a:t>x</a:t>
            </a:r>
            <a:r>
              <a:rPr lang="it-IT" sz="2600" dirty="0" smtClean="0"/>
              <a:t>, </a:t>
            </a:r>
            <a:r>
              <a:rPr lang="it-IT" sz="2600" b="1" i="1" dirty="0" smtClean="0"/>
              <a:t>X</a:t>
            </a:r>
            <a:r>
              <a:rPr lang="it-IT" sz="2600" dirty="0" smtClean="0"/>
              <a:t>) with </a:t>
            </a:r>
            <a:r>
              <a:rPr lang="it-IT" sz="2600" i="1" dirty="0" err="1" smtClean="0"/>
              <a:t>X</a:t>
            </a:r>
            <a:r>
              <a:rPr lang="it-IT" sz="2600" baseline="-25000" dirty="0" err="1" smtClean="0"/>
              <a:t>i</a:t>
            </a:r>
            <a:r>
              <a:rPr lang="it-IT" sz="2600" dirty="0" smtClean="0"/>
              <a:t> = </a:t>
            </a:r>
            <a:r>
              <a:rPr lang="it-IT" sz="2600" dirty="0" smtClean="0">
                <a:latin typeface="Symbol" panose="05050102010706020507" pitchFamily="18" charset="2"/>
              </a:rPr>
              <a:t>e</a:t>
            </a:r>
            <a:r>
              <a:rPr lang="it-IT" sz="2600" dirty="0" smtClean="0"/>
              <a:t> </a:t>
            </a:r>
            <a:r>
              <a:rPr lang="it-IT" sz="2600" i="1" dirty="0" smtClean="0"/>
              <a:t>x</a:t>
            </a:r>
            <a:r>
              <a:rPr lang="it-IT" sz="2600" baseline="-25000" dirty="0" smtClean="0"/>
              <a:t>i</a:t>
            </a:r>
            <a:r>
              <a:rPr lang="it-IT" sz="2600" dirty="0" smtClean="0"/>
              <a:t> and </a:t>
            </a:r>
            <a:r>
              <a:rPr lang="it-IT" sz="2600" dirty="0" err="1" smtClean="0"/>
              <a:t>expand</a:t>
            </a:r>
            <a:r>
              <a:rPr lang="it-IT" sz="2600" dirty="0" smtClean="0"/>
              <a:t>:</a:t>
            </a:r>
            <a:endParaRPr lang="it-IT" sz="26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10" y="5392396"/>
            <a:ext cx="7400250" cy="728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The </a:t>
            </a:r>
            <a:r>
              <a:rPr lang="it-IT" sz="2600" dirty="0" err="1" smtClean="0"/>
              <a:t>governing</a:t>
            </a:r>
            <a:r>
              <a:rPr lang="it-IT" sz="2600" dirty="0" smtClean="0"/>
              <a:t> </a:t>
            </a:r>
            <a:r>
              <a:rPr lang="it-IT" sz="2600" dirty="0" err="1" smtClean="0"/>
              <a:t>equations</a:t>
            </a:r>
            <a:r>
              <a:rPr lang="it-IT" sz="2600" dirty="0" smtClean="0"/>
              <a:t> </a:t>
            </a:r>
            <a:r>
              <a:rPr lang="it-IT" sz="2600" dirty="0" err="1" smtClean="0"/>
              <a:t>at</a:t>
            </a:r>
            <a:r>
              <a:rPr lang="it-IT" sz="2600" dirty="0" smtClean="0"/>
              <a:t> </a:t>
            </a:r>
            <a:r>
              <a:rPr lang="it-IT" sz="2600" dirty="0" err="1" smtClean="0"/>
              <a:t>leading</a:t>
            </a:r>
            <a:r>
              <a:rPr lang="it-IT" sz="2600" dirty="0" smtClean="0"/>
              <a:t> </a:t>
            </a:r>
            <a:r>
              <a:rPr lang="it-IT" sz="2600" dirty="0" err="1" smtClean="0"/>
              <a:t>order</a:t>
            </a:r>
            <a:r>
              <a:rPr lang="it-IT" sz="2600" dirty="0" smtClean="0"/>
              <a:t> in </a:t>
            </a:r>
            <a:r>
              <a:rPr lang="it-IT" sz="2600" dirty="0" smtClean="0">
                <a:latin typeface="Symbol" panose="05050102010706020507" pitchFamily="18" charset="2"/>
              </a:rPr>
              <a:t>e</a:t>
            </a:r>
            <a:r>
              <a:rPr lang="it-IT" sz="2600" dirty="0" smtClean="0"/>
              <a:t> </a:t>
            </a:r>
            <a:r>
              <a:rPr lang="it-IT" sz="2600" dirty="0" err="1" smtClean="0"/>
              <a:t>read</a:t>
            </a:r>
            <a:r>
              <a:rPr lang="it-IT" sz="2600" dirty="0" smtClean="0"/>
              <a:t>:</a:t>
            </a:r>
          </a:p>
          <a:p>
            <a:endParaRPr lang="it-IT" sz="1200" dirty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r>
              <a:rPr lang="it-IT" sz="2600" dirty="0"/>
              <a:t>w</a:t>
            </a:r>
            <a:r>
              <a:rPr lang="it-IT" sz="2600" dirty="0" smtClean="0"/>
              <a:t>ith the </a:t>
            </a:r>
            <a:r>
              <a:rPr lang="it-IT" sz="2600" dirty="0" err="1" smtClean="0"/>
              <a:t>microscopic</a:t>
            </a:r>
            <a:r>
              <a:rPr lang="it-IT" sz="2600" dirty="0" smtClean="0"/>
              <a:t> Reynolds </a:t>
            </a:r>
            <a:r>
              <a:rPr lang="it-IT" sz="2600" dirty="0" err="1" smtClean="0"/>
              <a:t>number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186" y="2961988"/>
            <a:ext cx="6817200" cy="2408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250" y="5500193"/>
            <a:ext cx="1524900" cy="918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128933" y="6402459"/>
            <a:ext cx="439636" cy="151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Use Lagrange-Green </a:t>
            </a:r>
            <a:r>
              <a:rPr lang="it-IT" sz="2600" dirty="0" err="1" smtClean="0"/>
              <a:t>identity</a:t>
            </a:r>
            <a:r>
              <a:rPr lang="it-IT" sz="2600" dirty="0" smtClean="0"/>
              <a:t>: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35" y="2969182"/>
            <a:ext cx="4126200" cy="1288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00" y="4529897"/>
            <a:ext cx="8566351" cy="13328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04" y="2530204"/>
            <a:ext cx="5785650" cy="1086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102" y="3808350"/>
            <a:ext cx="6279000" cy="12096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936841" y="5271373"/>
            <a:ext cx="7783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/>
              <a:t>All</a:t>
            </a:r>
            <a:r>
              <a:rPr lang="it-IT" sz="2600" dirty="0" smtClean="0"/>
              <a:t> </a:t>
            </a:r>
            <a:r>
              <a:rPr lang="it-IT" sz="2600" dirty="0" err="1" smtClean="0"/>
              <a:t>variables</a:t>
            </a:r>
            <a:r>
              <a:rPr lang="it-IT" sz="2600" dirty="0" smtClean="0"/>
              <a:t> in the b.t. are </a:t>
            </a:r>
            <a:r>
              <a:rPr lang="it-IT" sz="2600" dirty="0" err="1" smtClean="0"/>
              <a:t>evaluated</a:t>
            </a:r>
            <a:r>
              <a:rPr lang="it-IT" sz="2600" dirty="0" smtClean="0"/>
              <a:t> </a:t>
            </a:r>
            <a:r>
              <a:rPr lang="it-IT" sz="2600" dirty="0" err="1" smtClean="0"/>
              <a:t>at</a:t>
            </a:r>
            <a:r>
              <a:rPr lang="it-IT" sz="2600" dirty="0" smtClean="0"/>
              <a:t> 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916" y="5335676"/>
            <a:ext cx="1121250" cy="4032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2430001"/>
            <a:ext cx="778347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/>
              <a:t>O</a:t>
            </a:r>
            <a:r>
              <a:rPr lang="it-IT" sz="2600" dirty="0" err="1" smtClean="0"/>
              <a:t>rthogonality</a:t>
            </a:r>
            <a:r>
              <a:rPr lang="it-IT" sz="2600" dirty="0" smtClean="0"/>
              <a:t> </a:t>
            </a:r>
            <a:r>
              <a:rPr lang="it-IT" sz="2600" dirty="0" err="1" smtClean="0"/>
              <a:t>condition</a:t>
            </a:r>
            <a:r>
              <a:rPr lang="it-IT" sz="2600" dirty="0" smtClean="0"/>
              <a:t>:</a:t>
            </a:r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/>
          </a:p>
          <a:p>
            <a:r>
              <a:rPr lang="it-IT" sz="2600" dirty="0" smtClean="0"/>
              <a:t>Definition of </a:t>
            </a:r>
            <a:r>
              <a:rPr lang="it-IT" sz="2600" dirty="0" err="1" smtClean="0"/>
              <a:t>surface</a:t>
            </a:r>
            <a:r>
              <a:rPr lang="it-IT" sz="2600" dirty="0" smtClean="0"/>
              <a:t> </a:t>
            </a:r>
            <a:r>
              <a:rPr lang="it-IT" sz="2600" dirty="0" err="1" smtClean="0"/>
              <a:t>average</a:t>
            </a:r>
            <a:r>
              <a:rPr lang="it-IT" sz="2600" dirty="0" smtClean="0"/>
              <a:t>:</a:t>
            </a:r>
          </a:p>
          <a:p>
            <a:endParaRPr lang="it-IT" sz="2600" dirty="0"/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521" y="3462456"/>
            <a:ext cx="3184350" cy="112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158" y="5366634"/>
            <a:ext cx="2915250" cy="97440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2590800" y="3193066"/>
            <a:ext cx="3708400" cy="1584822"/>
          </a:xfrm>
          <a:prstGeom prst="rect">
            <a:avLst/>
          </a:prstGeom>
          <a:solidFill>
            <a:srgbClr val="5B9BD5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600" dirty="0"/>
          </a:p>
          <a:p>
            <a:r>
              <a:rPr lang="it-IT" sz="2600" b="1" dirty="0" err="1" smtClean="0">
                <a:solidFill>
                  <a:srgbClr val="00B050"/>
                </a:solidFill>
              </a:rPr>
              <a:t>Problem</a:t>
            </a:r>
            <a:r>
              <a:rPr lang="it-IT" sz="2600" b="1" dirty="0" smtClean="0">
                <a:solidFill>
                  <a:srgbClr val="00B050"/>
                </a:solidFill>
              </a:rPr>
              <a:t> 1:</a:t>
            </a:r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/>
          </a:p>
          <a:p>
            <a:endParaRPr lang="it-IT" sz="2600" dirty="0" smtClean="0"/>
          </a:p>
          <a:p>
            <a:r>
              <a:rPr lang="it-IT" sz="2600" b="1" dirty="0" err="1" smtClean="0">
                <a:solidFill>
                  <a:srgbClr val="FF0000"/>
                </a:solidFill>
              </a:rPr>
              <a:t>Problem</a:t>
            </a:r>
            <a:r>
              <a:rPr lang="it-IT" sz="2600" b="1" dirty="0" smtClean="0">
                <a:solidFill>
                  <a:srgbClr val="FF0000"/>
                </a:solidFill>
              </a:rPr>
              <a:t> 2:</a:t>
            </a:r>
            <a:r>
              <a:rPr lang="it-IT" sz="2600" dirty="0" smtClean="0"/>
              <a:t> 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966" y="2554435"/>
            <a:ext cx="5157750" cy="1131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482" y="4564266"/>
            <a:ext cx="5202600" cy="9184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5615093" y="4883859"/>
            <a:ext cx="2556450" cy="940800"/>
          </a:xfrm>
          <a:prstGeom prst="rect">
            <a:avLst/>
          </a:prstGeom>
          <a:ln>
            <a:solidFill>
              <a:srgbClr val="41719C">
                <a:alpha val="2549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err="1" smtClean="0">
                <a:solidFill>
                  <a:srgbClr val="00B050"/>
                </a:solidFill>
              </a:rPr>
              <a:t>Problem</a:t>
            </a:r>
            <a:r>
              <a:rPr lang="it-IT" sz="2600" b="1" dirty="0" smtClean="0">
                <a:solidFill>
                  <a:srgbClr val="00B050"/>
                </a:solidFill>
              </a:rPr>
              <a:t> 1:</a:t>
            </a:r>
          </a:p>
          <a:p>
            <a:endParaRPr lang="it-IT" sz="2600" b="1" dirty="0">
              <a:solidFill>
                <a:srgbClr val="00B050"/>
              </a:solidFill>
            </a:endParaRPr>
          </a:p>
          <a:p>
            <a:r>
              <a:rPr lang="it-IT" sz="2600" dirty="0" smtClean="0"/>
              <a:t>The </a:t>
            </a:r>
            <a:r>
              <a:rPr lang="it-IT" sz="2600" dirty="0" err="1" smtClean="0"/>
              <a:t>boundary</a:t>
            </a:r>
            <a:r>
              <a:rPr lang="it-IT" sz="2600" dirty="0" smtClean="0"/>
              <a:t> </a:t>
            </a:r>
            <a:r>
              <a:rPr lang="it-IT" sz="2600" dirty="0" err="1" smtClean="0"/>
              <a:t>terms</a:t>
            </a:r>
            <a:r>
              <a:rPr lang="it-IT" sz="2600" dirty="0" smtClean="0"/>
              <a:t> b.t. </a:t>
            </a:r>
            <a:r>
              <a:rPr lang="it-IT" sz="2600" dirty="0" err="1" smtClean="0"/>
              <a:t>yield</a:t>
            </a:r>
            <a:r>
              <a:rPr lang="it-IT" sz="2600" dirty="0" smtClean="0"/>
              <a:t>:</a:t>
            </a:r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r>
              <a:rPr lang="it-IT" sz="2600" dirty="0" err="1"/>
              <a:t>w</a:t>
            </a:r>
            <a:r>
              <a:rPr lang="it-IT" sz="2600" dirty="0" err="1" smtClean="0"/>
              <a:t>hich</a:t>
            </a:r>
            <a:r>
              <a:rPr lang="it-IT" sz="2600" dirty="0" smtClean="0"/>
              <a:t> in </a:t>
            </a:r>
            <a:r>
              <a:rPr lang="it-IT" sz="2600" dirty="0" err="1" smtClean="0"/>
              <a:t>outer</a:t>
            </a:r>
            <a:r>
              <a:rPr lang="it-IT" sz="2600" dirty="0" smtClean="0"/>
              <a:t> </a:t>
            </a:r>
            <a:r>
              <a:rPr lang="it-IT" sz="2600" dirty="0" err="1" smtClean="0"/>
              <a:t>variables</a:t>
            </a:r>
            <a:r>
              <a:rPr lang="it-IT" sz="2600" dirty="0" smtClean="0"/>
              <a:t> </a:t>
            </a:r>
            <a:r>
              <a:rPr lang="it-IT" sz="2600" dirty="0" err="1" smtClean="0"/>
              <a:t>becomes</a:t>
            </a:r>
            <a:r>
              <a:rPr lang="it-IT" sz="2600" dirty="0" smtClean="0"/>
              <a:t>:</a:t>
            </a:r>
          </a:p>
          <a:p>
            <a:endParaRPr lang="it-IT" sz="2600" dirty="0"/>
          </a:p>
          <a:p>
            <a:r>
              <a:rPr lang="it-IT" sz="2600" dirty="0" smtClean="0"/>
              <a:t>with </a:t>
            </a:r>
            <a:r>
              <a:rPr lang="it-IT" dirty="0" smtClean="0"/>
              <a:t>          </a:t>
            </a:r>
            <a:r>
              <a:rPr lang="it-IT" sz="2600" dirty="0" smtClean="0"/>
              <a:t>a </a:t>
            </a:r>
            <a:r>
              <a:rPr lang="it-IT" sz="2600" dirty="0" err="1" smtClean="0"/>
              <a:t>function</a:t>
            </a:r>
            <a:r>
              <a:rPr lang="it-IT" sz="2600" dirty="0" smtClean="0"/>
              <a:t> of the </a:t>
            </a:r>
            <a:r>
              <a:rPr lang="it-IT" sz="2600" dirty="0" err="1" smtClean="0"/>
              <a:t>adjoint</a:t>
            </a:r>
            <a:r>
              <a:rPr lang="it-IT" sz="2600" dirty="0" smtClean="0"/>
              <a:t> </a:t>
            </a:r>
            <a:r>
              <a:rPr lang="it-IT" sz="2600" dirty="0" err="1" smtClean="0"/>
              <a:t>variable</a:t>
            </a:r>
            <a:r>
              <a:rPr lang="it-IT" sz="2600" dirty="0" smtClean="0"/>
              <a:t>  </a:t>
            </a:r>
            <a:endParaRPr lang="it-IT" sz="26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093" y="4883859"/>
            <a:ext cx="2556450" cy="9408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067" y="5979954"/>
            <a:ext cx="448500" cy="4480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844" y="5962707"/>
            <a:ext cx="499223" cy="442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829" y="3808172"/>
            <a:ext cx="7635212" cy="98782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36331" y="3628566"/>
            <a:ext cx="7992208" cy="1313349"/>
          </a:xfrm>
          <a:prstGeom prst="rect">
            <a:avLst/>
          </a:prstGeom>
          <a:solidFill>
            <a:srgbClr val="00B0F0">
              <a:alpha val="1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2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err="1" smtClean="0">
                <a:solidFill>
                  <a:srgbClr val="FF0000"/>
                </a:solidFill>
              </a:rPr>
              <a:t>Problem</a:t>
            </a:r>
            <a:r>
              <a:rPr lang="it-IT" sz="2600" b="1" dirty="0" smtClean="0">
                <a:solidFill>
                  <a:srgbClr val="FF0000"/>
                </a:solidFill>
              </a:rPr>
              <a:t> 2:</a:t>
            </a:r>
          </a:p>
          <a:p>
            <a:endParaRPr lang="it-IT" sz="2600" b="1" dirty="0">
              <a:solidFill>
                <a:srgbClr val="FF0000"/>
              </a:solidFill>
            </a:endParaRPr>
          </a:p>
          <a:p>
            <a:endParaRPr lang="it-IT" sz="2600" b="1" dirty="0" smtClean="0">
              <a:solidFill>
                <a:srgbClr val="FF0000"/>
              </a:solidFill>
            </a:endParaRPr>
          </a:p>
          <a:p>
            <a:endParaRPr lang="it-IT" sz="2600" b="1" dirty="0">
              <a:solidFill>
                <a:srgbClr val="FF0000"/>
              </a:solidFill>
            </a:endParaRPr>
          </a:p>
          <a:p>
            <a:endParaRPr lang="it-IT" sz="2600" b="1" dirty="0" smtClean="0">
              <a:solidFill>
                <a:srgbClr val="FF0000"/>
              </a:solidFill>
            </a:endParaRPr>
          </a:p>
          <a:p>
            <a:pPr algn="just"/>
            <a:r>
              <a:rPr lang="it-IT" sz="2800" b="1" dirty="0" err="1" smtClean="0"/>
              <a:t>Both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Navier</a:t>
            </a:r>
            <a:r>
              <a:rPr lang="it-IT" sz="2800" b="1" dirty="0" smtClean="0"/>
              <a:t> slip </a:t>
            </a:r>
            <a:r>
              <a:rPr lang="it-IT" sz="2800" b="1" dirty="0" err="1" smtClean="0"/>
              <a:t>lengths</a:t>
            </a:r>
            <a:r>
              <a:rPr lang="it-IT" sz="2800" b="1" dirty="0" smtClean="0"/>
              <a:t> can be </a:t>
            </a:r>
            <a:r>
              <a:rPr lang="it-IT" sz="2800" b="1" dirty="0" err="1" smtClean="0"/>
              <a:t>evaluated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provided</a:t>
            </a:r>
            <a:r>
              <a:rPr lang="it-IT" sz="2800" b="1" dirty="0" smtClean="0"/>
              <a:t> a model of the Reynolds </a:t>
            </a:r>
            <a:r>
              <a:rPr lang="it-IT" sz="2800" b="1" dirty="0" err="1" smtClean="0"/>
              <a:t>stresses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is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available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at</a:t>
            </a:r>
            <a:r>
              <a:rPr lang="it-IT" sz="2800" b="1" dirty="0" smtClean="0"/>
              <a:t> the </a:t>
            </a:r>
            <a:r>
              <a:rPr lang="it-IT" sz="2800" b="1" dirty="0" err="1" smtClean="0"/>
              <a:t>edge</a:t>
            </a:r>
            <a:r>
              <a:rPr lang="it-IT" sz="2800" b="1" dirty="0" smtClean="0"/>
              <a:t> of the </a:t>
            </a:r>
            <a:r>
              <a:rPr lang="it-IT" sz="2800" b="1" dirty="0" err="1" smtClean="0"/>
              <a:t>roughness</a:t>
            </a:r>
            <a:r>
              <a:rPr lang="it-IT" sz="2800" b="1" dirty="0" smtClean="0"/>
              <a:t> </a:t>
            </a:r>
            <a:r>
              <a:rPr lang="it-IT" sz="2800" b="1" dirty="0" err="1" smtClean="0"/>
              <a:t>sublayer</a:t>
            </a:r>
            <a:r>
              <a:rPr lang="it-IT" sz="2800" b="1" dirty="0" smtClean="0"/>
              <a:t>. </a:t>
            </a:r>
          </a:p>
          <a:p>
            <a:endParaRPr lang="it-IT" sz="2600" b="1" dirty="0">
              <a:solidFill>
                <a:srgbClr val="00B05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821" y="3110558"/>
            <a:ext cx="5157750" cy="87360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10868" y="4179670"/>
            <a:ext cx="8183982" cy="1952841"/>
          </a:xfrm>
          <a:prstGeom prst="rect">
            <a:avLst/>
          </a:prstGeom>
          <a:solidFill>
            <a:srgbClr val="5B9BD5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39835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600" dirty="0" err="1"/>
              <a:t>If</a:t>
            </a:r>
            <a:r>
              <a:rPr lang="it-IT" sz="2600" dirty="0"/>
              <a:t>        </a:t>
            </a:r>
            <a:r>
              <a:rPr lang="it-IT" sz="2600" dirty="0" smtClean="0"/>
              <a:t> (</a:t>
            </a:r>
            <a:r>
              <a:rPr lang="it-IT" sz="2600" i="1" dirty="0" err="1" smtClean="0">
                <a:solidFill>
                  <a:srgbClr val="5B9BD5"/>
                </a:solidFill>
              </a:rPr>
              <a:t>hydrodynamically</a:t>
            </a:r>
            <a:r>
              <a:rPr lang="it-IT" sz="2600" i="1" dirty="0" smtClean="0">
                <a:solidFill>
                  <a:srgbClr val="5B9BD5"/>
                </a:solidFill>
              </a:rPr>
              <a:t> </a:t>
            </a:r>
            <a:r>
              <a:rPr lang="it-IT" sz="2600" i="1" dirty="0" err="1">
                <a:solidFill>
                  <a:srgbClr val="5B9BD5"/>
                </a:solidFill>
              </a:rPr>
              <a:t>smooth</a:t>
            </a:r>
            <a:r>
              <a:rPr lang="it-IT" sz="2600" i="1" dirty="0">
                <a:solidFill>
                  <a:srgbClr val="5B9BD5"/>
                </a:solidFill>
              </a:rPr>
              <a:t> </a:t>
            </a:r>
            <a:r>
              <a:rPr lang="it-IT" sz="2600" i="1" dirty="0" smtClean="0">
                <a:solidFill>
                  <a:srgbClr val="5B9BD5"/>
                </a:solidFill>
              </a:rPr>
              <a:t>case</a:t>
            </a:r>
            <a:r>
              <a:rPr lang="it-IT" sz="2600" dirty="0" smtClean="0"/>
              <a:t>)  the </a:t>
            </a:r>
            <a:r>
              <a:rPr lang="it-IT" sz="2600" dirty="0" err="1"/>
              <a:t>roughness</a:t>
            </a:r>
            <a:r>
              <a:rPr lang="it-IT" sz="2600" dirty="0"/>
              <a:t> </a:t>
            </a:r>
            <a:r>
              <a:rPr lang="it-IT" sz="2600" dirty="0" err="1"/>
              <a:t>sublayer</a:t>
            </a:r>
            <a:r>
              <a:rPr lang="it-IT" sz="2600" dirty="0"/>
              <a:t> </a:t>
            </a:r>
            <a:r>
              <a:rPr lang="it-IT" sz="2600" dirty="0" err="1"/>
              <a:t>is</a:t>
            </a:r>
            <a:r>
              <a:rPr lang="it-IT" sz="2600" dirty="0"/>
              <a:t> </a:t>
            </a:r>
            <a:r>
              <a:rPr lang="it-IT" sz="2600" dirty="0" err="1"/>
              <a:t>embedded</a:t>
            </a:r>
            <a:r>
              <a:rPr lang="it-IT" sz="2600" dirty="0"/>
              <a:t> </a:t>
            </a:r>
            <a:r>
              <a:rPr lang="it-IT" sz="2600" dirty="0" err="1"/>
              <a:t>within</a:t>
            </a:r>
            <a:r>
              <a:rPr lang="it-IT" sz="2600" dirty="0"/>
              <a:t> the </a:t>
            </a:r>
            <a:r>
              <a:rPr lang="it-IT" sz="2600" dirty="0" err="1"/>
              <a:t>viscous</a:t>
            </a:r>
            <a:r>
              <a:rPr lang="it-IT" sz="2600" dirty="0"/>
              <a:t> </a:t>
            </a:r>
            <a:r>
              <a:rPr lang="it-IT" sz="2600" dirty="0" err="1"/>
              <a:t>layer</a:t>
            </a:r>
            <a:r>
              <a:rPr lang="it-IT" sz="2600" dirty="0"/>
              <a:t>. </a:t>
            </a:r>
            <a:endParaRPr lang="it-IT" sz="2600" dirty="0" smtClean="0"/>
          </a:p>
          <a:p>
            <a:pPr algn="just"/>
            <a:endParaRPr lang="it-IT" sz="2600" dirty="0"/>
          </a:p>
          <a:p>
            <a:pPr algn="just"/>
            <a:r>
              <a:rPr lang="it-IT" sz="2600" b="1" dirty="0" smtClean="0"/>
              <a:t>In </a:t>
            </a:r>
            <a:r>
              <a:rPr lang="it-IT" sz="2600" b="1" dirty="0" err="1" smtClean="0"/>
              <a:t>this</a:t>
            </a:r>
            <a:r>
              <a:rPr lang="it-IT" sz="2600" b="1" dirty="0" smtClean="0"/>
              <a:t> case, the </a:t>
            </a:r>
            <a:r>
              <a:rPr lang="it-IT" sz="2600" b="1" dirty="0"/>
              <a:t>slip </a:t>
            </a:r>
            <a:r>
              <a:rPr lang="it-IT" sz="2600" b="1" dirty="0" err="1"/>
              <a:t>lengths</a:t>
            </a:r>
            <a:r>
              <a:rPr lang="it-IT" sz="2600" b="1" dirty="0"/>
              <a:t> are </a:t>
            </a:r>
            <a:r>
              <a:rPr lang="it-IT" sz="2600" b="1" dirty="0" err="1"/>
              <a:t>only</a:t>
            </a:r>
            <a:r>
              <a:rPr lang="it-IT" sz="2600" b="1" dirty="0"/>
              <a:t> </a:t>
            </a:r>
            <a:r>
              <a:rPr lang="it-IT" sz="2600" b="1" dirty="0" err="1"/>
              <a:t>function</a:t>
            </a:r>
            <a:r>
              <a:rPr lang="it-IT" sz="2600" b="1" dirty="0"/>
              <a:t> of the </a:t>
            </a:r>
            <a:r>
              <a:rPr lang="it-IT" sz="2600" b="1" dirty="0" err="1"/>
              <a:t>roughness</a:t>
            </a:r>
            <a:r>
              <a:rPr lang="it-IT" sz="2600" b="1" dirty="0"/>
              <a:t> </a:t>
            </a:r>
            <a:r>
              <a:rPr lang="it-IT" sz="2600" b="1" dirty="0" err="1"/>
              <a:t>geometry</a:t>
            </a:r>
            <a:r>
              <a:rPr lang="it-IT" sz="2600" b="1" dirty="0"/>
              <a:t>.</a:t>
            </a:r>
            <a:endParaRPr lang="it-IT" sz="2600" dirty="0"/>
          </a:p>
          <a:p>
            <a:pPr algn="just"/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24" y="2416760"/>
            <a:ext cx="1166100" cy="392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 w="28575">
            <a:solidFill>
              <a:srgbClr val="295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290409"/>
            <a:ext cx="8196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i="1" dirty="0"/>
              <a:t>‘‘Life’’</a:t>
            </a:r>
            <a:r>
              <a:rPr lang="it-IT" sz="2600" dirty="0" smtClean="0"/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dirty="0" err="1" smtClean="0"/>
              <a:t>not</a:t>
            </a:r>
            <a:r>
              <a:rPr lang="it-IT" sz="2600" dirty="0" smtClean="0"/>
              <a:t> </a:t>
            </a:r>
            <a:r>
              <a:rPr lang="it-IT" sz="2600" dirty="0" err="1" smtClean="0"/>
              <a:t>smooth</a:t>
            </a:r>
            <a:r>
              <a:rPr lang="it-IT" sz="2600" dirty="0" smtClean="0"/>
              <a:t>, </a:t>
            </a:r>
            <a:r>
              <a:rPr lang="it-IT" sz="2600" dirty="0" err="1" smtClean="0"/>
              <a:t>but</a:t>
            </a:r>
            <a:r>
              <a:rPr lang="it-IT" sz="2600" dirty="0" smtClean="0"/>
              <a:t> </a:t>
            </a:r>
            <a:r>
              <a:rPr lang="it-IT" sz="2600" dirty="0" err="1" smtClean="0"/>
              <a:t>anisotropic</a:t>
            </a:r>
            <a:r>
              <a:rPr lang="it-IT" sz="2600" dirty="0" smtClean="0"/>
              <a:t>, </a:t>
            </a:r>
            <a:r>
              <a:rPr lang="it-IT" sz="2600" dirty="0" err="1" smtClean="0"/>
              <a:t>multiscale</a:t>
            </a:r>
            <a:r>
              <a:rPr lang="it-IT" sz="2600" dirty="0" smtClean="0"/>
              <a:t>, </a:t>
            </a:r>
            <a:r>
              <a:rPr lang="it-IT" sz="2600" dirty="0" err="1" smtClean="0"/>
              <a:t>heterogeneous</a:t>
            </a:r>
            <a:r>
              <a:rPr lang="it-IT" sz="2600" dirty="0" smtClean="0"/>
              <a:t>, </a:t>
            </a:r>
            <a:r>
              <a:rPr lang="it-IT" sz="2600" dirty="0" err="1" smtClean="0"/>
              <a:t>rough</a:t>
            </a:r>
            <a:r>
              <a:rPr lang="it-IT" sz="2600" dirty="0" smtClean="0"/>
              <a:t>, </a:t>
            </a:r>
            <a:r>
              <a:rPr lang="it-IT" sz="2600" dirty="0" err="1" smtClean="0"/>
              <a:t>porous</a:t>
            </a:r>
            <a:r>
              <a:rPr lang="it-IT" sz="2600" dirty="0" smtClean="0"/>
              <a:t>, </a:t>
            </a:r>
            <a:r>
              <a:rPr lang="it-IT" sz="2600" dirty="0" err="1" smtClean="0"/>
              <a:t>flexible</a:t>
            </a:r>
            <a:r>
              <a:rPr lang="it-IT" sz="2600" dirty="0" smtClean="0"/>
              <a:t>, etc. </a:t>
            </a:r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47" y="2182960"/>
            <a:ext cx="5599582" cy="44270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57" y="2182961"/>
            <a:ext cx="3051511" cy="231991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518991" y="4502871"/>
            <a:ext cx="3075948" cy="23551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634757" y="2182961"/>
            <a:ext cx="3051511" cy="2319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diritto 13"/>
          <p:cNvCxnSpPr/>
          <p:nvPr/>
        </p:nvCxnSpPr>
        <p:spPr>
          <a:xfrm flipH="1" flipV="1">
            <a:off x="3193774" y="3773714"/>
            <a:ext cx="1440983" cy="7291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 flipH="1">
            <a:off x="3193774" y="2182959"/>
            <a:ext cx="1440983" cy="15691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344557" y="1125173"/>
            <a:ext cx="8973614" cy="150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9027886" y="1139687"/>
            <a:ext cx="391885" cy="59577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-197346" y="3164114"/>
            <a:ext cx="482967" cy="41510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-197346" y="6609975"/>
            <a:ext cx="9617117" cy="8213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8853714" y="870857"/>
            <a:ext cx="759160" cy="656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-390449" y="6720114"/>
            <a:ext cx="10328498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-609600" y="2554514"/>
            <a:ext cx="1145931" cy="5036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566" y="133530"/>
            <a:ext cx="919792" cy="1093531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5633" y="2430751"/>
            <a:ext cx="7188209" cy="334059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06457" y="6134100"/>
            <a:ext cx="683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G</a:t>
            </a:r>
            <a:r>
              <a:rPr lang="it-IT" dirty="0" smtClean="0"/>
              <a:t>. Zampogna, J. </a:t>
            </a:r>
            <a:r>
              <a:rPr lang="it-IT" dirty="0" err="1" smtClean="0"/>
              <a:t>Magnaudet</a:t>
            </a:r>
            <a:r>
              <a:rPr lang="it-IT" dirty="0" smtClean="0"/>
              <a:t> &amp; AB, </a:t>
            </a:r>
            <a:r>
              <a:rPr lang="it-IT" dirty="0" err="1" smtClean="0"/>
              <a:t>submitted</a:t>
            </a:r>
            <a:r>
              <a:rPr lang="it-IT" dirty="0" smtClean="0"/>
              <a:t>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6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044" y="2120658"/>
            <a:ext cx="4633759" cy="458049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476500" y="2933700"/>
            <a:ext cx="295275" cy="538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/>
          <p:cNvSpPr txBox="1"/>
          <p:nvPr/>
        </p:nvSpPr>
        <p:spPr>
          <a:xfrm>
            <a:off x="2425813" y="2933700"/>
            <a:ext cx="48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Symbol" panose="05050102010706020507" pitchFamily="18" charset="2"/>
              </a:rPr>
              <a:t>l</a:t>
            </a:r>
            <a:r>
              <a:rPr lang="it-IT" baseline="-25000" dirty="0" smtClean="0"/>
              <a:t>x</a:t>
            </a:r>
            <a:endParaRPr lang="en-GB" baseline="-25000" dirty="0"/>
          </a:p>
        </p:txBody>
      </p:sp>
      <p:sp>
        <p:nvSpPr>
          <p:cNvPr id="14" name="Rettangolo 13"/>
          <p:cNvSpPr/>
          <p:nvPr/>
        </p:nvSpPr>
        <p:spPr>
          <a:xfrm>
            <a:off x="3686629" y="5562958"/>
            <a:ext cx="3295174" cy="1162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sellaDiTesto 19"/>
          <p:cNvSpPr txBox="1"/>
          <p:nvPr/>
        </p:nvSpPr>
        <p:spPr>
          <a:xfrm>
            <a:off x="4047661" y="5915859"/>
            <a:ext cx="530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The </a:t>
            </a:r>
            <a:r>
              <a:rPr lang="it-IT" sz="2800" dirty="0" err="1" smtClean="0"/>
              <a:t>microscopic</a:t>
            </a:r>
            <a:r>
              <a:rPr lang="it-IT" sz="2800" dirty="0" smtClean="0"/>
              <a:t> </a:t>
            </a:r>
            <a:r>
              <a:rPr lang="it-IT" sz="2800" dirty="0" err="1" smtClean="0"/>
              <a:t>problem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5262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2162628" y="2439976"/>
            <a:ext cx="6570653" cy="462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82" y="2470842"/>
            <a:ext cx="7184571" cy="267633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583543" y="5621108"/>
            <a:ext cx="5303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The </a:t>
            </a:r>
            <a:r>
              <a:rPr lang="it-IT" sz="2800" dirty="0" err="1" smtClean="0"/>
              <a:t>macroscopic</a:t>
            </a:r>
            <a:r>
              <a:rPr lang="it-IT" sz="2800" dirty="0" smtClean="0"/>
              <a:t> </a:t>
            </a:r>
            <a:r>
              <a:rPr lang="it-IT" sz="2800" dirty="0" err="1" smtClean="0"/>
              <a:t>problem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163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947" y="2601855"/>
            <a:ext cx="7833176" cy="304251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7626625" y="2960914"/>
            <a:ext cx="1295554" cy="2683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6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291548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066" y="1882631"/>
            <a:ext cx="5359067" cy="479163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91436" y="6092887"/>
            <a:ext cx="1763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i="1" dirty="0" err="1"/>
              <a:t>Re</a:t>
            </a:r>
            <a:r>
              <a:rPr lang="it-IT" sz="2800" i="1" baseline="30000" dirty="0" err="1"/>
              <a:t>out</a:t>
            </a:r>
            <a:r>
              <a:rPr lang="it-IT" sz="2800" i="1" dirty="0"/>
              <a:t> = 100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6708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938" y="2029109"/>
            <a:ext cx="5219947" cy="460752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11509" y="5895975"/>
            <a:ext cx="1764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 err="1"/>
              <a:t>Re</a:t>
            </a:r>
            <a:r>
              <a:rPr lang="it-IT" sz="2800" i="1" baseline="30000" dirty="0" err="1"/>
              <a:t>out</a:t>
            </a:r>
            <a:r>
              <a:rPr lang="it-IT" sz="2800" i="1" dirty="0"/>
              <a:t> = 100</a:t>
            </a:r>
            <a:endParaRPr lang="en-GB" sz="2800" i="1" dirty="0"/>
          </a:p>
          <a:p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420166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02" y="2657639"/>
            <a:ext cx="7681866" cy="198274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88" y="4959773"/>
            <a:ext cx="8344607" cy="7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02" y="2657639"/>
            <a:ext cx="7681866" cy="198274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88" y="4959773"/>
            <a:ext cx="8344607" cy="76539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73080" y="5981075"/>
            <a:ext cx="8145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err="1" smtClean="0"/>
              <a:t>Values</a:t>
            </a:r>
            <a:r>
              <a:rPr lang="it-IT" sz="2000" dirty="0" smtClean="0"/>
              <a:t> </a:t>
            </a:r>
            <a:r>
              <a:rPr lang="it-IT" sz="2000" dirty="0" err="1" smtClean="0"/>
              <a:t>very</a:t>
            </a:r>
            <a:r>
              <a:rPr lang="it-IT" sz="2000" dirty="0" smtClean="0"/>
              <a:t> </a:t>
            </a:r>
            <a:r>
              <a:rPr lang="it-IT" sz="2000" dirty="0" err="1" smtClean="0"/>
              <a:t>close</a:t>
            </a:r>
            <a:r>
              <a:rPr lang="it-IT" sz="2000" dirty="0" smtClean="0"/>
              <a:t> ! Must </a:t>
            </a:r>
            <a:r>
              <a:rPr lang="it-IT" sz="2000" dirty="0" err="1" smtClean="0"/>
              <a:t>try</a:t>
            </a:r>
            <a:r>
              <a:rPr lang="it-IT" sz="2000" dirty="0" smtClean="0"/>
              <a:t> </a:t>
            </a:r>
            <a:r>
              <a:rPr lang="it-IT" sz="2000" dirty="0" err="1" smtClean="0"/>
              <a:t>increasing</a:t>
            </a:r>
            <a:r>
              <a:rPr lang="it-IT" sz="2000" dirty="0" smtClean="0"/>
              <a:t> the </a:t>
            </a:r>
            <a:r>
              <a:rPr lang="it-IT" sz="2000" dirty="0" err="1" smtClean="0">
                <a:solidFill>
                  <a:srgbClr val="FF0000"/>
                </a:solidFill>
              </a:rPr>
              <a:t>roughness</a:t>
            </a:r>
            <a:r>
              <a:rPr lang="it-IT" sz="2000" dirty="0" smtClean="0">
                <a:solidFill>
                  <a:srgbClr val="FF0000"/>
                </a:solidFill>
              </a:rPr>
              <a:t> Reynolds </a:t>
            </a:r>
            <a:r>
              <a:rPr lang="it-IT" sz="2000" dirty="0" err="1" smtClean="0">
                <a:solidFill>
                  <a:srgbClr val="FF0000"/>
                </a:solidFill>
              </a:rPr>
              <a:t>number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smtClean="0"/>
              <a:t>…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5474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i="1"/>
              <a:t>Re</a:t>
            </a:r>
            <a:r>
              <a:rPr lang="it-IT" i="1" baseline="30000"/>
              <a:t>out</a:t>
            </a:r>
            <a:r>
              <a:rPr lang="it-IT" i="1"/>
              <a:t> = 100</a:t>
            </a:r>
            <a:endParaRPr lang="en-GB" i="1" dirty="0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1789967" y="38992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714" y="2027090"/>
            <a:ext cx="4861442" cy="447966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78133" y="5739884"/>
            <a:ext cx="203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i="1" dirty="0" err="1"/>
              <a:t>Re</a:t>
            </a:r>
            <a:r>
              <a:rPr lang="it-IT" sz="2800" i="1" baseline="30000" dirty="0" err="1"/>
              <a:t>out</a:t>
            </a:r>
            <a:r>
              <a:rPr lang="it-IT" sz="2800" i="1" dirty="0"/>
              <a:t> = </a:t>
            </a:r>
            <a:r>
              <a:rPr lang="it-IT" sz="2800" i="1" dirty="0" smtClean="0"/>
              <a:t>1000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12468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88" y="2029109"/>
            <a:ext cx="7246550" cy="7175276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5371909" y="4463350"/>
            <a:ext cx="265397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RSP</a:t>
            </a:r>
          </a:p>
          <a:p>
            <a:endParaRPr lang="it-IT" sz="3400" dirty="0" smtClean="0"/>
          </a:p>
          <a:p>
            <a:r>
              <a:rPr lang="it-IT" sz="2800" dirty="0" smtClean="0"/>
              <a:t>ESP </a:t>
            </a:r>
            <a:r>
              <a:rPr lang="it-IT" sz="2400" dirty="0" smtClean="0"/>
              <a:t>(with </a:t>
            </a:r>
            <a:r>
              <a:rPr lang="it-IT" sz="2400" dirty="0" err="1" smtClean="0"/>
              <a:t>Navier</a:t>
            </a:r>
            <a:r>
              <a:rPr lang="it-IT" sz="2400" dirty="0" smtClean="0"/>
              <a:t> slip </a:t>
            </a:r>
            <a:r>
              <a:rPr lang="it-IT" sz="2400" dirty="0" err="1" smtClean="0"/>
              <a:t>conditions</a:t>
            </a:r>
            <a:r>
              <a:rPr lang="it-IT" sz="2400" dirty="0" smtClean="0"/>
              <a:t>)</a:t>
            </a:r>
            <a:endParaRPr lang="en-GB" sz="2400" dirty="0"/>
          </a:p>
        </p:txBody>
      </p:sp>
      <p:cxnSp>
        <p:nvCxnSpPr>
          <p:cNvPr id="12" name="Connettore 2 11"/>
          <p:cNvCxnSpPr/>
          <p:nvPr/>
        </p:nvCxnSpPr>
        <p:spPr>
          <a:xfrm flipH="1" flipV="1">
            <a:off x="2771180" y="3250534"/>
            <a:ext cx="2524651" cy="1504796"/>
          </a:xfrm>
          <a:prstGeom prst="straightConnector1">
            <a:avLst/>
          </a:prstGeom>
          <a:ln>
            <a:solidFill>
              <a:srgbClr val="2952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2293430" y="3219450"/>
            <a:ext cx="3038353" cy="25217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773188" y="6858000"/>
            <a:ext cx="7252694" cy="2675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9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25" y="1688887"/>
            <a:ext cx="7247066" cy="4857740"/>
          </a:xfrm>
          <a:prstGeom prst="rect">
            <a:avLst/>
          </a:prstGeom>
        </p:spPr>
      </p:pic>
      <p:pic>
        <p:nvPicPr>
          <p:cNvPr id="12" name="lotus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7806" y="1592771"/>
            <a:ext cx="3429012" cy="257175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DEALING WITH ROUGH WALLS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10824" y="649406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73188" y="3033486"/>
            <a:ext cx="7398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PSD SIGNALS USING THE NAVIER CONDITION WITHOUT INNER-OUTER INTERACTION TERMS DO NOT MATCH DNS (</a:t>
            </a:r>
            <a:r>
              <a:rPr lang="it-IT" sz="2400" i="1" dirty="0" err="1" smtClean="0"/>
              <a:t>Re</a:t>
            </a:r>
            <a:r>
              <a:rPr lang="it-IT" sz="2400" i="1" baseline="30000" dirty="0" err="1" smtClean="0"/>
              <a:t>out</a:t>
            </a:r>
            <a:r>
              <a:rPr lang="it-IT" sz="2400" dirty="0" smtClean="0"/>
              <a:t>  = 1000 AND  </a:t>
            </a:r>
            <a:r>
              <a:rPr lang="it-IT" sz="2400" i="1" dirty="0" smtClean="0"/>
              <a:t>Re</a:t>
            </a:r>
            <a:r>
              <a:rPr lang="it-IT" sz="2400" dirty="0" smtClean="0"/>
              <a:t>  ARE SIMPLY TOO LARGE)</a:t>
            </a:r>
          </a:p>
          <a:p>
            <a:endParaRPr lang="it-IT" sz="2400" dirty="0"/>
          </a:p>
          <a:p>
            <a:r>
              <a:rPr lang="it-IT" sz="2400" dirty="0" smtClean="0"/>
              <a:t>MUST FIND A STRATEGY TO HANDLE LARGE REYNOLDS NUMBERS (</a:t>
            </a:r>
            <a:r>
              <a:rPr lang="it-IT" sz="2400" i="1" dirty="0" smtClean="0"/>
              <a:t>Re</a:t>
            </a:r>
            <a:r>
              <a:rPr lang="it-IT" sz="2400" dirty="0" smtClean="0"/>
              <a:t> = O(1) AND LARGER) CLOSING THE REYNOLDS STRESS TERM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689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73338" y="887433"/>
            <a:ext cx="5658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                CONCLUSIONS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357039" y="646909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73188" y="2346859"/>
            <a:ext cx="778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81414" y="2059463"/>
            <a:ext cx="787539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500" dirty="0" smtClean="0"/>
              <a:t>Regular </a:t>
            </a:r>
            <a:r>
              <a:rPr lang="it-IT" sz="2500" dirty="0" err="1" smtClean="0"/>
              <a:t>rough</a:t>
            </a:r>
            <a:r>
              <a:rPr lang="it-IT" sz="2500" dirty="0" smtClean="0"/>
              <a:t> </a:t>
            </a:r>
            <a:r>
              <a:rPr lang="it-IT" sz="2500" dirty="0" err="1" smtClean="0"/>
              <a:t>walls</a:t>
            </a:r>
            <a:r>
              <a:rPr lang="it-IT" sz="2500" dirty="0" smtClean="0"/>
              <a:t> can be </a:t>
            </a:r>
            <a:r>
              <a:rPr lang="it-IT" sz="2500" dirty="0" err="1" smtClean="0"/>
              <a:t>described</a:t>
            </a:r>
            <a:r>
              <a:rPr lang="it-IT" sz="2500" dirty="0" smtClean="0"/>
              <a:t> by </a:t>
            </a:r>
            <a:r>
              <a:rPr lang="it-IT" sz="2500" dirty="0" err="1" smtClean="0"/>
              <a:t>Navier</a:t>
            </a:r>
            <a:r>
              <a:rPr lang="it-IT" sz="2500" dirty="0" smtClean="0"/>
              <a:t> slip.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500" dirty="0" smtClean="0"/>
              <a:t>The slip </a:t>
            </a:r>
            <a:r>
              <a:rPr lang="it-IT" sz="2500" dirty="0" err="1" smtClean="0"/>
              <a:t>tensor</a:t>
            </a:r>
            <a:r>
              <a:rPr lang="it-IT" sz="2500" dirty="0" smtClean="0"/>
              <a:t> </a:t>
            </a:r>
            <a:r>
              <a:rPr lang="it-IT" sz="2500" dirty="0" err="1" smtClean="0"/>
              <a:t>arises</a:t>
            </a:r>
            <a:r>
              <a:rPr lang="it-IT" sz="2500" dirty="0" smtClean="0"/>
              <a:t> from a </a:t>
            </a:r>
            <a:r>
              <a:rPr lang="it-IT" sz="2500" dirty="0" err="1" smtClean="0"/>
              <a:t>microscopic</a:t>
            </a:r>
            <a:r>
              <a:rPr lang="it-IT" sz="2500" dirty="0" smtClean="0"/>
              <a:t> </a:t>
            </a:r>
            <a:r>
              <a:rPr lang="it-IT" sz="2500" dirty="0" err="1" smtClean="0"/>
              <a:t>problem</a:t>
            </a:r>
            <a:r>
              <a:rPr lang="it-IT" sz="2500" dirty="0" smtClean="0"/>
              <a:t> </a:t>
            </a:r>
            <a:r>
              <a:rPr lang="it-IT" sz="2500" dirty="0" err="1" smtClean="0"/>
              <a:t>which</a:t>
            </a:r>
            <a:r>
              <a:rPr lang="it-IT" sz="2500" dirty="0" smtClean="0"/>
              <a:t> </a:t>
            </a:r>
            <a:r>
              <a:rPr lang="it-IT" sz="2500" dirty="0" err="1" smtClean="0"/>
              <a:t>is</a:t>
            </a:r>
            <a:r>
              <a:rPr lang="it-IT" sz="2500" dirty="0" smtClean="0"/>
              <a:t> </a:t>
            </a:r>
            <a:r>
              <a:rPr lang="it-IT" sz="2500" dirty="0" err="1" smtClean="0"/>
              <a:t>defined</a:t>
            </a:r>
            <a:r>
              <a:rPr lang="it-IT" sz="2500" dirty="0" smtClean="0"/>
              <a:t> </a:t>
            </a:r>
            <a:r>
              <a:rPr lang="it-IT" sz="2500" dirty="0" err="1" smtClean="0"/>
              <a:t>uniquely</a:t>
            </a:r>
            <a:r>
              <a:rPr lang="it-IT" sz="2500" dirty="0" smtClean="0"/>
              <a:t> on the </a:t>
            </a:r>
            <a:r>
              <a:rPr lang="it-IT" sz="2500" dirty="0" err="1" smtClean="0"/>
              <a:t>basis</a:t>
            </a:r>
            <a:r>
              <a:rPr lang="it-IT" sz="2500" dirty="0" smtClean="0"/>
              <a:t> of the </a:t>
            </a:r>
            <a:r>
              <a:rPr lang="it-IT" sz="2500" dirty="0" err="1" smtClean="0"/>
              <a:t>roughness</a:t>
            </a:r>
            <a:r>
              <a:rPr lang="it-IT" sz="2500" dirty="0" smtClean="0"/>
              <a:t> </a:t>
            </a:r>
            <a:r>
              <a:rPr lang="it-IT" sz="2500" dirty="0" err="1" smtClean="0"/>
              <a:t>geometry</a:t>
            </a:r>
            <a:r>
              <a:rPr lang="it-IT" sz="2500" dirty="0" smtClean="0"/>
              <a:t> for </a:t>
            </a:r>
            <a:r>
              <a:rPr lang="it-IT" sz="2500" dirty="0" err="1" smtClean="0"/>
              <a:t>hydrodynamically</a:t>
            </a:r>
            <a:r>
              <a:rPr lang="it-IT" sz="2500" dirty="0" smtClean="0"/>
              <a:t> </a:t>
            </a:r>
            <a:r>
              <a:rPr lang="it-IT" sz="2500" dirty="0" err="1" smtClean="0"/>
              <a:t>smooth</a:t>
            </a:r>
            <a:r>
              <a:rPr lang="it-IT" sz="2500" dirty="0" smtClean="0"/>
              <a:t> </a:t>
            </a:r>
            <a:r>
              <a:rPr lang="it-IT" sz="2500" dirty="0" err="1" smtClean="0"/>
              <a:t>walls</a:t>
            </a:r>
            <a:r>
              <a:rPr lang="it-IT" sz="2500" dirty="0" smtClean="0"/>
              <a:t> (</a:t>
            </a:r>
            <a:r>
              <a:rPr lang="it-IT" sz="2500" i="1" dirty="0" smtClean="0"/>
              <a:t>R</a:t>
            </a:r>
            <a:r>
              <a:rPr lang="it-IT" sz="2500" dirty="0" smtClean="0"/>
              <a:t>e → 0)</a:t>
            </a:r>
          </a:p>
          <a:p>
            <a:endParaRPr lang="it-IT" sz="2500" dirty="0"/>
          </a:p>
          <a:p>
            <a:r>
              <a:rPr lang="it-IT" sz="2500" dirty="0" smtClean="0"/>
              <a:t>ONGOING:</a:t>
            </a:r>
            <a:endParaRPr lang="it-IT" sz="2500" dirty="0"/>
          </a:p>
          <a:p>
            <a:pPr marL="285750" indent="-285750">
              <a:buFontTx/>
              <a:buChar char="-"/>
            </a:pPr>
            <a:r>
              <a:rPr lang="it-IT" sz="2500" dirty="0" smtClean="0"/>
              <a:t>Close Reynolds stress </a:t>
            </a:r>
            <a:r>
              <a:rPr lang="it-IT" sz="2500" dirty="0" err="1" smtClean="0"/>
              <a:t>term</a:t>
            </a:r>
            <a:r>
              <a:rPr lang="it-IT" sz="2500" dirty="0" smtClean="0"/>
              <a:t> to </a:t>
            </a:r>
            <a:r>
              <a:rPr lang="it-IT" sz="2500" dirty="0" err="1" smtClean="0"/>
              <a:t>extend</a:t>
            </a:r>
            <a:r>
              <a:rPr lang="it-IT" sz="2500" dirty="0" smtClean="0"/>
              <a:t> </a:t>
            </a:r>
            <a:r>
              <a:rPr lang="it-IT" sz="2500" dirty="0" err="1" smtClean="0"/>
              <a:t>Navier</a:t>
            </a:r>
            <a:r>
              <a:rPr lang="it-IT" sz="2500" dirty="0" smtClean="0"/>
              <a:t> slip </a:t>
            </a:r>
            <a:r>
              <a:rPr lang="it-IT" sz="2500" dirty="0" err="1" smtClean="0"/>
              <a:t>concept</a:t>
            </a:r>
            <a:r>
              <a:rPr lang="it-IT" sz="2500" dirty="0" smtClean="0"/>
              <a:t> to </a:t>
            </a:r>
            <a:r>
              <a:rPr lang="it-IT" sz="2500" dirty="0" err="1" smtClean="0"/>
              <a:t>transitionally</a:t>
            </a:r>
            <a:r>
              <a:rPr lang="it-IT" sz="2500" dirty="0" smtClean="0"/>
              <a:t> </a:t>
            </a:r>
            <a:r>
              <a:rPr lang="it-IT" sz="2500" dirty="0" err="1" smtClean="0"/>
              <a:t>rough</a:t>
            </a:r>
            <a:r>
              <a:rPr lang="it-IT" sz="2500" dirty="0" smtClean="0"/>
              <a:t> and </a:t>
            </a:r>
            <a:r>
              <a:rPr lang="it-IT" sz="2500" dirty="0" err="1" smtClean="0"/>
              <a:t>fully</a:t>
            </a:r>
            <a:r>
              <a:rPr lang="it-IT" sz="2500" dirty="0" smtClean="0"/>
              <a:t> </a:t>
            </a:r>
            <a:r>
              <a:rPr lang="it-IT" sz="2500" dirty="0" err="1" smtClean="0"/>
              <a:t>rough</a:t>
            </a:r>
            <a:r>
              <a:rPr lang="it-IT" sz="2500" dirty="0" smtClean="0"/>
              <a:t> </a:t>
            </a:r>
            <a:r>
              <a:rPr lang="it-IT" sz="2500" dirty="0" err="1" smtClean="0"/>
              <a:t>walls</a:t>
            </a:r>
            <a:endParaRPr lang="it-IT" sz="2500" dirty="0" smtClean="0"/>
          </a:p>
          <a:p>
            <a:pPr marL="285750" indent="-285750">
              <a:buFontTx/>
              <a:buChar char="-"/>
            </a:pPr>
            <a:r>
              <a:rPr lang="it-IT" sz="2500" dirty="0" err="1" smtClean="0"/>
              <a:t>Couple</a:t>
            </a:r>
            <a:r>
              <a:rPr lang="it-IT" sz="2500" dirty="0" smtClean="0"/>
              <a:t> to </a:t>
            </a:r>
            <a:r>
              <a:rPr lang="it-IT" sz="2500" smtClean="0"/>
              <a:t>roughness </a:t>
            </a:r>
            <a:r>
              <a:rPr lang="it-IT" sz="2500" dirty="0" err="1" smtClean="0"/>
              <a:t>deformations</a:t>
            </a:r>
            <a:r>
              <a:rPr lang="it-IT" sz="2500" dirty="0" smtClean="0"/>
              <a:t> (linear </a:t>
            </a:r>
            <a:r>
              <a:rPr lang="it-IT" sz="2500" dirty="0" err="1" smtClean="0"/>
              <a:t>elastic</a:t>
            </a:r>
            <a:r>
              <a:rPr lang="it-IT" sz="2500" dirty="0" smtClean="0"/>
              <a:t> </a:t>
            </a:r>
            <a:r>
              <a:rPr lang="it-IT" sz="2500" dirty="0" err="1" smtClean="0"/>
              <a:t>surface</a:t>
            </a:r>
            <a:r>
              <a:rPr lang="it-IT" sz="2500" dirty="0"/>
              <a:t> </a:t>
            </a:r>
            <a:r>
              <a:rPr lang="it-IT" sz="2500" dirty="0" err="1" smtClean="0"/>
              <a:t>protrusions</a:t>
            </a:r>
            <a:r>
              <a:rPr lang="it-IT" sz="2500" dirty="0" smtClean="0"/>
              <a:t>, small </a:t>
            </a:r>
            <a:r>
              <a:rPr lang="it-IT" sz="2500" dirty="0" err="1" smtClean="0"/>
              <a:t>deformations</a:t>
            </a:r>
            <a:r>
              <a:rPr lang="it-IT" sz="2500" dirty="0" smtClean="0"/>
              <a:t> </a:t>
            </a:r>
            <a:r>
              <a:rPr lang="it-IT" sz="2500" dirty="0" err="1" smtClean="0"/>
              <a:t>occurring</a:t>
            </a:r>
            <a:r>
              <a:rPr lang="it-IT" sz="2500" dirty="0" smtClean="0"/>
              <a:t> over a large scale </a:t>
            </a:r>
            <a:r>
              <a:rPr lang="it-IT" sz="2500" i="1" dirty="0" smtClean="0"/>
              <a:t>L</a:t>
            </a:r>
            <a:r>
              <a:rPr lang="it-IT" sz="2500" dirty="0" smtClean="0"/>
              <a:t>, i.e. </a:t>
            </a:r>
            <a:r>
              <a:rPr lang="it-IT" sz="2500" i="1" dirty="0" err="1" smtClean="0"/>
              <a:t>honami</a:t>
            </a:r>
            <a:r>
              <a:rPr lang="it-IT" sz="2500" dirty="0" smtClean="0"/>
              <a:t>) 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17618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26" y="1471989"/>
            <a:ext cx="6810288" cy="51535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7" y="2196857"/>
            <a:ext cx="2716857" cy="152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34" y="2196857"/>
            <a:ext cx="2477736" cy="153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39" y="4365128"/>
            <a:ext cx="2664126" cy="149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34" y="4413007"/>
            <a:ext cx="2509446" cy="141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32" y="3560102"/>
            <a:ext cx="1053526" cy="90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869494" y="1684972"/>
            <a:ext cx="757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marine and </a:t>
            </a:r>
            <a:r>
              <a:rPr lang="it-IT" sz="2400" dirty="0" err="1" smtClean="0"/>
              <a:t>underwater</a:t>
            </a:r>
            <a:r>
              <a:rPr lang="it-IT" sz="2400" dirty="0" smtClean="0"/>
              <a:t> 					     </a:t>
            </a:r>
            <a:r>
              <a:rPr lang="it-IT" sz="2400" dirty="0" err="1" smtClean="0"/>
              <a:t>microfluidics</a:t>
            </a:r>
            <a:endParaRPr lang="it-IT" sz="2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899974" y="3889692"/>
            <a:ext cx="757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</a:t>
            </a:r>
            <a:r>
              <a:rPr lang="it-IT" sz="2400" dirty="0" smtClean="0"/>
              <a:t>            anti-</a:t>
            </a:r>
            <a:r>
              <a:rPr lang="it-IT" sz="2400" dirty="0" err="1" smtClean="0"/>
              <a:t>icing</a:t>
            </a:r>
            <a:r>
              <a:rPr lang="it-IT" sz="2400" dirty="0" smtClean="0"/>
              <a:t> 					                 self-</a:t>
            </a:r>
            <a:r>
              <a:rPr lang="it-IT" sz="2400" dirty="0" err="1" smtClean="0"/>
              <a:t>cleaning</a:t>
            </a:r>
            <a:endParaRPr lang="it-IT" sz="2400" dirty="0"/>
          </a:p>
        </p:txBody>
      </p:sp>
      <p:cxnSp>
        <p:nvCxnSpPr>
          <p:cNvPr id="19" name="Connettore 2 18"/>
          <p:cNvCxnSpPr/>
          <p:nvPr/>
        </p:nvCxnSpPr>
        <p:spPr>
          <a:xfrm flipH="1" flipV="1">
            <a:off x="3843130" y="2951184"/>
            <a:ext cx="901766" cy="608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4744895" y="2917245"/>
            <a:ext cx="1031439" cy="642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3790994" y="4465612"/>
            <a:ext cx="953901" cy="73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744895" y="4465612"/>
            <a:ext cx="1031439" cy="73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3550" y="1744796"/>
            <a:ext cx="839963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err="1" smtClean="0"/>
              <a:t>Sometimes</a:t>
            </a:r>
            <a:r>
              <a:rPr lang="it-IT" sz="2600" b="1" dirty="0" smtClean="0"/>
              <a:t> a </a:t>
            </a:r>
            <a:r>
              <a:rPr lang="it-IT" sz="2600" b="1" dirty="0" err="1" smtClean="0"/>
              <a:t>detailed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microscopic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description</a:t>
            </a:r>
            <a:r>
              <a:rPr lang="it-IT" sz="2600" b="1" dirty="0" smtClean="0"/>
              <a:t> of the flow         </a:t>
            </a:r>
            <a:r>
              <a:rPr lang="it-IT" sz="2600" b="1" dirty="0" err="1" smtClean="0"/>
              <a:t>around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such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multiscale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surfaces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is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impossible</a:t>
            </a:r>
            <a:r>
              <a:rPr lang="it-IT" sz="2600" b="1" dirty="0" smtClean="0"/>
              <a:t> …</a:t>
            </a:r>
          </a:p>
          <a:p>
            <a:endParaRPr lang="it-IT" sz="2600" b="1" dirty="0"/>
          </a:p>
          <a:p>
            <a:r>
              <a:rPr lang="it-IT" sz="2600" b="1" dirty="0" smtClean="0">
                <a:solidFill>
                  <a:srgbClr val="2952B4"/>
                </a:solidFill>
              </a:rPr>
              <a:t>GOALS:</a:t>
            </a:r>
          </a:p>
          <a:p>
            <a:r>
              <a:rPr lang="it-IT" sz="1300" dirty="0" smtClean="0">
                <a:solidFill>
                  <a:srgbClr val="2952B4"/>
                </a:solidFill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600" dirty="0" smtClean="0"/>
              <a:t>to model </a:t>
            </a:r>
            <a:r>
              <a:rPr lang="it-IT" sz="2600" i="1" dirty="0" err="1" smtClean="0">
                <a:solidFill>
                  <a:srgbClr val="2952B4"/>
                </a:solidFill>
              </a:rPr>
              <a:t>apparent</a:t>
            </a:r>
            <a:r>
              <a:rPr lang="it-IT" sz="2600" i="1" dirty="0" smtClean="0">
                <a:solidFill>
                  <a:srgbClr val="2952B4"/>
                </a:solidFill>
              </a:rPr>
              <a:t> slip </a:t>
            </a:r>
            <a:r>
              <a:rPr lang="it-IT" sz="2600" dirty="0" smtClean="0"/>
              <a:t>over </a:t>
            </a:r>
            <a:r>
              <a:rPr lang="it-IT" sz="2600" dirty="0" err="1" smtClean="0"/>
              <a:t>realistic</a:t>
            </a:r>
            <a:r>
              <a:rPr lang="it-IT" sz="2600" dirty="0" smtClean="0"/>
              <a:t> </a:t>
            </a:r>
            <a:r>
              <a:rPr lang="it-IT" sz="2600" dirty="0" err="1" smtClean="0"/>
              <a:t>surfaces</a:t>
            </a:r>
            <a:r>
              <a:rPr lang="it-IT" sz="2600" dirty="0" smtClean="0"/>
              <a:t>, </a:t>
            </a:r>
            <a:r>
              <a:rPr lang="it-IT" sz="2600" dirty="0" err="1" smtClean="0"/>
              <a:t>interfaces</a:t>
            </a:r>
            <a:r>
              <a:rPr lang="it-IT" sz="2600" dirty="0"/>
              <a:t> </a:t>
            </a:r>
            <a:r>
              <a:rPr lang="it-IT" sz="2600" dirty="0" smtClean="0"/>
              <a:t>and </a:t>
            </a:r>
            <a:r>
              <a:rPr lang="it-IT" sz="2600" dirty="0" err="1" smtClean="0"/>
              <a:t>layers</a:t>
            </a:r>
            <a:r>
              <a:rPr lang="it-IT" sz="2600" dirty="0" smtClean="0"/>
              <a:t> (poro-</a:t>
            </a:r>
            <a:r>
              <a:rPr lang="it-IT" sz="2600" dirty="0" err="1"/>
              <a:t>e</a:t>
            </a:r>
            <a:r>
              <a:rPr lang="it-IT" sz="2600" dirty="0" err="1" smtClean="0"/>
              <a:t>lastic</a:t>
            </a:r>
            <a:r>
              <a:rPr lang="it-IT" sz="2600" dirty="0" smtClean="0"/>
              <a:t> and poro-</a:t>
            </a:r>
            <a:r>
              <a:rPr lang="it-IT" sz="2600" dirty="0" err="1" smtClean="0"/>
              <a:t>plastic</a:t>
            </a:r>
            <a:r>
              <a:rPr lang="it-IT" sz="2600" dirty="0" smtClean="0"/>
              <a:t>) </a:t>
            </a:r>
            <a:r>
              <a:rPr lang="it-IT" sz="2600" dirty="0" err="1" smtClean="0"/>
              <a:t>using</a:t>
            </a:r>
            <a:r>
              <a:rPr lang="it-IT" sz="2600" dirty="0" smtClean="0"/>
              <a:t> the </a:t>
            </a:r>
            <a:r>
              <a:rPr lang="it-IT" sz="2600" dirty="0" err="1" smtClean="0"/>
              <a:t>theory</a:t>
            </a:r>
            <a:r>
              <a:rPr lang="it-IT" sz="2600" dirty="0" smtClean="0"/>
              <a:t> of </a:t>
            </a:r>
            <a:r>
              <a:rPr lang="it-IT" sz="2600" dirty="0" err="1" smtClean="0"/>
              <a:t>homogenisation</a:t>
            </a:r>
            <a:r>
              <a:rPr lang="it-IT" sz="2600" dirty="0" smtClean="0"/>
              <a:t> to </a:t>
            </a:r>
            <a:r>
              <a:rPr lang="it-IT" sz="2600" dirty="0" err="1" smtClean="0"/>
              <a:t>average</a:t>
            </a:r>
            <a:r>
              <a:rPr lang="it-IT" sz="2600" dirty="0" smtClean="0"/>
              <a:t> out the fine </a:t>
            </a:r>
            <a:r>
              <a:rPr lang="it-IT" sz="2600" dirty="0" err="1" smtClean="0"/>
              <a:t>details</a:t>
            </a:r>
            <a:r>
              <a:rPr lang="it-IT" sz="2600" dirty="0" smtClean="0"/>
              <a:t> </a:t>
            </a:r>
            <a:r>
              <a:rPr lang="it-IT" sz="2600" dirty="0" err="1" smtClean="0"/>
              <a:t>around</a:t>
            </a:r>
            <a:r>
              <a:rPr lang="it-IT" sz="2600" dirty="0" smtClean="0"/>
              <a:t> the </a:t>
            </a:r>
            <a:r>
              <a:rPr lang="it-IT" sz="2600" dirty="0" err="1" smtClean="0"/>
              <a:t>surface</a:t>
            </a:r>
            <a:r>
              <a:rPr lang="it-IT" sz="2600" dirty="0" smtClean="0"/>
              <a:t>/</a:t>
            </a:r>
            <a:r>
              <a:rPr lang="it-IT" sz="2600" dirty="0" err="1" smtClean="0"/>
              <a:t>interface</a:t>
            </a:r>
            <a:r>
              <a:rPr lang="it-IT" sz="2600" dirty="0" smtClean="0"/>
              <a:t>/</a:t>
            </a:r>
            <a:r>
              <a:rPr lang="it-IT" sz="2600" dirty="0" err="1" smtClean="0"/>
              <a:t>layer</a:t>
            </a:r>
            <a:r>
              <a:rPr lang="it-IT" sz="2600" dirty="0" smtClean="0"/>
              <a:t>, 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600" dirty="0" err="1" smtClean="0"/>
              <a:t>extend</a:t>
            </a:r>
            <a:r>
              <a:rPr lang="it-IT" sz="2600" dirty="0" smtClean="0"/>
              <a:t> the </a:t>
            </a:r>
            <a:r>
              <a:rPr lang="it-IT" sz="2600" dirty="0" err="1" smtClean="0"/>
              <a:t>macroscopic</a:t>
            </a:r>
            <a:r>
              <a:rPr lang="it-IT" sz="2600" dirty="0" smtClean="0"/>
              <a:t> </a:t>
            </a:r>
            <a:r>
              <a:rPr lang="it-IT" sz="2400" dirty="0" smtClean="0"/>
              <a:t>‘‘</a:t>
            </a:r>
            <a:r>
              <a:rPr lang="it-IT" sz="2600" i="1" dirty="0" err="1" smtClean="0">
                <a:solidFill>
                  <a:srgbClr val="2952B4"/>
                </a:solidFill>
              </a:rPr>
              <a:t>Navier’s</a:t>
            </a:r>
            <a:r>
              <a:rPr lang="it-IT" sz="2600" i="1" dirty="0" smtClean="0">
                <a:solidFill>
                  <a:srgbClr val="2952B4"/>
                </a:solidFill>
              </a:rPr>
              <a:t> </a:t>
            </a:r>
          </a:p>
          <a:p>
            <a:r>
              <a:rPr lang="it-IT" sz="2600" i="1" dirty="0">
                <a:solidFill>
                  <a:srgbClr val="2952B4"/>
                </a:solidFill>
              </a:rPr>
              <a:t>	</a:t>
            </a:r>
            <a:r>
              <a:rPr lang="it-IT" sz="2600" i="1" dirty="0" smtClean="0">
                <a:solidFill>
                  <a:srgbClr val="2952B4"/>
                </a:solidFill>
              </a:rPr>
              <a:t>slip </a:t>
            </a:r>
            <a:r>
              <a:rPr lang="it-IT" sz="2600" i="1" dirty="0" err="1" smtClean="0">
                <a:solidFill>
                  <a:srgbClr val="2952B4"/>
                </a:solidFill>
              </a:rPr>
              <a:t>condition</a:t>
            </a:r>
            <a:r>
              <a:rPr lang="it-IT" sz="2400" dirty="0" smtClean="0"/>
              <a:t>’’</a:t>
            </a:r>
            <a:r>
              <a:rPr lang="it-IT" sz="2600" dirty="0" smtClean="0"/>
              <a:t> …</a:t>
            </a:r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865" y="159434"/>
            <a:ext cx="940224" cy="1117823"/>
          </a:xfrm>
          <a:prstGeom prst="rect">
            <a:avLst/>
          </a:prstGeom>
        </p:spPr>
      </p:pic>
      <p:pic>
        <p:nvPicPr>
          <p:cNvPr id="10" name="Immagine 9" descr="porousbetti1uni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42" y="5093431"/>
            <a:ext cx="2315941" cy="1370188"/>
          </a:xfrm>
          <a:prstGeom prst="rect">
            <a:avLst/>
          </a:prstGeom>
        </p:spPr>
      </p:pic>
      <p:sp>
        <p:nvSpPr>
          <p:cNvPr id="11" name="Triangolo rettangolo 10"/>
          <p:cNvSpPr/>
          <p:nvPr/>
        </p:nvSpPr>
        <p:spPr>
          <a:xfrm flipH="1">
            <a:off x="6971545" y="5849257"/>
            <a:ext cx="1761638" cy="599848"/>
          </a:xfrm>
          <a:prstGeom prst="rtTriangl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A BIT OF HISTORY</a:t>
            </a:r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86" y="2409146"/>
            <a:ext cx="3419510" cy="3833575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4224843" y="4843582"/>
            <a:ext cx="11889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5110797" y="4901909"/>
            <a:ext cx="1536746" cy="1081361"/>
          </a:xfrm>
          <a:prstGeom prst="straightConnector1">
            <a:avLst/>
          </a:prstGeom>
          <a:ln w="22225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680014" y="5707309"/>
            <a:ext cx="1648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 smtClean="0"/>
              <a:t>U(0) = </a:t>
            </a:r>
            <a:r>
              <a:rPr lang="it-IT" sz="2700" dirty="0" err="1" smtClean="0"/>
              <a:t>U</a:t>
            </a:r>
            <a:r>
              <a:rPr lang="it-IT" sz="2700" baseline="-25000" dirty="0" err="1" smtClean="0"/>
              <a:t>s</a:t>
            </a:r>
            <a:endParaRPr lang="en-US" sz="2700" baseline="-25000" dirty="0"/>
          </a:p>
        </p:txBody>
      </p:sp>
      <p:sp>
        <p:nvSpPr>
          <p:cNvPr id="3" name="Rettangolo 2"/>
          <p:cNvSpPr/>
          <p:nvPr/>
        </p:nvSpPr>
        <p:spPr>
          <a:xfrm>
            <a:off x="3762375" y="5334000"/>
            <a:ext cx="304800" cy="37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714750" y="526732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Symbol" panose="05050102010706020507" pitchFamily="18" charset="2"/>
                <a:ea typeface="Cambria Math" panose="02040503050406030204" pitchFamily="18" charset="0"/>
              </a:rPr>
              <a:t>l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" y="75678"/>
            <a:ext cx="3290933" cy="4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11694</TotalTime>
  <Words>959</Words>
  <Application>Microsoft Office PowerPoint</Application>
  <PresentationFormat>Presentazione su schermo (4:3)</PresentationFormat>
  <Paragraphs>585</Paragraphs>
  <Slides>51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0" baseType="lpstr">
      <vt:lpstr>Arial</vt:lpstr>
      <vt:lpstr>Brush Script MT</vt:lpstr>
      <vt:lpstr>Calibri</vt:lpstr>
      <vt:lpstr>Calibri Light</vt:lpstr>
      <vt:lpstr>Cambria Math</vt:lpstr>
      <vt:lpstr>Symbol</vt:lpstr>
      <vt:lpstr>SymbolPS</vt:lpstr>
      <vt:lpstr>Wingdings</vt:lpstr>
      <vt:lpstr>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joegi</dc:creator>
  <cp:lastModifiedBy>Alessandro Bottaro</cp:lastModifiedBy>
  <cp:revision>1426</cp:revision>
  <cp:lastPrinted>2017-09-05T10:03:41Z</cp:lastPrinted>
  <dcterms:created xsi:type="dcterms:W3CDTF">2012-05-25T18:32:56Z</dcterms:created>
  <dcterms:modified xsi:type="dcterms:W3CDTF">2018-06-25T07:24:03Z</dcterms:modified>
</cp:coreProperties>
</file>