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86" r:id="rId3"/>
    <p:sldId id="326" r:id="rId4"/>
    <p:sldId id="313" r:id="rId5"/>
    <p:sldId id="317" r:id="rId6"/>
    <p:sldId id="318" r:id="rId7"/>
    <p:sldId id="328" r:id="rId8"/>
    <p:sldId id="329" r:id="rId9"/>
    <p:sldId id="319" r:id="rId10"/>
    <p:sldId id="284" r:id="rId11"/>
    <p:sldId id="276" r:id="rId12"/>
    <p:sldId id="287" r:id="rId13"/>
    <p:sldId id="314" r:id="rId14"/>
    <p:sldId id="285" r:id="rId15"/>
    <p:sldId id="330" r:id="rId16"/>
    <p:sldId id="315" r:id="rId17"/>
    <p:sldId id="310" r:id="rId18"/>
    <p:sldId id="311" r:id="rId19"/>
    <p:sldId id="289" r:id="rId20"/>
    <p:sldId id="291" r:id="rId21"/>
    <p:sldId id="293" r:id="rId22"/>
    <p:sldId id="296" r:id="rId23"/>
    <p:sldId id="327" r:id="rId24"/>
    <p:sldId id="294" r:id="rId25"/>
    <p:sldId id="292" r:id="rId26"/>
    <p:sldId id="325" r:id="rId27"/>
    <p:sldId id="321" r:id="rId28"/>
    <p:sldId id="295" r:id="rId29"/>
    <p:sldId id="320" r:id="rId30"/>
    <p:sldId id="322" r:id="rId31"/>
    <p:sldId id="323" r:id="rId32"/>
    <p:sldId id="324" r:id="rId33"/>
    <p:sldId id="312" r:id="rId34"/>
    <p:sldId id="259" r:id="rId35"/>
    <p:sldId id="288" r:id="rId36"/>
    <p:sldId id="27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472C4"/>
    <a:srgbClr val="70AD47"/>
    <a:srgbClr val="FD8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3AD0E-AAB0-475E-86A9-63B8C7BCC83F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5A50F-397C-4622-8FA8-CC424FDFEFE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16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6F5B7-1A35-8317-E156-FB178D66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BD28A-E007-8768-3611-37ED6BCFE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31747-7961-8A06-1217-D716744DF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7153-1D13-49D7-8CE1-8B397247026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3B92C-D66D-B7DF-A6DB-8B77BD665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A7D3B-D247-2779-BBF6-2646B7041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8903-0B26-4124-903C-629F3D0DF1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04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DE60D-190F-1965-F956-8AE285045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C8742-C5A7-9D82-F225-66AE1CBB5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85CA5-C2D4-6E59-8590-4639824A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7153-1D13-49D7-8CE1-8B397247026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FD3EF-B6E2-EE1B-B816-E47C9206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492BF-BF20-B1D0-BF71-2561D43D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8903-0B26-4124-903C-629F3D0DF1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81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A8B415-4E32-4B0B-3372-7E67B40B4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FB1963-E720-D538-700A-ADBDDE5C2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0419A-B4DD-C65B-C8D9-60F2A29AA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7153-1D13-49D7-8CE1-8B397247026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96FC2-3B5D-7355-F119-8A369C7C0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97D2-F2D3-779A-E299-460E63F57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8903-0B26-4124-903C-629F3D0DF1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22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0900C-4D40-B5CD-A663-A030C8CD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0E29B-F226-3CFE-B9CE-8093CDF42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5FCD6-3598-1516-C865-48EE08CED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7153-1D13-49D7-8CE1-8B397247026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356FE-CDB7-A0A8-68A4-53AD2B4A8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CD85A-6FEB-E1AF-6BD3-DD3BADAC9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8903-0B26-4124-903C-629F3D0DF1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89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18700-9902-6E74-F978-7087E8E04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2B5760-51CF-8F79-C4B1-149FBB742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20DEB-0B81-E638-527C-FE6BC925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7153-1D13-49D7-8CE1-8B397247026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A7F10-0F15-BEF9-A67C-37514036F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B884A-77B6-CCD7-6116-DD6D8E5A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8903-0B26-4124-903C-629F3D0DF1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85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8E6C5-4A0A-532D-E5D7-1972F6890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1C29E-5D1D-91E1-427D-445E51D6A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251B83-2662-E9F0-463F-0BF6D61F1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505187-7EBB-294F-A5A8-09B7D4ECE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7153-1D13-49D7-8CE1-8B397247026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9D549-16EE-10ED-98BF-12FE0FA4E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6A14A9-4163-C680-F589-E57107CC1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8903-0B26-4124-903C-629F3D0DF1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5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E5F3-07BF-4C4E-F50B-4F9410A06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847C7-024A-0236-013F-31A105928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6ADC46-752B-05A5-570F-75E80839A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C3A714-1F6B-D406-6446-CA58F12F9F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6B8A38-ACBD-ECC9-5247-1709CB57ED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3BED5C-1B91-922B-6F3F-398D446A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7153-1D13-49D7-8CE1-8B397247026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1E94AA-EC1A-874A-C59E-87C974A5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7D99FD-D808-4615-E70D-C6E3CE6CE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8903-0B26-4124-903C-629F3D0DF1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09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72435-F866-45A1-CFE1-0BDEE3D1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AFE66A-366F-44B1-346B-9E07ACF41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7153-1D13-49D7-8CE1-8B397247026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45558-88EC-C760-4137-945783934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E9F1E-EDF9-5639-5795-735861803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8903-0B26-4124-903C-629F3D0DF1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43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E2E59B-1AEA-508A-26D5-856C2B24A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7153-1D13-49D7-8CE1-8B397247026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C5D59-6666-9DF9-92FF-7004993E1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CA555-C179-B601-DBE7-3B8C671B0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8903-0B26-4124-903C-629F3D0DF1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16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09E1-F06E-82CD-788F-2999DD4DB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28605-A57F-F738-683D-812426B0E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884D0-F9AA-8FAF-18C4-074D0E4CE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884CC-24C3-BAAD-2D54-C2437A1BF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7153-1D13-49D7-8CE1-8B397247026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3CA54-CD78-CBC8-6013-1E7A18E54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4C3A2F-1ACB-EEBD-0F2F-2B241F3CD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8903-0B26-4124-903C-629F3D0DF1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21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30099-BACB-4E22-B85F-738C2F43A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C6FDBC-4173-925B-E1B7-B520F7F0CA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E71AE-6683-1C9C-6A2A-9EA3BF35A9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628BE6-DFAF-6288-7323-B8D82F350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7153-1D13-49D7-8CE1-8B397247026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8CDF7D-9455-3F66-0FCF-E22612CAF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43CFC-7E2F-8F61-6C02-D853C2F3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8903-0B26-4124-903C-629F3D0DF1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8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F2D5A6-AD14-80F8-E62F-4A8005481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4F5C0-C394-D2C6-0D82-00D7827B2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06C68-78E3-1B0E-8757-E9134BCC7C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A7153-1D13-49D7-8CE1-8B397247026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9C94C-E0AF-541D-627D-8C6A6CDB9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BAF8F-9051-1BD7-6898-A37A8C32A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78903-0B26-4124-903C-629F3D0DF1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50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33.png"/><Relationship Id="rId4" Type="http://schemas.openxmlformats.org/officeDocument/2006/relationships/image" Target="../media/image3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2.png"/><Relationship Id="rId7" Type="http://schemas.openxmlformats.org/officeDocument/2006/relationships/image" Target="../media/image3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4" Type="http://schemas.openxmlformats.org/officeDocument/2006/relationships/image" Target="../media/image35.png"/><Relationship Id="rId9" Type="http://schemas.openxmlformats.org/officeDocument/2006/relationships/image" Target="../media/image3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12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0.png"/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openxmlformats.org/officeDocument/2006/relationships/image" Target="../media/image360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12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0.png"/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openxmlformats.org/officeDocument/2006/relationships/image" Target="../media/image360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0.png"/><Relationship Id="rId11" Type="http://schemas.openxmlformats.org/officeDocument/2006/relationships/image" Target="../media/image39.png"/><Relationship Id="rId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360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image" Target="../media/image800.PNG"/><Relationship Id="rId18" Type="http://schemas.openxmlformats.org/officeDocument/2006/relationships/image" Target="../media/image130.png"/><Relationship Id="rId3" Type="http://schemas.microsoft.com/office/2007/relationships/media" Target="../media/media3.mp4"/><Relationship Id="rId7" Type="http://schemas.openxmlformats.org/officeDocument/2006/relationships/image" Target="../media/image71.png"/><Relationship Id="rId12" Type="http://schemas.openxmlformats.org/officeDocument/2006/relationships/image" Target="../media/image700.png"/><Relationship Id="rId17" Type="http://schemas.openxmlformats.org/officeDocument/2006/relationships/image" Target="../media/image120.png"/><Relationship Id="rId2" Type="http://schemas.openxmlformats.org/officeDocument/2006/relationships/video" Target="../media/media2.mp4"/><Relationship Id="rId16" Type="http://schemas.openxmlformats.org/officeDocument/2006/relationships/image" Target="../media/image110.png"/><Relationship Id="rId1" Type="http://schemas.microsoft.com/office/2007/relationships/media" Target="../media/media2.mp4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30.png"/><Relationship Id="rId10" Type="http://schemas.openxmlformats.org/officeDocument/2006/relationships/image" Target="../media/image511.png"/><Relationship Id="rId4" Type="http://schemas.openxmlformats.org/officeDocument/2006/relationships/video" Target="../media/media3.mp4"/><Relationship Id="rId9" Type="http://schemas.openxmlformats.org/officeDocument/2006/relationships/image" Target="../media/image460.png"/><Relationship Id="rId1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0.png"/><Relationship Id="rId12" Type="http://schemas.openxmlformats.org/officeDocument/2006/relationships/image" Target="../media/image13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20.PNG"/><Relationship Id="rId11" Type="http://schemas.openxmlformats.org/officeDocument/2006/relationships/image" Target="../media/image121.png"/><Relationship Id="rId5" Type="http://schemas.openxmlformats.org/officeDocument/2006/relationships/image" Target="../media/image610.png"/><Relationship Id="rId10" Type="http://schemas.openxmlformats.org/officeDocument/2006/relationships/image" Target="../media/image112.png"/><Relationship Id="rId4" Type="http://schemas.openxmlformats.org/officeDocument/2006/relationships/image" Target="../media/image2.png"/><Relationship Id="rId9" Type="http://schemas.openxmlformats.org/officeDocument/2006/relationships/image" Target="../media/image100.png"/><Relationship Id="rId1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FA90C-3119-898D-E8BD-837D1415A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085" y="765879"/>
            <a:ext cx="9436360" cy="132417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b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Turbulence over a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microstructured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porous wall</a:t>
            </a:r>
            <a:b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3200" b="1" dirty="0"/>
          </a:p>
        </p:txBody>
      </p:sp>
      <p:sp>
        <p:nvSpPr>
          <p:cNvPr id="6" name="CasellaDiTesto 6">
            <a:extLst>
              <a:ext uri="{FF2B5EF4-FFF2-40B4-BE49-F238E27FC236}">
                <a16:creationId xmlns:a16="http://schemas.microsoft.com/office/drawing/2014/main" id="{E3370826-8722-3C6E-F60F-11CB63A9F582}"/>
              </a:ext>
            </a:extLst>
          </p:cNvPr>
          <p:cNvSpPr txBox="1"/>
          <p:nvPr/>
        </p:nvSpPr>
        <p:spPr>
          <a:xfrm>
            <a:off x="3187896" y="2013477"/>
            <a:ext cx="5816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solidFill>
                  <a:srgbClr val="000000"/>
                </a:solidFill>
                <a:effectLst/>
                <a:ea typeface="MS Mincho" panose="02020609040205080304" pitchFamily="49" charset="-128"/>
              </a:rPr>
              <a:t>Essam</a:t>
            </a:r>
            <a:r>
              <a:rPr lang="it-IT" sz="2400" dirty="0">
                <a:solidFill>
                  <a:srgbClr val="000000"/>
                </a:solidFill>
                <a:effectLst/>
                <a:ea typeface="MS Mincho" panose="02020609040205080304" pitchFamily="49" charset="-128"/>
              </a:rPr>
              <a:t> Nabil Ahmed &amp; Alessandro Bottaro </a:t>
            </a:r>
            <a:endParaRPr lang="it-IT" sz="2400" dirty="0"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092D4E-204F-4262-ED1E-59C3585BDB4F}"/>
              </a:ext>
            </a:extLst>
          </p:cNvPr>
          <p:cNvSpPr txBox="1"/>
          <p:nvPr/>
        </p:nvSpPr>
        <p:spPr>
          <a:xfrm>
            <a:off x="706062" y="2481918"/>
            <a:ext cx="10766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DICCA, Università di Genova, Italy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99F797-7BEC-8F13-5E41-10B2C2955D22}"/>
              </a:ext>
            </a:extLst>
          </p:cNvPr>
          <p:cNvSpPr txBox="1"/>
          <p:nvPr/>
        </p:nvSpPr>
        <p:spPr>
          <a:xfrm>
            <a:off x="10858" y="27216"/>
            <a:ext cx="79785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Jacques’65</a:t>
            </a:r>
          </a:p>
          <a:p>
            <a:pPr algn="l"/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Toulouse</a:t>
            </a:r>
            <a:r>
              <a:rPr lang="en-US" i="1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, March 27</a:t>
            </a:r>
            <a:r>
              <a:rPr lang="en-US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2024</a:t>
            </a:r>
            <a:endParaRPr lang="en-US" i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03B52A-BD42-2A24-59C3-233D10937E54}"/>
              </a:ext>
            </a:extLst>
          </p:cNvPr>
          <p:cNvGrpSpPr/>
          <p:nvPr/>
        </p:nvGrpSpPr>
        <p:grpSpPr>
          <a:xfrm>
            <a:off x="1769287" y="2972620"/>
            <a:ext cx="8653426" cy="3716388"/>
            <a:chOff x="1815758" y="2972620"/>
            <a:chExt cx="8653426" cy="3716388"/>
          </a:xfrm>
        </p:grpSpPr>
        <p:pic>
          <p:nvPicPr>
            <p:cNvPr id="3" name="Picture 2" descr="Chart, surface chart&#10;&#10;Description automatically generated">
              <a:extLst>
                <a:ext uri="{FF2B5EF4-FFF2-40B4-BE49-F238E27FC236}">
                  <a16:creationId xmlns:a16="http://schemas.microsoft.com/office/drawing/2014/main" id="{C97F93E7-7308-17C2-5193-CFBE798270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39"/>
            <a:stretch/>
          </p:blipFill>
          <p:spPr>
            <a:xfrm>
              <a:off x="5237020" y="2972620"/>
              <a:ext cx="5232164" cy="3716388"/>
            </a:xfrm>
            <a:prstGeom prst="rect">
              <a:avLst/>
            </a:prstGeom>
          </p:spPr>
        </p:pic>
        <p:pic>
          <p:nvPicPr>
            <p:cNvPr id="4" name="Picture 3" descr="Chart, surface chart&#10;&#10;Description automatically generated">
              <a:extLst>
                <a:ext uri="{FF2B5EF4-FFF2-40B4-BE49-F238E27FC236}">
                  <a16:creationId xmlns:a16="http://schemas.microsoft.com/office/drawing/2014/main" id="{A7775B97-FEC0-AFD5-56D3-EAD21D468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6" t="14376" r="67831" b="10937"/>
            <a:stretch/>
          </p:blipFill>
          <p:spPr>
            <a:xfrm>
              <a:off x="1815758" y="3207409"/>
              <a:ext cx="2927929" cy="3246810"/>
            </a:xfrm>
            <a:prstGeom prst="rect">
              <a:avLst/>
            </a:prstGeom>
          </p:spPr>
        </p:pic>
      </p:grpSp>
      <p:pic>
        <p:nvPicPr>
          <p:cNvPr id="5" name="Iso- video time 24 sec">
            <a:hlinkClick r:id="" action="ppaction://media"/>
            <a:extLst>
              <a:ext uri="{FF2B5EF4-FFF2-40B4-BE49-F238E27FC236}">
                <a16:creationId xmlns:a16="http://schemas.microsoft.com/office/drawing/2014/main" id="{110B4069-6B49-BC4A-B8E1-90615F20C4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78.6458"/>
                </p14:media>
              </p:ext>
            </p:extLst>
          </p:nvPr>
        </p:nvPicPr>
        <p:blipFill rotWithShape="1">
          <a:blip r:embed="rId6"/>
          <a:srcRect l="13360" t="7319" r="18459" b="4331"/>
          <a:stretch>
            <a:fillRect/>
          </a:stretch>
        </p:blipFill>
        <p:spPr>
          <a:xfrm>
            <a:off x="5140104" y="2972620"/>
            <a:ext cx="5295272" cy="378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3050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5C781D9-2E2B-A1DF-619E-EDC580F3F32A}"/>
              </a:ext>
            </a:extLst>
          </p:cNvPr>
          <p:cNvSpPr/>
          <p:nvPr/>
        </p:nvSpPr>
        <p:spPr>
          <a:xfrm>
            <a:off x="616020" y="2828741"/>
            <a:ext cx="2503515" cy="9795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Homogenization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0A3A2F-247E-E4A7-7CD6-81DAFA1BDCCF}"/>
              </a:ext>
            </a:extLst>
          </p:cNvPr>
          <p:cNvSpPr txBox="1"/>
          <p:nvPr/>
        </p:nvSpPr>
        <p:spPr>
          <a:xfrm>
            <a:off x="105270" y="996199"/>
            <a:ext cx="3573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Rapidly-varying properties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(related to surface heterogeneity)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5C1C33B-BA7E-B802-66E3-230AE73F1B17}"/>
              </a:ext>
            </a:extLst>
          </p:cNvPr>
          <p:cNvSpPr/>
          <p:nvPr/>
        </p:nvSpPr>
        <p:spPr>
          <a:xfrm rot="5400000">
            <a:off x="1344161" y="2018337"/>
            <a:ext cx="1047235" cy="4757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911615-5320-D348-40B0-5B07A337CFE2}"/>
              </a:ext>
            </a:extLst>
          </p:cNvPr>
          <p:cNvSpPr txBox="1"/>
          <p:nvPr/>
        </p:nvSpPr>
        <p:spPr>
          <a:xfrm>
            <a:off x="13004" y="4975440"/>
            <a:ext cx="3776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Upscaled, homogeneous properties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(for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boundary conditions)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0E411A2-733F-3CE4-0EC6-BF80E8E85F71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789999" y="5329383"/>
            <a:ext cx="57476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73D9EF7-B417-78E5-53A1-50445BDDDBD9}"/>
              </a:ext>
            </a:extLst>
          </p:cNvPr>
          <p:cNvSpPr txBox="1"/>
          <p:nvPr/>
        </p:nvSpPr>
        <p:spPr>
          <a:xfrm>
            <a:off x="4281680" y="4667663"/>
            <a:ext cx="26358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Navier-slip coefficients,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intrinsic permeability,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interfacial permeability,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etc.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CC278D71-39BC-0576-E388-D9F31B385451}"/>
              </a:ext>
            </a:extLst>
          </p:cNvPr>
          <p:cNvSpPr/>
          <p:nvPr/>
        </p:nvSpPr>
        <p:spPr>
          <a:xfrm rot="5400000">
            <a:off x="1350794" y="4139458"/>
            <a:ext cx="1047235" cy="4757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ECB7132-3CFF-1556-323D-59B04EA48D8B}"/>
              </a:ext>
            </a:extLst>
          </p:cNvPr>
          <p:cNvGrpSpPr/>
          <p:nvPr/>
        </p:nvGrpSpPr>
        <p:grpSpPr>
          <a:xfrm>
            <a:off x="7303906" y="3660669"/>
            <a:ext cx="4682761" cy="3035935"/>
            <a:chOff x="7303906" y="3596015"/>
            <a:chExt cx="4682761" cy="303593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CBC8F39-0EA2-7CFC-4D5C-D2BC272B5A0D}"/>
                </a:ext>
              </a:extLst>
            </p:cNvPr>
            <p:cNvGrpSpPr/>
            <p:nvPr/>
          </p:nvGrpSpPr>
          <p:grpSpPr>
            <a:xfrm>
              <a:off x="7303906" y="3596015"/>
              <a:ext cx="4682761" cy="3035935"/>
              <a:chOff x="307704" y="0"/>
              <a:chExt cx="4682761" cy="3035935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70BD6FD1-FC15-3540-5690-2396E2A47632}"/>
                  </a:ext>
                </a:extLst>
              </p:cNvPr>
              <p:cNvGrpSpPr/>
              <p:nvPr/>
            </p:nvGrpSpPr>
            <p:grpSpPr>
              <a:xfrm>
                <a:off x="307704" y="0"/>
                <a:ext cx="4682761" cy="3035935"/>
                <a:chOff x="307704" y="0"/>
                <a:chExt cx="4682761" cy="3035935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6AF23A9B-DA11-6F18-11E1-9632272C1CF6}"/>
                    </a:ext>
                  </a:extLst>
                </p:cNvPr>
                <p:cNvGrpSpPr/>
                <p:nvPr/>
              </p:nvGrpSpPr>
              <p:grpSpPr>
                <a:xfrm>
                  <a:off x="307704" y="0"/>
                  <a:ext cx="4682761" cy="3035935"/>
                  <a:chOff x="307731" y="0"/>
                  <a:chExt cx="4683174" cy="3036277"/>
                </a:xfrm>
              </p:grpSpPr>
              <p:pic>
                <p:nvPicPr>
                  <p:cNvPr id="52" name="Picture 51">
                    <a:extLst>
                      <a:ext uri="{FF2B5EF4-FFF2-40B4-BE49-F238E27FC236}">
                        <a16:creationId xmlns:a16="http://schemas.microsoft.com/office/drawing/2014/main" id="{AA7C9543-8CB0-DA46-B858-F9E187B9718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7731" y="0"/>
                    <a:ext cx="4220210" cy="195199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3" name="Picture 52">
                    <a:extLst>
                      <a:ext uri="{FF2B5EF4-FFF2-40B4-BE49-F238E27FC236}">
                        <a16:creationId xmlns:a16="http://schemas.microsoft.com/office/drawing/2014/main" id="{D669366D-4323-ED12-D762-63E3CA2EAA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54623" y="2274277"/>
                    <a:ext cx="4156075" cy="762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BE914DC9-2F21-EC7B-B8BF-B51BAF9A3AD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19100" y="679939"/>
                    <a:ext cx="25235" cy="2256692"/>
                  </a:xfrm>
                  <a:prstGeom prst="line">
                    <a:avLst/>
                  </a:prstGeom>
                  <a:ln w="127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56437E76-388C-965F-5EFA-DB98512B5D1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437792" y="703385"/>
                    <a:ext cx="46893" cy="2244237"/>
                  </a:xfrm>
                  <a:prstGeom prst="line">
                    <a:avLst/>
                  </a:prstGeom>
                  <a:ln w="127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7C09254A-A12C-3AB0-B89C-881ABEF8E8D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440116" y="117231"/>
                    <a:ext cx="43180" cy="2256155"/>
                  </a:xfrm>
                  <a:prstGeom prst="line">
                    <a:avLst/>
                  </a:prstGeom>
                  <a:ln w="127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Arrow Connector 59">
                    <a:extLst>
                      <a:ext uri="{FF2B5EF4-FFF2-40B4-BE49-F238E27FC236}">
                        <a16:creationId xmlns:a16="http://schemas.microsoft.com/office/drawing/2014/main" id="{32D22F2F-CEE0-9467-B551-39C3371A76C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768362" y="90854"/>
                    <a:ext cx="11430" cy="121031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1" name="Text Box 29">
                        <a:extLst>
                          <a:ext uri="{FF2B5EF4-FFF2-40B4-BE49-F238E27FC236}">
                            <a16:creationId xmlns:a16="http://schemas.microsoft.com/office/drawing/2014/main" id="{77321D10-DAD8-0724-BB24-47F9B1B2ECF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551485" y="504091"/>
                        <a:ext cx="439420" cy="32194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oMath>
                          </m:oMathPara>
                        </a14:m>
                        <a:endPara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1" name="Text Box 29">
                        <a:extLst>
                          <a:ext uri="{FF2B5EF4-FFF2-40B4-BE49-F238E27FC236}">
                            <a16:creationId xmlns:a16="http://schemas.microsoft.com/office/drawing/2014/main" id="{77321D10-DAD8-0724-BB24-47F9B1B2ECF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551485" y="504091"/>
                        <a:ext cx="439420" cy="321945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  <a:ln w="6350"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FC1DD241-5B73-EB60-32F3-334E85C03776}"/>
                      </a:ext>
                    </a:extLst>
                  </p:cNvPr>
                  <p:cNvCxnSpPr/>
                  <p:nvPr/>
                </p:nvCxnSpPr>
                <p:spPr>
                  <a:xfrm>
                    <a:off x="4545623" y="82062"/>
                    <a:ext cx="29845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26CE1F61-2833-0E5F-AEF8-07357416510C}"/>
                      </a:ext>
                    </a:extLst>
                  </p:cNvPr>
                  <p:cNvCxnSpPr/>
                  <p:nvPr/>
                </p:nvCxnSpPr>
                <p:spPr>
                  <a:xfrm>
                    <a:off x="4533900" y="1301262"/>
                    <a:ext cx="298938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44C5FFAD-019A-38D1-799C-8D9029E30BBB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462583" y="93785"/>
                    <a:ext cx="7366" cy="1178313"/>
                  </a:xfrm>
                  <a:prstGeom prst="line">
                    <a:avLst/>
                  </a:prstGeom>
                  <a:ln w="12700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Text Box 32">
                    <a:extLst>
                      <a:ext uri="{FF2B5EF4-FFF2-40B4-BE49-F238E27FC236}">
                        <a16:creationId xmlns:a16="http://schemas.microsoft.com/office/drawing/2014/main" id="{2FF856B7-58CE-546E-A839-73AEF923DADB}"/>
                      </a:ext>
                    </a:extLst>
                  </p:cNvPr>
                  <p:cNvSpPr txBox="1"/>
                  <p:nvPr/>
                </p:nvSpPr>
                <p:spPr>
                  <a:xfrm>
                    <a:off x="1006436" y="2021056"/>
                    <a:ext cx="2008810" cy="631003"/>
                  </a:xfrm>
                  <a:prstGeom prst="rect">
                    <a:avLst/>
                  </a:prstGeom>
                  <a:solidFill>
                    <a:schemeClr val="bg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Porous substrate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(excluded)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 </a:t>
                    </a:r>
                  </a:p>
                </p:txBody>
              </p:sp>
            </p:grpSp>
            <p:sp>
              <p:nvSpPr>
                <p:cNvPr id="51" name="Text Box 36">
                  <a:extLst>
                    <a:ext uri="{FF2B5EF4-FFF2-40B4-BE49-F238E27FC236}">
                      <a16:creationId xmlns:a16="http://schemas.microsoft.com/office/drawing/2014/main" id="{723EEB41-4958-1A0D-DAE0-47A109B2B83A}"/>
                    </a:ext>
                  </a:extLst>
                </p:cNvPr>
                <p:cNvSpPr txBox="1"/>
                <p:nvPr/>
              </p:nvSpPr>
              <p:spPr>
                <a:xfrm>
                  <a:off x="1696914" y="134805"/>
                  <a:ext cx="1443355" cy="91440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000" i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No-slip wall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7" name="Arrow: Right 46">
                <a:extLst>
                  <a:ext uri="{FF2B5EF4-FFF2-40B4-BE49-F238E27FC236}">
                    <a16:creationId xmlns:a16="http://schemas.microsoft.com/office/drawing/2014/main" id="{960AE744-4762-3621-FA7D-1D5C2D688762}"/>
                  </a:ext>
                </a:extLst>
              </p:cNvPr>
              <p:cNvSpPr/>
              <p:nvPr/>
            </p:nvSpPr>
            <p:spPr>
              <a:xfrm>
                <a:off x="764931" y="857250"/>
                <a:ext cx="773430" cy="345440"/>
              </a:xfrm>
              <a:prstGeom prst="rightArrow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8" name="Text Box 40">
                <a:extLst>
                  <a:ext uri="{FF2B5EF4-FFF2-40B4-BE49-F238E27FC236}">
                    <a16:creationId xmlns:a16="http://schemas.microsoft.com/office/drawing/2014/main" id="{045AF9B6-AEF4-4DE9-1F14-7226E77DC1BD}"/>
                  </a:ext>
                </a:extLst>
              </p:cNvPr>
              <p:cNvSpPr txBox="1"/>
              <p:nvPr/>
            </p:nvSpPr>
            <p:spPr>
              <a:xfrm>
                <a:off x="1480039" y="803031"/>
                <a:ext cx="1693545" cy="42164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200" i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Channel flow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636FB05B-831C-487E-8B18-48D05E58B6C1}"/>
                </a:ext>
              </a:extLst>
            </p:cNvPr>
            <p:cNvGrpSpPr/>
            <p:nvPr/>
          </p:nvGrpSpPr>
          <p:grpSpPr>
            <a:xfrm>
              <a:off x="7423406" y="5113983"/>
              <a:ext cx="4012948" cy="1423309"/>
              <a:chOff x="7423406" y="5113983"/>
              <a:chExt cx="4012948" cy="1423309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92F2508-C75F-70CD-3A8A-B821561CD2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9055" y="5113983"/>
                <a:ext cx="296872" cy="2920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A0EE8411-9A5D-1C01-199E-9402ADC93C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55452" y="5194154"/>
                <a:ext cx="480902" cy="4525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5932E99-000C-46C1-1950-E518BEAFA4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74272" y="5292437"/>
                <a:ext cx="661655" cy="6074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A09BA757-D7E3-1AA2-0796-12CBC99ADD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72261" y="5423209"/>
                <a:ext cx="738377" cy="6470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7A6B36C9-06E0-0FC6-088E-1E602FB561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47007" y="5600800"/>
                <a:ext cx="658092" cy="5693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8B4CB2B-D855-B4A7-8485-209CE1047A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44302" y="5899849"/>
                <a:ext cx="469542" cy="3937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EDE5A064-1F89-8F50-B5E3-64F37E2BF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33691" y="6184162"/>
                <a:ext cx="282735" cy="2239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00619DF2-D6C1-9B34-922E-9C80FA9F2E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30568" y="5489599"/>
                <a:ext cx="2613142" cy="9240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2050921-6F9A-411B-B3C8-3A694D1DE3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34190" y="5606612"/>
                <a:ext cx="2733512" cy="9306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533F27D9-8A35-C058-F2C8-FAD1E08DFA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23406" y="5479069"/>
                <a:ext cx="2045098" cy="7188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EC01A2E1-1BDF-3769-09D6-58E6E48112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30141" y="5488713"/>
                <a:ext cx="1341523" cy="4743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D47D7EB-DB62-8791-6998-FC27B2151D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29714" y="5477357"/>
                <a:ext cx="729917" cy="2408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B5D5683F-14D4-D25D-C49F-647482D99E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14793" y="6197134"/>
                <a:ext cx="1029509" cy="3311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B6464A45-06F1-7829-903A-D9C5F46BAE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55777" y="5897372"/>
                <a:ext cx="1893756" cy="639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3" name="Text Box 35">
            <a:extLst>
              <a:ext uri="{FF2B5EF4-FFF2-40B4-BE49-F238E27FC236}">
                <a16:creationId xmlns:a16="http://schemas.microsoft.com/office/drawing/2014/main" id="{8D36389B-99BA-D2AC-DBA2-8A0AED69093E}"/>
              </a:ext>
            </a:extLst>
          </p:cNvPr>
          <p:cNvSpPr txBox="1"/>
          <p:nvPr/>
        </p:nvSpPr>
        <p:spPr>
          <a:xfrm>
            <a:off x="8394179" y="5049049"/>
            <a:ext cx="1564640" cy="42164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Effective BCs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diagram of a heat wave&#10;&#10;Description automatically generated">
            <a:extLst>
              <a:ext uri="{FF2B5EF4-FFF2-40B4-BE49-F238E27FC236}">
                <a16:creationId xmlns:a16="http://schemas.microsoft.com/office/drawing/2014/main" id="{3983897A-8E04-BFDC-8A3B-9BFE74C359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339" y="18473"/>
            <a:ext cx="8392661" cy="34749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89D41EE-EECE-5971-505B-4487E5F8487B}"/>
                  </a:ext>
                </a:extLst>
              </p:cNvPr>
              <p:cNvSpPr txBox="1"/>
              <p:nvPr/>
            </p:nvSpPr>
            <p:spPr>
              <a:xfrm>
                <a:off x="3361708" y="2850259"/>
                <a:ext cx="1960921" cy="906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it-IT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89D41EE-EECE-5971-505B-4487E5F8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708" y="2850259"/>
                <a:ext cx="1960921" cy="90665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9383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6FBAD97-7EF7-8796-784B-A8496C312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713" y="2345247"/>
            <a:ext cx="4488902" cy="7561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7B1F75-B30D-20AD-C362-AA9BC8CE0559}"/>
              </a:ext>
            </a:extLst>
          </p:cNvPr>
          <p:cNvSpPr txBox="1"/>
          <p:nvPr/>
        </p:nvSpPr>
        <p:spPr>
          <a:xfrm>
            <a:off x="967802" y="818043"/>
            <a:ext cx="10734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An </a:t>
            </a:r>
            <a:r>
              <a:rPr lang="en-US" sz="2000" b="1" dirty="0">
                <a:solidFill>
                  <a:srgbClr val="2E0EF0"/>
                </a:solidFill>
              </a:rPr>
              <a:t>Oseen-like linearization </a:t>
            </a:r>
            <a:r>
              <a:rPr lang="en-US" sz="2000" dirty="0"/>
              <a:t>was proposed to include the effects of near-interface advection in the homogenization scheme (Bottaro A., </a:t>
            </a:r>
            <a:r>
              <a:rPr lang="nl-NL" sz="2000" i="1" dirty="0"/>
              <a:t>J. Fluid Mech</a:t>
            </a:r>
            <a:r>
              <a:rPr lang="nl-NL" sz="2000" dirty="0"/>
              <a:t>. (2019), vol. 877, P1</a:t>
            </a:r>
            <a:r>
              <a:rPr lang="en-US" sz="20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4D3645-69C3-A7A6-08EC-DA26B70E4340}"/>
                  </a:ext>
                </a:extLst>
              </p:cNvPr>
              <p:cNvSpPr txBox="1"/>
              <p:nvPr/>
            </p:nvSpPr>
            <p:spPr>
              <a:xfrm>
                <a:off x="958074" y="1665105"/>
                <a:ext cx="10874002" cy="4513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dirty="0"/>
                  <a:t>We define a spatially invariant velocity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1" i="1" dirty="0" smtClean="0">
                                <a:solidFill>
                                  <a:srgbClr val="2E0E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 dirty="0" smtClean="0">
                                <a:solidFill>
                                  <a:srgbClr val="2E0EF0"/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acc>
                      </m:e>
                      <m:sub>
                        <m:r>
                          <a:rPr lang="en-US" sz="2000" b="1" i="1" dirty="0" smtClean="0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  <m:r>
                          <a:rPr lang="en-US" sz="2000" b="1" i="1" dirty="0" smtClean="0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 dirty="0" smtClean="0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sz="2000" b="1" i="1" dirty="0" smtClean="0">
                        <a:solidFill>
                          <a:srgbClr val="2E0EF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1" i="1" dirty="0" smtClean="0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 dirty="0">
                                <a:solidFill>
                                  <a:srgbClr val="2E0E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000" b="1" i="1" dirty="0">
                                    <a:solidFill>
                                      <a:srgbClr val="2E0E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 dirty="0">
                                    <a:solidFill>
                                      <a:srgbClr val="2E0EF0"/>
                                    </a:solidFill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1" i="1" dirty="0">
                                <a:solidFill>
                                  <a:srgbClr val="2E0EF0"/>
                                </a:solidFill>
                                <a:latin typeface="Cambria Math" panose="02040503050406030204" pitchFamily="18" charset="0"/>
                              </a:rPr>
                              <m:t>𝝓</m:t>
                            </m:r>
                          </m:sub>
                        </m:sSub>
                        <m:r>
                          <a:rPr lang="en-US" sz="2000" b="1" i="1" dirty="0" smtClean="0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1" i="1" dirty="0" smtClean="0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000" b="1" i="1" dirty="0" smtClean="0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1" i="1" dirty="0" smtClean="0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sz="2000" dirty="0"/>
                  <a:t>, representative of the near-wall velocity level.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4D3645-69C3-A7A6-08EC-DA26B70E4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074" y="1665105"/>
                <a:ext cx="10874002" cy="451342"/>
              </a:xfrm>
              <a:prstGeom prst="rect">
                <a:avLst/>
              </a:prstGeom>
              <a:blipFill>
                <a:blip r:embed="rId3"/>
                <a:stretch>
                  <a:fillRect l="-561" t="-1351" b="-17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840904-F6C4-9809-9AD7-5B4606077AA5}"/>
              </a:ext>
            </a:extLst>
          </p:cNvPr>
          <p:cNvCxnSpPr>
            <a:cxnSpLocks/>
          </p:cNvCxnSpPr>
          <p:nvPr/>
        </p:nvCxnSpPr>
        <p:spPr>
          <a:xfrm>
            <a:off x="350196" y="1016344"/>
            <a:ext cx="617606" cy="0"/>
          </a:xfrm>
          <a:prstGeom prst="straightConnector1">
            <a:avLst/>
          </a:prstGeom>
          <a:ln w="28575">
            <a:solidFill>
              <a:srgbClr val="F5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020F115-1E9D-E14B-6278-A8E50E29FFC8}"/>
              </a:ext>
            </a:extLst>
          </p:cNvPr>
          <p:cNvCxnSpPr>
            <a:cxnSpLocks/>
          </p:cNvCxnSpPr>
          <p:nvPr/>
        </p:nvCxnSpPr>
        <p:spPr>
          <a:xfrm>
            <a:off x="340468" y="1888596"/>
            <a:ext cx="617606" cy="0"/>
          </a:xfrm>
          <a:prstGeom prst="straightConnector1">
            <a:avLst/>
          </a:prstGeom>
          <a:ln w="28575">
            <a:solidFill>
              <a:srgbClr val="F5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17E016C-B612-B2D4-6DC7-C319BB96A682}"/>
              </a:ext>
            </a:extLst>
          </p:cNvPr>
          <p:cNvCxnSpPr>
            <a:cxnSpLocks/>
          </p:cNvCxnSpPr>
          <p:nvPr/>
        </p:nvCxnSpPr>
        <p:spPr>
          <a:xfrm>
            <a:off x="340468" y="2702469"/>
            <a:ext cx="617606" cy="0"/>
          </a:xfrm>
          <a:prstGeom prst="straightConnector1">
            <a:avLst/>
          </a:prstGeom>
          <a:ln w="28575">
            <a:solidFill>
              <a:srgbClr val="F5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0606AB8-3D4C-5DB5-A53C-568E766DD289}"/>
              </a:ext>
            </a:extLst>
          </p:cNvPr>
          <p:cNvSpPr txBox="1"/>
          <p:nvPr/>
        </p:nvSpPr>
        <p:spPr>
          <a:xfrm>
            <a:off x="977530" y="2486492"/>
            <a:ext cx="5277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Governing equations of the microscale problem: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E2C49BF-E5FF-9136-7E4B-F0CCC472E86D}"/>
                  </a:ext>
                </a:extLst>
              </p:cNvPr>
              <p:cNvSpPr txBox="1"/>
              <p:nvPr/>
            </p:nvSpPr>
            <p:spPr>
              <a:xfrm>
                <a:off x="987258" y="3206367"/>
                <a:ext cx="10715116" cy="10088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i="0" u="none" strike="noStrike" baseline="0" dirty="0">
                    <a:latin typeface="CMR12"/>
                  </a:rPr>
                  <a:t>The microscopic Reynolds number, </a:t>
                </a:r>
                <a:r>
                  <a:rPr lang="en-US" sz="2000" i="0" u="none" strike="noStrike" baseline="0" dirty="0">
                    <a:latin typeface="CMSS8"/>
                  </a:rPr>
                  <a:t> </a:t>
                </a:r>
                <a:r>
                  <a:rPr lang="en-US" sz="2000" i="0" u="none" strike="noStrike" baseline="0" dirty="0">
                    <a:latin typeface="CMR12"/>
                  </a:rPr>
                  <a:t>defined as</a:t>
                </a:r>
                <a:r>
                  <a:rPr lang="en-US" sz="2000" i="0" u="none" strike="noStrike" dirty="0">
                    <a:latin typeface="CMR1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u="none" strike="noStrike" smtClean="0">
                        <a:solidFill>
                          <a:srgbClr val="2E0EF0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sSub>
                      <m:sSubPr>
                        <m:ctrlPr>
                          <a:rPr lang="en-US" sz="2400" b="1" i="1" u="none" strike="noStrike" smtClean="0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u="none" strike="noStrike" smtClean="0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400" b="1" i="1" u="none" strike="noStrike" smtClean="0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sub>
                    </m:sSub>
                    <m:r>
                      <a:rPr lang="en-US" sz="2400" b="1" i="1">
                        <a:solidFill>
                          <a:srgbClr val="2E0EF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  <m:r>
                          <a:rPr lang="en-US" sz="2400" b="1" i="1" smtClean="0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2E0E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1" i="1" smtClean="0">
                                    <a:solidFill>
                                      <a:srgbClr val="2E0E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 smtClean="0">
                                    <a:solidFill>
                                      <a:srgbClr val="2E0EF0"/>
                                    </a:solidFill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1" i="1">
                                <a:solidFill>
                                  <a:srgbClr val="2E0EF0"/>
                                </a:solidFill>
                                <a:latin typeface="Cambria Math" panose="02040503050406030204" pitchFamily="18" charset="0"/>
                              </a:rPr>
                              <m:t>𝝓</m:t>
                            </m:r>
                          </m:sub>
                        </m:sSub>
                        <m:r>
                          <a:rPr lang="en-US" sz="2400" b="1" i="1" smtClean="0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  <m:t> 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den>
                    </m:f>
                    <m:r>
                      <a:rPr lang="en-US" sz="2400" b="1" i="1" smtClean="0">
                        <a:solidFill>
                          <a:srgbClr val="2E0EF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srgbClr val="2E0EF0"/>
                        </a:solidFill>
                        <a:latin typeface="Cambria Math" panose="02040503050406030204" pitchFamily="18" charset="0"/>
                      </a:rPr>
                      <m:t>𝝐</m:t>
                    </m:r>
                    <m:r>
                      <a:rPr lang="en-US" sz="2000" b="1" i="1">
                        <a:solidFill>
                          <a:srgbClr val="2E0EF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>
                        <a:solidFill>
                          <a:srgbClr val="2E0EF0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sSub>
                      <m:sSubPr>
                        <m:ctrlPr>
                          <a:rPr lang="en-US" sz="2000" b="1" i="1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sub>
                    </m:sSub>
                    <m:sSub>
                      <m:sSubPr>
                        <m:ctrlPr>
                          <a:rPr lang="en-US" sz="2000" b="1" i="1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2E0EF0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sub>
                    </m:sSub>
                  </m:oMath>
                </a14:m>
                <a:r>
                  <a:rPr lang="en-US" sz="2000" i="0" u="none" strike="noStrike" baseline="0" dirty="0">
                    <a:latin typeface="CMR12"/>
                  </a:rPr>
                  <a:t>, is assumed to be of </a:t>
                </a:r>
                <a:r>
                  <a:rPr lang="en-US" sz="2000" i="0" u="none" strike="noStrike" baseline="0" dirty="0">
                    <a:latin typeface="CMSY10"/>
                  </a:rPr>
                  <a:t>order 1</a:t>
                </a:r>
                <a:r>
                  <a:rPr lang="en-US" sz="2000" i="0" u="none" strike="noStrike" baseline="0" dirty="0">
                    <a:latin typeface="CMR12"/>
                  </a:rPr>
                  <a:t>. </a:t>
                </a:r>
                <a:endParaRPr lang="en-US" sz="2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E2C49BF-E5FF-9136-7E4B-F0CCC472E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258" y="3206367"/>
                <a:ext cx="10715116" cy="1008866"/>
              </a:xfrm>
              <a:prstGeom prst="rect">
                <a:avLst/>
              </a:prstGeom>
              <a:blipFill>
                <a:blip r:embed="rId4"/>
                <a:stretch>
                  <a:fillRect l="-626" b="-103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29B9BD7-008D-0109-6297-52E60A908CE3}"/>
              </a:ext>
            </a:extLst>
          </p:cNvPr>
          <p:cNvCxnSpPr>
            <a:cxnSpLocks/>
          </p:cNvCxnSpPr>
          <p:nvPr/>
        </p:nvCxnSpPr>
        <p:spPr>
          <a:xfrm>
            <a:off x="350196" y="3576367"/>
            <a:ext cx="617606" cy="0"/>
          </a:xfrm>
          <a:prstGeom prst="straightConnector1">
            <a:avLst/>
          </a:prstGeom>
          <a:ln w="28575">
            <a:solidFill>
              <a:srgbClr val="F5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A96310E-6282-851A-7343-7B1540C3F7A1}"/>
              </a:ext>
            </a:extLst>
          </p:cNvPr>
          <p:cNvGrpSpPr/>
          <p:nvPr/>
        </p:nvGrpSpPr>
        <p:grpSpPr>
          <a:xfrm>
            <a:off x="423342" y="4447833"/>
            <a:ext cx="5390956" cy="1596429"/>
            <a:chOff x="2821667" y="4480242"/>
            <a:chExt cx="5390956" cy="159642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3187192-97D1-F093-073B-B7E6F95BD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1667" y="4480242"/>
              <a:ext cx="5390956" cy="1596429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F8982F-A505-25B1-17C0-BA284556432B}"/>
                </a:ext>
              </a:extLst>
            </p:cNvPr>
            <p:cNvSpPr/>
            <p:nvPr/>
          </p:nvSpPr>
          <p:spPr>
            <a:xfrm>
              <a:off x="5107709" y="4820276"/>
              <a:ext cx="1105296" cy="466928"/>
            </a:xfrm>
            <a:prstGeom prst="rect">
              <a:avLst/>
            </a:prstGeom>
            <a:noFill/>
            <a:ln w="38100">
              <a:solidFill>
                <a:srgbClr val="F549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1FF0AD8-6DA0-0E3E-6FA4-303F329B1142}"/>
              </a:ext>
            </a:extLst>
          </p:cNvPr>
          <p:cNvSpPr txBox="1"/>
          <p:nvPr/>
        </p:nvSpPr>
        <p:spPr>
          <a:xfrm>
            <a:off x="3241587" y="62759"/>
            <a:ext cx="5298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Near-wall advection modeling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8A6254-399D-D438-F737-C3AB34BC7214}"/>
              </a:ext>
            </a:extLst>
          </p:cNvPr>
          <p:cNvCxnSpPr>
            <a:cxnSpLocks/>
          </p:cNvCxnSpPr>
          <p:nvPr/>
        </p:nvCxnSpPr>
        <p:spPr>
          <a:xfrm>
            <a:off x="6151318" y="4627009"/>
            <a:ext cx="0" cy="20139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2830D8A-A017-BE33-49B8-0104BEA3842F}"/>
              </a:ext>
            </a:extLst>
          </p:cNvPr>
          <p:cNvSpPr txBox="1"/>
          <p:nvPr/>
        </p:nvSpPr>
        <p:spPr>
          <a:xfrm>
            <a:off x="4507453" y="4002190"/>
            <a:ext cx="3347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baseline="0" dirty="0">
                <a:latin typeface="CMR12"/>
              </a:rPr>
              <a:t>The closure problems</a:t>
            </a:r>
            <a:endParaRPr lang="en-US" sz="24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C66DD1-BD14-C67F-6F8C-E7FFE592C4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8883" y="4555362"/>
            <a:ext cx="5285369" cy="139886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7C36111-3302-7F61-0D9D-BFB202B44F20}"/>
              </a:ext>
            </a:extLst>
          </p:cNvPr>
          <p:cNvSpPr/>
          <p:nvPr/>
        </p:nvSpPr>
        <p:spPr>
          <a:xfrm>
            <a:off x="8795612" y="4848396"/>
            <a:ext cx="1037182" cy="466928"/>
          </a:xfrm>
          <a:prstGeom prst="rect">
            <a:avLst/>
          </a:prstGeom>
          <a:noFill/>
          <a:ln w="38100">
            <a:solidFill>
              <a:srgbClr val="F5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9F2547F-3AAF-A16E-D34C-2A3AAA6A5A2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1120" y="6094278"/>
            <a:ext cx="2324838" cy="6894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40FA4B9-DE32-EA58-FC7B-FE227618F68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75767" y="6078023"/>
            <a:ext cx="2241307" cy="717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1E382D-A52D-29B3-18AD-13E46BB11A9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82893" y="6069141"/>
            <a:ext cx="2241307" cy="718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CD87B9-4376-A3D1-0846-311CE9E7DB6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37814" y="6061355"/>
            <a:ext cx="2364560" cy="71836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CB536F-F26C-7750-F5BA-30718D827F0B}"/>
              </a:ext>
            </a:extLst>
          </p:cNvPr>
          <p:cNvSpPr txBox="1"/>
          <p:nvPr/>
        </p:nvSpPr>
        <p:spPr>
          <a:xfrm>
            <a:off x="8651922" y="3282989"/>
            <a:ext cx="35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+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94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B56FA7-FD02-14F8-0AFB-7673DBB69732}"/>
                  </a:ext>
                </a:extLst>
              </p:cNvPr>
              <p:cNvSpPr txBox="1"/>
              <p:nvPr/>
            </p:nvSpPr>
            <p:spPr>
              <a:xfrm>
                <a:off x="124684" y="895611"/>
                <a:ext cx="7513785" cy="8918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      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𝓚</m:t>
                                  </m:r>
                                </m:e>
                                <m:sub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𝒙𝒚</m:t>
                                  </m:r>
                                </m:sub>
                                <m:sup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𝒊𝒕𝒇</m:t>
                                  </m:r>
                                </m:sup>
                              </m:sSub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+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B56FA7-FD02-14F8-0AFB-7673DBB69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84" y="895611"/>
                <a:ext cx="7513785" cy="8918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53D2EC-775B-7CFE-5FA3-16DF22476622}"/>
                  </a:ext>
                </a:extLst>
              </p:cNvPr>
              <p:cNvSpPr txBox="1"/>
              <p:nvPr/>
            </p:nvSpPr>
            <p:spPr>
              <a:xfrm>
                <a:off x="124684" y="4956083"/>
                <a:ext cx="7513785" cy="8918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       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𝓚</m:t>
                                  </m:r>
                                </m:e>
                                <m:sub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𝒛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  <m:sup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𝒊𝒕𝒇</m:t>
                                  </m:r>
                                </m:sup>
                              </m:sSub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53D2EC-775B-7CFE-5FA3-16DF22476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84" y="4956083"/>
                <a:ext cx="7513785" cy="8918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A9E710-FEDA-80F0-5522-14973F942C8F}"/>
                  </a:ext>
                </a:extLst>
              </p:cNvPr>
              <p:cNvSpPr txBox="1"/>
              <p:nvPr/>
            </p:nvSpPr>
            <p:spPr>
              <a:xfrm>
                <a:off x="124684" y="2918150"/>
                <a:ext cx="11051315" cy="8918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𝓚</m:t>
                                  </m:r>
                                </m:e>
                                <m:sub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𝒙𝒚</m:t>
                                  </m:r>
                                </m:sub>
                                <m:sup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𝒊𝒕𝒇</m:t>
                                  </m:r>
                                </m:sup>
                              </m:sSub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𝓚</m:t>
                                  </m:r>
                                </m:e>
                                <m:sub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𝒛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  <m:sup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𝒊𝒕𝒇</m:t>
                                  </m:r>
                                </m:sup>
                              </m:sSubSup>
                              <m:r>
                                <a:rPr lang="en-US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 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𝓚</m:t>
                                  </m:r>
                                </m:e>
                                <m:sub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  <m:sup/>
                              </m:sSub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A9E710-FEDA-80F0-5522-14973F942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84" y="2918150"/>
                <a:ext cx="11051315" cy="8918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>
            <a:extLst>
              <a:ext uri="{FF2B5EF4-FFF2-40B4-BE49-F238E27FC236}">
                <a16:creationId xmlns:a16="http://schemas.microsoft.com/office/drawing/2014/main" id="{14E6D458-B493-C957-B631-E84E07233EC0}"/>
              </a:ext>
            </a:extLst>
          </p:cNvPr>
          <p:cNvSpPr/>
          <p:nvPr/>
        </p:nvSpPr>
        <p:spPr>
          <a:xfrm rot="5400000">
            <a:off x="1807887" y="1091903"/>
            <a:ext cx="277351" cy="1445490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1C27EC-6BC2-4572-F3EA-58E918F4DFC4}"/>
              </a:ext>
            </a:extLst>
          </p:cNvPr>
          <p:cNvSpPr txBox="1"/>
          <p:nvPr/>
        </p:nvSpPr>
        <p:spPr>
          <a:xfrm>
            <a:off x="872293" y="1952172"/>
            <a:ext cx="21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Navier-slip condition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AACB835A-67A4-4F27-006F-DC6725E58C5A}"/>
              </a:ext>
            </a:extLst>
          </p:cNvPr>
          <p:cNvSpPr/>
          <p:nvPr/>
        </p:nvSpPr>
        <p:spPr>
          <a:xfrm rot="5400000">
            <a:off x="4345084" y="825239"/>
            <a:ext cx="369333" cy="2148536"/>
          </a:xfrm>
          <a:prstGeom prst="rightBrace">
            <a:avLst>
              <a:gd name="adj1" fmla="val 8333"/>
              <a:gd name="adj2" fmla="val 50430"/>
            </a:avLst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AE3D7-AAB3-0CC1-91EE-B1110B71BF3F}"/>
              </a:ext>
            </a:extLst>
          </p:cNvPr>
          <p:cNvSpPr txBox="1"/>
          <p:nvPr/>
        </p:nvSpPr>
        <p:spPr>
          <a:xfrm>
            <a:off x="3318521" y="2103770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Second-order correction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96584BE0-770D-6ACE-3ECD-9A3C3CA8F809}"/>
              </a:ext>
            </a:extLst>
          </p:cNvPr>
          <p:cNvSpPr/>
          <p:nvPr/>
        </p:nvSpPr>
        <p:spPr>
          <a:xfrm rot="5400000">
            <a:off x="1904868" y="5174038"/>
            <a:ext cx="277351" cy="1445490"/>
          </a:xfrm>
          <a:prstGeom prst="righ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63EB48-8826-E14A-979A-985CA7260F71}"/>
              </a:ext>
            </a:extLst>
          </p:cNvPr>
          <p:cNvSpPr txBox="1"/>
          <p:nvPr/>
        </p:nvSpPr>
        <p:spPr>
          <a:xfrm>
            <a:off x="969274" y="6034307"/>
            <a:ext cx="21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Navier-slip condition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4EEF3F19-3A26-CB53-54D4-0224FAF35334}"/>
              </a:ext>
            </a:extLst>
          </p:cNvPr>
          <p:cNvSpPr/>
          <p:nvPr/>
        </p:nvSpPr>
        <p:spPr>
          <a:xfrm rot="5400000">
            <a:off x="4442065" y="4907374"/>
            <a:ext cx="369333" cy="2148536"/>
          </a:xfrm>
          <a:prstGeom prst="rightBrace">
            <a:avLst>
              <a:gd name="adj1" fmla="val 8333"/>
              <a:gd name="adj2" fmla="val 50430"/>
            </a:avLst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311EEA-9674-F643-982A-112185ED8DEA}"/>
              </a:ext>
            </a:extLst>
          </p:cNvPr>
          <p:cNvSpPr txBox="1"/>
          <p:nvPr/>
        </p:nvSpPr>
        <p:spPr>
          <a:xfrm>
            <a:off x="3415503" y="6167433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Second-order correction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BBD8741C-1E85-3C3A-4966-09FDFD22B0FA}"/>
              </a:ext>
            </a:extLst>
          </p:cNvPr>
          <p:cNvSpPr/>
          <p:nvPr/>
        </p:nvSpPr>
        <p:spPr>
          <a:xfrm rot="5400000">
            <a:off x="3503226" y="1675271"/>
            <a:ext cx="271803" cy="4636659"/>
          </a:xfrm>
          <a:prstGeom prst="rightBrac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977722-7B61-8BB4-6C88-A7803E69C809}"/>
              </a:ext>
            </a:extLst>
          </p:cNvPr>
          <p:cNvSpPr txBox="1"/>
          <p:nvPr/>
        </p:nvSpPr>
        <p:spPr>
          <a:xfrm>
            <a:off x="1997172" y="4125238"/>
            <a:ext cx="328391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Second-order, 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of interface permeabilities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3F86BCCA-45C6-815B-0AA5-EAAD6CB94F17}"/>
              </a:ext>
            </a:extLst>
          </p:cNvPr>
          <p:cNvSpPr/>
          <p:nvPr/>
        </p:nvSpPr>
        <p:spPr>
          <a:xfrm rot="5400000">
            <a:off x="7240136" y="3013064"/>
            <a:ext cx="278198" cy="1980256"/>
          </a:xfrm>
          <a:prstGeom prst="rightBrac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772139-E25A-7640-163C-E9BD061F30C8}"/>
              </a:ext>
            </a:extLst>
          </p:cNvPr>
          <p:cNvSpPr txBox="1"/>
          <p:nvPr/>
        </p:nvSpPr>
        <p:spPr>
          <a:xfrm>
            <a:off x="5680635" y="4133764"/>
            <a:ext cx="339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Second-order, 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of medium permeability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C5E473-5277-9DF8-969A-32A5127C3A21}"/>
              </a:ext>
            </a:extLst>
          </p:cNvPr>
          <p:cNvSpPr txBox="1"/>
          <p:nvPr/>
        </p:nvSpPr>
        <p:spPr>
          <a:xfrm>
            <a:off x="1882747" y="67231"/>
            <a:ext cx="6591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cs typeface="Times New Roman" panose="02020603050405020304" pitchFamily="18" charset="0"/>
              </a:rPr>
              <a:t>Macroscopic </a:t>
            </a:r>
            <a:r>
              <a:rPr lang="en-US" sz="2800" b="1" i="1" u="sng" dirty="0">
                <a:cs typeface="Times New Roman" panose="02020603050405020304" pitchFamily="18" charset="0"/>
              </a:rPr>
              <a:t>effective</a:t>
            </a:r>
            <a:r>
              <a:rPr lang="en-US" sz="2800" b="1" u="sng" dirty="0">
                <a:cs typeface="Times New Roman" panose="02020603050405020304" pitchFamily="18" charset="0"/>
              </a:rPr>
              <a:t> boundary 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F68553-D60B-7262-A144-96017D627EFF}"/>
                  </a:ext>
                </a:extLst>
              </p:cNvPr>
              <p:cNvSpPr txBox="1"/>
              <p:nvPr/>
            </p:nvSpPr>
            <p:spPr>
              <a:xfrm>
                <a:off x="8536954" y="60376"/>
                <a:ext cx="3681123" cy="2968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  <a:p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 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  <a:p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F68553-D60B-7262-A144-96017D627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6954" y="60376"/>
                <a:ext cx="3681123" cy="29685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4DBC2FF0-B78C-162A-4D2D-F286BA51B4AA}"/>
              </a:ext>
            </a:extLst>
          </p:cNvPr>
          <p:cNvSpPr/>
          <p:nvPr/>
        </p:nvSpPr>
        <p:spPr>
          <a:xfrm>
            <a:off x="9160397" y="58950"/>
            <a:ext cx="2855308" cy="26149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E57A38E-C223-1BD0-F7DB-C336D0F3B3F2}"/>
                  </a:ext>
                </a:extLst>
              </p:cNvPr>
              <p:cNvSpPr txBox="1"/>
              <p:nvPr/>
            </p:nvSpPr>
            <p:spPr>
              <a:xfrm>
                <a:off x="7520724" y="5253847"/>
                <a:ext cx="4582939" cy="1500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Navier-slip coefficients</a:t>
                </a: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𝓚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𝒙𝒚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𝒛𝒚</m:t>
                          </m:r>
                        </m:sub>
                        <m:sup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𝒊𝒕𝒇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: 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Interface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permeability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coefficents</m:t>
                      </m:r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𝓚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𝒚𝒚</m:t>
                          </m:r>
                        </m:sub>
                        <m:sup/>
                      </m:sSubSup>
                      <m:r>
                        <m:rPr>
                          <m:nor/>
                        </m:rP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: 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medium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permeability</m:t>
                      </m:r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E57A38E-C223-1BD0-F7DB-C336D0F3B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0724" y="5253847"/>
                <a:ext cx="4582939" cy="1500667"/>
              </a:xfrm>
              <a:prstGeom prst="rect">
                <a:avLst/>
              </a:prstGeom>
              <a:blipFill>
                <a:blip r:embed="rId6"/>
                <a:stretch>
                  <a:fillRect t="-2439" b="-1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1">
            <a:extLst>
              <a:ext uri="{FF2B5EF4-FFF2-40B4-BE49-F238E27FC236}">
                <a16:creationId xmlns:a16="http://schemas.microsoft.com/office/drawing/2014/main" id="{96C3589A-8E21-A21A-122E-5123C9122E57}"/>
              </a:ext>
            </a:extLst>
          </p:cNvPr>
          <p:cNvSpPr/>
          <p:nvPr/>
        </p:nvSpPr>
        <p:spPr>
          <a:xfrm>
            <a:off x="7375224" y="5214586"/>
            <a:ext cx="4675729" cy="1594866"/>
          </a:xfrm>
          <a:prstGeom prst="rect">
            <a:avLst/>
          </a:prstGeom>
          <a:solidFill>
            <a:srgbClr val="4472C4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4C563A0-0034-F408-13A4-75FEADF6411C}"/>
              </a:ext>
            </a:extLst>
          </p:cNvPr>
          <p:cNvSpPr/>
          <p:nvPr/>
        </p:nvSpPr>
        <p:spPr>
          <a:xfrm>
            <a:off x="3074266" y="838990"/>
            <a:ext cx="4353668" cy="1642986"/>
          </a:xfrm>
          <a:prstGeom prst="rect">
            <a:avLst/>
          </a:prstGeom>
          <a:solidFill>
            <a:srgbClr val="70AD47">
              <a:alpha val="18824"/>
            </a:srgb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003B57E-B2C8-5F5C-F7F5-B4F1C1BAD975}"/>
              </a:ext>
            </a:extLst>
          </p:cNvPr>
          <p:cNvSpPr/>
          <p:nvPr/>
        </p:nvSpPr>
        <p:spPr>
          <a:xfrm>
            <a:off x="1300947" y="2730515"/>
            <a:ext cx="8800996" cy="2117573"/>
          </a:xfrm>
          <a:prstGeom prst="rect">
            <a:avLst/>
          </a:prstGeom>
          <a:solidFill>
            <a:srgbClr val="70AD47">
              <a:alpha val="18824"/>
            </a:srgb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26918B7-CE27-3658-1BCC-FB81D8CC76BD}"/>
              </a:ext>
            </a:extLst>
          </p:cNvPr>
          <p:cNvSpPr/>
          <p:nvPr/>
        </p:nvSpPr>
        <p:spPr>
          <a:xfrm>
            <a:off x="3076165" y="4926252"/>
            <a:ext cx="4204201" cy="1642986"/>
          </a:xfrm>
          <a:prstGeom prst="rect">
            <a:avLst/>
          </a:prstGeom>
          <a:solidFill>
            <a:srgbClr val="70AD47">
              <a:alpha val="18824"/>
            </a:srgb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34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A2C90636-292E-103C-949C-546F953A21F4}"/>
                  </a:ext>
                </a:extLst>
              </p:cNvPr>
              <p:cNvSpPr txBox="1"/>
              <p:nvPr/>
            </p:nvSpPr>
            <p:spPr>
              <a:xfrm>
                <a:off x="1152331" y="1376266"/>
                <a:ext cx="6778587" cy="7995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𝑅𝑒</m:t>
                              </m:r>
                              <m:sSubSup>
                                <m:sSubSupPr>
                                  <m:ctrlP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𝓚</m:t>
                                  </m:r>
                                </m:e>
                                <m:sub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𝒙𝒚</m:t>
                                  </m:r>
                                </m:sub>
                                <m:sup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𝒊𝒕𝒇</m:t>
                                  </m:r>
                                </m:sup>
                              </m:sSub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A2C90636-292E-103C-949C-546F953A2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331" y="1376266"/>
                <a:ext cx="6778587" cy="7995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30770563-C73D-7CD4-5517-17C8F5001DA3}"/>
                  </a:ext>
                </a:extLst>
              </p:cNvPr>
              <p:cNvSpPr txBox="1"/>
              <p:nvPr/>
            </p:nvSpPr>
            <p:spPr>
              <a:xfrm>
                <a:off x="1141717" y="2537153"/>
                <a:ext cx="11051315" cy="10216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  <m:f>
                                <m:fPr>
                                  <m:ctrlP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𝓚</m:t>
                                      </m:r>
                                    </m:e>
                                    <m:sub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𝒙𝒚</m:t>
                                      </m:r>
                                    </m:sub>
                                    <m:sup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𝒊𝒕𝒇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𝝀</m:t>
                                      </m:r>
                                    </m:e>
                                    <m:sub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  <m:f>
                                <m:fPr>
                                  <m:ctrlP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𝓚</m:t>
                                      </m:r>
                                    </m:e>
                                    <m:sub>
                                      <m:r>
                                        <a:rPr lang="it-IT" sz="22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𝒛</m:t>
                                      </m:r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  <m:sup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𝒊𝒕𝒇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𝝀</m:t>
                                      </m:r>
                                    </m:e>
                                    <m:sub>
                                      <m:r>
                                        <a:rPr lang="it-IT" sz="22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𝑅𝑒</m:t>
                              </m:r>
                              <m:sSubSup>
                                <m:sSubSup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𝓚</m:t>
                                  </m:r>
                                </m:e>
                                <m:sub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  <m:sup/>
                              </m:sSub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30770563-C73D-7CD4-5517-17C8F5001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717" y="2537153"/>
                <a:ext cx="11051315" cy="10216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5F5C54C-7D12-E1B2-5F47-CBAFA027F188}"/>
                  </a:ext>
                </a:extLst>
              </p:cNvPr>
              <p:cNvSpPr txBox="1"/>
              <p:nvPr/>
            </p:nvSpPr>
            <p:spPr>
              <a:xfrm>
                <a:off x="1085731" y="3982617"/>
                <a:ext cx="6909840" cy="7995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𝑅𝑒</m:t>
                              </m:r>
                              <m:sSubSup>
                                <m:sSubSupPr>
                                  <m:ctrlP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𝓚</m:t>
                                  </m:r>
                                </m:e>
                                <m:sub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𝒛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  <m:sup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𝒊𝒕𝒇</m:t>
                                  </m:r>
                                </m:sup>
                              </m:sSub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5F5C54C-7D12-E1B2-5F47-CBAFA027F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731" y="3982617"/>
                <a:ext cx="6909840" cy="7995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12A27650-F3A7-3F8B-FFF2-DE7FA33380FB}"/>
              </a:ext>
            </a:extLst>
          </p:cNvPr>
          <p:cNvSpPr txBox="1"/>
          <p:nvPr/>
        </p:nvSpPr>
        <p:spPr>
          <a:xfrm>
            <a:off x="383177" y="5626981"/>
            <a:ext cx="11425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Extended </a:t>
            </a:r>
            <a:r>
              <a:rPr lang="it-IT" sz="2800" b="1" dirty="0" err="1"/>
              <a:t>Beavers</a:t>
            </a:r>
            <a:r>
              <a:rPr lang="it-IT" sz="2800" b="1" dirty="0"/>
              <a:t>-Joseph-</a:t>
            </a:r>
            <a:r>
              <a:rPr lang="it-IT" sz="2800" b="1" dirty="0" err="1"/>
              <a:t>Saffman</a:t>
            </a:r>
            <a:r>
              <a:rPr lang="it-IT" sz="2800" b="1" dirty="0"/>
              <a:t> </a:t>
            </a:r>
            <a:r>
              <a:rPr lang="it-IT" sz="2800" b="1" dirty="0" err="1"/>
              <a:t>conditions</a:t>
            </a:r>
            <a:r>
              <a:rPr lang="it-IT" sz="2800" b="1" dirty="0"/>
              <a:t> with NO </a:t>
            </a:r>
            <a:r>
              <a:rPr lang="it-IT" sz="2800" b="1" dirty="0" err="1"/>
              <a:t>empirical</a:t>
            </a:r>
            <a:r>
              <a:rPr lang="it-IT" sz="2800" b="1" dirty="0"/>
              <a:t> </a:t>
            </a:r>
            <a:r>
              <a:rPr lang="it-IT" sz="2800" b="1" dirty="0" err="1"/>
              <a:t>coefficients</a:t>
            </a:r>
            <a:endParaRPr lang="fr-FR" sz="2800" b="1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35A7DD5-6015-F358-BB51-6ACD17FBCE99}"/>
              </a:ext>
            </a:extLst>
          </p:cNvPr>
          <p:cNvSpPr/>
          <p:nvPr/>
        </p:nvSpPr>
        <p:spPr>
          <a:xfrm>
            <a:off x="339634" y="5599611"/>
            <a:ext cx="11504023" cy="574766"/>
          </a:xfrm>
          <a:prstGeom prst="rect">
            <a:avLst/>
          </a:prstGeom>
          <a:solidFill>
            <a:srgbClr val="4472C4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42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BC57F3-D1DD-A086-814F-46655C05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9" y="711034"/>
            <a:ext cx="9605637" cy="56116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7F198E-1961-E5E4-1253-EF08F2939000}"/>
              </a:ext>
            </a:extLst>
          </p:cNvPr>
          <p:cNvSpPr txBox="1"/>
          <p:nvPr/>
        </p:nvSpPr>
        <p:spPr>
          <a:xfrm>
            <a:off x="3638550" y="6266824"/>
            <a:ext cx="2232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Drag increase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0411E5-AF2E-075A-E1F1-D24A837B6EA6}"/>
              </a:ext>
            </a:extLst>
          </p:cNvPr>
          <p:cNvSpPr txBox="1"/>
          <p:nvPr/>
        </p:nvSpPr>
        <p:spPr>
          <a:xfrm>
            <a:off x="2240934" y="16572"/>
            <a:ext cx="3552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drag reduction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85765D-9A4A-6C6D-93F9-2D352CAC47A2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2790825" y="539792"/>
            <a:ext cx="1226397" cy="5472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09AD2E-BC1D-4D23-6927-49C1A99093BE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4017222" y="539792"/>
            <a:ext cx="1307850" cy="5472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C358455-55A9-D959-86FA-D065DDF40C5C}"/>
              </a:ext>
            </a:extLst>
          </p:cNvPr>
          <p:cNvCxnSpPr>
            <a:cxnSpLocks/>
          </p:cNvCxnSpPr>
          <p:nvPr/>
        </p:nvCxnSpPr>
        <p:spPr>
          <a:xfrm flipH="1" flipV="1">
            <a:off x="3914775" y="5748472"/>
            <a:ext cx="1116395" cy="5697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EB38E1-B026-F607-1F8C-D3EBFC2354B3}"/>
              </a:ext>
            </a:extLst>
          </p:cNvPr>
          <p:cNvCxnSpPr>
            <a:cxnSpLocks/>
          </p:cNvCxnSpPr>
          <p:nvPr/>
        </p:nvCxnSpPr>
        <p:spPr>
          <a:xfrm flipV="1">
            <a:off x="5031170" y="5324475"/>
            <a:ext cx="1064830" cy="10103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A3F3E093-E798-8E0D-78C2-106F8A9B7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291" y="6277630"/>
            <a:ext cx="558792" cy="52322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E021121-667B-14B6-7988-91178DB18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314" y="69199"/>
            <a:ext cx="514680" cy="508589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A2FF1F1E-5303-83E3-A266-EA6325EA1C0F}"/>
              </a:ext>
            </a:extLst>
          </p:cNvPr>
          <p:cNvSpPr/>
          <p:nvPr/>
        </p:nvSpPr>
        <p:spPr>
          <a:xfrm>
            <a:off x="6000750" y="5600700"/>
            <a:ext cx="742950" cy="543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07967F5-D61F-CE68-3E4E-A476F4AE3667}"/>
              </a:ext>
            </a:extLst>
          </p:cNvPr>
          <p:cNvSpPr/>
          <p:nvPr/>
        </p:nvSpPr>
        <p:spPr>
          <a:xfrm>
            <a:off x="1071055" y="5753100"/>
            <a:ext cx="742950" cy="543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52FBD7D-324C-DEF8-B76B-50348E54EF2E}"/>
                  </a:ext>
                </a:extLst>
              </p:cNvPr>
              <p:cNvSpPr txBox="1"/>
              <p:nvPr/>
            </p:nvSpPr>
            <p:spPr>
              <a:xfrm rot="1480453">
                <a:off x="1816405" y="5654896"/>
                <a:ext cx="59990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𝑇𝐶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52FBD7D-324C-DEF8-B76B-50348E54E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80453">
                <a:off x="1816405" y="5654896"/>
                <a:ext cx="599908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6D3953D-FC0D-9186-C307-9516C0B2F01D}"/>
                  </a:ext>
                </a:extLst>
              </p:cNvPr>
              <p:cNvSpPr txBox="1"/>
              <p:nvPr/>
            </p:nvSpPr>
            <p:spPr>
              <a:xfrm rot="1480453">
                <a:off x="6714660" y="5628013"/>
                <a:ext cx="69608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6D3953D-FC0D-9186-C307-9516C0B2F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80453">
                <a:off x="6714660" y="5628013"/>
                <a:ext cx="696088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54FC6D3C-32C5-8E06-5421-8E150D728B9F}"/>
              </a:ext>
            </a:extLst>
          </p:cNvPr>
          <p:cNvGrpSpPr/>
          <p:nvPr/>
        </p:nvGrpSpPr>
        <p:grpSpPr>
          <a:xfrm>
            <a:off x="9380536" y="2967335"/>
            <a:ext cx="2659061" cy="1379384"/>
            <a:chOff x="9380536" y="2967335"/>
            <a:chExt cx="2659061" cy="13793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B6EEF46E-6D64-6212-2019-219F0F06AB5A}"/>
                    </a:ext>
                  </a:extLst>
                </p:cNvPr>
                <p:cNvSpPr txBox="1"/>
                <p:nvPr/>
              </p:nvSpPr>
              <p:spPr>
                <a:xfrm>
                  <a:off x="9380536" y="2967335"/>
                  <a:ext cx="265906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𝑃𝑜𝑟𝑜𝑠𝑖𝑡𝑦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=0.5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for all</a:t>
                  </a:r>
                  <a:endPara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B6EEF46E-6D64-6212-2019-219F0F06AB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0536" y="2967335"/>
                  <a:ext cx="2659061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917" t="-10526" r="-1606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F0F8EF82-066F-CC2B-17CF-B423EFDFEDF8}"/>
                    </a:ext>
                  </a:extLst>
                </p:cNvPr>
                <p:cNvSpPr txBox="1"/>
                <p:nvPr/>
              </p:nvSpPr>
              <p:spPr>
                <a:xfrm>
                  <a:off x="9634002" y="3437271"/>
                  <a:ext cx="221785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=0.05→0.2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F0F8EF82-066F-CC2B-17CF-B423EFDFE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4002" y="3437271"/>
                  <a:ext cx="221785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09AEBCA7-AA88-1D92-3877-03118614E158}"/>
                    </a:ext>
                  </a:extLst>
                </p:cNvPr>
                <p:cNvSpPr txBox="1"/>
                <p:nvPr/>
              </p:nvSpPr>
              <p:spPr>
                <a:xfrm>
                  <a:off x="9919143" y="3875529"/>
                  <a:ext cx="164756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≈190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09AEBCA7-AA88-1D92-3877-03118614E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19143" y="3875529"/>
                  <a:ext cx="1647567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3C9F1FB-090B-F90F-224A-B324B616295F}"/>
                </a:ext>
              </a:extLst>
            </p:cNvPr>
            <p:cNvSpPr/>
            <p:nvPr/>
          </p:nvSpPr>
          <p:spPr>
            <a:xfrm>
              <a:off x="9401175" y="2976860"/>
              <a:ext cx="2637471" cy="13698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953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A90D9C3-A52B-AE7A-D5CB-817A45FFF77B}"/>
              </a:ext>
            </a:extLst>
          </p:cNvPr>
          <p:cNvGrpSpPr/>
          <p:nvPr/>
        </p:nvGrpSpPr>
        <p:grpSpPr>
          <a:xfrm>
            <a:off x="7517973" y="20261"/>
            <a:ext cx="4109723" cy="3442321"/>
            <a:chOff x="7517973" y="20261"/>
            <a:chExt cx="4109723" cy="3442321"/>
          </a:xfrm>
        </p:grpSpPr>
        <p:pic>
          <p:nvPicPr>
            <p:cNvPr id="7" name="Picture 6" descr="A graph of a function&#10;&#10;Description automatically generated with medium confidence">
              <a:extLst>
                <a:ext uri="{FF2B5EF4-FFF2-40B4-BE49-F238E27FC236}">
                  <a16:creationId xmlns:a16="http://schemas.microsoft.com/office/drawing/2014/main" id="{D169DF84-99FA-932B-6772-6033C78D8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69"/>
            <a:stretch/>
          </p:blipFill>
          <p:spPr>
            <a:xfrm>
              <a:off x="7517973" y="20261"/>
              <a:ext cx="4109723" cy="31801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82058ED-C92D-8191-976A-C46B2C1F41A9}"/>
                    </a:ext>
                  </a:extLst>
                </p:cNvPr>
                <p:cNvSpPr txBox="1"/>
                <p:nvPr/>
              </p:nvSpPr>
              <p:spPr>
                <a:xfrm>
                  <a:off x="9544259" y="3160833"/>
                  <a:ext cx="455573" cy="301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82058ED-C92D-8191-976A-C46B2C1F41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4259" y="3160833"/>
                  <a:ext cx="455573" cy="301749"/>
                </a:xfrm>
                <a:prstGeom prst="rect">
                  <a:avLst/>
                </a:prstGeom>
                <a:blipFill>
                  <a:blip r:embed="rId4"/>
                  <a:stretch>
                    <a:fillRect l="-12162" r="-10811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E623808-689C-75CD-13A3-FE745C1252D0}"/>
                  </a:ext>
                </a:extLst>
              </p:cNvPr>
              <p:cNvSpPr txBox="1"/>
              <p:nvPr/>
            </p:nvSpPr>
            <p:spPr>
              <a:xfrm>
                <a:off x="1913470" y="5637383"/>
                <a:ext cx="4844672" cy="6540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𝑠𝑙𝑖𝑝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×ℓ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E623808-689C-75CD-13A3-FE745C125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70" y="5637383"/>
                <a:ext cx="4844672" cy="654090"/>
              </a:xfrm>
              <a:prstGeom prst="rect">
                <a:avLst/>
              </a:prstGeom>
              <a:blipFill>
                <a:blip r:embed="rId6"/>
                <a:stretch>
                  <a:fillRect b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02DCC1-5C88-1912-E175-01A5567006A0}"/>
                  </a:ext>
                </a:extLst>
              </p:cNvPr>
              <p:cNvSpPr txBox="1"/>
              <p:nvPr/>
            </p:nvSpPr>
            <p:spPr>
              <a:xfrm>
                <a:off x="1182250" y="5214308"/>
                <a:ext cx="5329204" cy="3350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𝐴𝑠𝑠𝑢𝑚𝑒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𝑠𝑙𝑖𝑝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𝑠𝑙𝑖𝑝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02DCC1-5C88-1912-E175-01A556700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250" y="5214308"/>
                <a:ext cx="5329204" cy="335092"/>
              </a:xfrm>
              <a:prstGeom prst="rect">
                <a:avLst/>
              </a:prstGeom>
              <a:blipFill>
                <a:blip r:embed="rId7"/>
                <a:stretch>
                  <a:fillRect t="-18182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B647D70-0CCF-AAA9-AA6B-C86405F87774}"/>
              </a:ext>
            </a:extLst>
          </p:cNvPr>
          <p:cNvSpPr txBox="1"/>
          <p:nvPr/>
        </p:nvSpPr>
        <p:spPr>
          <a:xfrm flipH="1">
            <a:off x="637072" y="5752054"/>
            <a:ext cx="2124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First-order</a:t>
            </a:r>
            <a:r>
              <a:rPr lang="en-US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7EC380-C4EF-E022-8B96-3C289D76B90F}"/>
                  </a:ext>
                </a:extLst>
              </p:cNvPr>
              <p:cNvSpPr txBox="1"/>
              <p:nvPr/>
            </p:nvSpPr>
            <p:spPr>
              <a:xfrm>
                <a:off x="2267532" y="6383942"/>
                <a:ext cx="2812473" cy="441724"/>
              </a:xfrm>
              <a:prstGeom prst="rect">
                <a:avLst/>
              </a:prstGeom>
              <a:solidFill>
                <a:srgbClr val="FD8D8D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𝑹</m:t>
                      </m:r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sub>
                      </m:sSub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𝑹</m:t>
                      </m:r>
                      <m:sSubSup>
                        <m:sSub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𝝉</m:t>
                          </m:r>
                        </m:sub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7EC380-C4EF-E022-8B96-3C289D76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532" y="6383942"/>
                <a:ext cx="2812473" cy="441724"/>
              </a:xfrm>
              <a:prstGeom prst="rect">
                <a:avLst/>
              </a:prstGeom>
              <a:blipFill>
                <a:blip r:embed="rId8"/>
                <a:stretch>
                  <a:fillRect b="-9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90320520-A9B9-4FF6-ADCF-5B75E3C37F23}"/>
              </a:ext>
            </a:extLst>
          </p:cNvPr>
          <p:cNvGrpSpPr/>
          <p:nvPr/>
        </p:nvGrpSpPr>
        <p:grpSpPr>
          <a:xfrm>
            <a:off x="162214" y="69280"/>
            <a:ext cx="6981824" cy="5079999"/>
            <a:chOff x="162214" y="69280"/>
            <a:chExt cx="6981824" cy="507999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A94172F-6525-05F9-21FB-E2CB2163FA18}"/>
                </a:ext>
              </a:extLst>
            </p:cNvPr>
            <p:cNvGrpSpPr/>
            <p:nvPr/>
          </p:nvGrpSpPr>
          <p:grpSpPr>
            <a:xfrm>
              <a:off x="162214" y="69280"/>
              <a:ext cx="6981824" cy="5079999"/>
              <a:chOff x="190500" y="12666"/>
              <a:chExt cx="6981824" cy="5079999"/>
            </a:xfrm>
          </p:grpSpPr>
          <p:pic>
            <p:nvPicPr>
              <p:cNvPr id="31" name="Immagine 3">
                <a:extLst>
                  <a:ext uri="{FF2B5EF4-FFF2-40B4-BE49-F238E27FC236}">
                    <a16:creationId xmlns:a16="http://schemas.microsoft.com/office/drawing/2014/main" id="{B0631F3A-50DF-B168-6506-AEFCFB2480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815" r="1616"/>
              <a:stretch/>
            </p:blipFill>
            <p:spPr>
              <a:xfrm>
                <a:off x="190500" y="12666"/>
                <a:ext cx="6981824" cy="5079999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85612890-3194-4132-92C5-2F0AB309C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57490" y="353307"/>
                <a:ext cx="79772" cy="129915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5BCF2E3-FA28-1164-58C2-5522F4BF7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60411" y="3004873"/>
                <a:ext cx="79773" cy="129915"/>
              </a:xfrm>
              <a:prstGeom prst="rect">
                <a:avLst/>
              </a:prstGeom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A5151C5-906C-04F3-C93E-D0B98C20E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82351" y="1069084"/>
              <a:ext cx="753762" cy="24187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97A04C3-8FD1-0FB9-3818-BF8BEAE66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68580" y="3711110"/>
              <a:ext cx="973230" cy="281724"/>
            </a:xfrm>
            <a:prstGeom prst="rect">
              <a:avLst/>
            </a:prstGeom>
          </p:spPr>
        </p:pic>
      </p:grp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84CA561-86F3-E718-BC71-E25E93364053}"/>
              </a:ext>
            </a:extLst>
          </p:cNvPr>
          <p:cNvCxnSpPr>
            <a:cxnSpLocks/>
          </p:cNvCxnSpPr>
          <p:nvPr/>
        </p:nvCxnSpPr>
        <p:spPr>
          <a:xfrm flipV="1">
            <a:off x="8843963" y="857250"/>
            <a:ext cx="985837" cy="2853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2B26C83-F0D7-009D-0924-3BD77BEDC2B4}"/>
              </a:ext>
            </a:extLst>
          </p:cNvPr>
          <p:cNvSpPr txBox="1"/>
          <p:nvPr/>
        </p:nvSpPr>
        <p:spPr>
          <a:xfrm>
            <a:off x="7786688" y="3992834"/>
            <a:ext cx="4109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Two </a:t>
            </a:r>
            <a:r>
              <a:rPr lang="it-IT" sz="2400" dirty="0" err="1"/>
              <a:t>different</a:t>
            </a:r>
            <a:r>
              <a:rPr lang="it-IT" sz="2400" dirty="0"/>
              <a:t> </a:t>
            </a:r>
            <a:r>
              <a:rPr lang="it-IT" sz="2400" dirty="0" err="1"/>
              <a:t>virtual</a:t>
            </a:r>
            <a:r>
              <a:rPr lang="it-IT" sz="2400" dirty="0"/>
              <a:t> </a:t>
            </a:r>
            <a:r>
              <a:rPr lang="it-IT" sz="2400" dirty="0" err="1"/>
              <a:t>origins</a:t>
            </a:r>
            <a:r>
              <a:rPr lang="it-IT" sz="2400" dirty="0"/>
              <a:t> for </a:t>
            </a:r>
            <a:r>
              <a:rPr lang="it-IT" sz="2400" dirty="0" err="1"/>
              <a:t>longitudinal</a:t>
            </a:r>
            <a:r>
              <a:rPr lang="it-IT" sz="2400" dirty="0"/>
              <a:t> and </a:t>
            </a:r>
            <a:r>
              <a:rPr lang="it-IT" sz="2400" dirty="0" err="1"/>
              <a:t>transverse</a:t>
            </a:r>
            <a:r>
              <a:rPr lang="it-IT" sz="2400" dirty="0"/>
              <a:t> flow, i.e. for </a:t>
            </a:r>
            <a:r>
              <a:rPr lang="it-IT" sz="2400" dirty="0" err="1"/>
              <a:t>mean</a:t>
            </a:r>
            <a:r>
              <a:rPr lang="it-IT" sz="2400" dirty="0"/>
              <a:t> flow and for </a:t>
            </a:r>
            <a:r>
              <a:rPr lang="it-IT" sz="2400" dirty="0" err="1"/>
              <a:t>turbulence</a:t>
            </a:r>
            <a:endParaRPr lang="fr-FR" sz="2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B1C2937-2F1F-A4E6-CBA8-39DB713DA6EA}"/>
              </a:ext>
            </a:extLst>
          </p:cNvPr>
          <p:cNvSpPr txBox="1"/>
          <p:nvPr/>
        </p:nvSpPr>
        <p:spPr>
          <a:xfrm>
            <a:off x="1999437" y="5651156"/>
            <a:ext cx="47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+</a:t>
            </a:r>
            <a:endParaRPr lang="en-US" dirty="0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EC7A55E7-1614-22A9-37A6-ACFD7D139022}"/>
              </a:ext>
            </a:extLst>
          </p:cNvPr>
          <p:cNvCxnSpPr>
            <a:cxnSpLocks/>
          </p:cNvCxnSpPr>
          <p:nvPr/>
        </p:nvCxnSpPr>
        <p:spPr>
          <a:xfrm>
            <a:off x="1926006" y="5835822"/>
            <a:ext cx="1308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96486723-DF6A-FA30-D23B-59CA01137530}"/>
              </a:ext>
            </a:extLst>
          </p:cNvPr>
          <p:cNvCxnSpPr>
            <a:cxnSpLocks/>
          </p:cNvCxnSpPr>
          <p:nvPr/>
        </p:nvCxnSpPr>
        <p:spPr>
          <a:xfrm>
            <a:off x="3158268" y="5651156"/>
            <a:ext cx="1308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885D4E60-0265-A0F7-6ED1-FEE8EB3E72FE}"/>
              </a:ext>
            </a:extLst>
          </p:cNvPr>
          <p:cNvCxnSpPr>
            <a:cxnSpLocks/>
          </p:cNvCxnSpPr>
          <p:nvPr/>
        </p:nvCxnSpPr>
        <p:spPr>
          <a:xfrm>
            <a:off x="5483457" y="5249144"/>
            <a:ext cx="1308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60025FA-EBD6-D35B-0645-E08B266FEE46}"/>
              </a:ext>
            </a:extLst>
          </p:cNvPr>
          <p:cNvSpPr txBox="1"/>
          <p:nvPr/>
        </p:nvSpPr>
        <p:spPr>
          <a:xfrm>
            <a:off x="5548885" y="5081073"/>
            <a:ext cx="47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+</a:t>
            </a:r>
            <a:endParaRPr lang="en-US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24C43ED-44CF-22DC-F0DF-4CBF065EFEB6}"/>
              </a:ext>
            </a:extLst>
          </p:cNvPr>
          <p:cNvSpPr/>
          <p:nvPr/>
        </p:nvSpPr>
        <p:spPr>
          <a:xfrm>
            <a:off x="401216" y="5149279"/>
            <a:ext cx="6742822" cy="1708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168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A90D9C3-A52B-AE7A-D5CB-817A45FFF77B}"/>
              </a:ext>
            </a:extLst>
          </p:cNvPr>
          <p:cNvGrpSpPr/>
          <p:nvPr/>
        </p:nvGrpSpPr>
        <p:grpSpPr>
          <a:xfrm>
            <a:off x="7517973" y="20261"/>
            <a:ext cx="4109723" cy="3442321"/>
            <a:chOff x="7517973" y="20261"/>
            <a:chExt cx="4109723" cy="3442321"/>
          </a:xfrm>
        </p:grpSpPr>
        <p:pic>
          <p:nvPicPr>
            <p:cNvPr id="7" name="Picture 6" descr="A graph of a function&#10;&#10;Description automatically generated with medium confidence">
              <a:extLst>
                <a:ext uri="{FF2B5EF4-FFF2-40B4-BE49-F238E27FC236}">
                  <a16:creationId xmlns:a16="http://schemas.microsoft.com/office/drawing/2014/main" id="{D169DF84-99FA-932B-6772-6033C78D8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69"/>
            <a:stretch/>
          </p:blipFill>
          <p:spPr>
            <a:xfrm>
              <a:off x="7517973" y="20261"/>
              <a:ext cx="4109723" cy="31801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82058ED-C92D-8191-976A-C46B2C1F41A9}"/>
                    </a:ext>
                  </a:extLst>
                </p:cNvPr>
                <p:cNvSpPr txBox="1"/>
                <p:nvPr/>
              </p:nvSpPr>
              <p:spPr>
                <a:xfrm>
                  <a:off x="9544259" y="3160833"/>
                  <a:ext cx="455573" cy="301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82058ED-C92D-8191-976A-C46B2C1F41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4259" y="3160833"/>
                  <a:ext cx="455573" cy="301749"/>
                </a:xfrm>
                <a:prstGeom prst="rect">
                  <a:avLst/>
                </a:prstGeom>
                <a:blipFill>
                  <a:blip r:embed="rId4"/>
                  <a:stretch>
                    <a:fillRect l="-12162" r="-10811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E623808-689C-75CD-13A3-FE745C1252D0}"/>
                  </a:ext>
                </a:extLst>
              </p:cNvPr>
              <p:cNvSpPr txBox="1"/>
              <p:nvPr/>
            </p:nvSpPr>
            <p:spPr>
              <a:xfrm>
                <a:off x="1913470" y="5637383"/>
                <a:ext cx="4844672" cy="6540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𝑠𝑙𝑖𝑝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×ℓ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E623808-689C-75CD-13A3-FE745C125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70" y="5637383"/>
                <a:ext cx="4844672" cy="654090"/>
              </a:xfrm>
              <a:prstGeom prst="rect">
                <a:avLst/>
              </a:prstGeom>
              <a:blipFill>
                <a:blip r:embed="rId6"/>
                <a:stretch>
                  <a:fillRect b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02DCC1-5C88-1912-E175-01A5567006A0}"/>
                  </a:ext>
                </a:extLst>
              </p:cNvPr>
              <p:cNvSpPr txBox="1"/>
              <p:nvPr/>
            </p:nvSpPr>
            <p:spPr>
              <a:xfrm>
                <a:off x="1182250" y="5214308"/>
                <a:ext cx="5329204" cy="3350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𝐴𝑠𝑠𝑢𝑚𝑒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𝑠𝑙𝑖𝑝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𝑠𝑙𝑖𝑝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02DCC1-5C88-1912-E175-01A556700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250" y="5214308"/>
                <a:ext cx="5329204" cy="335092"/>
              </a:xfrm>
              <a:prstGeom prst="rect">
                <a:avLst/>
              </a:prstGeom>
              <a:blipFill>
                <a:blip r:embed="rId7"/>
                <a:stretch>
                  <a:fillRect t="-18182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B647D70-0CCF-AAA9-AA6B-C86405F87774}"/>
              </a:ext>
            </a:extLst>
          </p:cNvPr>
          <p:cNvSpPr txBox="1"/>
          <p:nvPr/>
        </p:nvSpPr>
        <p:spPr>
          <a:xfrm flipH="1">
            <a:off x="637072" y="5752054"/>
            <a:ext cx="2124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First-order</a:t>
            </a:r>
            <a:r>
              <a:rPr lang="en-US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7EC380-C4EF-E022-8B96-3C289D76B90F}"/>
                  </a:ext>
                </a:extLst>
              </p:cNvPr>
              <p:cNvSpPr txBox="1"/>
              <p:nvPr/>
            </p:nvSpPr>
            <p:spPr>
              <a:xfrm>
                <a:off x="2267532" y="6383942"/>
                <a:ext cx="2812473" cy="441724"/>
              </a:xfrm>
              <a:prstGeom prst="rect">
                <a:avLst/>
              </a:prstGeom>
              <a:solidFill>
                <a:srgbClr val="FD8D8D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𝑹</m:t>
                      </m:r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sub>
                      </m:sSub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𝑹</m:t>
                      </m:r>
                      <m:sSubSup>
                        <m:sSub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𝝉</m:t>
                          </m:r>
                        </m:sub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7EC380-C4EF-E022-8B96-3C289D76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532" y="6383942"/>
                <a:ext cx="2812473" cy="441724"/>
              </a:xfrm>
              <a:prstGeom prst="rect">
                <a:avLst/>
              </a:prstGeom>
              <a:blipFill>
                <a:blip r:embed="rId8"/>
                <a:stretch>
                  <a:fillRect b="-9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90320520-A9B9-4FF6-ADCF-5B75E3C37F23}"/>
              </a:ext>
            </a:extLst>
          </p:cNvPr>
          <p:cNvGrpSpPr/>
          <p:nvPr/>
        </p:nvGrpSpPr>
        <p:grpSpPr>
          <a:xfrm>
            <a:off x="162214" y="69280"/>
            <a:ext cx="6981824" cy="5079999"/>
            <a:chOff x="162214" y="69280"/>
            <a:chExt cx="6981824" cy="507999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A94172F-6525-05F9-21FB-E2CB2163FA18}"/>
                </a:ext>
              </a:extLst>
            </p:cNvPr>
            <p:cNvGrpSpPr/>
            <p:nvPr/>
          </p:nvGrpSpPr>
          <p:grpSpPr>
            <a:xfrm>
              <a:off x="162214" y="69280"/>
              <a:ext cx="6981824" cy="5079999"/>
              <a:chOff x="190500" y="12666"/>
              <a:chExt cx="6981824" cy="5079999"/>
            </a:xfrm>
          </p:grpSpPr>
          <p:pic>
            <p:nvPicPr>
              <p:cNvPr id="31" name="Immagine 3">
                <a:extLst>
                  <a:ext uri="{FF2B5EF4-FFF2-40B4-BE49-F238E27FC236}">
                    <a16:creationId xmlns:a16="http://schemas.microsoft.com/office/drawing/2014/main" id="{B0631F3A-50DF-B168-6506-AEFCFB2480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815" r="1616"/>
              <a:stretch/>
            </p:blipFill>
            <p:spPr>
              <a:xfrm>
                <a:off x="190500" y="12666"/>
                <a:ext cx="6981824" cy="5079999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85612890-3194-4132-92C5-2F0AB309C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57490" y="353307"/>
                <a:ext cx="79772" cy="129915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5BCF2E3-FA28-1164-58C2-5522F4BF7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60411" y="3004873"/>
                <a:ext cx="79773" cy="129915"/>
              </a:xfrm>
              <a:prstGeom prst="rect">
                <a:avLst/>
              </a:prstGeom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A5151C5-906C-04F3-C93E-D0B98C20E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82351" y="1069084"/>
              <a:ext cx="753762" cy="24187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97A04C3-8FD1-0FB9-3818-BF8BEAE66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68580" y="3711110"/>
              <a:ext cx="973230" cy="281724"/>
            </a:xfrm>
            <a:prstGeom prst="rect">
              <a:avLst/>
            </a:prstGeom>
          </p:spPr>
        </p:pic>
      </p:grp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84CA561-86F3-E718-BC71-E25E93364053}"/>
              </a:ext>
            </a:extLst>
          </p:cNvPr>
          <p:cNvCxnSpPr>
            <a:cxnSpLocks/>
          </p:cNvCxnSpPr>
          <p:nvPr/>
        </p:nvCxnSpPr>
        <p:spPr>
          <a:xfrm flipV="1">
            <a:off x="8843963" y="857250"/>
            <a:ext cx="985837" cy="2853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2B26C83-F0D7-009D-0924-3BD77BEDC2B4}"/>
              </a:ext>
            </a:extLst>
          </p:cNvPr>
          <p:cNvSpPr txBox="1"/>
          <p:nvPr/>
        </p:nvSpPr>
        <p:spPr>
          <a:xfrm>
            <a:off x="7786688" y="3992834"/>
            <a:ext cx="4109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Two </a:t>
            </a:r>
            <a:r>
              <a:rPr lang="it-IT" sz="2400" dirty="0" err="1"/>
              <a:t>different</a:t>
            </a:r>
            <a:r>
              <a:rPr lang="it-IT" sz="2400" dirty="0"/>
              <a:t> </a:t>
            </a:r>
            <a:r>
              <a:rPr lang="it-IT" sz="2400" dirty="0" err="1"/>
              <a:t>virtual</a:t>
            </a:r>
            <a:r>
              <a:rPr lang="it-IT" sz="2400" dirty="0"/>
              <a:t> </a:t>
            </a:r>
            <a:r>
              <a:rPr lang="it-IT" sz="2400" dirty="0" err="1"/>
              <a:t>origins</a:t>
            </a:r>
            <a:r>
              <a:rPr lang="it-IT" sz="2400" dirty="0"/>
              <a:t> for </a:t>
            </a:r>
            <a:r>
              <a:rPr lang="it-IT" sz="2400" dirty="0" err="1"/>
              <a:t>longitudinal</a:t>
            </a:r>
            <a:r>
              <a:rPr lang="it-IT" sz="2400" dirty="0"/>
              <a:t> and </a:t>
            </a:r>
            <a:r>
              <a:rPr lang="it-IT" sz="2400" dirty="0" err="1"/>
              <a:t>transverse</a:t>
            </a:r>
            <a:r>
              <a:rPr lang="it-IT" sz="2400" dirty="0"/>
              <a:t> flow, i.e. for </a:t>
            </a:r>
            <a:r>
              <a:rPr lang="it-IT" sz="2400" dirty="0" err="1"/>
              <a:t>mean</a:t>
            </a:r>
            <a:r>
              <a:rPr lang="it-IT" sz="2400" dirty="0"/>
              <a:t> flow and for </a:t>
            </a:r>
            <a:r>
              <a:rPr lang="it-IT" sz="2400" dirty="0" err="1"/>
              <a:t>turbulence</a:t>
            </a:r>
            <a:endParaRPr lang="fr-FR" sz="2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B1C2937-2F1F-A4E6-CBA8-39DB713DA6EA}"/>
              </a:ext>
            </a:extLst>
          </p:cNvPr>
          <p:cNvSpPr txBox="1"/>
          <p:nvPr/>
        </p:nvSpPr>
        <p:spPr>
          <a:xfrm>
            <a:off x="1999437" y="5651156"/>
            <a:ext cx="47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+</a:t>
            </a:r>
            <a:endParaRPr lang="en-US" dirty="0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EC7A55E7-1614-22A9-37A6-ACFD7D139022}"/>
              </a:ext>
            </a:extLst>
          </p:cNvPr>
          <p:cNvCxnSpPr>
            <a:cxnSpLocks/>
          </p:cNvCxnSpPr>
          <p:nvPr/>
        </p:nvCxnSpPr>
        <p:spPr>
          <a:xfrm>
            <a:off x="1926006" y="5835822"/>
            <a:ext cx="1308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96486723-DF6A-FA30-D23B-59CA01137530}"/>
              </a:ext>
            </a:extLst>
          </p:cNvPr>
          <p:cNvCxnSpPr>
            <a:cxnSpLocks/>
          </p:cNvCxnSpPr>
          <p:nvPr/>
        </p:nvCxnSpPr>
        <p:spPr>
          <a:xfrm>
            <a:off x="3158268" y="5651156"/>
            <a:ext cx="1308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885D4E60-0265-A0F7-6ED1-FEE8EB3E72FE}"/>
              </a:ext>
            </a:extLst>
          </p:cNvPr>
          <p:cNvCxnSpPr>
            <a:cxnSpLocks/>
          </p:cNvCxnSpPr>
          <p:nvPr/>
        </p:nvCxnSpPr>
        <p:spPr>
          <a:xfrm>
            <a:off x="5483457" y="5249144"/>
            <a:ext cx="1308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60025FA-EBD6-D35B-0645-E08B266FEE46}"/>
              </a:ext>
            </a:extLst>
          </p:cNvPr>
          <p:cNvSpPr txBox="1"/>
          <p:nvPr/>
        </p:nvSpPr>
        <p:spPr>
          <a:xfrm>
            <a:off x="5548885" y="5081073"/>
            <a:ext cx="47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123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A90D9C3-A52B-AE7A-D5CB-817A45FFF77B}"/>
              </a:ext>
            </a:extLst>
          </p:cNvPr>
          <p:cNvGrpSpPr/>
          <p:nvPr/>
        </p:nvGrpSpPr>
        <p:grpSpPr>
          <a:xfrm>
            <a:off x="7517973" y="20261"/>
            <a:ext cx="4109723" cy="3442321"/>
            <a:chOff x="7517973" y="20261"/>
            <a:chExt cx="4109723" cy="3442321"/>
          </a:xfrm>
        </p:grpSpPr>
        <p:pic>
          <p:nvPicPr>
            <p:cNvPr id="7" name="Picture 6" descr="A graph of a function&#10;&#10;Description automatically generated with medium confidence">
              <a:extLst>
                <a:ext uri="{FF2B5EF4-FFF2-40B4-BE49-F238E27FC236}">
                  <a16:creationId xmlns:a16="http://schemas.microsoft.com/office/drawing/2014/main" id="{D169DF84-99FA-932B-6772-6033C78D8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69"/>
            <a:stretch/>
          </p:blipFill>
          <p:spPr>
            <a:xfrm>
              <a:off x="7517973" y="20261"/>
              <a:ext cx="4109723" cy="31801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82058ED-C92D-8191-976A-C46B2C1F41A9}"/>
                    </a:ext>
                  </a:extLst>
                </p:cNvPr>
                <p:cNvSpPr txBox="1"/>
                <p:nvPr/>
              </p:nvSpPr>
              <p:spPr>
                <a:xfrm>
                  <a:off x="9544259" y="3160833"/>
                  <a:ext cx="455573" cy="301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82058ED-C92D-8191-976A-C46B2C1F41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4259" y="3160833"/>
                  <a:ext cx="455573" cy="301749"/>
                </a:xfrm>
                <a:prstGeom prst="rect">
                  <a:avLst/>
                </a:prstGeom>
                <a:blipFill>
                  <a:blip r:embed="rId4"/>
                  <a:stretch>
                    <a:fillRect l="-12162" r="-10811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740696E-1EF1-378E-BC27-984CDDE26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705" y="3434201"/>
            <a:ext cx="4230991" cy="3468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E623808-689C-75CD-13A3-FE745C1252D0}"/>
                  </a:ext>
                </a:extLst>
              </p:cNvPr>
              <p:cNvSpPr txBox="1"/>
              <p:nvPr/>
            </p:nvSpPr>
            <p:spPr>
              <a:xfrm>
                <a:off x="1913470" y="5637383"/>
                <a:ext cx="4844672" cy="6540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𝑠𝑙𝑖𝑝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×ℓ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E623808-689C-75CD-13A3-FE745C125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70" y="5637383"/>
                <a:ext cx="4844672" cy="654090"/>
              </a:xfrm>
              <a:prstGeom prst="rect">
                <a:avLst/>
              </a:prstGeom>
              <a:blipFill>
                <a:blip r:embed="rId6"/>
                <a:stretch>
                  <a:fillRect b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02DCC1-5C88-1912-E175-01A5567006A0}"/>
                  </a:ext>
                </a:extLst>
              </p:cNvPr>
              <p:cNvSpPr txBox="1"/>
              <p:nvPr/>
            </p:nvSpPr>
            <p:spPr>
              <a:xfrm>
                <a:off x="1182250" y="5214308"/>
                <a:ext cx="5329204" cy="3350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𝐴𝑠𝑠𝑢𝑚𝑒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𝑠𝑙𝑖𝑝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𝑠𝑙𝑖𝑝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02DCC1-5C88-1912-E175-01A556700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250" y="5214308"/>
                <a:ext cx="5329204" cy="335092"/>
              </a:xfrm>
              <a:prstGeom prst="rect">
                <a:avLst/>
              </a:prstGeom>
              <a:blipFill>
                <a:blip r:embed="rId7"/>
                <a:stretch>
                  <a:fillRect t="-18182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B647D70-0CCF-AAA9-AA6B-C86405F87774}"/>
              </a:ext>
            </a:extLst>
          </p:cNvPr>
          <p:cNvSpPr txBox="1"/>
          <p:nvPr/>
        </p:nvSpPr>
        <p:spPr>
          <a:xfrm flipH="1">
            <a:off x="637072" y="5752054"/>
            <a:ext cx="2124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First-order</a:t>
            </a:r>
            <a:r>
              <a:rPr lang="en-US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7EC380-C4EF-E022-8B96-3C289D76B90F}"/>
                  </a:ext>
                </a:extLst>
              </p:cNvPr>
              <p:cNvSpPr txBox="1"/>
              <p:nvPr/>
            </p:nvSpPr>
            <p:spPr>
              <a:xfrm>
                <a:off x="2267532" y="6383942"/>
                <a:ext cx="2812473" cy="441724"/>
              </a:xfrm>
              <a:prstGeom prst="rect">
                <a:avLst/>
              </a:prstGeom>
              <a:solidFill>
                <a:srgbClr val="FD8D8D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𝑹</m:t>
                      </m:r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sub>
                      </m:sSub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𝑹</m:t>
                      </m:r>
                      <m:sSubSup>
                        <m:sSub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𝝉</m:t>
                          </m:r>
                        </m:sub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7EC380-C4EF-E022-8B96-3C289D76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532" y="6383942"/>
                <a:ext cx="2812473" cy="441724"/>
              </a:xfrm>
              <a:prstGeom prst="rect">
                <a:avLst/>
              </a:prstGeom>
              <a:blipFill>
                <a:blip r:embed="rId8"/>
                <a:stretch>
                  <a:fillRect b="-9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90320520-A9B9-4FF6-ADCF-5B75E3C37F23}"/>
              </a:ext>
            </a:extLst>
          </p:cNvPr>
          <p:cNvGrpSpPr/>
          <p:nvPr/>
        </p:nvGrpSpPr>
        <p:grpSpPr>
          <a:xfrm>
            <a:off x="162214" y="69280"/>
            <a:ext cx="6981824" cy="5079999"/>
            <a:chOff x="162214" y="69280"/>
            <a:chExt cx="6981824" cy="507999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A94172F-6525-05F9-21FB-E2CB2163FA18}"/>
                </a:ext>
              </a:extLst>
            </p:cNvPr>
            <p:cNvGrpSpPr/>
            <p:nvPr/>
          </p:nvGrpSpPr>
          <p:grpSpPr>
            <a:xfrm>
              <a:off x="162214" y="69280"/>
              <a:ext cx="6981824" cy="5079999"/>
              <a:chOff x="190500" y="12666"/>
              <a:chExt cx="6981824" cy="5079999"/>
            </a:xfrm>
          </p:grpSpPr>
          <p:pic>
            <p:nvPicPr>
              <p:cNvPr id="31" name="Immagine 3">
                <a:extLst>
                  <a:ext uri="{FF2B5EF4-FFF2-40B4-BE49-F238E27FC236}">
                    <a16:creationId xmlns:a16="http://schemas.microsoft.com/office/drawing/2014/main" id="{B0631F3A-50DF-B168-6506-AEFCFB2480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815" r="1616"/>
              <a:stretch/>
            </p:blipFill>
            <p:spPr>
              <a:xfrm>
                <a:off x="190500" y="12666"/>
                <a:ext cx="6981824" cy="5079999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85612890-3194-4132-92C5-2F0AB309C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57490" y="353307"/>
                <a:ext cx="79772" cy="129915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5BCF2E3-FA28-1164-58C2-5522F4BF7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60411" y="3004873"/>
                <a:ext cx="79773" cy="129915"/>
              </a:xfrm>
              <a:prstGeom prst="rect">
                <a:avLst/>
              </a:prstGeom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A5151C5-906C-04F3-C93E-D0B98C20E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82351" y="1069084"/>
              <a:ext cx="753762" cy="24187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97A04C3-8FD1-0FB9-3818-BF8BEAE66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68580" y="3711110"/>
              <a:ext cx="973230" cy="281724"/>
            </a:xfrm>
            <a:prstGeom prst="rect">
              <a:avLst/>
            </a:prstGeom>
          </p:spPr>
        </p:pic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B456410B-1E8F-7D03-7EF0-D5396DDF90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163691"/>
            <a:ext cx="7071360" cy="16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8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0C66A91-3221-D6DA-2F47-D3B6E4A8B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22" y="784070"/>
            <a:ext cx="6389162" cy="52856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683FBF-DCA5-3BEB-CC94-4AD5C0E84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320" y="3242150"/>
            <a:ext cx="4212701" cy="3688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644164-4CAD-70DC-7F6F-ED65E0D34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092" y="21772"/>
            <a:ext cx="4298053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48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A97057-BE0B-07A1-4339-29DA71EA0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373" y="0"/>
            <a:ext cx="885748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32617A-D733-CEC5-6AE6-012B16511121}"/>
              </a:ext>
            </a:extLst>
          </p:cNvPr>
          <p:cNvSpPr txBox="1"/>
          <p:nvPr/>
        </p:nvSpPr>
        <p:spPr>
          <a:xfrm>
            <a:off x="1428750" y="304800"/>
            <a:ext cx="1993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Model validation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E09E34-2CF5-E48A-EA39-5ADCA66F13F1}"/>
                  </a:ext>
                </a:extLst>
              </p:cNvPr>
              <p:cNvSpPr txBox="1"/>
              <p:nvPr/>
            </p:nvSpPr>
            <p:spPr>
              <a:xfrm>
                <a:off x="612746" y="619185"/>
                <a:ext cx="362511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73736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𝑇𝑟𝑎𝑛𝑠𝑣𝑒𝑟𝑠𝑒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𝑐𝑦𝑙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.,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=0.5, 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defTabSz="173736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=0.2,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≈190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E09E34-2CF5-E48A-EA39-5ADCA66F1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46" y="619185"/>
                <a:ext cx="3625118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C1BB9AE-15B2-2EE9-6B2F-E85E79F32976}"/>
              </a:ext>
            </a:extLst>
          </p:cNvPr>
          <p:cNvSpPr txBox="1"/>
          <p:nvPr/>
        </p:nvSpPr>
        <p:spPr>
          <a:xfrm>
            <a:off x="95250" y="1669317"/>
            <a:ext cx="451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 Stokes’ model over-estimates drag increase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A46967-C397-13B2-1694-D487FD747645}"/>
              </a:ext>
            </a:extLst>
          </p:cNvPr>
          <p:cNvSpPr txBox="1"/>
          <p:nvPr/>
        </p:nvSpPr>
        <p:spPr>
          <a:xfrm>
            <a:off x="95249" y="2069427"/>
            <a:ext cx="469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 </a:t>
            </a:r>
            <a:r>
              <a:rPr lang="en-US" b="1" dirty="0" err="1"/>
              <a:t>Oseen’s</a:t>
            </a:r>
            <a:r>
              <a:rPr lang="en-US" b="1" dirty="0"/>
              <a:t> model perfectly predicts slip velocity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D22A24F-F240-DC27-7C38-BCA923F5E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210" y="1193164"/>
            <a:ext cx="323895" cy="55252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AD76616-C7DB-3523-5CA0-787208D0F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996" y="4668240"/>
            <a:ext cx="323895" cy="552527"/>
          </a:xfrm>
          <a:prstGeom prst="rect">
            <a:avLst/>
          </a:prstGeom>
        </p:spPr>
      </p:pic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917966DC-DE15-5C6A-14E9-F71FE82CDAD7}"/>
              </a:ext>
            </a:extLst>
          </p:cNvPr>
          <p:cNvCxnSpPr>
            <a:cxnSpLocks/>
          </p:cNvCxnSpPr>
          <p:nvPr/>
        </p:nvCxnSpPr>
        <p:spPr>
          <a:xfrm>
            <a:off x="7785464" y="4798423"/>
            <a:ext cx="0" cy="1828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6AF290A-EF60-5758-5170-4554C88EFFA1}"/>
              </a:ext>
            </a:extLst>
          </p:cNvPr>
          <p:cNvSpPr txBox="1"/>
          <p:nvPr/>
        </p:nvSpPr>
        <p:spPr>
          <a:xfrm>
            <a:off x="7650482" y="453882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+</a:t>
            </a:r>
            <a:endParaRPr lang="en-US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326F9C0-8F1A-8B44-D0B6-AD674E839550}"/>
              </a:ext>
            </a:extLst>
          </p:cNvPr>
          <p:cNvSpPr txBox="1"/>
          <p:nvPr/>
        </p:nvSpPr>
        <p:spPr>
          <a:xfrm>
            <a:off x="7659191" y="508835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381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circle, diagram&#10;&#10;Description automatically generated">
            <a:extLst>
              <a:ext uri="{FF2B5EF4-FFF2-40B4-BE49-F238E27FC236}">
                <a16:creationId xmlns:a16="http://schemas.microsoft.com/office/drawing/2014/main" id="{115D7808-098F-99AB-A2F8-A81E6332D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13" y="0"/>
            <a:ext cx="9873574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76716F9-CBEE-25D3-BD44-4EA8E1159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510" y="123295"/>
            <a:ext cx="504895" cy="4191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A86028D-4949-E2BA-986F-2414C960B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811" y="6489484"/>
            <a:ext cx="342948" cy="35247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5AD1423-63BE-B08B-2934-C391AFC16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462" y="1520215"/>
            <a:ext cx="342948" cy="35247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343E889-992D-6389-6658-A42064A03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104" y="2987819"/>
            <a:ext cx="457264" cy="304843"/>
          </a:xfrm>
          <a:prstGeom prst="rect">
            <a:avLst/>
          </a:prstGeom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778F42B5-726A-DC57-E769-8AECFDBAF2D0}"/>
              </a:ext>
            </a:extLst>
          </p:cNvPr>
          <p:cNvCxnSpPr>
            <a:cxnSpLocks/>
          </p:cNvCxnSpPr>
          <p:nvPr/>
        </p:nvCxnSpPr>
        <p:spPr>
          <a:xfrm flipH="1">
            <a:off x="1968813" y="3031364"/>
            <a:ext cx="1523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216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0CEE8EB-F736-CA57-089E-4198BE7A2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982" y="0"/>
            <a:ext cx="8486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64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FFB71F5-D1FA-0FB6-2963-1326F47FA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804" y="1526970"/>
            <a:ext cx="8611802" cy="4124901"/>
          </a:xfrm>
          <a:prstGeom prst="rect">
            <a:avLst/>
          </a:prstGeom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9AA5A250-08FB-BE19-42CD-A329F7128737}"/>
              </a:ext>
            </a:extLst>
          </p:cNvPr>
          <p:cNvCxnSpPr>
            <a:cxnSpLocks/>
          </p:cNvCxnSpPr>
          <p:nvPr/>
        </p:nvCxnSpPr>
        <p:spPr>
          <a:xfrm>
            <a:off x="1846217" y="3429000"/>
            <a:ext cx="0" cy="2024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9335742B-4C4F-0DDA-01FB-341BBE0D2B64}"/>
              </a:ext>
            </a:extLst>
          </p:cNvPr>
          <p:cNvCxnSpPr>
            <a:cxnSpLocks/>
          </p:cNvCxnSpPr>
          <p:nvPr/>
        </p:nvCxnSpPr>
        <p:spPr>
          <a:xfrm>
            <a:off x="4643561" y="3160267"/>
            <a:ext cx="1033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511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A978608-C3A8-6548-CEDA-4927CE165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69" y="1942850"/>
            <a:ext cx="7535327" cy="35819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F925F63-0611-DAB3-C83B-9A4134DB0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599" y="1923797"/>
            <a:ext cx="3991532" cy="3600953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690E32F7-DDAB-2E62-2000-50A0A6C19CA7}"/>
              </a:ext>
            </a:extLst>
          </p:cNvPr>
          <p:cNvSpPr/>
          <p:nvPr/>
        </p:nvSpPr>
        <p:spPr>
          <a:xfrm>
            <a:off x="10040983" y="1811383"/>
            <a:ext cx="261257" cy="2525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1A7CDF3F-0741-EE09-3063-29CF9740EA09}"/>
              </a:ext>
            </a:extLst>
          </p:cNvPr>
          <p:cNvCxnSpPr>
            <a:cxnSpLocks/>
          </p:cNvCxnSpPr>
          <p:nvPr/>
        </p:nvCxnSpPr>
        <p:spPr>
          <a:xfrm>
            <a:off x="286760" y="3577046"/>
            <a:ext cx="0" cy="2024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96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202564-416F-2F91-014E-D0B01D22E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9134"/>
            <a:ext cx="10515600" cy="4857829"/>
          </a:xfrm>
        </p:spPr>
        <p:txBody>
          <a:bodyPr/>
          <a:lstStyle/>
          <a:p>
            <a:pPr marL="0" indent="0">
              <a:buNone/>
            </a:pPr>
            <a:r>
              <a:rPr lang="it-IT" dirty="0" err="1"/>
              <a:t>Previous</a:t>
            </a:r>
            <a:r>
              <a:rPr lang="it-IT" dirty="0"/>
              <a:t> work (Orlandi &amp; Leonardi 2006, 2008)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shown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roughness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related</a:t>
            </a:r>
            <a:r>
              <a:rPr lang="it-IT" dirty="0"/>
              <a:t> to the </a:t>
            </a:r>
            <a:r>
              <a:rPr lang="it-IT" dirty="0" err="1"/>
              <a:t>fluctuating</a:t>
            </a:r>
            <a:r>
              <a:rPr lang="it-IT" dirty="0"/>
              <a:t> </a:t>
            </a:r>
            <a:r>
              <a:rPr lang="it-IT" dirty="0" err="1"/>
              <a:t>vertical</a:t>
            </a:r>
            <a:r>
              <a:rPr lang="it-IT" dirty="0"/>
              <a:t> </a:t>
            </a:r>
            <a:r>
              <a:rPr lang="it-IT" dirty="0" err="1"/>
              <a:t>velocity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fictitious</a:t>
            </a:r>
            <a:r>
              <a:rPr lang="it-IT" dirty="0"/>
              <a:t> </a:t>
            </a:r>
            <a:r>
              <a:rPr lang="it-IT" dirty="0" err="1"/>
              <a:t>wall</a:t>
            </a:r>
            <a:r>
              <a:rPr lang="it-IT" dirty="0"/>
              <a:t> (</a:t>
            </a:r>
            <a:r>
              <a:rPr lang="it-IT" dirty="0" err="1"/>
              <a:t>tangent</a:t>
            </a:r>
            <a:r>
              <a:rPr lang="it-IT" dirty="0"/>
              <a:t> to the </a:t>
            </a:r>
            <a:r>
              <a:rPr lang="it-IT" dirty="0" err="1"/>
              <a:t>vertical</a:t>
            </a:r>
            <a:r>
              <a:rPr lang="it-IT" dirty="0"/>
              <a:t> </a:t>
            </a:r>
            <a:r>
              <a:rPr lang="it-IT" dirty="0" err="1"/>
              <a:t>velocity</a:t>
            </a:r>
            <a:r>
              <a:rPr lang="it-IT" dirty="0"/>
              <a:t>)</a:t>
            </a:r>
            <a:endParaRPr lang="fr-FR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77CB7BA-4EB8-8F87-900A-A3EF5A546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68053"/>
            <a:ext cx="4985678" cy="362268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A9F31E2-47AD-27A1-73E6-851B58E2A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55996"/>
            <a:ext cx="4425406" cy="1033245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CF0865C3-A153-1827-93EA-4AE97A806B4E}"/>
              </a:ext>
            </a:extLst>
          </p:cNvPr>
          <p:cNvSpPr/>
          <p:nvPr/>
        </p:nvSpPr>
        <p:spPr>
          <a:xfrm>
            <a:off x="704538" y="2968053"/>
            <a:ext cx="404734" cy="46094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810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C810A0F-AB69-DDB0-B0FF-5F9655D76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059" y="705853"/>
            <a:ext cx="5646148" cy="4976489"/>
          </a:xfrm>
          <a:prstGeom prst="rect">
            <a:avLst/>
          </a:prstGeom>
        </p:spPr>
      </p:pic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54D95B7C-ABE9-1DDE-3CD4-67E74065EE41}"/>
              </a:ext>
            </a:extLst>
          </p:cNvPr>
          <p:cNvCxnSpPr>
            <a:cxnSpLocks/>
          </p:cNvCxnSpPr>
          <p:nvPr/>
        </p:nvCxnSpPr>
        <p:spPr>
          <a:xfrm>
            <a:off x="1393372" y="3751879"/>
            <a:ext cx="0" cy="2002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CCF9DE4D-E1A7-C8EF-30DC-3F2CC0986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738" y="5887113"/>
            <a:ext cx="5830114" cy="609685"/>
          </a:xfrm>
          <a:prstGeom prst="rect">
            <a:avLst/>
          </a:prstGeom>
        </p:spPr>
      </p:pic>
      <p:sp>
        <p:nvSpPr>
          <p:cNvPr id="20" name="Ovale 19">
            <a:extLst>
              <a:ext uri="{FF2B5EF4-FFF2-40B4-BE49-F238E27FC236}">
                <a16:creationId xmlns:a16="http://schemas.microsoft.com/office/drawing/2014/main" id="{75330A5F-C07E-C6AB-20B3-6B9B979D760B}"/>
              </a:ext>
            </a:extLst>
          </p:cNvPr>
          <p:cNvSpPr/>
          <p:nvPr/>
        </p:nvSpPr>
        <p:spPr>
          <a:xfrm>
            <a:off x="11887200" y="6191955"/>
            <a:ext cx="87086" cy="15659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1175604-9243-E475-B72A-95666C931BC5}"/>
              </a:ext>
            </a:extLst>
          </p:cNvPr>
          <p:cNvSpPr/>
          <p:nvPr/>
        </p:nvSpPr>
        <p:spPr>
          <a:xfrm>
            <a:off x="1278294" y="3582955"/>
            <a:ext cx="289249" cy="671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33F25BB3-0844-FD58-04FC-C7D83D4810C0}"/>
              </a:ext>
            </a:extLst>
          </p:cNvPr>
          <p:cNvCxnSpPr>
            <a:cxnSpLocks/>
          </p:cNvCxnSpPr>
          <p:nvPr/>
        </p:nvCxnSpPr>
        <p:spPr>
          <a:xfrm>
            <a:off x="2987040" y="3309257"/>
            <a:ext cx="0" cy="19158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523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B9EB8DF-9731-E6BA-169B-95D1AC92E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662" y="0"/>
            <a:ext cx="8880676" cy="6858000"/>
          </a:xfrm>
          <a:prstGeom prst="rect">
            <a:avLst/>
          </a:prstGeom>
        </p:spPr>
      </p:pic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3BEB52F7-F536-D0DE-A2D4-ABE1E1A2BF38}"/>
              </a:ext>
            </a:extLst>
          </p:cNvPr>
          <p:cNvCxnSpPr>
            <a:cxnSpLocks/>
          </p:cNvCxnSpPr>
          <p:nvPr/>
        </p:nvCxnSpPr>
        <p:spPr>
          <a:xfrm>
            <a:off x="1878401" y="1938982"/>
            <a:ext cx="0" cy="2002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697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18D0A5-8E68-1D38-3D57-A4AF3852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" y="147585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atin typeface="+mn-lt"/>
              </a:rPr>
              <a:t>But …</a:t>
            </a:r>
            <a:br>
              <a:rPr lang="it-IT" b="1" dirty="0">
                <a:latin typeface="+mn-lt"/>
              </a:rPr>
            </a:br>
            <a:br>
              <a:rPr lang="it-IT" b="1" dirty="0">
                <a:latin typeface="+mn-lt"/>
              </a:rPr>
            </a:br>
            <a:r>
              <a:rPr lang="it-IT" b="1" dirty="0" err="1">
                <a:latin typeface="+mn-lt"/>
              </a:rPr>
              <a:t>where</a:t>
            </a:r>
            <a:r>
              <a:rPr lang="it-IT" b="1" dirty="0">
                <a:latin typeface="+mn-lt"/>
              </a:rPr>
              <a:t> do </a:t>
            </a:r>
            <a:r>
              <a:rPr lang="it-IT" b="1" dirty="0" err="1">
                <a:latin typeface="+mn-lt"/>
              </a:rPr>
              <a:t>we</a:t>
            </a:r>
            <a:r>
              <a:rPr lang="it-IT" b="1" dirty="0">
                <a:latin typeface="+mn-lt"/>
              </a:rPr>
              <a:t> </a:t>
            </a:r>
            <a:r>
              <a:rPr lang="it-IT" b="1" dirty="0" err="1">
                <a:latin typeface="+mn-lt"/>
              </a:rPr>
              <a:t>get</a:t>
            </a:r>
            <a:r>
              <a:rPr lang="it-IT" b="1" dirty="0">
                <a:latin typeface="+mn-lt"/>
              </a:rPr>
              <a:t>           from??? </a:t>
            </a:r>
            <a:endParaRPr lang="en-US" b="1" dirty="0">
              <a:latin typeface="+mn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4A4C9D9-7736-DBE3-3FDE-93583414D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250" y="2269860"/>
            <a:ext cx="1076319" cy="861056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57FA3C08-14CD-4B18-73B5-A173C6827DC2}"/>
              </a:ext>
            </a:extLst>
          </p:cNvPr>
          <p:cNvSpPr/>
          <p:nvPr/>
        </p:nvSpPr>
        <p:spPr>
          <a:xfrm>
            <a:off x="6740165" y="365125"/>
            <a:ext cx="678730" cy="4644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A6038FC8-0A86-1963-6B0F-E02E22730736}"/>
              </a:ext>
            </a:extLst>
          </p:cNvPr>
          <p:cNvSpPr/>
          <p:nvPr/>
        </p:nvSpPr>
        <p:spPr>
          <a:xfrm>
            <a:off x="5253135" y="2164702"/>
            <a:ext cx="268434" cy="2146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225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A2C90636-292E-103C-949C-546F953A21F4}"/>
                  </a:ext>
                </a:extLst>
              </p:cNvPr>
              <p:cNvSpPr txBox="1"/>
              <p:nvPr/>
            </p:nvSpPr>
            <p:spPr>
              <a:xfrm>
                <a:off x="1152331" y="1376266"/>
                <a:ext cx="6778587" cy="7995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𝑅𝑒</m:t>
                              </m:r>
                              <m:sSubSup>
                                <m:sSubSupPr>
                                  <m:ctrlP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𝓚</m:t>
                                  </m:r>
                                </m:e>
                                <m:sub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𝒙𝒚</m:t>
                                  </m:r>
                                </m:sub>
                                <m:sup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𝒊𝒕𝒇</m:t>
                                  </m:r>
                                </m:sup>
                              </m:sSub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A2C90636-292E-103C-949C-546F953A2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331" y="1376266"/>
                <a:ext cx="6778587" cy="7995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30770563-C73D-7CD4-5517-17C8F5001DA3}"/>
                  </a:ext>
                </a:extLst>
              </p:cNvPr>
              <p:cNvSpPr txBox="1"/>
              <p:nvPr/>
            </p:nvSpPr>
            <p:spPr>
              <a:xfrm>
                <a:off x="1141717" y="2537153"/>
                <a:ext cx="11051315" cy="10216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  <m:f>
                                <m:fPr>
                                  <m:ctrlP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𝓚</m:t>
                                      </m:r>
                                    </m:e>
                                    <m:sub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𝒙𝒚</m:t>
                                      </m:r>
                                    </m:sub>
                                    <m:sup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𝒊𝒕𝒇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𝝀</m:t>
                                      </m:r>
                                    </m:e>
                                    <m:sub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  <m:f>
                                <m:fPr>
                                  <m:ctrlP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𝓚</m:t>
                                      </m:r>
                                    </m:e>
                                    <m:sub>
                                      <m:r>
                                        <a:rPr lang="it-IT" sz="22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𝒛</m:t>
                                      </m:r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  <m:sup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𝒊𝒕𝒇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𝝀</m:t>
                                      </m:r>
                                    </m:e>
                                    <m:sub>
                                      <m:r>
                                        <a:rPr lang="it-IT" sz="22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𝑅𝑒</m:t>
                              </m:r>
                              <m:sSubSup>
                                <m:sSubSup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𝓚</m:t>
                                  </m:r>
                                </m:e>
                                <m:sub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  <m:sup/>
                              </m:sSub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30770563-C73D-7CD4-5517-17C8F5001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717" y="2537153"/>
                <a:ext cx="11051315" cy="10216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5F5C54C-7D12-E1B2-5F47-CBAFA027F188}"/>
                  </a:ext>
                </a:extLst>
              </p:cNvPr>
              <p:cNvSpPr txBox="1"/>
              <p:nvPr/>
            </p:nvSpPr>
            <p:spPr>
              <a:xfrm>
                <a:off x="1104393" y="3982617"/>
                <a:ext cx="6909840" cy="7995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𝑅𝑒</m:t>
                              </m:r>
                              <m:sSubSup>
                                <m:sSubSupPr>
                                  <m:ctrlP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𝓚</m:t>
                                  </m:r>
                                </m:e>
                                <m:sub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𝒛</m:t>
                                  </m:r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  <m:sup>
                                  <m: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𝒊𝒕𝒇</m:t>
                                  </m:r>
                                </m:sup>
                              </m:sSub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2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5F5C54C-7D12-E1B2-5F47-CBAFA027F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393" y="3982617"/>
                <a:ext cx="6909840" cy="7995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12A27650-F3A7-3F8B-FFF2-DE7FA33380FB}"/>
              </a:ext>
            </a:extLst>
          </p:cNvPr>
          <p:cNvSpPr txBox="1"/>
          <p:nvPr/>
        </p:nvSpPr>
        <p:spPr>
          <a:xfrm>
            <a:off x="383177" y="5626981"/>
            <a:ext cx="11425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Extended </a:t>
            </a:r>
            <a:r>
              <a:rPr lang="it-IT" sz="2800" b="1" dirty="0" err="1"/>
              <a:t>Beavers</a:t>
            </a:r>
            <a:r>
              <a:rPr lang="it-IT" sz="2800" b="1" dirty="0"/>
              <a:t>-Joseph-</a:t>
            </a:r>
            <a:r>
              <a:rPr lang="it-IT" sz="2800" b="1" dirty="0" err="1"/>
              <a:t>Saffman</a:t>
            </a:r>
            <a:r>
              <a:rPr lang="it-IT" sz="2800" b="1" dirty="0"/>
              <a:t> </a:t>
            </a:r>
            <a:r>
              <a:rPr lang="it-IT" sz="2800" b="1" dirty="0" err="1"/>
              <a:t>conditions</a:t>
            </a:r>
            <a:r>
              <a:rPr lang="it-IT" sz="2800" b="1" dirty="0"/>
              <a:t> with NO </a:t>
            </a:r>
            <a:r>
              <a:rPr lang="it-IT" sz="2800" b="1" dirty="0" err="1"/>
              <a:t>empirical</a:t>
            </a:r>
            <a:r>
              <a:rPr lang="it-IT" sz="2800" b="1" dirty="0"/>
              <a:t> </a:t>
            </a:r>
            <a:r>
              <a:rPr lang="it-IT" sz="2800" b="1" dirty="0" err="1"/>
              <a:t>coefficients</a:t>
            </a:r>
            <a:endParaRPr lang="fr-FR" sz="2800" b="1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35A7DD5-6015-F358-BB51-6ACD17FBCE99}"/>
              </a:ext>
            </a:extLst>
          </p:cNvPr>
          <p:cNvSpPr/>
          <p:nvPr/>
        </p:nvSpPr>
        <p:spPr>
          <a:xfrm>
            <a:off x="339634" y="5599611"/>
            <a:ext cx="11504023" cy="574766"/>
          </a:xfrm>
          <a:prstGeom prst="rect">
            <a:avLst/>
          </a:prstGeom>
          <a:solidFill>
            <a:srgbClr val="4472C4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BD7EF4E5-B74C-0741-68D2-B42C0506EE8C}"/>
              </a:ext>
            </a:extLst>
          </p:cNvPr>
          <p:cNvSpPr/>
          <p:nvPr/>
        </p:nvSpPr>
        <p:spPr>
          <a:xfrm>
            <a:off x="2847703" y="2506403"/>
            <a:ext cx="670560" cy="1021691"/>
          </a:xfrm>
          <a:prstGeom prst="ellipse">
            <a:avLst/>
          </a:pr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A7A6B7C8-DCA6-8C20-1DF3-A0401FB49EF9}"/>
              </a:ext>
            </a:extLst>
          </p:cNvPr>
          <p:cNvSpPr/>
          <p:nvPr/>
        </p:nvSpPr>
        <p:spPr>
          <a:xfrm>
            <a:off x="5031892" y="2537152"/>
            <a:ext cx="670560" cy="1021691"/>
          </a:xfrm>
          <a:prstGeom prst="ellipse">
            <a:avLst/>
          </a:pr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0D74A5E1-F53E-2984-32B5-9E169AE9CC7E}"/>
              </a:ext>
            </a:extLst>
          </p:cNvPr>
          <p:cNvSpPr/>
          <p:nvPr/>
        </p:nvSpPr>
        <p:spPr>
          <a:xfrm>
            <a:off x="7807236" y="2564522"/>
            <a:ext cx="670560" cy="1021691"/>
          </a:xfrm>
          <a:prstGeom prst="ellipse">
            <a:avLst/>
          </a:pr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6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2F17759-5D0F-A7A5-D8F1-675AFF4EC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12" y="623789"/>
            <a:ext cx="6528304" cy="561042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1CE7C4B-1F38-4C2B-4C8B-A214E0A01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221" y="2415591"/>
            <a:ext cx="5287113" cy="115268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0744D8E-55FF-8EB6-D64F-663AFAFFF62E}"/>
              </a:ext>
            </a:extLst>
          </p:cNvPr>
          <p:cNvSpPr txBox="1"/>
          <p:nvPr/>
        </p:nvSpPr>
        <p:spPr>
          <a:xfrm>
            <a:off x="6824706" y="3568277"/>
            <a:ext cx="47973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uniquely</a:t>
            </a:r>
            <a:r>
              <a:rPr lang="it-IT" sz="2400" dirty="0"/>
              <a:t> </a:t>
            </a:r>
            <a:r>
              <a:rPr lang="it-IT" sz="2400" dirty="0" err="1"/>
              <a:t>related</a:t>
            </a:r>
            <a:r>
              <a:rPr lang="it-IT" sz="2400" dirty="0"/>
              <a:t> to </a:t>
            </a:r>
            <a:r>
              <a:rPr lang="it-IT" sz="2400" dirty="0" err="1"/>
              <a:t>macroscopic</a:t>
            </a:r>
            <a:r>
              <a:rPr lang="it-IT" sz="2400" dirty="0"/>
              <a:t> </a:t>
            </a:r>
            <a:r>
              <a:rPr lang="it-IT" sz="2400" dirty="0" err="1"/>
              <a:t>upscaled</a:t>
            </a:r>
            <a:r>
              <a:rPr lang="it-IT" sz="2400" dirty="0"/>
              <a:t> </a:t>
            </a:r>
            <a:r>
              <a:rPr lang="it-IT" sz="2400" dirty="0" err="1"/>
              <a:t>coefficients</a:t>
            </a:r>
            <a:r>
              <a:rPr lang="it-IT" sz="2400" dirty="0"/>
              <a:t>, and easy to determine in </a:t>
            </a:r>
            <a:r>
              <a:rPr lang="it-IT" sz="2400" dirty="0" err="1"/>
              <a:t>either</a:t>
            </a:r>
            <a:r>
              <a:rPr lang="it-IT" sz="2400" dirty="0"/>
              <a:t> the </a:t>
            </a:r>
            <a:r>
              <a:rPr lang="it-IT" sz="2400" dirty="0" err="1"/>
              <a:t>approximations</a:t>
            </a:r>
            <a:r>
              <a:rPr lang="it-IT" sz="2400" dirty="0"/>
              <a:t> of Stokes or </a:t>
            </a:r>
            <a:r>
              <a:rPr lang="it-IT" sz="2400" dirty="0" err="1"/>
              <a:t>Oseen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33264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B84F22-AFDA-CF23-B6F1-2A1DE35E9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latin typeface="+mn-lt"/>
              </a:rPr>
              <a:t>Final</a:t>
            </a:r>
            <a:r>
              <a:rPr lang="it-IT" b="1" dirty="0">
                <a:latin typeface="+mn-lt"/>
              </a:rPr>
              <a:t> relation</a:t>
            </a:r>
            <a:endParaRPr lang="en-US" b="1" dirty="0">
              <a:latin typeface="+mn-lt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258FCF6-44F7-E9ED-00C9-1F39EDC5C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8178" y="2228889"/>
            <a:ext cx="8388526" cy="2400221"/>
          </a:xfr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5348481E-BE94-B008-7F00-7D0B13B93C70}"/>
              </a:ext>
            </a:extLst>
          </p:cNvPr>
          <p:cNvSpPr/>
          <p:nvPr/>
        </p:nvSpPr>
        <p:spPr>
          <a:xfrm>
            <a:off x="9805851" y="4119154"/>
            <a:ext cx="148046" cy="3483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8049F5C-A507-CF26-36ED-FD98AD1359D5}"/>
              </a:ext>
            </a:extLst>
          </p:cNvPr>
          <p:cNvSpPr/>
          <p:nvPr/>
        </p:nvSpPr>
        <p:spPr>
          <a:xfrm>
            <a:off x="1556040" y="2170924"/>
            <a:ext cx="8780412" cy="1325563"/>
          </a:xfrm>
          <a:prstGeom prst="rect">
            <a:avLst/>
          </a:prstGeom>
          <a:solidFill>
            <a:srgbClr val="4472C4">
              <a:alpha val="16863"/>
            </a:srgb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46C0B85B-4D12-1B25-95F6-3D909A11F9F9}"/>
              </a:ext>
            </a:extLst>
          </p:cNvPr>
          <p:cNvCxnSpPr/>
          <p:nvPr/>
        </p:nvCxnSpPr>
        <p:spPr>
          <a:xfrm>
            <a:off x="2632996" y="2693598"/>
            <a:ext cx="27337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ttangolo 2">
            <a:extLst>
              <a:ext uri="{FF2B5EF4-FFF2-40B4-BE49-F238E27FC236}">
                <a16:creationId xmlns:a16="http://schemas.microsoft.com/office/drawing/2014/main" id="{40D64555-EF17-ECEF-6C1A-C29AAF5892EA}"/>
              </a:ext>
            </a:extLst>
          </p:cNvPr>
          <p:cNvSpPr/>
          <p:nvPr/>
        </p:nvSpPr>
        <p:spPr>
          <a:xfrm>
            <a:off x="1947926" y="3694922"/>
            <a:ext cx="8388526" cy="11103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26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16F734-C9CD-7577-DBE2-B4C7F8AC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034" y="1340433"/>
            <a:ext cx="10143931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Can </a:t>
            </a:r>
            <a:r>
              <a:rPr lang="it-IT" dirty="0" err="1"/>
              <a:t>we</a:t>
            </a:r>
            <a:r>
              <a:rPr lang="it-IT" dirty="0"/>
              <a:t> model the </a:t>
            </a:r>
            <a:r>
              <a:rPr lang="it-IT" dirty="0" err="1"/>
              <a:t>presence</a:t>
            </a:r>
            <a:r>
              <a:rPr lang="it-IT" dirty="0"/>
              <a:t> of the </a:t>
            </a:r>
            <a:r>
              <a:rPr lang="it-IT" dirty="0" err="1"/>
              <a:t>permeable</a:t>
            </a:r>
            <a:r>
              <a:rPr lang="it-IT" dirty="0"/>
              <a:t> </a:t>
            </a:r>
            <a:r>
              <a:rPr lang="it-IT" dirty="0" err="1"/>
              <a:t>substrate</a:t>
            </a:r>
            <a:r>
              <a:rPr lang="it-IT" dirty="0"/>
              <a:t> </a:t>
            </a:r>
            <a:r>
              <a:rPr lang="it-IT" dirty="0" err="1"/>
              <a:t>without</a:t>
            </a:r>
            <a:r>
              <a:rPr lang="it-IT" dirty="0"/>
              <a:t> solving for the flow </a:t>
            </a:r>
            <a:r>
              <a:rPr lang="it-IT" dirty="0" err="1"/>
              <a:t>through</a:t>
            </a:r>
            <a:r>
              <a:rPr lang="it-IT" dirty="0"/>
              <a:t> the </a:t>
            </a:r>
            <a:r>
              <a:rPr lang="it-IT" dirty="0" err="1"/>
              <a:t>porous</a:t>
            </a:r>
            <a:r>
              <a:rPr lang="it-IT" dirty="0"/>
              <a:t> medium? Can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find</a:t>
            </a:r>
            <a:r>
              <a:rPr lang="it-IT" dirty="0"/>
              <a:t> </a:t>
            </a:r>
            <a:r>
              <a:rPr lang="it-IT" i="1" dirty="0" err="1"/>
              <a:t>effective</a:t>
            </a:r>
            <a:r>
              <a:rPr lang="it-IT" dirty="0"/>
              <a:t> </a:t>
            </a:r>
            <a:r>
              <a:rPr lang="it-IT" dirty="0" err="1"/>
              <a:t>boundary</a:t>
            </a:r>
            <a:r>
              <a:rPr lang="it-IT" dirty="0"/>
              <a:t> </a:t>
            </a:r>
            <a:r>
              <a:rPr lang="it-IT" dirty="0" err="1"/>
              <a:t>conditions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a </a:t>
            </a:r>
            <a:r>
              <a:rPr lang="it-IT" dirty="0" err="1"/>
              <a:t>virtual</a:t>
            </a:r>
            <a:r>
              <a:rPr lang="it-IT" dirty="0"/>
              <a:t> </a:t>
            </a:r>
            <a:r>
              <a:rPr lang="it-IT" dirty="0" err="1"/>
              <a:t>wall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</a:p>
          <a:p>
            <a:pPr marL="0" indent="0">
              <a:buNone/>
            </a:pPr>
            <a:r>
              <a:rPr lang="it-IT" dirty="0"/>
              <a:t>	(1) can be </a:t>
            </a:r>
            <a:r>
              <a:rPr lang="it-IT" dirty="0" err="1"/>
              <a:t>derived</a:t>
            </a:r>
            <a:r>
              <a:rPr lang="it-IT" dirty="0"/>
              <a:t> </a:t>
            </a:r>
            <a:r>
              <a:rPr lang="it-IT" dirty="0" err="1"/>
              <a:t>rigorously</a:t>
            </a:r>
            <a:r>
              <a:rPr lang="it-IT" dirty="0"/>
              <a:t> and </a:t>
            </a:r>
          </a:p>
          <a:p>
            <a:pPr marL="0" indent="0">
              <a:buNone/>
            </a:pPr>
            <a:r>
              <a:rPr lang="it-IT" dirty="0"/>
              <a:t>	(2) </a:t>
            </a:r>
            <a:r>
              <a:rPr lang="it-IT" dirty="0" err="1"/>
              <a:t>actually</a:t>
            </a:r>
            <a:r>
              <a:rPr lang="it-IT" dirty="0"/>
              <a:t> work (and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in the laminar case)?!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0967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E3B95C-DC13-0DD2-D831-66BE27758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latin typeface="+mn-lt"/>
              </a:rPr>
              <a:t>Now</a:t>
            </a:r>
            <a:r>
              <a:rPr lang="it-IT" b="1" dirty="0">
                <a:latin typeface="+mn-lt"/>
              </a:rPr>
              <a:t> </a:t>
            </a:r>
            <a:r>
              <a:rPr lang="it-IT" b="1" dirty="0" err="1">
                <a:latin typeface="+mn-lt"/>
              </a:rPr>
              <a:t>we</a:t>
            </a:r>
            <a:r>
              <a:rPr lang="it-IT" b="1" dirty="0">
                <a:latin typeface="+mn-lt"/>
              </a:rPr>
              <a:t> are in the position to make a priori </a:t>
            </a:r>
            <a:r>
              <a:rPr lang="it-IT" b="1" dirty="0" err="1">
                <a:latin typeface="+mn-lt"/>
              </a:rPr>
              <a:t>predictions</a:t>
            </a:r>
            <a:r>
              <a:rPr lang="it-IT" b="1" dirty="0">
                <a:latin typeface="+mn-lt"/>
              </a:rPr>
              <a:t> …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435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F05690E9-3D40-9FF8-2AB8-CB2E4C87D92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18322" y="164750"/>
                <a:ext cx="10515600" cy="2111919"/>
              </a:xfrm>
            </p:spPr>
            <p:txBody>
              <a:bodyPr>
                <a:normAutofit/>
              </a:bodyPr>
              <a:lstStyle/>
              <a:p>
                <a:r>
                  <a:rPr lang="it-IT" sz="4800" b="1" dirty="0">
                    <a:latin typeface="+mn-lt"/>
                  </a:rPr>
                  <a:t>Rough </a:t>
                </a:r>
                <a:r>
                  <a:rPr lang="it-IT" sz="4800" b="1" dirty="0" err="1">
                    <a:latin typeface="+mn-lt"/>
                  </a:rPr>
                  <a:t>wall</a:t>
                </a:r>
                <a:br>
                  <a:rPr lang="it-IT" sz="4800" b="1" dirty="0">
                    <a:latin typeface="+mn-lt"/>
                  </a:rPr>
                </a:br>
                <a:br>
                  <a:rPr lang="it-IT" sz="4800" b="1" dirty="0">
                    <a:latin typeface="+mn-lt"/>
                  </a:rPr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3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3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𝒦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𝑦𝑦</m:t>
                        </m:r>
                      </m:sub>
                      <m:sup/>
                    </m:sSubSup>
                  </m:oMath>
                </a14:m>
                <a:r>
                  <a:rPr lang="en-US" sz="3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0)</a:t>
                </a:r>
                <a:endParaRPr lang="en-US" sz="3000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F05690E9-3D40-9FF8-2AB8-CB2E4C87D9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18322" y="164750"/>
                <a:ext cx="10515600" cy="2111919"/>
              </a:xfrm>
              <a:blipFill>
                <a:blip r:embed="rId2"/>
                <a:stretch>
                  <a:fillRect l="-2667" t="-4913" b="-202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46AE212-ED6A-0022-0496-226C8FE69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5306" y="1278294"/>
            <a:ext cx="7469758" cy="5424287"/>
          </a:xfr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9AF329DA-79AC-3543-E6C4-A0CE8562D6C3}"/>
              </a:ext>
            </a:extLst>
          </p:cNvPr>
          <p:cNvCxnSpPr/>
          <p:nvPr/>
        </p:nvCxnSpPr>
        <p:spPr>
          <a:xfrm>
            <a:off x="6191795" y="3317966"/>
            <a:ext cx="0" cy="119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16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B07D17DC-1B86-E4F2-77F4-8678B40297D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28337"/>
                <a:ext cx="10515600" cy="2157663"/>
              </a:xfrm>
            </p:spPr>
            <p:txBody>
              <a:bodyPr>
                <a:normAutofit/>
              </a:bodyPr>
              <a:lstStyle/>
              <a:p>
                <a:r>
                  <a:rPr lang="it-IT" sz="4800" b="1" dirty="0">
                    <a:latin typeface="+mn-lt"/>
                  </a:rPr>
                  <a:t>Riblets</a:t>
                </a:r>
                <a:br>
                  <a:rPr lang="it-IT" b="1" dirty="0">
                    <a:latin typeface="+mn-lt"/>
                  </a:rPr>
                </a:br>
                <a:br>
                  <a:rPr lang="it-IT" b="1" dirty="0">
                    <a:latin typeface="+mn-lt"/>
                  </a:rPr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3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3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𝒦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𝑦𝑦</m:t>
                        </m:r>
                      </m:sub>
                      <m:sup/>
                    </m:sSubSup>
                  </m:oMath>
                </a14:m>
                <a:r>
                  <a:rPr lang="en-US" sz="3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0)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B07D17DC-1B86-E4F2-77F4-8678B40297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28337"/>
                <a:ext cx="10515600" cy="2157663"/>
              </a:xfrm>
              <a:blipFill>
                <a:blip r:embed="rId2"/>
                <a:stretch>
                  <a:fillRect l="-2667" t="-25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2FC51E9C-427B-2EA2-797A-7F65C8D91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270" y="374113"/>
            <a:ext cx="6968804" cy="635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34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53B928-B5C0-109A-25A7-42496F8F5895}"/>
              </a:ext>
            </a:extLst>
          </p:cNvPr>
          <p:cNvSpPr txBox="1"/>
          <p:nvPr/>
        </p:nvSpPr>
        <p:spPr>
          <a:xfrm>
            <a:off x="4352736" y="617420"/>
            <a:ext cx="3211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 err="1">
                <a:cs typeface="Times New Roman" panose="02020603050405020304" pitchFamily="18" charset="0"/>
              </a:rPr>
              <a:t>Salient</a:t>
            </a:r>
            <a:r>
              <a:rPr lang="it-IT" sz="4400" b="1" dirty="0">
                <a:cs typeface="Times New Roman" panose="02020603050405020304" pitchFamily="18" charset="0"/>
              </a:rPr>
              <a:t> </a:t>
            </a:r>
            <a:r>
              <a:rPr lang="it-IT" sz="4400" b="1" dirty="0" err="1">
                <a:cs typeface="Times New Roman" panose="02020603050405020304" pitchFamily="18" charset="0"/>
              </a:rPr>
              <a:t>ideas</a:t>
            </a:r>
            <a:endParaRPr lang="en-US" sz="4400" b="1" dirty="0"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ED548BC-2E7A-1C83-4A98-91F31BBA01BE}"/>
              </a:ext>
            </a:extLst>
          </p:cNvPr>
          <p:cNvSpPr txBox="1"/>
          <p:nvPr/>
        </p:nvSpPr>
        <p:spPr>
          <a:xfrm>
            <a:off x="497305" y="1653302"/>
            <a:ext cx="1131525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err="1"/>
              <a:t>Homogenization</a:t>
            </a:r>
            <a:r>
              <a:rPr lang="it-IT" sz="2800" dirty="0"/>
              <a:t> theory can include </a:t>
            </a:r>
            <a:r>
              <a:rPr lang="it-IT" sz="2800" dirty="0" err="1"/>
              <a:t>advection</a:t>
            </a:r>
            <a:r>
              <a:rPr lang="it-IT" sz="2800" dirty="0"/>
              <a:t> </a:t>
            </a:r>
            <a:r>
              <a:rPr lang="it-IT" sz="2800" dirty="0" err="1"/>
              <a:t>within</a:t>
            </a:r>
            <a:r>
              <a:rPr lang="it-IT" sz="2800" dirty="0"/>
              <a:t> a </a:t>
            </a:r>
            <a:r>
              <a:rPr lang="it-IT" sz="2800" dirty="0" err="1"/>
              <a:t>linearized</a:t>
            </a:r>
            <a:r>
              <a:rPr lang="it-IT" sz="2800" dirty="0"/>
              <a:t> (</a:t>
            </a:r>
            <a:r>
              <a:rPr lang="it-IT" sz="2800" dirty="0" err="1"/>
              <a:t>Oseen</a:t>
            </a:r>
            <a:r>
              <a:rPr lang="it-IT" sz="2800" dirty="0"/>
              <a:t>-like) framework. The theory yields </a:t>
            </a:r>
            <a:r>
              <a:rPr lang="it-IT" sz="2800" b="1" dirty="0" err="1">
                <a:solidFill>
                  <a:srgbClr val="002060"/>
                </a:solidFill>
              </a:rPr>
              <a:t>macroscopic</a:t>
            </a:r>
            <a:r>
              <a:rPr lang="it-IT" sz="2800" b="1" dirty="0">
                <a:solidFill>
                  <a:srgbClr val="002060"/>
                </a:solidFill>
              </a:rPr>
              <a:t> </a:t>
            </a:r>
            <a:r>
              <a:rPr lang="it-IT" sz="2800" b="1" dirty="0" err="1">
                <a:solidFill>
                  <a:srgbClr val="002060"/>
                </a:solidFill>
              </a:rPr>
              <a:t>upscaling</a:t>
            </a:r>
            <a:r>
              <a:rPr lang="it-IT" sz="2800" b="1" dirty="0">
                <a:solidFill>
                  <a:srgbClr val="002060"/>
                </a:solidFill>
              </a:rPr>
              <a:t> </a:t>
            </a:r>
            <a:r>
              <a:rPr lang="it-IT" sz="2800" b="1" dirty="0" err="1">
                <a:solidFill>
                  <a:srgbClr val="002060"/>
                </a:solidFill>
              </a:rPr>
              <a:t>coefficients</a:t>
            </a:r>
            <a:endParaRPr lang="it-IT" sz="2800" b="1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err="1"/>
              <a:t>Effective</a:t>
            </a:r>
            <a:r>
              <a:rPr lang="it-IT" sz="2800" dirty="0"/>
              <a:t> </a:t>
            </a:r>
            <a:r>
              <a:rPr lang="it-IT" sz="2800" dirty="0" err="1"/>
              <a:t>wall</a:t>
            </a:r>
            <a:r>
              <a:rPr lang="it-IT" sz="2800" dirty="0"/>
              <a:t> </a:t>
            </a:r>
            <a:r>
              <a:rPr lang="it-IT" sz="2800" dirty="0" err="1"/>
              <a:t>conditions</a:t>
            </a:r>
            <a:r>
              <a:rPr lang="it-IT" sz="2800" dirty="0"/>
              <a:t> </a:t>
            </a:r>
            <a:r>
              <a:rPr lang="it-IT" sz="2800" dirty="0" err="1"/>
              <a:t>appear</a:t>
            </a:r>
            <a:r>
              <a:rPr lang="it-IT" sz="2800" dirty="0"/>
              <a:t> to </a:t>
            </a:r>
            <a:r>
              <a:rPr lang="it-IT" sz="2800" dirty="0" err="1"/>
              <a:t>mimic</a:t>
            </a:r>
            <a:r>
              <a:rPr lang="it-IT" sz="2800" dirty="0"/>
              <a:t> </a:t>
            </a:r>
            <a:r>
              <a:rPr lang="it-IT" sz="2800" dirty="0" err="1"/>
              <a:t>very</a:t>
            </a:r>
            <a:r>
              <a:rPr lang="it-IT" sz="2800" dirty="0"/>
              <a:t> </a:t>
            </a:r>
            <a:r>
              <a:rPr lang="it-IT" sz="2800" dirty="0" err="1"/>
              <a:t>well</a:t>
            </a:r>
            <a:r>
              <a:rPr lang="it-IT" sz="2800" dirty="0"/>
              <a:t> the </a:t>
            </a:r>
            <a:r>
              <a:rPr lang="it-IT" sz="2800" dirty="0" err="1"/>
              <a:t>effect</a:t>
            </a:r>
            <a:r>
              <a:rPr lang="it-IT" sz="2800" dirty="0"/>
              <a:t> of the </a:t>
            </a:r>
            <a:r>
              <a:rPr lang="it-IT" sz="2800" dirty="0" err="1"/>
              <a:t>surface</a:t>
            </a:r>
            <a:r>
              <a:rPr lang="it-IT" sz="2800" dirty="0"/>
              <a:t>/</a:t>
            </a:r>
            <a:r>
              <a:rPr lang="it-IT" sz="2800" dirty="0" err="1"/>
              <a:t>substrate</a:t>
            </a:r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The drag-</a:t>
            </a:r>
            <a:r>
              <a:rPr lang="it-IT" sz="2800" dirty="0" err="1"/>
              <a:t>reducing</a:t>
            </a:r>
            <a:r>
              <a:rPr lang="it-IT" sz="2800" dirty="0"/>
              <a:t>/</a:t>
            </a:r>
            <a:r>
              <a:rPr lang="it-IT" sz="2800" dirty="0" err="1"/>
              <a:t>increasing</a:t>
            </a:r>
            <a:r>
              <a:rPr lang="it-IT" sz="2800" dirty="0"/>
              <a:t> </a:t>
            </a:r>
            <a:r>
              <a:rPr lang="it-IT" sz="2800" dirty="0" err="1"/>
              <a:t>effect</a:t>
            </a:r>
            <a:r>
              <a:rPr lang="it-IT" sz="2800" dirty="0"/>
              <a:t> of a </a:t>
            </a:r>
            <a:r>
              <a:rPr lang="it-IT" sz="2800" dirty="0" err="1"/>
              <a:t>porous</a:t>
            </a:r>
            <a:r>
              <a:rPr lang="it-IT" sz="2800" dirty="0"/>
              <a:t> </a:t>
            </a:r>
            <a:r>
              <a:rPr lang="it-IT" sz="2800" dirty="0" err="1"/>
              <a:t>substrate</a:t>
            </a:r>
            <a:r>
              <a:rPr lang="it-IT" sz="2800" dirty="0"/>
              <a:t> or of </a:t>
            </a:r>
            <a:r>
              <a:rPr lang="it-IT" sz="2800" dirty="0" err="1"/>
              <a:t>wall</a:t>
            </a:r>
            <a:r>
              <a:rPr lang="it-IT" sz="2800" dirty="0"/>
              <a:t> </a:t>
            </a:r>
            <a:r>
              <a:rPr lang="it-IT" sz="2800" dirty="0" err="1"/>
              <a:t>roughness</a:t>
            </a:r>
            <a:r>
              <a:rPr lang="it-IT" sz="2800" dirty="0"/>
              <a:t>           can be </a:t>
            </a:r>
            <a:r>
              <a:rPr lang="it-IT" sz="2800" dirty="0" err="1"/>
              <a:t>reproduced</a:t>
            </a:r>
            <a:r>
              <a:rPr lang="it-IT" sz="2800" dirty="0"/>
              <a:t> </a:t>
            </a:r>
            <a:r>
              <a:rPr lang="it-IT" sz="2800" dirty="0" err="1"/>
              <a:t>simply</a:t>
            </a:r>
            <a:r>
              <a:rPr lang="it-IT" sz="2800" dirty="0"/>
              <a:t> by </a:t>
            </a:r>
            <a:r>
              <a:rPr lang="it-IT" sz="2800" dirty="0" err="1"/>
              <a:t>identifying</a:t>
            </a:r>
            <a:r>
              <a:rPr lang="it-IT" sz="2800" dirty="0"/>
              <a:t> the </a:t>
            </a:r>
            <a:r>
              <a:rPr lang="it-IT" sz="2800" dirty="0" err="1"/>
              <a:t>macroscopic</a:t>
            </a:r>
            <a:r>
              <a:rPr lang="it-IT" sz="2800" dirty="0"/>
              <a:t> </a:t>
            </a:r>
            <a:r>
              <a:rPr lang="it-IT" sz="2800" dirty="0" err="1"/>
              <a:t>upscaling</a:t>
            </a:r>
            <a:r>
              <a:rPr lang="it-IT" sz="2800" dirty="0"/>
              <a:t> </a:t>
            </a:r>
            <a:r>
              <a:rPr lang="it-IT" sz="2800" dirty="0" err="1"/>
              <a:t>coefficients</a:t>
            </a:r>
            <a:r>
              <a:rPr lang="it-IT" sz="2800" dirty="0"/>
              <a:t>, and </a:t>
            </a:r>
            <a:r>
              <a:rPr lang="it-IT" sz="2800" dirty="0" err="1"/>
              <a:t>then</a:t>
            </a:r>
            <a:r>
              <a:rPr lang="it-IT" sz="2800" dirty="0"/>
              <a:t> computing the </a:t>
            </a:r>
            <a:r>
              <a:rPr lang="it-IT" sz="2800" dirty="0" err="1"/>
              <a:t>characteristic</a:t>
            </a:r>
            <a:r>
              <a:rPr lang="it-IT" sz="2800" dirty="0"/>
              <a:t> </a:t>
            </a:r>
            <a:r>
              <a:rPr lang="it-IT" sz="2800" dirty="0" err="1"/>
              <a:t>function</a:t>
            </a:r>
            <a:r>
              <a:rPr lang="it-IT" sz="2800" dirty="0"/>
              <a:t> </a:t>
            </a:r>
          </a:p>
          <a:p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/>
          </a:p>
          <a:p>
            <a:endParaRPr lang="en-US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204FD64-97B4-3954-E361-301E3F62E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6582" y="5115979"/>
            <a:ext cx="442707" cy="46953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71B50A7-5E3A-6B39-B618-15898EA49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19324" y="4518735"/>
            <a:ext cx="391078" cy="74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55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M_lambda2=500_Uinst 0 to 18">
            <a:hlinkClick r:id="" action="ppaction://media"/>
            <a:extLst>
              <a:ext uri="{FF2B5EF4-FFF2-40B4-BE49-F238E27FC236}">
                <a16:creationId xmlns:a16="http://schemas.microsoft.com/office/drawing/2014/main" id="{0E4D9A96-AE45-7D78-6274-0F3DF7496A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503" t="17328" r="18252" b="18670"/>
          <a:stretch/>
        </p:blipFill>
        <p:spPr>
          <a:xfrm>
            <a:off x="6304282" y="1084520"/>
            <a:ext cx="5627994" cy="3386904"/>
          </a:xfrm>
          <a:prstGeom prst="rect">
            <a:avLst/>
          </a:prstGeom>
        </p:spPr>
      </p:pic>
      <p:pic>
        <p:nvPicPr>
          <p:cNvPr id="4" name="LM_lambda2=500_Uinst 0 to 18">
            <a:hlinkClick r:id="" action="ppaction://media"/>
            <a:extLst>
              <a:ext uri="{FF2B5EF4-FFF2-40B4-BE49-F238E27FC236}">
                <a16:creationId xmlns:a16="http://schemas.microsoft.com/office/drawing/2014/main" id="{1F8ADE0A-469C-182B-3787-B1E9D231DE0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2504" t="17329" r="18251" b="18669"/>
          <a:stretch/>
        </p:blipFill>
        <p:spPr>
          <a:xfrm>
            <a:off x="268054" y="1094044"/>
            <a:ext cx="5627994" cy="3386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0CAA08-8648-5D57-8821-2C66B4D515D7}"/>
                  </a:ext>
                </a:extLst>
              </p:cNvPr>
              <p:cNvSpPr txBox="1"/>
              <p:nvPr/>
            </p:nvSpPr>
            <p:spPr>
              <a:xfrm>
                <a:off x="2628604" y="241893"/>
                <a:ext cx="7106241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Isosurfaces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600" b="0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𝑐𝑟𝑖𝑡𝑒𝑟𝑖𝑜𝑛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=500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0CAA08-8648-5D57-8821-2C66B4D51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604" y="241893"/>
                <a:ext cx="7106241" cy="646331"/>
              </a:xfrm>
              <a:prstGeom prst="rect">
                <a:avLst/>
              </a:prstGeom>
              <a:blipFill>
                <a:blip r:embed="rId8"/>
                <a:stretch>
                  <a:fillRect l="-2573" t="-16981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CF1D4B-7BAA-850A-70CA-F3AACE67D448}"/>
                  </a:ext>
                </a:extLst>
              </p:cNvPr>
              <p:cNvSpPr txBox="1"/>
              <p:nvPr/>
            </p:nvSpPr>
            <p:spPr>
              <a:xfrm>
                <a:off x="10272803" y="3644155"/>
                <a:ext cx="147598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CF1D4B-7BAA-850A-70CA-F3AACE67D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2803" y="3644155"/>
                <a:ext cx="1475980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9C63A6-EDF3-6C6B-6FFB-CB72F255A4AD}"/>
                  </a:ext>
                </a:extLst>
              </p:cNvPr>
              <p:cNvSpPr txBox="1"/>
              <p:nvPr/>
            </p:nvSpPr>
            <p:spPr>
              <a:xfrm>
                <a:off x="4204877" y="3644156"/>
                <a:ext cx="147916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9C63A6-EDF3-6C6B-6FFB-CB72F255A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877" y="3644156"/>
                <a:ext cx="1479163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1CF6C8A-6A45-495D-FCB3-3FF1C820C3AC}"/>
              </a:ext>
            </a:extLst>
          </p:cNvPr>
          <p:cNvGrpSpPr/>
          <p:nvPr/>
        </p:nvGrpSpPr>
        <p:grpSpPr>
          <a:xfrm rot="16200000">
            <a:off x="5439695" y="2847402"/>
            <a:ext cx="1356297" cy="4691138"/>
            <a:chOff x="4207094" y="4140788"/>
            <a:chExt cx="1356297" cy="4691138"/>
          </a:xfrm>
        </p:grpSpPr>
        <p:pic>
          <p:nvPicPr>
            <p:cNvPr id="11" name="Picture 10" descr="Background pattern&#10;&#10;Description automatically generated">
              <a:extLst>
                <a:ext uri="{FF2B5EF4-FFF2-40B4-BE49-F238E27FC236}">
                  <a16:creationId xmlns:a16="http://schemas.microsoft.com/office/drawing/2014/main" id="{C0B781E9-8917-08C4-E31C-3E6587FE7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637669" y="4354337"/>
              <a:ext cx="375791" cy="41741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B4B06B3-F0BA-7932-89AA-921CACE7C2A1}"/>
                    </a:ext>
                  </a:extLst>
                </p:cNvPr>
                <p:cNvSpPr txBox="1"/>
                <p:nvPr/>
              </p:nvSpPr>
              <p:spPr>
                <a:xfrm rot="5400000">
                  <a:off x="4932577" y="6128425"/>
                  <a:ext cx="61529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B4B06B3-F0BA-7932-89AA-921CACE7C2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4932577" y="6128425"/>
                  <a:ext cx="615297" cy="64633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E13142E-4422-F50C-372F-84B2A9D05037}"/>
                    </a:ext>
                  </a:extLst>
                </p:cNvPr>
                <p:cNvSpPr txBox="1"/>
                <p:nvPr/>
              </p:nvSpPr>
              <p:spPr>
                <a:xfrm rot="5400000">
                  <a:off x="4236108" y="4111774"/>
                  <a:ext cx="46519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E13142E-4422-F50C-372F-84B2A9D050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4236108" y="4111774"/>
                  <a:ext cx="465191" cy="52322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0898F25-A7E6-192C-609B-F97C8C9D2F18}"/>
                    </a:ext>
                  </a:extLst>
                </p:cNvPr>
                <p:cNvSpPr txBox="1"/>
                <p:nvPr/>
              </p:nvSpPr>
              <p:spPr>
                <a:xfrm rot="5400000">
                  <a:off x="4136722" y="8238335"/>
                  <a:ext cx="66396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0898F25-A7E6-192C-609B-F97C8C9D2F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4136722" y="8238335"/>
                  <a:ext cx="663963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8188E0-6EFC-A2AB-F987-31E687F4792B}"/>
                  </a:ext>
                </a:extLst>
              </p:cNvPr>
              <p:cNvSpPr txBox="1"/>
              <p:nvPr/>
            </p:nvSpPr>
            <p:spPr>
              <a:xfrm>
                <a:off x="3082051" y="5871120"/>
                <a:ext cx="555203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hysical</m:t>
                      </m:r>
                      <m: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time</m:t>
                      </m:r>
                      <m: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period</m:t>
                      </m:r>
                      <m: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32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8188E0-6EFC-A2AB-F987-31E687F47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051" y="5871120"/>
                <a:ext cx="5552033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90F44E-8252-66E9-B92A-ACBFF93EE9FC}"/>
              </a:ext>
            </a:extLst>
          </p:cNvPr>
          <p:cNvCxnSpPr>
            <a:cxnSpLocks/>
          </p:cNvCxnSpPr>
          <p:nvPr/>
        </p:nvCxnSpPr>
        <p:spPr>
          <a:xfrm>
            <a:off x="387217" y="3457575"/>
            <a:ext cx="736972" cy="390525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B84E96-D4C4-7A77-4E4E-0005A42CFEBB}"/>
              </a:ext>
            </a:extLst>
          </p:cNvPr>
          <p:cNvCxnSpPr>
            <a:cxnSpLocks/>
          </p:cNvCxnSpPr>
          <p:nvPr/>
        </p:nvCxnSpPr>
        <p:spPr>
          <a:xfrm flipV="1">
            <a:off x="396742" y="2637735"/>
            <a:ext cx="0" cy="838200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41EA38-E6D1-8A26-DD8C-C980C88A2004}"/>
              </a:ext>
            </a:extLst>
          </p:cNvPr>
          <p:cNvCxnSpPr>
            <a:cxnSpLocks/>
          </p:cNvCxnSpPr>
          <p:nvPr/>
        </p:nvCxnSpPr>
        <p:spPr>
          <a:xfrm flipV="1">
            <a:off x="387217" y="3146602"/>
            <a:ext cx="898658" cy="310973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13B724B-E5DA-53FD-BEDB-6AD4006D75F5}"/>
                  </a:ext>
                </a:extLst>
              </p:cNvPr>
              <p:cNvSpPr txBox="1"/>
              <p:nvPr/>
            </p:nvSpPr>
            <p:spPr>
              <a:xfrm>
                <a:off x="1002303" y="2675504"/>
                <a:ext cx="5060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28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13B724B-E5DA-53FD-BEDB-6AD4006D75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303" y="2675504"/>
                <a:ext cx="506036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624392-CDBB-6FB5-25E2-4D537E20E536}"/>
                  </a:ext>
                </a:extLst>
              </p:cNvPr>
              <p:cNvSpPr txBox="1"/>
              <p:nvPr/>
            </p:nvSpPr>
            <p:spPr>
              <a:xfrm>
                <a:off x="301640" y="2312451"/>
                <a:ext cx="5060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sz="28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624392-CDBB-6FB5-25E2-4D537E20E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40" y="2312451"/>
                <a:ext cx="506036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8F33A9-8C07-6168-53C4-9A934808D182}"/>
                  </a:ext>
                </a:extLst>
              </p:cNvPr>
              <p:cNvSpPr txBox="1"/>
              <p:nvPr/>
            </p:nvSpPr>
            <p:spPr>
              <a:xfrm>
                <a:off x="687978" y="3770879"/>
                <a:ext cx="4884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28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8F33A9-8C07-6168-53C4-9A934808D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78" y="3770879"/>
                <a:ext cx="488402" cy="52322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351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so- video time 24 sec">
            <a:hlinkClick r:id="" action="ppaction://media"/>
            <a:extLst>
              <a:ext uri="{FF2B5EF4-FFF2-40B4-BE49-F238E27FC236}">
                <a16:creationId xmlns:a16="http://schemas.microsoft.com/office/drawing/2014/main" id="{2FADBA3E-FE94-D201-54F7-3CB0CE2F38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78.6458"/>
                </p14:media>
              </p:ext>
            </p:extLst>
          </p:nvPr>
        </p:nvPicPr>
        <p:blipFill rotWithShape="1">
          <a:blip r:embed="rId4"/>
          <a:srcRect l="13360" t="7319" r="18459" b="4331"/>
          <a:stretch>
            <a:fillRect/>
          </a:stretch>
        </p:blipFill>
        <p:spPr>
          <a:xfrm>
            <a:off x="984830" y="89696"/>
            <a:ext cx="9331281" cy="666534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D16C04-7F9C-97E2-C288-FD94A7968133}"/>
              </a:ext>
            </a:extLst>
          </p:cNvPr>
          <p:cNvGrpSpPr/>
          <p:nvPr/>
        </p:nvGrpSpPr>
        <p:grpSpPr>
          <a:xfrm>
            <a:off x="0" y="18472"/>
            <a:ext cx="12052812" cy="6776211"/>
            <a:chOff x="5243" y="-3028"/>
            <a:chExt cx="12052812" cy="677621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A0145CE-06F6-66E1-0746-8946CC942E05}"/>
                </a:ext>
              </a:extLst>
            </p:cNvPr>
            <p:cNvGrpSpPr/>
            <p:nvPr/>
          </p:nvGrpSpPr>
          <p:grpSpPr>
            <a:xfrm>
              <a:off x="378709" y="-3028"/>
              <a:ext cx="10049135" cy="6776211"/>
              <a:chOff x="-65059" y="12552"/>
              <a:chExt cx="10115564" cy="685603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BC34B8B-1DD7-F23B-37E9-7D71C94AF812}"/>
                  </a:ext>
                </a:extLst>
              </p:cNvPr>
              <p:cNvGrpSpPr/>
              <p:nvPr/>
            </p:nvGrpSpPr>
            <p:grpSpPr>
              <a:xfrm>
                <a:off x="904733" y="12552"/>
                <a:ext cx="9145772" cy="6856037"/>
                <a:chOff x="627646" y="12552"/>
                <a:chExt cx="9145787" cy="6856026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E032F4B9-0026-16B1-FA95-132F7F88EC7D}"/>
                    </a:ext>
                  </a:extLst>
                </p:cNvPr>
                <p:cNvGrpSpPr/>
                <p:nvPr/>
              </p:nvGrpSpPr>
              <p:grpSpPr>
                <a:xfrm>
                  <a:off x="627646" y="104158"/>
                  <a:ext cx="8873804" cy="2603849"/>
                  <a:chOff x="632678" y="9236"/>
                  <a:chExt cx="8996342" cy="2679965"/>
                </a:xfrm>
              </p:grpSpPr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A67A1680-CCC6-04C3-6B49-E6668BBC03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2678" y="572654"/>
                    <a:ext cx="6157447" cy="211654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44E5D48B-1EB1-4423-18F2-A150E3CB18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02182" y="9236"/>
                    <a:ext cx="6026838" cy="143922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9B311B40-C4E0-5E93-427A-1D35698571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748580" y="12552"/>
                  <a:ext cx="5835843" cy="14178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 Box 24">
                      <a:extLst>
                        <a:ext uri="{FF2B5EF4-FFF2-40B4-BE49-F238E27FC236}">
                          <a16:creationId xmlns:a16="http://schemas.microsoft.com/office/drawing/2014/main" id="{185775A5-04A5-1DE2-8C0A-A79DBFD0EBD6}"/>
                        </a:ext>
                      </a:extLst>
                    </p:cNvPr>
                    <p:cNvSpPr txBox="1"/>
                    <p:nvPr/>
                  </p:nvSpPr>
                  <p:spPr>
                    <a:xfrm rot="750479">
                      <a:off x="6003845" y="239292"/>
                      <a:ext cx="1219836" cy="91440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non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=6.4</m:t>
                            </m:r>
                          </m:oMath>
                        </m:oMathPara>
                      </a14:m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4" name="Text Box 24">
                      <a:extLst>
                        <a:ext uri="{FF2B5EF4-FFF2-40B4-BE49-F238E27FC236}">
                          <a16:creationId xmlns:a16="http://schemas.microsoft.com/office/drawing/2014/main" id="{185775A5-04A5-1DE2-8C0A-A79DBFD0EBD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750479">
                      <a:off x="6003845" y="239292"/>
                      <a:ext cx="1219836" cy="91440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  <a:ln w="63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C8393AF4-CC5E-91A7-65CF-BFD1C7B79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30543" y="5126183"/>
                  <a:ext cx="2368259" cy="1742395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 Box 14">
                      <a:extLst>
                        <a:ext uri="{FF2B5EF4-FFF2-40B4-BE49-F238E27FC236}">
                          <a16:creationId xmlns:a16="http://schemas.microsoft.com/office/drawing/2014/main" id="{3E85C7FA-284A-22DD-C2EE-1391521D39A1}"/>
                        </a:ext>
                      </a:extLst>
                    </p:cNvPr>
                    <p:cNvSpPr txBox="1"/>
                    <p:nvPr/>
                  </p:nvSpPr>
                  <p:spPr>
                    <a:xfrm rot="19255696">
                      <a:off x="7733496" y="5796916"/>
                      <a:ext cx="1192532" cy="91440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non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=3.2</m:t>
                            </m:r>
                          </m:oMath>
                        </m:oMathPara>
                      </a14:m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6" name="Text Box 14">
                      <a:extLst>
                        <a:ext uri="{FF2B5EF4-FFF2-40B4-BE49-F238E27FC236}">
                          <a16:creationId xmlns:a16="http://schemas.microsoft.com/office/drawing/2014/main" id="{3E85C7FA-284A-22DD-C2EE-1391521D39A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9255696">
                      <a:off x="7733496" y="5796916"/>
                      <a:ext cx="1192532" cy="914400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 w="63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4223154F-EE5D-2167-30E3-C8E1B18179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152112" y="3947038"/>
                  <a:ext cx="150528" cy="1105255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2C637FF8-7768-5EB0-574A-DB38819E05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02641" y="1543086"/>
                  <a:ext cx="317341" cy="240395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 Box 22">
                      <a:extLst>
                        <a:ext uri="{FF2B5EF4-FFF2-40B4-BE49-F238E27FC236}">
                          <a16:creationId xmlns:a16="http://schemas.microsoft.com/office/drawing/2014/main" id="{65C84367-8202-48DE-DFC2-4F8A4946E361}"/>
                        </a:ext>
                      </a:extLst>
                    </p:cNvPr>
                    <p:cNvSpPr txBox="1"/>
                    <p:nvPr/>
                  </p:nvSpPr>
                  <p:spPr>
                    <a:xfrm rot="354615">
                      <a:off x="9170468" y="4281161"/>
                      <a:ext cx="381635" cy="91440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non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oMath>
                        </m:oMathPara>
                      </a14:m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9" name="Text Box 22">
                      <a:extLst>
                        <a:ext uri="{FF2B5EF4-FFF2-40B4-BE49-F238E27FC236}">
                          <a16:creationId xmlns:a16="http://schemas.microsoft.com/office/drawing/2014/main" id="{65C84367-8202-48DE-DFC2-4F8A4946E36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354615">
                      <a:off x="9170468" y="4281161"/>
                      <a:ext cx="381635" cy="914400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  <a:ln w="63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 Box 22">
                      <a:extLst>
                        <a:ext uri="{FF2B5EF4-FFF2-40B4-BE49-F238E27FC236}">
                          <a16:creationId xmlns:a16="http://schemas.microsoft.com/office/drawing/2014/main" id="{C607EAA8-7F1D-32C2-A8D9-26BF9B288CD7}"/>
                        </a:ext>
                      </a:extLst>
                    </p:cNvPr>
                    <p:cNvSpPr txBox="1"/>
                    <p:nvPr/>
                  </p:nvSpPr>
                  <p:spPr>
                    <a:xfrm rot="354615">
                      <a:off x="9391798" y="2690095"/>
                      <a:ext cx="381635" cy="91440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non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oMath>
                        </m:oMathPara>
                      </a14:m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0" name="Text Box 22">
                      <a:extLst>
                        <a:ext uri="{FF2B5EF4-FFF2-40B4-BE49-F238E27FC236}">
                          <a16:creationId xmlns:a16="http://schemas.microsoft.com/office/drawing/2014/main" id="{C607EAA8-7F1D-32C2-A8D9-26BF9B288CD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354615">
                      <a:off x="9391798" y="2690095"/>
                      <a:ext cx="381635" cy="91440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  <a:ln w="63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D22553AF-A895-E8FC-7B25-7A10B531A03E}"/>
                  </a:ext>
                </a:extLst>
              </p:cNvPr>
              <p:cNvCxnSpPr/>
              <p:nvPr/>
            </p:nvCxnSpPr>
            <p:spPr>
              <a:xfrm>
                <a:off x="677890" y="3015921"/>
                <a:ext cx="476250" cy="31623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E1766EE-9199-5285-C260-4142500DCD91}"/>
                  </a:ext>
                </a:extLst>
              </p:cNvPr>
              <p:cNvCxnSpPr/>
              <p:nvPr/>
            </p:nvCxnSpPr>
            <p:spPr>
              <a:xfrm flipH="1" flipV="1">
                <a:off x="590259" y="2539670"/>
                <a:ext cx="95250" cy="48387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B7144C9-2587-D9BD-743A-34742E27AEEE}"/>
                  </a:ext>
                </a:extLst>
              </p:cNvPr>
              <p:cNvCxnSpPr/>
              <p:nvPr/>
            </p:nvCxnSpPr>
            <p:spPr>
              <a:xfrm flipH="1">
                <a:off x="178780" y="3031161"/>
                <a:ext cx="491490" cy="16383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 Box 10">
                    <a:extLst>
                      <a:ext uri="{FF2B5EF4-FFF2-40B4-BE49-F238E27FC236}">
                        <a16:creationId xmlns:a16="http://schemas.microsoft.com/office/drawing/2014/main" id="{2EFEBF63-85F8-5CC0-127B-CABF740407FC}"/>
                      </a:ext>
                    </a:extLst>
                  </p:cNvPr>
                  <p:cNvSpPr txBox="1"/>
                  <p:nvPr/>
                </p:nvSpPr>
                <p:spPr>
                  <a:xfrm>
                    <a:off x="-65059" y="2974011"/>
                    <a:ext cx="350520" cy="39624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oMath>
                      </m:oMathPara>
                    </a14:m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 Box 10">
                    <a:extLst>
                      <a:ext uri="{FF2B5EF4-FFF2-40B4-BE49-F238E27FC236}">
                        <a16:creationId xmlns:a16="http://schemas.microsoft.com/office/drawing/2014/main" id="{2EFEBF63-85F8-5CC0-127B-CABF740407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5059" y="2974011"/>
                    <a:ext cx="350520" cy="39624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 Box 11">
                    <a:extLst>
                      <a:ext uri="{FF2B5EF4-FFF2-40B4-BE49-F238E27FC236}">
                        <a16:creationId xmlns:a16="http://schemas.microsoft.com/office/drawing/2014/main" id="{7BF3FC24-69C9-803F-F0EF-67BD464FEAB8}"/>
                      </a:ext>
                    </a:extLst>
                  </p:cNvPr>
                  <p:cNvSpPr txBox="1"/>
                  <p:nvPr/>
                </p:nvSpPr>
                <p:spPr>
                  <a:xfrm>
                    <a:off x="315940" y="2341551"/>
                    <a:ext cx="350520" cy="396241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𝑌</m:t>
                          </m:r>
                        </m:oMath>
                      </m:oMathPara>
                    </a14:m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9" name="Text Box 11">
                    <a:extLst>
                      <a:ext uri="{FF2B5EF4-FFF2-40B4-BE49-F238E27FC236}">
                        <a16:creationId xmlns:a16="http://schemas.microsoft.com/office/drawing/2014/main" id="{7BF3FC24-69C9-803F-F0EF-67BD464FEA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5940" y="2341551"/>
                    <a:ext cx="350520" cy="39624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 Box 26">
                    <a:extLst>
                      <a:ext uri="{FF2B5EF4-FFF2-40B4-BE49-F238E27FC236}">
                        <a16:creationId xmlns:a16="http://schemas.microsoft.com/office/drawing/2014/main" id="{0BF657FE-D7FB-EAB9-C854-439617E312FD}"/>
                      </a:ext>
                    </a:extLst>
                  </p:cNvPr>
                  <p:cNvSpPr txBox="1"/>
                  <p:nvPr/>
                </p:nvSpPr>
                <p:spPr>
                  <a:xfrm>
                    <a:off x="898870" y="3240713"/>
                    <a:ext cx="350520" cy="411481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𝑋</m:t>
                          </m:r>
                        </m:oMath>
                      </m:oMathPara>
                    </a14:m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0" name="Text Box 26">
                    <a:extLst>
                      <a:ext uri="{FF2B5EF4-FFF2-40B4-BE49-F238E27FC236}">
                        <a16:creationId xmlns:a16="http://schemas.microsoft.com/office/drawing/2014/main" id="{0BF657FE-D7FB-EAB9-C854-439617E312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870" y="3240713"/>
                    <a:ext cx="350520" cy="411481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6BACA20-A59B-6993-CC18-97024FC7BAFC}"/>
                  </a:ext>
                </a:extLst>
              </p:cNvPr>
              <p:cNvCxnSpPr/>
              <p:nvPr/>
            </p:nvCxnSpPr>
            <p:spPr>
              <a:xfrm flipH="1">
                <a:off x="681701" y="2852085"/>
                <a:ext cx="491490" cy="17907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F903822C-2FB7-8908-F9DB-34F3D2BE31BC}"/>
                    </a:ext>
                  </a:extLst>
                </p:cNvPr>
                <p:cNvSpPr/>
                <p:nvPr/>
              </p:nvSpPr>
              <p:spPr>
                <a:xfrm>
                  <a:off x="5243" y="4369693"/>
                  <a:ext cx="3866541" cy="147540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𝑃𝑜𝑟𝑜𝑠𝑖𝑡𝑦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=0.5, </m:t>
                        </m:r>
                      </m:oMath>
                    </m:oMathPara>
                  </a14:m>
                  <a:endParaRPr lang="en-US" b="0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  <a:p>
                  <a:pPr algn="ctr"/>
                  <a:endParaRPr lang="en-US" sz="8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𝑝𝑖𝑡𝑐h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𝑑𝑖𝑠𝑡𝑎𝑛𝑐𝑒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 (ℓ)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h𝑎𝑙𝑓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𝑐h𝑎𝑛𝑛𝑒𝑙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h𝑒𝑖𝑔h𝑡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=0.2</m:t>
                        </m:r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F903822C-2FB7-8908-F9DB-34F3D2BE3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3" y="4369693"/>
                  <a:ext cx="3866541" cy="147540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6A3C91-0FCD-2430-C407-73AF12AC0B20}"/>
                </a:ext>
              </a:extLst>
            </p:cNvPr>
            <p:cNvGrpSpPr/>
            <p:nvPr/>
          </p:nvGrpSpPr>
          <p:grpSpPr>
            <a:xfrm>
              <a:off x="10605013" y="628284"/>
              <a:ext cx="1453042" cy="5067297"/>
              <a:chOff x="10475709" y="628284"/>
              <a:chExt cx="1453042" cy="506729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2E07CC3-D173-D4CC-BC6C-2F648A72E168}"/>
                  </a:ext>
                </a:extLst>
              </p:cNvPr>
              <p:cNvGrpSpPr/>
              <p:nvPr/>
            </p:nvGrpSpPr>
            <p:grpSpPr>
              <a:xfrm>
                <a:off x="10475709" y="628284"/>
                <a:ext cx="1453042" cy="5067297"/>
                <a:chOff x="10475709" y="415850"/>
                <a:chExt cx="1453042" cy="5067297"/>
              </a:xfrm>
            </p:grpSpPr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5285058-F345-4F0B-D253-DC57A2724CC8}"/>
                    </a:ext>
                  </a:extLst>
                </p:cNvPr>
                <p:cNvSpPr txBox="1"/>
                <p:nvPr/>
              </p:nvSpPr>
              <p:spPr>
                <a:xfrm>
                  <a:off x="10475709" y="415850"/>
                  <a:ext cx="51809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B49918A-E916-BC37-8582-EB1D15EFEDDD}"/>
                    </a:ext>
                  </a:extLst>
                </p:cNvPr>
                <p:cNvSpPr txBox="1"/>
                <p:nvPr/>
              </p:nvSpPr>
              <p:spPr>
                <a:xfrm>
                  <a:off x="10940485" y="4959927"/>
                  <a:ext cx="60960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-1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B03819A-59DE-8CBC-C4FC-BAE53DBF5209}"/>
                    </a:ext>
                  </a:extLst>
                </p:cNvPr>
                <p:cNvSpPr txBox="1"/>
                <p:nvPr/>
              </p:nvSpPr>
              <p:spPr>
                <a:xfrm>
                  <a:off x="10875832" y="831274"/>
                  <a:ext cx="60960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18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E19DD8D-6467-A733-399B-84629374787C}"/>
                    </a:ext>
                  </a:extLst>
                </p:cNvPr>
                <p:cNvSpPr txBox="1"/>
                <p:nvPr/>
              </p:nvSpPr>
              <p:spPr>
                <a:xfrm>
                  <a:off x="10903537" y="3965763"/>
                  <a:ext cx="90975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3.75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D0D1A3E-E19E-A2D9-B7A2-EBE2D73E39C6}"/>
                    </a:ext>
                  </a:extLst>
                </p:cNvPr>
                <p:cNvSpPr txBox="1"/>
                <p:nvPr/>
              </p:nvSpPr>
              <p:spPr>
                <a:xfrm>
                  <a:off x="10912773" y="2934861"/>
                  <a:ext cx="90975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8.50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449AC02-9D92-EFDD-C7D1-947F833AD26B}"/>
                    </a:ext>
                  </a:extLst>
                </p:cNvPr>
                <p:cNvSpPr txBox="1"/>
                <p:nvPr/>
              </p:nvSpPr>
              <p:spPr>
                <a:xfrm>
                  <a:off x="10880437" y="1872305"/>
                  <a:ext cx="104831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13.25</a:t>
                  </a:r>
                </a:p>
              </p:txBody>
            </p:sp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533BE77-6593-F858-F24A-445315DA3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625175" y="3219371"/>
                <a:ext cx="4263427" cy="362993"/>
              </a:xfrm>
              <a:prstGeom prst="rect">
                <a:avLst/>
              </a:prstGeom>
            </p:spPr>
          </p:pic>
        </p:grpSp>
      </p:grpSp>
      <p:pic>
        <p:nvPicPr>
          <p:cNvPr id="22" name="Immagine 21">
            <a:extLst>
              <a:ext uri="{FF2B5EF4-FFF2-40B4-BE49-F238E27FC236}">
                <a16:creationId xmlns:a16="http://schemas.microsoft.com/office/drawing/2014/main" id="{EB55B9C6-F5A9-68A5-516F-8543AF9D66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11185" y="594264"/>
            <a:ext cx="615329" cy="632421"/>
          </a:xfrm>
          <a:prstGeom prst="rect">
            <a:avLst/>
          </a:prstGeom>
        </p:spPr>
      </p:pic>
      <p:sp>
        <p:nvSpPr>
          <p:cNvPr id="31" name="Ovale 30">
            <a:extLst>
              <a:ext uri="{FF2B5EF4-FFF2-40B4-BE49-F238E27FC236}">
                <a16:creationId xmlns:a16="http://schemas.microsoft.com/office/drawing/2014/main" id="{9FCEFB3A-1B7C-2D58-9687-BB0D82EFA127}"/>
              </a:ext>
            </a:extLst>
          </p:cNvPr>
          <p:cNvSpPr/>
          <p:nvPr/>
        </p:nvSpPr>
        <p:spPr>
          <a:xfrm>
            <a:off x="11027598" y="1065208"/>
            <a:ext cx="90263" cy="2016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7139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4729AFC-FBFE-41E5-AB57-4F5B7F325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" y="584186"/>
            <a:ext cx="5908096" cy="1507583"/>
          </a:xfrm>
          <a:prstGeom prst="rect">
            <a:avLst/>
          </a:prstGeom>
        </p:spPr>
      </p:pic>
      <p:pic>
        <p:nvPicPr>
          <p:cNvPr id="7" name="Picture 6" descr="A picture containing spectacles, goggles&#10;&#10;Description automatically generated">
            <a:extLst>
              <a:ext uri="{FF2B5EF4-FFF2-40B4-BE49-F238E27FC236}">
                <a16:creationId xmlns:a16="http://schemas.microsoft.com/office/drawing/2014/main" id="{B821F98B-3360-48A1-819D-8C7244A0CF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82" y="584186"/>
            <a:ext cx="5908100" cy="150758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B0BB8ED-157A-48F0-80EE-40B89D2A47BF}"/>
              </a:ext>
            </a:extLst>
          </p:cNvPr>
          <p:cNvGrpSpPr/>
          <p:nvPr/>
        </p:nvGrpSpPr>
        <p:grpSpPr>
          <a:xfrm>
            <a:off x="11297739" y="2091769"/>
            <a:ext cx="1374530" cy="4600433"/>
            <a:chOff x="10475709" y="415850"/>
            <a:chExt cx="1374530" cy="50672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4ABA1A-9FD8-42D4-831A-244A2ECA8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8610392" y="2980815"/>
              <a:ext cx="4248727" cy="41145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024D87-BB70-4EA5-AEC4-8619F6A639C0}"/>
                </a:ext>
              </a:extLst>
            </p:cNvPr>
            <p:cNvSpPr txBox="1"/>
            <p:nvPr/>
          </p:nvSpPr>
          <p:spPr>
            <a:xfrm>
              <a:off x="10475709" y="415850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2788BA-0018-40AA-82B7-72CEC82B5D93}"/>
                </a:ext>
              </a:extLst>
            </p:cNvPr>
            <p:cNvSpPr txBox="1"/>
            <p:nvPr/>
          </p:nvSpPr>
          <p:spPr>
            <a:xfrm>
              <a:off x="10940485" y="4959927"/>
              <a:ext cx="6096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1EE619-D111-4518-B2EB-5A1B1AF2AA8E}"/>
                </a:ext>
              </a:extLst>
            </p:cNvPr>
            <p:cNvSpPr txBox="1"/>
            <p:nvPr/>
          </p:nvSpPr>
          <p:spPr>
            <a:xfrm>
              <a:off x="10875832" y="831274"/>
              <a:ext cx="6096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A25FDD-9919-4B73-954E-13AF198ECD7C}"/>
                </a:ext>
              </a:extLst>
            </p:cNvPr>
            <p:cNvSpPr txBox="1"/>
            <p:nvPr/>
          </p:nvSpPr>
          <p:spPr>
            <a:xfrm>
              <a:off x="10940485" y="2895600"/>
              <a:ext cx="9097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F6A2D891-237B-4970-B3AA-C67FDDCF8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49" y="-117306"/>
            <a:ext cx="5863360" cy="696406"/>
          </a:xfrm>
        </p:spPr>
        <p:txBody>
          <a:bodyPr>
            <a:noAutofit/>
          </a:bodyPr>
          <a:lstStyle/>
          <a:p>
            <a:pPr algn="ctr"/>
            <a:r>
              <a:rPr lang="en-US" sz="3600" u="sng" dirty="0">
                <a:latin typeface="+mn-lt"/>
                <a:cs typeface="Times New Roman" panose="02020603050405020304" pitchFamily="18" charset="0"/>
              </a:rPr>
              <a:t>Blowing events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B149C58-A3E8-405E-A47E-44EC9D7A77D5}"/>
              </a:ext>
            </a:extLst>
          </p:cNvPr>
          <p:cNvSpPr txBox="1">
            <a:spLocks/>
          </p:cNvSpPr>
          <p:nvPr/>
        </p:nvSpPr>
        <p:spPr>
          <a:xfrm>
            <a:off x="6294152" y="-139331"/>
            <a:ext cx="5863360" cy="696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u="sng" dirty="0">
                <a:latin typeface="+mn-lt"/>
                <a:cs typeface="Times New Roman" panose="02020603050405020304" pitchFamily="18" charset="0"/>
              </a:rPr>
              <a:t>Suction events</a:t>
            </a:r>
          </a:p>
        </p:txBody>
      </p:sp>
      <p:pic>
        <p:nvPicPr>
          <p:cNvPr id="3" name="v -1 to 1 watch in 24 sec">
            <a:hlinkClick r:id="" action="ppaction://media"/>
            <a:extLst>
              <a:ext uri="{FF2B5EF4-FFF2-40B4-BE49-F238E27FC236}">
                <a16:creationId xmlns:a16="http://schemas.microsoft.com/office/drawing/2014/main" id="{101233F2-DD27-667F-9230-D9C88E05238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42.6458"/>
                </p14:media>
              </p:ext>
            </p:extLst>
          </p:nvPr>
        </p:nvPicPr>
        <p:blipFill rotWithShape="1">
          <a:blip r:embed="rId7"/>
          <a:srcRect l="12630" t="22176" r="12449" b="20324"/>
          <a:stretch>
            <a:fillRect/>
          </a:stretch>
        </p:blipFill>
        <p:spPr>
          <a:xfrm>
            <a:off x="2038886" y="2670064"/>
            <a:ext cx="8114227" cy="3502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1E98717-C939-82F1-F9D2-629645C5AA41}"/>
                  </a:ext>
                </a:extLst>
              </p:cNvPr>
              <p:cNvSpPr txBox="1"/>
              <p:nvPr/>
            </p:nvSpPr>
            <p:spPr>
              <a:xfrm>
                <a:off x="4167776" y="6194149"/>
                <a:ext cx="42080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hysical</m:t>
                      </m:r>
                      <m: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time</m:t>
                      </m:r>
                      <m: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period</m:t>
                      </m:r>
                      <m: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≈5</m:t>
                      </m:r>
                    </m:oMath>
                  </m:oMathPara>
                </a14:m>
                <a:endParaRPr lang="en-US" sz="24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1E98717-C939-82F1-F9D2-629645C5A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776" y="6194149"/>
                <a:ext cx="4208011" cy="461665"/>
              </a:xfrm>
              <a:prstGeom prst="rect">
                <a:avLst/>
              </a:prstGeom>
              <a:blipFill>
                <a:blip r:embed="rId8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E3730290-E44C-63C9-AC2C-DC772D79D2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50451" y="2143445"/>
            <a:ext cx="609601" cy="506084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7EC2EA5D-7940-E78B-6852-94C339A95471}"/>
              </a:ext>
            </a:extLst>
          </p:cNvPr>
          <p:cNvSpPr/>
          <p:nvPr/>
        </p:nvSpPr>
        <p:spPr>
          <a:xfrm>
            <a:off x="11697862" y="2508067"/>
            <a:ext cx="64653" cy="1670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468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2F3859B-BA0F-EEBA-234D-2EE0FA9A8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2976" y="1194678"/>
            <a:ext cx="8733406" cy="421560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786EC39B-FAED-8126-073E-C1B55BC47BFB}"/>
                  </a:ext>
                </a:extLst>
              </p:cNvPr>
              <p:cNvSpPr/>
              <p:nvPr/>
            </p:nvSpPr>
            <p:spPr>
              <a:xfrm>
                <a:off x="1124899" y="1600200"/>
                <a:ext cx="1643308" cy="39290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2</a:t>
                </a:r>
                <a14:m>
                  <m:oMath xmlns:m="http://schemas.openxmlformats.org/officeDocument/2006/math">
                    <a:fld id="{825F15A7-03F4-43D7-82C5-3E23DA2F108C}" type="mathplaceholder">
                      <a:rPr lang="it-IT" i="1" smtClean="0">
                        <a:latin typeface="Cambria Math" panose="02040503050406030204" pitchFamily="18" charset="0"/>
                      </a:rPr>
                      <a:t>Digitare l'equazione qui.</a:t>
                    </a:fl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786EC39B-FAED-8126-073E-C1B55BC47B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899" y="1600200"/>
                <a:ext cx="1643308" cy="39290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tangolo 6">
            <a:extLst>
              <a:ext uri="{FF2B5EF4-FFF2-40B4-BE49-F238E27FC236}">
                <a16:creationId xmlns:a16="http://schemas.microsoft.com/office/drawing/2014/main" id="{95E46EB8-49DF-2536-553D-F98C498EF0FD}"/>
              </a:ext>
            </a:extLst>
          </p:cNvPr>
          <p:cNvSpPr/>
          <p:nvPr/>
        </p:nvSpPr>
        <p:spPr>
          <a:xfrm>
            <a:off x="3028950" y="1057275"/>
            <a:ext cx="357188" cy="3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CB44997-792D-2142-A1A3-D8C880622705}"/>
              </a:ext>
            </a:extLst>
          </p:cNvPr>
          <p:cNvSpPr/>
          <p:nvPr/>
        </p:nvSpPr>
        <p:spPr>
          <a:xfrm>
            <a:off x="9986963" y="3686175"/>
            <a:ext cx="689543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345460E-DD84-6B96-9E89-9F99386EBCAC}"/>
              </a:ext>
            </a:extLst>
          </p:cNvPr>
          <p:cNvSpPr/>
          <p:nvPr/>
        </p:nvSpPr>
        <p:spPr>
          <a:xfrm>
            <a:off x="10063163" y="1600200"/>
            <a:ext cx="689543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79D11ED3-BD08-D248-1AA7-DB5E41F65D5C}"/>
                  </a:ext>
                </a:extLst>
              </p:cNvPr>
              <p:cNvSpPr txBox="1"/>
              <p:nvPr/>
            </p:nvSpPr>
            <p:spPr>
              <a:xfrm>
                <a:off x="9536029" y="3177175"/>
                <a:ext cx="545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79D11ED3-BD08-D248-1AA7-DB5E41F65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6029" y="3177175"/>
                <a:ext cx="545016" cy="369332"/>
              </a:xfrm>
              <a:prstGeom prst="rect">
                <a:avLst/>
              </a:prstGeom>
              <a:blipFill>
                <a:blip r:embed="rId4"/>
                <a:stretch>
                  <a:fillRect t="-6557" r="-255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43285D09-96BD-943C-2465-ED8571728BA0}"/>
                  </a:ext>
                </a:extLst>
              </p:cNvPr>
              <p:cNvSpPr txBox="1"/>
              <p:nvPr/>
            </p:nvSpPr>
            <p:spPr>
              <a:xfrm>
                <a:off x="2538214" y="2505269"/>
                <a:ext cx="3561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43285D09-96BD-943C-2465-ED8571728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214" y="2505269"/>
                <a:ext cx="356188" cy="276999"/>
              </a:xfrm>
              <a:prstGeom prst="rect">
                <a:avLst/>
              </a:prstGeom>
              <a:blipFill>
                <a:blip r:embed="rId5"/>
                <a:stretch>
                  <a:fillRect l="-13559" r="-15254"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610BC68B-F195-6B8A-3FEB-2DF934AB1D87}"/>
              </a:ext>
            </a:extLst>
          </p:cNvPr>
          <p:cNvCxnSpPr/>
          <p:nvPr/>
        </p:nvCxnSpPr>
        <p:spPr>
          <a:xfrm>
            <a:off x="2528887" y="1931437"/>
            <a:ext cx="0" cy="163329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6C9A9E0-A725-E59D-8C0C-6EEB53FC605D}"/>
              </a:ext>
            </a:extLst>
          </p:cNvPr>
          <p:cNvSpPr txBox="1"/>
          <p:nvPr/>
        </p:nvSpPr>
        <p:spPr>
          <a:xfrm>
            <a:off x="2528887" y="5934785"/>
            <a:ext cx="7956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Accounting for </a:t>
            </a:r>
            <a:r>
              <a:rPr lang="it-IT" sz="2400" b="1" dirty="0" err="1"/>
              <a:t>transpiration</a:t>
            </a:r>
            <a:r>
              <a:rPr lang="it-IT" sz="2400" b="1" dirty="0"/>
              <a:t> </a:t>
            </a:r>
            <a:r>
              <a:rPr lang="it-IT" sz="2400" b="1" dirty="0" err="1"/>
              <a:t>at</a:t>
            </a:r>
            <a:r>
              <a:rPr lang="it-IT" sz="2400" b="1" dirty="0"/>
              <a:t> the </a:t>
            </a:r>
            <a:r>
              <a:rPr lang="it-IT" sz="2400" b="1" dirty="0" err="1"/>
              <a:t>fictitious</a:t>
            </a:r>
            <a:r>
              <a:rPr lang="it-IT" sz="2400" b="1" dirty="0"/>
              <a:t> </a:t>
            </a:r>
            <a:r>
              <a:rPr lang="it-IT" sz="2400" b="1" dirty="0" err="1"/>
              <a:t>wall</a:t>
            </a:r>
            <a:r>
              <a:rPr lang="it-IT" sz="2400" b="1" dirty="0"/>
              <a:t> </a:t>
            </a:r>
            <a:r>
              <a:rPr lang="it-IT" sz="2400" b="1" dirty="0" err="1"/>
              <a:t>is</a:t>
            </a:r>
            <a:r>
              <a:rPr lang="it-IT" sz="2400" b="1" dirty="0"/>
              <a:t> </a:t>
            </a:r>
            <a:r>
              <a:rPr lang="it-IT" sz="2400" b="1" dirty="0" err="1"/>
              <a:t>essential</a:t>
            </a:r>
            <a:endParaRPr lang="en-US" sz="2400" b="1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0DB70738-A200-85C0-37EC-614AE83868F3}"/>
              </a:ext>
            </a:extLst>
          </p:cNvPr>
          <p:cNvSpPr/>
          <p:nvPr/>
        </p:nvSpPr>
        <p:spPr>
          <a:xfrm>
            <a:off x="2050540" y="666427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8828CB75-F60E-03E9-0746-4C4F3A7CD7DA}"/>
              </a:ext>
            </a:extLst>
          </p:cNvPr>
          <p:cNvSpPr/>
          <p:nvPr/>
        </p:nvSpPr>
        <p:spPr>
          <a:xfrm>
            <a:off x="9380059" y="136564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D6837C6C-30B7-27E7-DA5F-AA94189347AF}"/>
              </a:ext>
            </a:extLst>
          </p:cNvPr>
          <p:cNvSpPr/>
          <p:nvPr/>
        </p:nvSpPr>
        <p:spPr>
          <a:xfrm>
            <a:off x="9417334" y="3638905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8ACE219-25DE-6F85-D9BE-22862B008BBE}"/>
                  </a:ext>
                </a:extLst>
              </p:cNvPr>
              <p:cNvSpPr txBox="1"/>
              <p:nvPr/>
            </p:nvSpPr>
            <p:spPr>
              <a:xfrm>
                <a:off x="2419924" y="1132401"/>
                <a:ext cx="545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8ACE219-25DE-6F85-D9BE-22862B008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924" y="1132401"/>
                <a:ext cx="545016" cy="369332"/>
              </a:xfrm>
              <a:prstGeom prst="rect">
                <a:avLst/>
              </a:prstGeom>
              <a:blipFill>
                <a:blip r:embed="rId6"/>
                <a:stretch>
                  <a:fillRect t="-6667" r="-26966"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0024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8889D79-D495-5210-3F24-E4121D0FC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478" y="1520939"/>
            <a:ext cx="2781688" cy="905001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DE3E4984-564D-C0C9-7C42-5A594A5CEDD1}"/>
              </a:ext>
            </a:extLst>
          </p:cNvPr>
          <p:cNvSpPr/>
          <p:nvPr/>
        </p:nvSpPr>
        <p:spPr>
          <a:xfrm>
            <a:off x="7878048" y="1397300"/>
            <a:ext cx="3300549" cy="1184365"/>
          </a:xfrm>
          <a:prstGeom prst="rect">
            <a:avLst/>
          </a:prstGeom>
          <a:solidFill>
            <a:srgbClr val="4472C4">
              <a:alpha val="2784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67F5227-D496-D995-0CBA-D7FEE6BCD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15" y="144903"/>
            <a:ext cx="6810985" cy="293065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5547190-5A7B-8D7E-BC51-FE476516D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594" y="3139732"/>
            <a:ext cx="7396812" cy="371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27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C68E48-8108-85CA-3EBA-59D8728A1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dirty="0">
                <a:latin typeface="+mn-lt"/>
              </a:rPr>
              <a:t>Can </a:t>
            </a:r>
            <a:r>
              <a:rPr lang="it-IT" sz="4800" b="1" dirty="0" err="1">
                <a:latin typeface="+mn-lt"/>
              </a:rPr>
              <a:t>we</a:t>
            </a:r>
            <a:r>
              <a:rPr lang="it-IT" sz="4800" b="1" dirty="0">
                <a:latin typeface="+mn-lt"/>
              </a:rPr>
              <a:t> do more?</a:t>
            </a:r>
            <a:endParaRPr lang="en-US" sz="4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616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C68E48-8108-85CA-3EBA-59D8728A1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dirty="0">
                <a:latin typeface="+mn-lt"/>
              </a:rPr>
              <a:t>Can </a:t>
            </a:r>
            <a:r>
              <a:rPr lang="it-IT" sz="4800" b="1" dirty="0" err="1">
                <a:latin typeface="+mn-lt"/>
              </a:rPr>
              <a:t>we</a:t>
            </a:r>
            <a:r>
              <a:rPr lang="it-IT" sz="4800" b="1" dirty="0">
                <a:latin typeface="+mn-lt"/>
              </a:rPr>
              <a:t> do more?</a:t>
            </a:r>
            <a:endParaRPr lang="en-US" sz="4800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B94FACFE-DC46-E8D2-4A2E-EBD9D6F8E3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sz="3200" dirty="0">
                    <a:solidFill>
                      <a:schemeClr val="tx1"/>
                    </a:solidFill>
                  </a:rPr>
                  <a:t>Extend to </a:t>
                </a:r>
                <a:r>
                  <a:rPr lang="it-IT" sz="3200" b="1" dirty="0" err="1">
                    <a:solidFill>
                      <a:schemeClr val="tx1"/>
                    </a:solidFill>
                  </a:rPr>
                  <a:t>higher</a:t>
                </a:r>
                <a:r>
                  <a:rPr lang="it-IT" sz="3200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3200" b="1" dirty="0" err="1">
                    <a:solidFill>
                      <a:schemeClr val="tx1"/>
                    </a:solidFill>
                  </a:rPr>
                  <a:t>order</a:t>
                </a:r>
                <a:r>
                  <a:rPr lang="it-IT" sz="3200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3200" dirty="0">
                    <a:solidFill>
                      <a:schemeClr val="tx1"/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it-IT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B94FACFE-DC46-E8D2-4A2E-EBD9D6F8E3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28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e 6">
            <a:extLst>
              <a:ext uri="{FF2B5EF4-FFF2-40B4-BE49-F238E27FC236}">
                <a16:creationId xmlns:a16="http://schemas.microsoft.com/office/drawing/2014/main" id="{793965EA-4AB6-525F-007E-25EDE6BA6A9F}"/>
              </a:ext>
            </a:extLst>
          </p:cNvPr>
          <p:cNvSpPr/>
          <p:nvPr/>
        </p:nvSpPr>
        <p:spPr>
          <a:xfrm>
            <a:off x="6416703" y="4261899"/>
            <a:ext cx="318052" cy="6028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35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C68E48-8108-85CA-3EBA-59D8728A1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dirty="0">
                <a:latin typeface="+mn-lt"/>
              </a:rPr>
              <a:t>Can </a:t>
            </a:r>
            <a:r>
              <a:rPr lang="it-IT" sz="4800" b="1" dirty="0" err="1">
                <a:latin typeface="+mn-lt"/>
              </a:rPr>
              <a:t>we</a:t>
            </a:r>
            <a:r>
              <a:rPr lang="it-IT" sz="4800" b="1" dirty="0">
                <a:latin typeface="+mn-lt"/>
              </a:rPr>
              <a:t> do more?</a:t>
            </a:r>
            <a:endParaRPr lang="en-US" sz="4800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B94FACFE-DC46-E8D2-4A2E-EBD9D6F8E3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sz="3200" dirty="0">
                    <a:solidFill>
                      <a:schemeClr val="tx1"/>
                    </a:solidFill>
                  </a:rPr>
                  <a:t>Extend to </a:t>
                </a:r>
                <a:r>
                  <a:rPr lang="it-IT" sz="3200" b="1" dirty="0" err="1">
                    <a:solidFill>
                      <a:schemeClr val="tx1"/>
                    </a:solidFill>
                  </a:rPr>
                  <a:t>higher</a:t>
                </a:r>
                <a:r>
                  <a:rPr lang="it-IT" sz="3200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3200" b="1" dirty="0" err="1">
                    <a:solidFill>
                      <a:schemeClr val="tx1"/>
                    </a:solidFill>
                  </a:rPr>
                  <a:t>order</a:t>
                </a:r>
                <a:r>
                  <a:rPr lang="it-IT" sz="3200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3200" dirty="0">
                    <a:solidFill>
                      <a:schemeClr val="tx1"/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it-IT" sz="3200" dirty="0">
                  <a:solidFill>
                    <a:schemeClr val="tx1"/>
                  </a:solidFill>
                </a:endParaRPr>
              </a:p>
              <a:p>
                <a:r>
                  <a:rPr lang="it-IT" sz="3200" dirty="0">
                    <a:solidFill>
                      <a:schemeClr val="tx1"/>
                    </a:solidFill>
                  </a:rPr>
                  <a:t>Account for </a:t>
                </a:r>
                <a:r>
                  <a:rPr lang="it-IT" sz="3200" b="1" dirty="0" err="1">
                    <a:solidFill>
                      <a:schemeClr val="tx1"/>
                    </a:solidFill>
                  </a:rPr>
                  <a:t>near-wall</a:t>
                </a:r>
                <a:r>
                  <a:rPr lang="it-IT" sz="3200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3200" b="1" dirty="0" err="1">
                    <a:solidFill>
                      <a:schemeClr val="tx1"/>
                    </a:solidFill>
                  </a:rPr>
                  <a:t>inertia</a:t>
                </a:r>
                <a:r>
                  <a:rPr lang="it-IT" sz="3200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3200" dirty="0">
                    <a:solidFill>
                      <a:schemeClr val="tx1"/>
                    </a:solidFill>
                  </a:rPr>
                  <a:t>and make the </a:t>
                </a:r>
                <a:r>
                  <a:rPr lang="it-IT" sz="3200" dirty="0" err="1">
                    <a:solidFill>
                      <a:schemeClr val="tx1"/>
                    </a:solidFill>
                  </a:rPr>
                  <a:t>simplified</a:t>
                </a:r>
                <a:r>
                  <a:rPr lang="it-IT" sz="3200" dirty="0">
                    <a:solidFill>
                      <a:schemeClr val="tx1"/>
                    </a:solidFill>
                  </a:rPr>
                  <a:t> procedure (with </a:t>
                </a:r>
                <a:r>
                  <a:rPr lang="it-IT" sz="3200" i="1" dirty="0" err="1">
                    <a:solidFill>
                      <a:schemeClr val="tx1"/>
                    </a:solidFill>
                  </a:rPr>
                  <a:t>effective</a:t>
                </a:r>
                <a:r>
                  <a:rPr lang="it-IT" sz="3200" dirty="0">
                    <a:solidFill>
                      <a:schemeClr val="tx1"/>
                    </a:solidFill>
                  </a:rPr>
                  <a:t> </a:t>
                </a:r>
                <a:r>
                  <a:rPr lang="it-IT" sz="3200" dirty="0" err="1">
                    <a:solidFill>
                      <a:schemeClr val="tx1"/>
                    </a:solidFill>
                  </a:rPr>
                  <a:t>boundary</a:t>
                </a:r>
                <a:r>
                  <a:rPr lang="it-IT" sz="3200" dirty="0">
                    <a:solidFill>
                      <a:schemeClr val="tx1"/>
                    </a:solidFill>
                  </a:rPr>
                  <a:t> </a:t>
                </a:r>
                <a:r>
                  <a:rPr lang="it-IT" sz="3200" dirty="0" err="1">
                    <a:solidFill>
                      <a:schemeClr val="tx1"/>
                    </a:solidFill>
                  </a:rPr>
                  <a:t>conditions</a:t>
                </a:r>
                <a:r>
                  <a:rPr lang="it-IT" sz="3200" dirty="0">
                    <a:solidFill>
                      <a:schemeClr val="tx1"/>
                    </a:solidFill>
                  </a:rPr>
                  <a:t> </a:t>
                </a:r>
                <a:r>
                  <a:rPr lang="it-IT" sz="3200" dirty="0" err="1">
                    <a:solidFill>
                      <a:schemeClr val="tx1"/>
                    </a:solidFill>
                  </a:rPr>
                  <a:t>at</a:t>
                </a:r>
                <a:r>
                  <a:rPr lang="it-IT" sz="3200" dirty="0">
                    <a:solidFill>
                      <a:schemeClr val="tx1"/>
                    </a:solidFill>
                  </a:rPr>
                  <a:t> the </a:t>
                </a:r>
                <a:r>
                  <a:rPr lang="it-IT" sz="3200" dirty="0" err="1">
                    <a:solidFill>
                      <a:schemeClr val="tx1"/>
                    </a:solidFill>
                  </a:rPr>
                  <a:t>wall</a:t>
                </a:r>
                <a:r>
                  <a:rPr lang="it-IT" sz="3200" dirty="0">
                    <a:solidFill>
                      <a:schemeClr val="tx1"/>
                    </a:solidFill>
                  </a:rPr>
                  <a:t>) work for the case of </a:t>
                </a:r>
                <a:r>
                  <a:rPr lang="it-IT" sz="3200" dirty="0" err="1">
                    <a:solidFill>
                      <a:schemeClr val="tx1"/>
                    </a:solidFill>
                  </a:rPr>
                  <a:t>turbulent</a:t>
                </a:r>
                <a:r>
                  <a:rPr lang="it-IT" sz="3200" dirty="0">
                    <a:solidFill>
                      <a:schemeClr val="tx1"/>
                    </a:solidFill>
                  </a:rPr>
                  <a:t> flow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B94FACFE-DC46-E8D2-4A2E-EBD9D6F8E3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28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e 6">
            <a:extLst>
              <a:ext uri="{FF2B5EF4-FFF2-40B4-BE49-F238E27FC236}">
                <a16:creationId xmlns:a16="http://schemas.microsoft.com/office/drawing/2014/main" id="{793965EA-4AB6-525F-007E-25EDE6BA6A9F}"/>
              </a:ext>
            </a:extLst>
          </p:cNvPr>
          <p:cNvSpPr/>
          <p:nvPr/>
        </p:nvSpPr>
        <p:spPr>
          <a:xfrm>
            <a:off x="6416703" y="4261899"/>
            <a:ext cx="318052" cy="6028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3029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C68E48-8108-85CA-3EBA-59D8728A1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dirty="0">
                <a:latin typeface="+mn-lt"/>
              </a:rPr>
              <a:t>Can </a:t>
            </a:r>
            <a:r>
              <a:rPr lang="it-IT" sz="4800" b="1" dirty="0" err="1">
                <a:latin typeface="+mn-lt"/>
              </a:rPr>
              <a:t>we</a:t>
            </a:r>
            <a:r>
              <a:rPr lang="it-IT" sz="4800" b="1" dirty="0">
                <a:latin typeface="+mn-lt"/>
              </a:rPr>
              <a:t> do more?</a:t>
            </a:r>
            <a:endParaRPr lang="en-US" sz="4800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B94FACFE-DC46-E8D2-4A2E-EBD9D6F8E3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sz="3200" dirty="0">
                    <a:solidFill>
                      <a:schemeClr val="tx1"/>
                    </a:solidFill>
                  </a:rPr>
                  <a:t>Extend to </a:t>
                </a:r>
                <a:r>
                  <a:rPr lang="it-IT" sz="3200" b="1" dirty="0" err="1">
                    <a:solidFill>
                      <a:schemeClr val="tx1"/>
                    </a:solidFill>
                  </a:rPr>
                  <a:t>higher</a:t>
                </a:r>
                <a:r>
                  <a:rPr lang="it-IT" sz="3200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3200" b="1" dirty="0" err="1">
                    <a:solidFill>
                      <a:schemeClr val="tx1"/>
                    </a:solidFill>
                  </a:rPr>
                  <a:t>order</a:t>
                </a:r>
                <a:r>
                  <a:rPr lang="it-IT" sz="3200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3200" dirty="0">
                    <a:solidFill>
                      <a:schemeClr val="tx1"/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it-IT" sz="3200" dirty="0">
                  <a:solidFill>
                    <a:schemeClr val="tx1"/>
                  </a:solidFill>
                </a:endParaRPr>
              </a:p>
              <a:p>
                <a:r>
                  <a:rPr lang="it-IT" sz="3200" dirty="0">
                    <a:solidFill>
                      <a:schemeClr val="tx1"/>
                    </a:solidFill>
                  </a:rPr>
                  <a:t>Account for </a:t>
                </a:r>
                <a:r>
                  <a:rPr lang="it-IT" sz="3200" b="1" dirty="0" err="1">
                    <a:solidFill>
                      <a:schemeClr val="tx1"/>
                    </a:solidFill>
                  </a:rPr>
                  <a:t>near-wall</a:t>
                </a:r>
                <a:r>
                  <a:rPr lang="it-IT" sz="3200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3200" b="1" dirty="0" err="1">
                    <a:solidFill>
                      <a:schemeClr val="tx1"/>
                    </a:solidFill>
                  </a:rPr>
                  <a:t>inertia</a:t>
                </a:r>
                <a:r>
                  <a:rPr lang="it-IT" sz="3200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3200" dirty="0">
                    <a:solidFill>
                      <a:schemeClr val="tx1"/>
                    </a:solidFill>
                  </a:rPr>
                  <a:t>and make the </a:t>
                </a:r>
                <a:r>
                  <a:rPr lang="it-IT" sz="3200" dirty="0" err="1">
                    <a:solidFill>
                      <a:schemeClr val="tx1"/>
                    </a:solidFill>
                  </a:rPr>
                  <a:t>simplified</a:t>
                </a:r>
                <a:r>
                  <a:rPr lang="it-IT" sz="3200" dirty="0">
                    <a:solidFill>
                      <a:schemeClr val="tx1"/>
                    </a:solidFill>
                  </a:rPr>
                  <a:t> procedure (with </a:t>
                </a:r>
                <a:r>
                  <a:rPr lang="it-IT" sz="3200" i="1" dirty="0" err="1">
                    <a:solidFill>
                      <a:schemeClr val="tx1"/>
                    </a:solidFill>
                  </a:rPr>
                  <a:t>effective</a:t>
                </a:r>
                <a:r>
                  <a:rPr lang="it-IT" sz="3200" dirty="0">
                    <a:solidFill>
                      <a:schemeClr val="tx1"/>
                    </a:solidFill>
                  </a:rPr>
                  <a:t> </a:t>
                </a:r>
                <a:r>
                  <a:rPr lang="it-IT" sz="3200" dirty="0" err="1">
                    <a:solidFill>
                      <a:schemeClr val="tx1"/>
                    </a:solidFill>
                  </a:rPr>
                  <a:t>boundary</a:t>
                </a:r>
                <a:r>
                  <a:rPr lang="it-IT" sz="3200" dirty="0">
                    <a:solidFill>
                      <a:schemeClr val="tx1"/>
                    </a:solidFill>
                  </a:rPr>
                  <a:t> </a:t>
                </a:r>
                <a:r>
                  <a:rPr lang="it-IT" sz="3200" dirty="0" err="1">
                    <a:solidFill>
                      <a:schemeClr val="tx1"/>
                    </a:solidFill>
                  </a:rPr>
                  <a:t>conditions</a:t>
                </a:r>
                <a:r>
                  <a:rPr lang="it-IT" sz="3200" dirty="0">
                    <a:solidFill>
                      <a:schemeClr val="tx1"/>
                    </a:solidFill>
                  </a:rPr>
                  <a:t> </a:t>
                </a:r>
                <a:r>
                  <a:rPr lang="it-IT" sz="3200" dirty="0" err="1">
                    <a:solidFill>
                      <a:schemeClr val="tx1"/>
                    </a:solidFill>
                  </a:rPr>
                  <a:t>at</a:t>
                </a:r>
                <a:r>
                  <a:rPr lang="it-IT" sz="3200" dirty="0">
                    <a:solidFill>
                      <a:schemeClr val="tx1"/>
                    </a:solidFill>
                  </a:rPr>
                  <a:t> the </a:t>
                </a:r>
                <a:r>
                  <a:rPr lang="it-IT" sz="3200" dirty="0" err="1">
                    <a:solidFill>
                      <a:schemeClr val="tx1"/>
                    </a:solidFill>
                  </a:rPr>
                  <a:t>wall</a:t>
                </a:r>
                <a:r>
                  <a:rPr lang="it-IT" sz="3200" dirty="0">
                    <a:solidFill>
                      <a:schemeClr val="tx1"/>
                    </a:solidFill>
                  </a:rPr>
                  <a:t>) work for the case of </a:t>
                </a:r>
                <a:r>
                  <a:rPr lang="it-IT" sz="3200" dirty="0" err="1">
                    <a:solidFill>
                      <a:schemeClr val="tx1"/>
                    </a:solidFill>
                  </a:rPr>
                  <a:t>turbulent</a:t>
                </a:r>
                <a:r>
                  <a:rPr lang="it-IT" sz="3200" dirty="0">
                    <a:solidFill>
                      <a:schemeClr val="tx1"/>
                    </a:solidFill>
                  </a:rPr>
                  <a:t> flow</a:t>
                </a:r>
              </a:p>
              <a:p>
                <a:r>
                  <a:rPr lang="it-IT" sz="3200" b="1" dirty="0" err="1">
                    <a:solidFill>
                      <a:schemeClr val="tx1"/>
                    </a:solidFill>
                  </a:rPr>
                  <a:t>Find</a:t>
                </a:r>
                <a:r>
                  <a:rPr lang="it-IT" sz="3200" b="1" dirty="0">
                    <a:solidFill>
                      <a:schemeClr val="tx1"/>
                    </a:solidFill>
                  </a:rPr>
                  <a:t> a relation </a:t>
                </a:r>
                <a:r>
                  <a:rPr lang="it-IT" sz="3200" b="1" dirty="0" err="1">
                    <a:solidFill>
                      <a:schemeClr val="tx1"/>
                    </a:solidFill>
                  </a:rPr>
                  <a:t>that</a:t>
                </a:r>
                <a:r>
                  <a:rPr lang="it-IT" sz="3200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3200" b="1" dirty="0" err="1">
                    <a:solidFill>
                      <a:schemeClr val="tx1"/>
                    </a:solidFill>
                  </a:rPr>
                  <a:t>permits</a:t>
                </a:r>
                <a:r>
                  <a:rPr lang="it-IT" sz="3200" b="1" dirty="0">
                    <a:solidFill>
                      <a:schemeClr val="tx1"/>
                    </a:solidFill>
                  </a:rPr>
                  <a:t> to determine          (   (</a:t>
                </a:r>
                <a:r>
                  <a:rPr lang="it-IT" sz="3200" b="1" dirty="0" err="1">
                    <a:solidFill>
                      <a:schemeClr val="tx1"/>
                    </a:solidFill>
                  </a:rPr>
                  <a:t>roughness</a:t>
                </a:r>
                <a:r>
                  <a:rPr lang="it-IT" sz="3200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3200" b="1" dirty="0" err="1">
                    <a:solidFill>
                      <a:schemeClr val="tx1"/>
                    </a:solidFill>
                  </a:rPr>
                  <a:t>function</a:t>
                </a:r>
                <a:r>
                  <a:rPr lang="it-IT" sz="3200" b="1" dirty="0">
                    <a:solidFill>
                      <a:schemeClr val="tx1"/>
                    </a:solidFill>
                  </a:rPr>
                  <a:t>) and the slip </a:t>
                </a:r>
                <a:r>
                  <a:rPr lang="it-IT" sz="3200" b="1" dirty="0" err="1">
                    <a:solidFill>
                      <a:schemeClr val="tx1"/>
                    </a:solidFill>
                  </a:rPr>
                  <a:t>velocity</a:t>
                </a:r>
                <a:r>
                  <a:rPr lang="it-IT" sz="3200" b="1" dirty="0">
                    <a:solidFill>
                      <a:schemeClr val="tx1"/>
                    </a:solidFill>
                  </a:rPr>
                  <a:t>               </a:t>
                </a:r>
                <a:r>
                  <a:rPr lang="it-IT" sz="3200" b="1" dirty="0" err="1">
                    <a:solidFill>
                      <a:schemeClr val="tx1"/>
                    </a:solidFill>
                  </a:rPr>
                  <a:t>directly</a:t>
                </a:r>
                <a:r>
                  <a:rPr lang="it-IT" sz="3200" b="1" dirty="0">
                    <a:solidFill>
                      <a:schemeClr val="tx1"/>
                    </a:solidFill>
                  </a:rPr>
                  <a:t> from </a:t>
                </a:r>
                <a:r>
                  <a:rPr lang="it-IT" sz="3200" b="1" dirty="0" err="1">
                    <a:solidFill>
                      <a:schemeClr val="tx1"/>
                    </a:solidFill>
                  </a:rPr>
                  <a:t>macroscopic</a:t>
                </a:r>
                <a:r>
                  <a:rPr lang="it-IT" sz="3200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3200" b="1" dirty="0" err="1">
                    <a:solidFill>
                      <a:schemeClr val="tx1"/>
                    </a:solidFill>
                  </a:rPr>
                  <a:t>upscaling</a:t>
                </a:r>
                <a:r>
                  <a:rPr lang="it-IT" sz="3200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3200" b="1" dirty="0" err="1">
                    <a:solidFill>
                      <a:schemeClr val="tx1"/>
                    </a:solidFill>
                  </a:rPr>
                  <a:t>coefficients</a:t>
                </a:r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B94FACFE-DC46-E8D2-4A2E-EBD9D6F8E3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2801" r="-14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49D766A6-80BB-3DF7-F3E2-F9C79A431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421035" y="3402401"/>
            <a:ext cx="602859" cy="126754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4869F8C-898B-D0A2-616C-C0BE146CF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37900" y="3891139"/>
            <a:ext cx="602859" cy="126754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4C19D02-1372-9211-F0F6-6C4288E66E74}"/>
              </a:ext>
            </a:extLst>
          </p:cNvPr>
          <p:cNvSpPr txBox="1"/>
          <p:nvPr/>
        </p:nvSpPr>
        <p:spPr>
          <a:xfrm>
            <a:off x="6839329" y="4506625"/>
            <a:ext cx="842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 slip   </a:t>
            </a:r>
            <a:endParaRPr lang="fr-FR" i="1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793965EA-4AB6-525F-007E-25EDE6BA6A9F}"/>
              </a:ext>
            </a:extLst>
          </p:cNvPr>
          <p:cNvSpPr/>
          <p:nvPr/>
        </p:nvSpPr>
        <p:spPr>
          <a:xfrm>
            <a:off x="6416703" y="4261899"/>
            <a:ext cx="318052" cy="6028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E4F24D08-A726-9B63-1B88-39834DF73380}"/>
              </a:ext>
            </a:extLst>
          </p:cNvPr>
          <p:cNvCxnSpPr/>
          <p:nvPr/>
        </p:nvCxnSpPr>
        <p:spPr>
          <a:xfrm>
            <a:off x="6728126" y="4346313"/>
            <a:ext cx="318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338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959</Words>
  <Application>Microsoft Office PowerPoint</Application>
  <PresentationFormat>Widescreen</PresentationFormat>
  <Paragraphs>163</Paragraphs>
  <Slides>36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6" baseType="lpstr">
      <vt:lpstr>MS Mincho</vt:lpstr>
      <vt:lpstr>Arial</vt:lpstr>
      <vt:lpstr>Calibri</vt:lpstr>
      <vt:lpstr>Calibri Light</vt:lpstr>
      <vt:lpstr>Cambria Math</vt:lpstr>
      <vt:lpstr>CMR12</vt:lpstr>
      <vt:lpstr>CMSS8</vt:lpstr>
      <vt:lpstr>CMSY10</vt:lpstr>
      <vt:lpstr>Times New Roman</vt:lpstr>
      <vt:lpstr>Office Theme</vt:lpstr>
      <vt:lpstr>    Turbulence over a microstructured porous wall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Can we do more?</vt:lpstr>
      <vt:lpstr>Can we do more?</vt:lpstr>
      <vt:lpstr>Can we do more?</vt:lpstr>
      <vt:lpstr>Can we do more?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But …  where do we get           from??? </vt:lpstr>
      <vt:lpstr>Presentazione standard di PowerPoint</vt:lpstr>
      <vt:lpstr>Presentazione standard di PowerPoint</vt:lpstr>
      <vt:lpstr>Final relation</vt:lpstr>
      <vt:lpstr>Now we are in the position to make a priori predictions …</vt:lpstr>
      <vt:lpstr>Rough wall  〖 (K〗_yy^ = 0)</vt:lpstr>
      <vt:lpstr>Riblets  〖 (K〗_yy^ = 0)</vt:lpstr>
      <vt:lpstr>Presentazione standard di PowerPoint</vt:lpstr>
      <vt:lpstr>Presentazione standard di PowerPoint</vt:lpstr>
      <vt:lpstr>Presentazione standard di PowerPoint</vt:lpstr>
      <vt:lpstr>Blowing events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Esam Eldine Nabil Ahmed</dc:creator>
  <cp:lastModifiedBy>Alessandro Bottaro</cp:lastModifiedBy>
  <cp:revision>56</cp:revision>
  <dcterms:created xsi:type="dcterms:W3CDTF">2023-09-10T21:16:18Z</dcterms:created>
  <dcterms:modified xsi:type="dcterms:W3CDTF">2024-04-22T08:51:19Z</dcterms:modified>
</cp:coreProperties>
</file>