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410" r:id="rId2"/>
    <p:sldId id="351" r:id="rId3"/>
    <p:sldId id="256" r:id="rId4"/>
    <p:sldId id="414" r:id="rId5"/>
    <p:sldId id="411" r:id="rId6"/>
    <p:sldId id="413" r:id="rId7"/>
    <p:sldId id="383" r:id="rId8"/>
    <p:sldId id="415" r:id="rId9"/>
    <p:sldId id="382" r:id="rId10"/>
    <p:sldId id="379" r:id="rId11"/>
    <p:sldId id="385" r:id="rId12"/>
    <p:sldId id="381" r:id="rId13"/>
    <p:sldId id="380" r:id="rId14"/>
    <p:sldId id="378" r:id="rId15"/>
    <p:sldId id="392" r:id="rId16"/>
    <p:sldId id="393" r:id="rId17"/>
    <p:sldId id="412" r:id="rId18"/>
    <p:sldId id="377" r:id="rId19"/>
    <p:sldId id="416" r:id="rId20"/>
    <p:sldId id="407" r:id="rId21"/>
    <p:sldId id="419" r:id="rId22"/>
    <p:sldId id="408" r:id="rId23"/>
    <p:sldId id="417" r:id="rId24"/>
    <p:sldId id="418" r:id="rId25"/>
    <p:sldId id="409" r:id="rId26"/>
    <p:sldId id="394" r:id="rId27"/>
    <p:sldId id="384" r:id="rId28"/>
    <p:sldId id="376" r:id="rId29"/>
    <p:sldId id="386" r:id="rId30"/>
    <p:sldId id="387" r:id="rId31"/>
    <p:sldId id="374" r:id="rId32"/>
    <p:sldId id="388" r:id="rId33"/>
    <p:sldId id="389" r:id="rId34"/>
    <p:sldId id="390" r:id="rId35"/>
    <p:sldId id="391" r:id="rId36"/>
    <p:sldId id="375" r:id="rId37"/>
    <p:sldId id="395" r:id="rId38"/>
    <p:sldId id="373" r:id="rId39"/>
    <p:sldId id="398" r:id="rId40"/>
    <p:sldId id="371" r:id="rId41"/>
    <p:sldId id="372" r:id="rId42"/>
    <p:sldId id="396" r:id="rId43"/>
    <p:sldId id="368" r:id="rId44"/>
    <p:sldId id="370" r:id="rId45"/>
    <p:sldId id="369" r:id="rId46"/>
    <p:sldId id="353" r:id="rId47"/>
    <p:sldId id="403" r:id="rId48"/>
    <p:sldId id="402" r:id="rId49"/>
    <p:sldId id="404" r:id="rId50"/>
    <p:sldId id="261" r:id="rId51"/>
    <p:sldId id="423" r:id="rId52"/>
    <p:sldId id="424" r:id="rId53"/>
    <p:sldId id="337" r:id="rId54"/>
    <p:sldId id="406" r:id="rId5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808000"/>
    <a:srgbClr val="C6D8C7"/>
    <a:srgbClr val="000AFF"/>
    <a:srgbClr val="FF0800"/>
    <a:srgbClr val="BA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617" autoAdjust="0"/>
    <p:restoredTop sz="88366" autoAdjust="0"/>
  </p:normalViewPr>
  <p:slideViewPr>
    <p:cSldViewPr>
      <p:cViewPr varScale="1">
        <p:scale>
          <a:sx n="91" d="100"/>
          <a:sy n="91" d="100"/>
        </p:scale>
        <p:origin x="-189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notesViewPr>
    <p:cSldViewPr>
      <p:cViewPr varScale="1">
        <p:scale>
          <a:sx n="83" d="100"/>
          <a:sy n="83" d="100"/>
        </p:scale>
        <p:origin x="-268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D500F051-824F-4003-A4C4-499AD423C8F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06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0ADAE047-FB2C-4D5C-A789-9429793D9E0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371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6B41A07-A298-480C-BCD8-8C2E87B5929D}" type="slidenum">
              <a:rPr lang="en-GB" sz="1200" b="0" smtClean="0"/>
              <a:pPr>
                <a:defRPr/>
              </a:pPr>
              <a:t>1</a:t>
            </a:fld>
            <a:endParaRPr lang="en-GB" sz="1200" b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2C2278F-E6FD-44CB-8E0A-F8B517D317C0}" type="slidenum">
              <a:rPr lang="en-GB" sz="1200" b="0" smtClean="0"/>
              <a:pPr>
                <a:defRPr/>
              </a:pPr>
              <a:t>10</a:t>
            </a:fld>
            <a:endParaRPr lang="en-GB" sz="1200" b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2058B5D2-CFE9-49B8-BFC9-DB78D3C5E875}" type="slidenum">
              <a:rPr lang="en-GB" sz="1200" b="0" smtClean="0"/>
              <a:pPr>
                <a:defRPr/>
              </a:pPr>
              <a:t>11</a:t>
            </a:fld>
            <a:endParaRPr lang="en-GB" sz="1200" b="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69C11B39-29D9-4CE2-8250-9DEA4036562C}" type="slidenum">
              <a:rPr lang="en-GB" sz="1200" b="0" smtClean="0"/>
              <a:pPr>
                <a:defRPr/>
              </a:pPr>
              <a:t>12</a:t>
            </a:fld>
            <a:endParaRPr lang="en-GB" sz="1200" b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48A6956A-9490-4401-A7D5-AD2EF96FDE3B}" type="slidenum">
              <a:rPr lang="en-GB" sz="1200" b="0" smtClean="0"/>
              <a:pPr>
                <a:defRPr/>
              </a:pPr>
              <a:t>13</a:t>
            </a:fld>
            <a:endParaRPr lang="en-GB" sz="1200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F95BFB93-2891-4C9C-AE41-FE8E90E661CF}" type="slidenum">
              <a:rPr lang="en-GB" sz="1200" b="0" smtClean="0"/>
              <a:pPr>
                <a:defRPr/>
              </a:pPr>
              <a:t>14</a:t>
            </a:fld>
            <a:endParaRPr lang="en-GB" sz="1200" b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1A5B959C-5DD7-4A8D-B682-8EA036A4757D}" type="slidenum">
              <a:rPr lang="en-GB" sz="1200" b="0" smtClean="0"/>
              <a:pPr>
                <a:defRPr/>
              </a:pPr>
              <a:t>15</a:t>
            </a:fld>
            <a:endParaRPr lang="en-GB" sz="1200" b="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2AFDF02D-19DD-45F7-90AA-7F19E7929AA4}" type="slidenum">
              <a:rPr lang="en-GB" sz="1200" b="0" smtClean="0"/>
              <a:pPr>
                <a:defRPr/>
              </a:pPr>
              <a:t>16</a:t>
            </a:fld>
            <a:endParaRPr lang="en-GB" sz="1200" b="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8E6B3A2-09C0-4E67-9F98-BD3C6EC1632D}" type="slidenum">
              <a:rPr lang="en-GB" sz="1200" b="0" smtClean="0"/>
              <a:pPr>
                <a:defRPr/>
              </a:pPr>
              <a:t>17</a:t>
            </a:fld>
            <a:endParaRPr lang="en-GB" sz="1200" b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2FDE9F3E-4686-419B-B8A2-A4729D3F97A3}" type="slidenum">
              <a:rPr lang="en-GB" sz="1200" b="0" smtClean="0"/>
              <a:pPr>
                <a:defRPr/>
              </a:pPr>
              <a:t>18</a:t>
            </a:fld>
            <a:endParaRPr lang="en-GB" sz="1200" b="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933514B-FA30-4353-9ED3-3D07BAB6FA17}" type="slidenum">
              <a:rPr lang="en-GB" sz="1200" b="0" smtClean="0"/>
              <a:pPr>
                <a:defRPr/>
              </a:pPr>
              <a:t>19</a:t>
            </a:fld>
            <a:endParaRPr lang="en-GB" sz="1200" b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761BE2E-B1BC-4569-B4FC-7C621A454031}" type="slidenum">
              <a:rPr lang="en-GB" sz="1200" b="0" smtClean="0"/>
              <a:pPr>
                <a:defRPr/>
              </a:pPr>
              <a:t>2</a:t>
            </a:fld>
            <a:endParaRPr lang="en-GB" sz="1200" b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A0372810-544B-4D5D-9314-3EFAC8E105DC}" type="slidenum">
              <a:rPr lang="en-GB" sz="1200" b="0" smtClean="0"/>
              <a:pPr>
                <a:defRPr/>
              </a:pPr>
              <a:t>20</a:t>
            </a:fld>
            <a:endParaRPr lang="en-GB" sz="1200" b="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7614393B-E19A-4394-8B69-23894A243078}" type="slidenum">
              <a:rPr lang="en-GB" sz="1200" b="0" smtClean="0"/>
              <a:pPr>
                <a:defRPr/>
              </a:pPr>
              <a:t>21</a:t>
            </a:fld>
            <a:endParaRPr lang="en-GB" sz="1200" b="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844C6F75-17D7-4F3D-8E6E-DE7889A5053A}" type="slidenum">
              <a:rPr lang="en-GB" sz="1200" b="0" smtClean="0"/>
              <a:pPr>
                <a:defRPr/>
              </a:pPr>
              <a:t>22</a:t>
            </a:fld>
            <a:endParaRPr lang="en-GB" sz="1200" b="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CCA3CF4A-F170-4565-AD5C-11285802F2C9}" type="slidenum">
              <a:rPr lang="en-GB" sz="1200" b="0" smtClean="0"/>
              <a:pPr>
                <a:defRPr/>
              </a:pPr>
              <a:t>23</a:t>
            </a:fld>
            <a:endParaRPr lang="en-GB" sz="1200" b="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2BFEFAB-EAE7-483B-8938-148E0EA3E3BD}" type="slidenum">
              <a:rPr lang="en-GB" sz="1200" b="0" smtClean="0"/>
              <a:pPr>
                <a:defRPr/>
              </a:pPr>
              <a:t>24</a:t>
            </a:fld>
            <a:endParaRPr lang="en-GB" sz="1200" b="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D2A7AB40-5FEE-40BD-9B59-841C5CFC75D7}" type="slidenum">
              <a:rPr lang="en-GB" sz="1200" b="0" smtClean="0"/>
              <a:pPr>
                <a:defRPr/>
              </a:pPr>
              <a:t>26</a:t>
            </a:fld>
            <a:endParaRPr lang="en-GB" sz="1200" b="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A4436983-1FEE-48F2-A82F-39BCBC504B54}" type="slidenum">
              <a:rPr lang="en-GB" sz="1200" b="0" smtClean="0"/>
              <a:pPr>
                <a:defRPr/>
              </a:pPr>
              <a:t>27</a:t>
            </a:fld>
            <a:endParaRPr lang="en-GB" sz="1200" b="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F06E67D3-E0B3-40FE-BA76-58862E163797}" type="slidenum">
              <a:rPr lang="en-GB" sz="1200" b="0" smtClean="0"/>
              <a:pPr>
                <a:defRPr/>
              </a:pPr>
              <a:t>28</a:t>
            </a:fld>
            <a:endParaRPr lang="en-GB" sz="1200" b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8A4786A-AFE2-4BAA-81B8-7F010FF271BD}" type="slidenum">
              <a:rPr lang="en-GB" sz="1200" b="0" smtClean="0"/>
              <a:pPr>
                <a:defRPr/>
              </a:pPr>
              <a:t>29</a:t>
            </a:fld>
            <a:endParaRPr lang="en-GB" sz="1200" b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81FFFE0-6A7F-44A3-A516-163CE8336B47}" type="slidenum">
              <a:rPr lang="en-GB" sz="1200" b="0" smtClean="0"/>
              <a:pPr>
                <a:defRPr/>
              </a:pPr>
              <a:t>30</a:t>
            </a:fld>
            <a:endParaRPr lang="en-GB" sz="1200" b="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41D4F0D-0B06-4B6A-8D76-B9365C5BF0B1}" type="slidenum">
              <a:rPr lang="en-GB" sz="1200" b="0" smtClean="0"/>
              <a:pPr>
                <a:defRPr/>
              </a:pPr>
              <a:t>3</a:t>
            </a:fld>
            <a:endParaRPr lang="en-GB" sz="1200" b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C4C2101D-AE8E-496F-BEDF-692F90A4B39E}" type="slidenum">
              <a:rPr lang="en-GB" sz="1200" b="0" smtClean="0"/>
              <a:pPr>
                <a:defRPr/>
              </a:pPr>
              <a:t>31</a:t>
            </a:fld>
            <a:endParaRPr lang="en-GB" sz="1200" b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C0FA4B58-F84D-4899-BA5F-5C1DDA786457}" type="slidenum">
              <a:rPr lang="en-GB" sz="1200" b="0" smtClean="0"/>
              <a:pPr>
                <a:defRPr/>
              </a:pPr>
              <a:t>32</a:t>
            </a:fld>
            <a:endParaRPr lang="en-GB" sz="1200" b="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01CA7DB6-4B13-4551-8F25-2D91A47BDC39}" type="slidenum">
              <a:rPr lang="en-GB" sz="1200" b="0" smtClean="0"/>
              <a:pPr>
                <a:defRPr/>
              </a:pPr>
              <a:t>33</a:t>
            </a:fld>
            <a:endParaRPr lang="en-GB" sz="1200" b="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039DBE3F-89EF-4FC9-B1FE-FDDD5FE4B621}" type="slidenum">
              <a:rPr lang="en-GB" sz="1200" b="0" smtClean="0"/>
              <a:pPr>
                <a:defRPr/>
              </a:pPr>
              <a:t>34</a:t>
            </a:fld>
            <a:endParaRPr lang="en-GB" sz="1200" b="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AC561C8C-50A4-4D18-84F8-A0FA1D83EA52}" type="slidenum">
              <a:rPr lang="en-GB" sz="1200" b="0" smtClean="0"/>
              <a:pPr>
                <a:defRPr/>
              </a:pPr>
              <a:t>35</a:t>
            </a:fld>
            <a:endParaRPr lang="en-GB" sz="1200" b="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1E1629D-805D-40B7-B1EC-06A6635B7010}" type="slidenum">
              <a:rPr lang="en-GB" sz="1200" b="0" smtClean="0"/>
              <a:pPr>
                <a:defRPr/>
              </a:pPr>
              <a:t>36</a:t>
            </a:fld>
            <a:endParaRPr lang="en-GB" sz="1200" b="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217FD90A-8000-4918-BF82-CD663DA03193}" type="slidenum">
              <a:rPr lang="en-GB" sz="1200" b="0" smtClean="0"/>
              <a:pPr>
                <a:defRPr/>
              </a:pPr>
              <a:t>37</a:t>
            </a:fld>
            <a:endParaRPr lang="en-GB" sz="1200" b="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A0FE61C-7BAA-451F-96FB-7B2136B842BA}" type="slidenum">
              <a:rPr lang="en-GB" sz="1200" b="0" smtClean="0"/>
              <a:pPr>
                <a:defRPr/>
              </a:pPr>
              <a:t>38</a:t>
            </a:fld>
            <a:endParaRPr lang="en-GB" sz="1200" b="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9CCEFD8-8FB2-4264-811D-7137BC700C1A}" type="slidenum">
              <a:rPr lang="en-GB" sz="1200" b="0" smtClean="0"/>
              <a:pPr>
                <a:defRPr/>
              </a:pPr>
              <a:t>39</a:t>
            </a:fld>
            <a:endParaRPr lang="en-GB" sz="1200" b="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71EDA15-D51E-4AB6-8DE1-C7689788697A}" type="slidenum">
              <a:rPr lang="en-GB" sz="1200" b="0" smtClean="0"/>
              <a:pPr>
                <a:defRPr/>
              </a:pPr>
              <a:t>40</a:t>
            </a:fld>
            <a:endParaRPr lang="en-GB" sz="1200" b="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1D5B2D0B-E3E0-44F7-B371-AEF2AAF944C3}" type="slidenum">
              <a:rPr lang="en-GB" sz="1200" b="0" smtClean="0"/>
              <a:pPr>
                <a:defRPr/>
              </a:pPr>
              <a:t>4</a:t>
            </a:fld>
            <a:endParaRPr lang="en-GB" sz="1200" b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E9FA9FC-FDC1-4B5A-A43E-FE0BDDE1649A}" type="slidenum">
              <a:rPr lang="en-GB" sz="1200" b="0" smtClean="0"/>
              <a:pPr>
                <a:defRPr/>
              </a:pPr>
              <a:t>41</a:t>
            </a:fld>
            <a:endParaRPr lang="en-GB" sz="1200" b="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3E26541-DE46-419B-8A3F-4D231AF2A49D}" type="slidenum">
              <a:rPr lang="en-GB" sz="1200" b="0" smtClean="0"/>
              <a:pPr>
                <a:defRPr/>
              </a:pPr>
              <a:t>42</a:t>
            </a:fld>
            <a:endParaRPr lang="en-GB" sz="1200" b="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F0F6017D-872F-4098-8A00-0D69A140ABD4}" type="slidenum">
              <a:rPr lang="en-GB" sz="1200" b="0" smtClean="0"/>
              <a:pPr>
                <a:defRPr/>
              </a:pPr>
              <a:t>43</a:t>
            </a:fld>
            <a:endParaRPr lang="en-GB" sz="1200" b="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2FE9088-FC6C-47E4-B627-FEE862A01130}" type="slidenum">
              <a:rPr lang="en-GB" sz="1200" b="0" smtClean="0"/>
              <a:pPr>
                <a:defRPr/>
              </a:pPr>
              <a:t>44</a:t>
            </a:fld>
            <a:endParaRPr lang="en-GB" sz="1200" b="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7BF853F-5B45-4B7A-96AD-176E10DBFD1C}" type="slidenum">
              <a:rPr lang="en-GB" sz="1200" b="0" smtClean="0"/>
              <a:pPr>
                <a:defRPr/>
              </a:pPr>
              <a:t>45</a:t>
            </a:fld>
            <a:endParaRPr lang="en-GB" sz="1200" b="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DD4019D4-DE1C-4246-A30E-65B2AE1E50B5}" type="slidenum">
              <a:rPr lang="en-GB" sz="1200" b="0" smtClean="0"/>
              <a:pPr>
                <a:defRPr/>
              </a:pPr>
              <a:t>46</a:t>
            </a:fld>
            <a:endParaRPr lang="en-GB" sz="1200" b="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6E319892-5895-422C-8C08-B096C1C4E7DD}" type="slidenum">
              <a:rPr lang="en-GB" sz="1200" b="0" smtClean="0"/>
              <a:pPr>
                <a:defRPr/>
              </a:pPr>
              <a:t>47</a:t>
            </a:fld>
            <a:endParaRPr lang="en-GB" sz="1200" b="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F749F0A0-D4CA-4017-A027-23CB1396ABC3}" type="slidenum">
              <a:rPr lang="en-GB" sz="1200" b="0" smtClean="0"/>
              <a:pPr>
                <a:defRPr/>
              </a:pPr>
              <a:t>48</a:t>
            </a:fld>
            <a:endParaRPr lang="en-GB" sz="1200" b="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7D820E3A-77DD-4F81-BD30-FBC663BC4BBA}" type="slidenum">
              <a:rPr lang="en-GB" sz="1200" b="0" smtClean="0"/>
              <a:pPr>
                <a:defRPr/>
              </a:pPr>
              <a:t>49</a:t>
            </a:fld>
            <a:endParaRPr lang="en-GB" sz="1200" b="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2C5A3A6A-E6C6-425B-8151-6C3F05C0AF62}" type="slidenum">
              <a:rPr lang="en-GB" sz="1200" b="0" smtClean="0"/>
              <a:pPr>
                <a:defRPr/>
              </a:pPr>
              <a:t>50</a:t>
            </a:fld>
            <a:endParaRPr lang="en-GB" sz="1200" b="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4CEB0AD-9AB4-490D-81D2-0DE9ED37225C}" type="slidenum">
              <a:rPr lang="en-GB" sz="1200" b="0" smtClean="0"/>
              <a:pPr>
                <a:defRPr/>
              </a:pPr>
              <a:t>5</a:t>
            </a:fld>
            <a:endParaRPr lang="en-GB" sz="1200" b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8E16CD9-435A-46B3-99C8-CC145BF3EEDB}" type="slidenum">
              <a:rPr lang="en-GB" sz="1200" b="0" smtClean="0"/>
              <a:pPr>
                <a:defRPr/>
              </a:pPr>
              <a:t>51</a:t>
            </a:fld>
            <a:endParaRPr lang="en-GB" sz="1200" b="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60A875F-8D0D-4FB3-B515-B98346F2E8C4}" type="slidenum">
              <a:rPr lang="en-GB" sz="1200" b="0" smtClean="0"/>
              <a:pPr>
                <a:defRPr/>
              </a:pPr>
              <a:t>52</a:t>
            </a:fld>
            <a:endParaRPr lang="en-GB" sz="1200" b="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F1CB2CCE-F61E-4538-A132-E89336F4B954}" type="slidenum">
              <a:rPr lang="en-GB" sz="1200" b="0" smtClean="0"/>
              <a:pPr>
                <a:defRPr/>
              </a:pPr>
              <a:t>53</a:t>
            </a:fld>
            <a:endParaRPr lang="en-GB" sz="1200" b="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74A47220-5A38-4D52-900F-42D08443553A}" type="slidenum">
              <a:rPr lang="en-GB" sz="1200" b="0" smtClean="0"/>
              <a:pPr>
                <a:defRPr/>
              </a:pPr>
              <a:t>54</a:t>
            </a:fld>
            <a:endParaRPr lang="en-GB" sz="1200" b="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18D5EC70-C0EB-4C94-BD3E-8E2D101AF258}" type="slidenum">
              <a:rPr lang="en-GB" sz="1200" b="0" smtClean="0"/>
              <a:pPr>
                <a:defRPr/>
              </a:pPr>
              <a:t>6</a:t>
            </a:fld>
            <a:endParaRPr lang="en-GB" sz="1200" b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112685C-96C5-4B02-A728-1173E6209AA0}" type="slidenum">
              <a:rPr lang="en-GB" sz="1200" b="0" smtClean="0"/>
              <a:pPr>
                <a:defRPr/>
              </a:pPr>
              <a:t>7</a:t>
            </a:fld>
            <a:endParaRPr lang="en-GB" sz="1200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D2F9C2DF-5AEE-4BB6-A03F-FD965BD2D78D}" type="slidenum">
              <a:rPr lang="en-GB" sz="1200" b="0" smtClean="0"/>
              <a:pPr>
                <a:defRPr/>
              </a:pPr>
              <a:t>8</a:t>
            </a:fld>
            <a:endParaRPr lang="en-GB" sz="1200" b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C0F70396-618C-4260-95AF-C0F8338136FB}" type="slidenum">
              <a:rPr lang="en-GB" sz="1200" b="0" smtClean="0"/>
              <a:pPr>
                <a:defRPr/>
              </a:pPr>
              <a:t>9</a:t>
            </a:fld>
            <a:endParaRPr lang="en-GB" sz="1200" b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A403F-5EA4-444E-B736-DF2B8EE937D5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93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124DC-7126-48C8-A7A1-11CA9644D96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77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401C5-E894-426A-A99C-950E7330560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181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03079-01CA-47F3-BC66-AE9F0B7C07A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813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40723-D61F-40CA-98A5-372A0676908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722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A9B3F-BF28-4578-80BC-ED2A8A1959E5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4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CFFD1-E2EC-4857-9167-17495DA1DEE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5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E914F-FC61-4A63-808D-BD3163990F7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0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69B87-6C1A-4362-BF9B-237556B46C1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8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D39A9-03DD-4E8E-A5B2-C62A468A8540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9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611B5-3C81-4D9B-B626-57A4F8AFCD7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7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6FA8C-6F90-45C0-BE0E-E58835101EB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91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2122-897A-4F69-99C2-9F564078EDC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06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CAF27-3E00-4DF8-BD21-02458366422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8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E5AAF-C4CC-46B6-BF25-5094C989933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52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3F86526A-2D0B-41C4-9FA9-5B8703018FC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1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video" Target="file:///C:\Users\bottaro\Desktop\Documenti\Slides\Seminario%20Tolosa%20Giugno%202013\S&#233;minaire%20Toulouse\flexible_short.mpg" TargetMode="External"/><Relationship Id="rId1" Type="http://schemas.openxmlformats.org/officeDocument/2006/relationships/video" Target="file:///C:\Users\bottaro\Desktop\Documenti\Slides\Seminario%20Tolosa%20Giugno%202013\S&#233;minaire%20Toulouse\flexible_long.mpg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bottaro\Desktop\Documenti\Slides\Seminario%20Tolosa%20Giugno%202013\S&#233;minaire%20Toulouse\Sequenza%2006.mpg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bottaro\Desktop\Documenti\Slides\Seminario%20Tolosa%20Giugno%202013\S&#233;minaire%20Toulouse\Sequenza%2008.mpg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765175"/>
            <a:ext cx="9036050" cy="503238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/>
              <a:t/>
            </a:r>
            <a:br>
              <a:rPr lang="en-GB" b="1" dirty="0"/>
            </a:b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Le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rôle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d’appendices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passifs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poils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, plumes, </a:t>
            </a:r>
            <a:b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écailles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…)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sur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la propulsion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animale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GB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852738"/>
            <a:ext cx="7993063" cy="504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400" i="1" dirty="0" smtClean="0"/>
              <a:t>  A. </a:t>
            </a:r>
            <a:r>
              <a:rPr lang="en-GB" sz="2400" i="1" dirty="0" err="1" smtClean="0"/>
              <a:t>Bottaro</a:t>
            </a:r>
            <a:r>
              <a:rPr lang="en-GB" sz="2400" i="1" dirty="0" smtClean="0"/>
              <a:t> (DICCA, </a:t>
            </a:r>
            <a:r>
              <a:rPr lang="en-GB" sz="2400" i="1" dirty="0" err="1" smtClean="0"/>
              <a:t>Université</a:t>
            </a:r>
            <a:r>
              <a:rPr lang="en-GB" sz="2400" i="1" dirty="0" smtClean="0"/>
              <a:t> de </a:t>
            </a:r>
            <a:r>
              <a:rPr lang="en-GB" sz="2400" i="1" dirty="0" err="1" smtClean="0"/>
              <a:t>Gênes</a:t>
            </a:r>
            <a:r>
              <a:rPr lang="en-GB" sz="2400" i="1" dirty="0" smtClean="0"/>
              <a:t>)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en-GB" sz="500" i="1" dirty="0"/>
          </a:p>
          <a:p>
            <a:pPr algn="l" eaLnBrk="1" hangingPunct="1">
              <a:lnSpc>
                <a:spcPct val="80000"/>
              </a:lnSpc>
              <a:defRPr/>
            </a:pPr>
            <a:endParaRPr lang="en-GB" sz="500" i="1" u="sng" dirty="0" smtClean="0"/>
          </a:p>
          <a:p>
            <a:pPr algn="l" eaLnBrk="1" hangingPunct="1">
              <a:lnSpc>
                <a:spcPct val="80000"/>
              </a:lnSpc>
              <a:defRPr/>
            </a:pPr>
            <a:endParaRPr lang="en-GB" sz="2400" i="1" u="sng" dirty="0" smtClean="0"/>
          </a:p>
          <a:p>
            <a:pPr algn="l" eaLnBrk="1" hangingPunct="1">
              <a:lnSpc>
                <a:spcPct val="80000"/>
              </a:lnSpc>
              <a:defRPr/>
            </a:pPr>
            <a:endParaRPr lang="en-GB" sz="2400" i="1" u="sng" dirty="0" smtClean="0"/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u="sng" dirty="0" err="1" smtClean="0"/>
              <a:t>Collaborateurs</a:t>
            </a:r>
            <a:r>
              <a:rPr lang="en-GB" sz="2400" i="1" dirty="0" smtClean="0"/>
              <a:t>:              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dirty="0" smtClean="0">
                <a:solidFill>
                  <a:srgbClr val="FF0000"/>
                </a:solidFill>
              </a:rPr>
              <a:t>S. </a:t>
            </a:r>
            <a:r>
              <a:rPr lang="en-GB" sz="2400" i="1" dirty="0" err="1" smtClean="0">
                <a:solidFill>
                  <a:srgbClr val="FF0000"/>
                </a:solidFill>
              </a:rPr>
              <a:t>Bagheri</a:t>
            </a:r>
            <a:r>
              <a:rPr lang="en-GB" sz="2400" i="1" dirty="0" smtClean="0">
                <a:solidFill>
                  <a:srgbClr val="FF0000"/>
                </a:solidFill>
              </a:rPr>
              <a:t> 	</a:t>
            </a:r>
            <a:r>
              <a:rPr lang="en-GB" sz="2400" i="1" dirty="0" smtClean="0"/>
              <a:t>(KTH, Stockholm)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dirty="0" smtClean="0">
                <a:solidFill>
                  <a:srgbClr val="FF0000"/>
                </a:solidFill>
              </a:rPr>
              <a:t>A. </a:t>
            </a:r>
            <a:r>
              <a:rPr lang="en-GB" sz="2400" i="1" dirty="0" err="1" smtClean="0">
                <a:solidFill>
                  <a:srgbClr val="FF0000"/>
                </a:solidFill>
              </a:rPr>
              <a:t>Mazzino</a:t>
            </a:r>
            <a:r>
              <a:rPr lang="en-GB" sz="2400" i="1" dirty="0" smtClean="0">
                <a:solidFill>
                  <a:srgbClr val="FF0000"/>
                </a:solidFill>
              </a:rPr>
              <a:t> 	</a:t>
            </a:r>
            <a:r>
              <a:rPr lang="en-GB" sz="2400" i="1" dirty="0" smtClean="0"/>
              <a:t>(DICCA, </a:t>
            </a:r>
            <a:r>
              <a:rPr lang="en-GB" sz="2400" i="1" dirty="0" err="1" smtClean="0"/>
              <a:t>Genova</a:t>
            </a:r>
            <a:r>
              <a:rPr lang="en-GB" sz="2400" i="1" dirty="0" smtClean="0"/>
              <a:t>)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dirty="0">
                <a:solidFill>
                  <a:srgbClr val="FF0000"/>
                </a:solidFill>
              </a:rPr>
              <a:t>Z. </a:t>
            </a:r>
            <a:r>
              <a:rPr lang="en-GB" sz="2400" i="1" dirty="0" err="1">
                <a:solidFill>
                  <a:srgbClr val="FF0000"/>
                </a:solidFill>
              </a:rPr>
              <a:t>Orlando</a:t>
            </a:r>
            <a:r>
              <a:rPr lang="en-GB" sz="2400" i="1" dirty="0">
                <a:solidFill>
                  <a:srgbClr val="FF0000"/>
                </a:solidFill>
              </a:rPr>
              <a:t>	</a:t>
            </a:r>
            <a:r>
              <a:rPr lang="en-GB" sz="2400" i="1" dirty="0"/>
              <a:t>(DICCA, </a:t>
            </a:r>
            <a:r>
              <a:rPr lang="en-GB" sz="2400" i="1" dirty="0" err="1"/>
              <a:t>Genova</a:t>
            </a:r>
            <a:r>
              <a:rPr lang="en-GB" sz="2400" i="1" dirty="0"/>
              <a:t>)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GB" sz="2400" dirty="0" smtClean="0"/>
          </a:p>
        </p:txBody>
      </p:sp>
      <p:pic>
        <p:nvPicPr>
          <p:cNvPr id="2052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Line 13"/>
          <p:cNvSpPr>
            <a:spLocks noChangeShapeType="1"/>
          </p:cNvSpPr>
          <p:nvPr/>
        </p:nvSpPr>
        <p:spPr bwMode="auto">
          <a:xfrm>
            <a:off x="323850" y="1052513"/>
            <a:ext cx="0" cy="151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Line 14"/>
          <p:cNvSpPr>
            <a:spLocks noChangeShapeType="1"/>
          </p:cNvSpPr>
          <p:nvPr/>
        </p:nvSpPr>
        <p:spPr bwMode="auto">
          <a:xfrm>
            <a:off x="323850" y="2563813"/>
            <a:ext cx="8640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5"/>
          <p:cNvSpPr>
            <a:spLocks noChangeShapeType="1"/>
          </p:cNvSpPr>
          <p:nvPr/>
        </p:nvSpPr>
        <p:spPr bwMode="auto">
          <a:xfrm>
            <a:off x="323850" y="1052513"/>
            <a:ext cx="8640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Line 16"/>
          <p:cNvSpPr>
            <a:spLocks noChangeShapeType="1"/>
          </p:cNvSpPr>
          <p:nvPr/>
        </p:nvSpPr>
        <p:spPr bwMode="auto">
          <a:xfrm>
            <a:off x="8964613" y="1052513"/>
            <a:ext cx="0" cy="151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CasellaDiTesto 9"/>
          <p:cNvSpPr txBox="1">
            <a:spLocks noChangeArrowheads="1"/>
          </p:cNvSpPr>
          <p:nvPr/>
        </p:nvSpPr>
        <p:spPr bwMode="auto">
          <a:xfrm>
            <a:off x="142875" y="6286500"/>
            <a:ext cx="7929563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Toulouse,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Juin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10, 2013</a:t>
            </a:r>
            <a:endParaRPr lang="it-IT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11267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Re &lt;&lt; 1</a:t>
            </a:r>
            <a:r>
              <a:rPr lang="it-IT" b="0"/>
              <a:t>, micro-organisms use </a:t>
            </a:r>
          </a:p>
          <a:p>
            <a:pPr eaLnBrk="1" hangingPunct="1"/>
            <a:r>
              <a:rPr lang="it-IT" b="0" i="1"/>
              <a:t>non-reciprocal waves </a:t>
            </a:r>
            <a:r>
              <a:rPr lang="it-IT" b="0"/>
              <a:t>to move</a:t>
            </a:r>
          </a:p>
          <a:p>
            <a:pPr eaLnBrk="1" hangingPunct="1"/>
            <a:r>
              <a:rPr lang="it-IT" b="0"/>
              <a:t>(no inertia </a:t>
            </a:r>
            <a:r>
              <a:rPr lang="it-IT" b="0">
                <a:sym typeface="Wingdings" pitchFamily="2" charset="2"/>
              </a:rPr>
              <a:t> </a:t>
            </a:r>
            <a:r>
              <a:rPr lang="it-IT" b="0"/>
              <a:t>symmetry under </a:t>
            </a:r>
          </a:p>
          <a:p>
            <a:pPr eaLnBrk="1" hangingPunct="1"/>
            <a:r>
              <a:rPr lang="it-IT" b="0"/>
              <a:t>time reversal) </a:t>
            </a:r>
          </a:p>
        </p:txBody>
      </p:sp>
      <p:sp>
        <p:nvSpPr>
          <p:cNvPr id="11269" name="CasellaDiTesto 2"/>
          <p:cNvSpPr txBox="1">
            <a:spLocks noChangeArrowheads="1"/>
          </p:cNvSpPr>
          <p:nvPr/>
        </p:nvSpPr>
        <p:spPr bwMode="auto">
          <a:xfrm>
            <a:off x="684213" y="2781300"/>
            <a:ext cx="4770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Re &gt;&gt; 1</a:t>
            </a:r>
            <a:r>
              <a:rPr lang="it-IT" b="0"/>
              <a:t>, birds/fish use </a:t>
            </a:r>
            <a:r>
              <a:rPr lang="it-IT" b="0" i="1"/>
              <a:t>reciprocal </a:t>
            </a:r>
          </a:p>
          <a:p>
            <a:pPr eaLnBrk="1" hangingPunct="1"/>
            <a:r>
              <a:rPr lang="it-IT" b="0" i="1"/>
              <a:t>flapping </a:t>
            </a:r>
            <a:r>
              <a:rPr lang="it-IT" b="0"/>
              <a:t>for lift and/or propulsion</a:t>
            </a:r>
          </a:p>
        </p:txBody>
      </p:sp>
      <p:pic>
        <p:nvPicPr>
          <p:cNvPr id="11270" name="Picture 4" descr="spe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3716338"/>
            <a:ext cx="47783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529138"/>
            <a:ext cx="3962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12292" name="Picture 6" descr="uni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Re &lt;&lt; 1</a:t>
            </a:r>
            <a:r>
              <a:rPr lang="it-IT" b="0"/>
              <a:t>, micro-organisms use </a:t>
            </a:r>
          </a:p>
          <a:p>
            <a:pPr eaLnBrk="1" hangingPunct="1"/>
            <a:r>
              <a:rPr lang="it-IT" b="0" i="1"/>
              <a:t>non-reciprocal waves </a:t>
            </a:r>
            <a:r>
              <a:rPr lang="it-IT" b="0"/>
              <a:t>to move</a:t>
            </a:r>
          </a:p>
          <a:p>
            <a:pPr eaLnBrk="1" hangingPunct="1"/>
            <a:r>
              <a:rPr lang="it-IT" b="0"/>
              <a:t>(no inertia </a:t>
            </a:r>
            <a:r>
              <a:rPr lang="it-IT" b="0">
                <a:sym typeface="Wingdings" pitchFamily="2" charset="2"/>
              </a:rPr>
              <a:t> </a:t>
            </a:r>
            <a:r>
              <a:rPr lang="it-IT" b="0"/>
              <a:t>symmetry under </a:t>
            </a:r>
          </a:p>
          <a:p>
            <a:pPr eaLnBrk="1" hangingPunct="1"/>
            <a:r>
              <a:rPr lang="it-IT" b="0"/>
              <a:t>time reversal) </a:t>
            </a:r>
          </a:p>
        </p:txBody>
      </p:sp>
      <p:sp>
        <p:nvSpPr>
          <p:cNvPr id="12294" name="CasellaDiTesto 2"/>
          <p:cNvSpPr txBox="1">
            <a:spLocks noChangeArrowheads="1"/>
          </p:cNvSpPr>
          <p:nvPr/>
        </p:nvSpPr>
        <p:spPr bwMode="auto">
          <a:xfrm>
            <a:off x="684213" y="2781300"/>
            <a:ext cx="4770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Re &gt;&gt; 1</a:t>
            </a:r>
            <a:r>
              <a:rPr lang="it-IT" b="0"/>
              <a:t>, birds/fish use </a:t>
            </a:r>
            <a:r>
              <a:rPr lang="it-IT" b="0" i="1"/>
              <a:t>reciprocal </a:t>
            </a:r>
          </a:p>
          <a:p>
            <a:pPr eaLnBrk="1" hangingPunct="1"/>
            <a:r>
              <a:rPr lang="it-IT" b="0" i="1"/>
              <a:t>flapping </a:t>
            </a:r>
            <a:r>
              <a:rPr lang="it-IT" b="0"/>
              <a:t>for lift and/or propulsion</a:t>
            </a:r>
          </a:p>
        </p:txBody>
      </p:sp>
      <p:pic>
        <p:nvPicPr>
          <p:cNvPr id="12295" name="Picture 4" descr="spe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CasellaDiTesto 6"/>
          <p:cNvSpPr txBox="1">
            <a:spLocks noChangeArrowheads="1"/>
          </p:cNvSpPr>
          <p:nvPr/>
        </p:nvSpPr>
        <p:spPr bwMode="auto">
          <a:xfrm>
            <a:off x="4117975" y="3860800"/>
            <a:ext cx="44148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0"/>
              <a:t>Heaving, rigid, symmetric foil</a:t>
            </a:r>
          </a:p>
          <a:p>
            <a:pPr eaLnBrk="1" hangingPunct="1"/>
            <a:r>
              <a:rPr lang="it-IT" b="0"/>
              <a:t>(</a:t>
            </a:r>
            <a:r>
              <a:rPr lang="it-IT" b="0">
                <a:solidFill>
                  <a:srgbClr val="000AFF"/>
                </a:solidFill>
              </a:rPr>
              <a:t>thrust</a:t>
            </a:r>
            <a:r>
              <a:rPr lang="it-IT" b="0"/>
              <a:t>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137025" y="6192838"/>
            <a:ext cx="41973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cs typeface="Arial" charset="0"/>
              </a:rPr>
              <a:t>(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inverted von Karman vortex street</a:t>
            </a:r>
            <a:r>
              <a:rPr lang="en-US" sz="2000" b="0" dirty="0">
                <a:cs typeface="Arial" charset="0"/>
              </a:rPr>
              <a:t>)</a:t>
            </a:r>
          </a:p>
        </p:txBody>
      </p:sp>
      <p:pic>
        <p:nvPicPr>
          <p:cNvPr id="12298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3611563"/>
            <a:ext cx="3246437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13315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Re &lt;&lt; 1</a:t>
            </a:r>
            <a:r>
              <a:rPr lang="it-IT" b="0"/>
              <a:t>, micro-organisms use </a:t>
            </a:r>
          </a:p>
          <a:p>
            <a:pPr eaLnBrk="1" hangingPunct="1"/>
            <a:r>
              <a:rPr lang="it-IT" b="0" i="1"/>
              <a:t>non-reciprocal waves</a:t>
            </a:r>
            <a:r>
              <a:rPr lang="it-IT" b="0"/>
              <a:t> to move</a:t>
            </a:r>
          </a:p>
          <a:p>
            <a:pPr eaLnBrk="1" hangingPunct="1"/>
            <a:r>
              <a:rPr lang="it-IT" b="0"/>
              <a:t>(no inertia </a:t>
            </a:r>
            <a:r>
              <a:rPr lang="it-IT" b="0">
                <a:sym typeface="Wingdings" pitchFamily="2" charset="2"/>
              </a:rPr>
              <a:t> </a:t>
            </a:r>
            <a:r>
              <a:rPr lang="it-IT" b="0"/>
              <a:t>symmetry under </a:t>
            </a:r>
          </a:p>
          <a:p>
            <a:pPr eaLnBrk="1" hangingPunct="1"/>
            <a:r>
              <a:rPr lang="it-IT" b="0"/>
              <a:t>time reversal) </a:t>
            </a:r>
          </a:p>
        </p:txBody>
      </p:sp>
      <p:pic>
        <p:nvPicPr>
          <p:cNvPr id="13317" name="Picture 4" descr="spe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CasellaDiTesto 6"/>
          <p:cNvSpPr txBox="1">
            <a:spLocks noChangeArrowheads="1"/>
          </p:cNvSpPr>
          <p:nvPr/>
        </p:nvSpPr>
        <p:spPr bwMode="auto">
          <a:xfrm>
            <a:off x="4356100" y="4652963"/>
            <a:ext cx="4344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   </a:t>
            </a:r>
            <a:r>
              <a:rPr lang="it-IT" b="0"/>
              <a:t>Heaving, rigid, cambered foil</a:t>
            </a:r>
          </a:p>
          <a:p>
            <a:pPr eaLnBrk="1" hangingPunct="1"/>
            <a:r>
              <a:rPr lang="it-IT" b="0"/>
              <a:t>   (</a:t>
            </a:r>
            <a:r>
              <a:rPr lang="it-IT" b="0">
                <a:solidFill>
                  <a:srgbClr val="000AFF"/>
                </a:solidFill>
              </a:rPr>
              <a:t>plus lift</a:t>
            </a:r>
            <a:r>
              <a:rPr lang="it-IT" b="0"/>
              <a:t>)</a:t>
            </a:r>
          </a:p>
        </p:txBody>
      </p:sp>
      <p:sp>
        <p:nvSpPr>
          <p:cNvPr id="13319" name="CasellaDiTesto 2"/>
          <p:cNvSpPr txBox="1">
            <a:spLocks noChangeArrowheads="1"/>
          </p:cNvSpPr>
          <p:nvPr/>
        </p:nvSpPr>
        <p:spPr bwMode="auto">
          <a:xfrm>
            <a:off x="684213" y="2781300"/>
            <a:ext cx="4770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Re &gt;&gt; 1</a:t>
            </a:r>
            <a:r>
              <a:rPr lang="it-IT" b="0"/>
              <a:t>, birds/fish use </a:t>
            </a:r>
            <a:r>
              <a:rPr lang="it-IT" b="0" i="1"/>
              <a:t>reciprocal </a:t>
            </a:r>
          </a:p>
          <a:p>
            <a:pPr eaLnBrk="1" hangingPunct="1"/>
            <a:r>
              <a:rPr lang="it-IT" b="0" i="1"/>
              <a:t>flapping </a:t>
            </a:r>
            <a:r>
              <a:rPr lang="it-IT" b="0"/>
              <a:t>for lift and/or propulsion</a:t>
            </a:r>
          </a:p>
        </p:txBody>
      </p:sp>
      <p:pic>
        <p:nvPicPr>
          <p:cNvPr id="13320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97275"/>
            <a:ext cx="3246437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14339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Re &lt;&lt; 1</a:t>
            </a:r>
            <a:r>
              <a:rPr lang="it-IT" b="0"/>
              <a:t>, micro-organisms use </a:t>
            </a:r>
          </a:p>
          <a:p>
            <a:pPr eaLnBrk="1" hangingPunct="1"/>
            <a:r>
              <a:rPr lang="it-IT" b="0" i="1"/>
              <a:t>non-reciprocal waves </a:t>
            </a:r>
            <a:r>
              <a:rPr lang="it-IT" b="0"/>
              <a:t>to move</a:t>
            </a:r>
          </a:p>
          <a:p>
            <a:pPr eaLnBrk="1" hangingPunct="1"/>
            <a:r>
              <a:rPr lang="it-IT" b="0"/>
              <a:t>(no inertia </a:t>
            </a:r>
            <a:r>
              <a:rPr lang="it-IT" b="0">
                <a:sym typeface="Wingdings" pitchFamily="2" charset="2"/>
              </a:rPr>
              <a:t> </a:t>
            </a:r>
            <a:r>
              <a:rPr lang="it-IT" b="0"/>
              <a:t>symmetry under </a:t>
            </a:r>
          </a:p>
          <a:p>
            <a:pPr eaLnBrk="1" hangingPunct="1"/>
            <a:r>
              <a:rPr lang="it-IT" b="0"/>
              <a:t>time reversal) </a:t>
            </a:r>
          </a:p>
        </p:txBody>
      </p:sp>
      <p:sp>
        <p:nvSpPr>
          <p:cNvPr id="14341" name="CasellaDiTesto 2"/>
          <p:cNvSpPr txBox="1">
            <a:spLocks noChangeArrowheads="1"/>
          </p:cNvSpPr>
          <p:nvPr/>
        </p:nvSpPr>
        <p:spPr bwMode="auto">
          <a:xfrm>
            <a:off x="684213" y="2781300"/>
            <a:ext cx="4770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Re &gt;&gt; 1</a:t>
            </a:r>
            <a:r>
              <a:rPr lang="it-IT" b="0"/>
              <a:t>, birds/fish use </a:t>
            </a:r>
            <a:r>
              <a:rPr lang="it-IT" b="0" i="1"/>
              <a:t>reciprocal </a:t>
            </a:r>
          </a:p>
          <a:p>
            <a:pPr eaLnBrk="1" hangingPunct="1"/>
            <a:r>
              <a:rPr lang="it-IT" b="0" i="1"/>
              <a:t>flapping </a:t>
            </a:r>
            <a:r>
              <a:rPr lang="it-IT" b="0"/>
              <a:t>for lift and/or propulsion</a:t>
            </a:r>
          </a:p>
        </p:txBody>
      </p:sp>
      <p:pic>
        <p:nvPicPr>
          <p:cNvPr id="14342" name="Picture 4" descr="spe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CasellaDiTesto 6"/>
          <p:cNvSpPr txBox="1">
            <a:spLocks noChangeArrowheads="1"/>
          </p:cNvSpPr>
          <p:nvPr/>
        </p:nvSpPr>
        <p:spPr bwMode="auto">
          <a:xfrm>
            <a:off x="3924300" y="4611688"/>
            <a:ext cx="4843463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0"/>
              <a:t>   Heaving, </a:t>
            </a:r>
            <a:r>
              <a:rPr lang="it-IT" b="0" i="1"/>
              <a:t>flexible</a:t>
            </a:r>
            <a:r>
              <a:rPr lang="it-IT" b="0"/>
              <a:t>, cambered foil</a:t>
            </a:r>
          </a:p>
          <a:p>
            <a:pPr eaLnBrk="1" hangingPunct="1"/>
            <a:r>
              <a:rPr lang="it-IT" b="0"/>
              <a:t>   (</a:t>
            </a:r>
            <a:r>
              <a:rPr lang="it-IT" b="0">
                <a:solidFill>
                  <a:srgbClr val="000AFF"/>
                </a:solidFill>
              </a:rPr>
              <a:t>plus …</a:t>
            </a:r>
            <a:r>
              <a:rPr lang="it-IT" b="0"/>
              <a:t>)</a:t>
            </a:r>
          </a:p>
          <a:p>
            <a:pPr eaLnBrk="1" hangingPunct="1"/>
            <a:endParaRPr lang="it-IT" b="0"/>
          </a:p>
          <a:p>
            <a:pPr eaLnBrk="1" hangingPunct="1"/>
            <a:endParaRPr lang="it-IT" b="0"/>
          </a:p>
          <a:p>
            <a:pPr eaLnBrk="1" hangingPunct="1"/>
            <a:r>
              <a:rPr lang="it-IT" sz="1800" b="0"/>
              <a:t>    J. Guerrero, PhD Thesis, 2009, UNIGE</a:t>
            </a:r>
          </a:p>
        </p:txBody>
      </p:sp>
      <p:pic>
        <p:nvPicPr>
          <p:cNvPr id="14344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822700"/>
            <a:ext cx="3043237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15363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asellaDiTesto 1"/>
          <p:cNvSpPr txBox="1">
            <a:spLocks noChangeArrowheads="1"/>
          </p:cNvSpPr>
          <p:nvPr/>
        </p:nvSpPr>
        <p:spPr bwMode="auto">
          <a:xfrm>
            <a:off x="485775" y="549275"/>
            <a:ext cx="7904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0"/>
              <a:t>Some animals live between these worlds: </a:t>
            </a:r>
            <a:r>
              <a:rPr lang="it-IT"/>
              <a:t>Re ≈ 10 - 1000</a:t>
            </a:r>
          </a:p>
          <a:p>
            <a:pPr eaLnBrk="1" hangingPunct="1"/>
            <a:r>
              <a:rPr lang="it-IT" b="0"/>
              <a:t>(and present flexible appendages)</a:t>
            </a:r>
          </a:p>
        </p:txBody>
      </p:sp>
      <p:pic>
        <p:nvPicPr>
          <p:cNvPr id="15365" name="Picture 2" descr="http://deepseanews.com/wp-content/uploads/2009/02/lau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25923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CasellaDiTesto 2"/>
          <p:cNvSpPr txBox="1">
            <a:spLocks noChangeArrowheads="1"/>
          </p:cNvSpPr>
          <p:nvPr/>
        </p:nvSpPr>
        <p:spPr bwMode="auto">
          <a:xfrm>
            <a:off x="347663" y="4581525"/>
            <a:ext cx="4471987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0" i="1"/>
              <a:t>Clione Antarctica </a:t>
            </a:r>
            <a:r>
              <a:rPr lang="en-US" sz="1800" b="0"/>
              <a:t>(“sea slug”), a marine </a:t>
            </a:r>
          </a:p>
          <a:p>
            <a:pPr eaLnBrk="1" hangingPunct="1"/>
            <a:r>
              <a:rPr lang="en-US" sz="1800" b="0"/>
              <a:t>mollusc which switches mobility strategy </a:t>
            </a:r>
          </a:p>
          <a:p>
            <a:pPr eaLnBrk="1" hangingPunct="1"/>
            <a:r>
              <a:rPr lang="en-US" sz="1800" b="0"/>
              <a:t>with adulthood: </a:t>
            </a:r>
          </a:p>
          <a:p>
            <a:pPr eaLnBrk="1" hangingPunct="1"/>
            <a:endParaRPr lang="en-US" sz="1800" b="0"/>
          </a:p>
          <a:p>
            <a:pPr eaLnBrk="1" hangingPunct="1"/>
            <a:r>
              <a:rPr lang="en-US" sz="1800" b="0"/>
              <a:t>    </a:t>
            </a:r>
            <a:r>
              <a:rPr lang="en-US" sz="1800"/>
              <a:t>rowing cilia </a:t>
            </a:r>
            <a:r>
              <a:rPr lang="en-US" sz="1800">
                <a:sym typeface="Wingdings" pitchFamily="2" charset="2"/>
              </a:rPr>
              <a:t> flapping wings</a:t>
            </a:r>
          </a:p>
          <a:p>
            <a:pPr eaLnBrk="1" hangingPunct="1"/>
            <a:endParaRPr lang="it-IT" sz="1800" b="0">
              <a:sym typeface="Wingdings" pitchFamily="2" charset="2"/>
            </a:endParaRPr>
          </a:p>
          <a:p>
            <a:pPr eaLnBrk="1" hangingPunct="1"/>
            <a:r>
              <a:rPr lang="it-IT" sz="1800" b="0">
                <a:sym typeface="Wingdings" pitchFamily="2" charset="2"/>
              </a:rPr>
              <a:t>Childress &amp; Dudley, </a:t>
            </a:r>
            <a:r>
              <a:rPr lang="it-IT" sz="1800" b="0" i="1">
                <a:sym typeface="Wingdings" pitchFamily="2" charset="2"/>
              </a:rPr>
              <a:t>JFM</a:t>
            </a:r>
            <a:r>
              <a:rPr lang="it-IT" sz="1800" b="0">
                <a:sym typeface="Wingdings" pitchFamily="2" charset="2"/>
              </a:rPr>
              <a:t> 2004</a:t>
            </a:r>
            <a:r>
              <a:rPr lang="it-IT" sz="1800" b="0"/>
              <a:t> </a:t>
            </a:r>
          </a:p>
        </p:txBody>
      </p:sp>
      <p:sp>
        <p:nvSpPr>
          <p:cNvPr id="15367" name="Rettangolo 3"/>
          <p:cNvSpPr>
            <a:spLocks noChangeArrowheads="1"/>
          </p:cNvSpPr>
          <p:nvPr/>
        </p:nvSpPr>
        <p:spPr bwMode="auto">
          <a:xfrm>
            <a:off x="2484438" y="4221163"/>
            <a:ext cx="1295400" cy="2032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5368" name="Rettangolo 4"/>
          <p:cNvSpPr>
            <a:spLocks noChangeArrowheads="1"/>
          </p:cNvSpPr>
          <p:nvPr/>
        </p:nvSpPr>
        <p:spPr bwMode="auto">
          <a:xfrm>
            <a:off x="7956550" y="1557338"/>
            <a:ext cx="1258888" cy="3311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16387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asellaDiTesto 1"/>
          <p:cNvSpPr txBox="1">
            <a:spLocks noChangeArrowheads="1"/>
          </p:cNvSpPr>
          <p:nvPr/>
        </p:nvSpPr>
        <p:spPr bwMode="auto">
          <a:xfrm>
            <a:off x="485775" y="549275"/>
            <a:ext cx="8101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0"/>
              <a:t>Some animals live between these worlds: </a:t>
            </a:r>
            <a:r>
              <a:rPr lang="it-IT"/>
              <a:t>Re ≈ 10 - 1000</a:t>
            </a:r>
          </a:p>
          <a:p>
            <a:pPr eaLnBrk="1" hangingPunct="1"/>
            <a:r>
              <a:rPr lang="it-IT" b="0"/>
              <a:t>(and present flexible appendages)</a:t>
            </a:r>
          </a:p>
        </p:txBody>
      </p:sp>
      <p:pic>
        <p:nvPicPr>
          <p:cNvPr id="16389" name="Picture 2" descr="http://deepseanews.com/wp-content/uploads/2009/02/lau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25923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CasellaDiTesto 2"/>
          <p:cNvSpPr txBox="1">
            <a:spLocks noChangeArrowheads="1"/>
          </p:cNvSpPr>
          <p:nvPr/>
        </p:nvSpPr>
        <p:spPr bwMode="auto">
          <a:xfrm>
            <a:off x="347663" y="4581525"/>
            <a:ext cx="4471987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0" i="1"/>
              <a:t>Clione Antarctica </a:t>
            </a:r>
            <a:r>
              <a:rPr lang="en-US" sz="1800" b="0"/>
              <a:t>(“sea slug”), a marine </a:t>
            </a:r>
          </a:p>
          <a:p>
            <a:pPr eaLnBrk="1" hangingPunct="1"/>
            <a:r>
              <a:rPr lang="en-US" sz="1800" b="0"/>
              <a:t>mollusc which switches mobility strategy </a:t>
            </a:r>
          </a:p>
          <a:p>
            <a:pPr eaLnBrk="1" hangingPunct="1"/>
            <a:r>
              <a:rPr lang="en-US" sz="1800" b="0"/>
              <a:t>with adulthood: </a:t>
            </a:r>
          </a:p>
          <a:p>
            <a:pPr eaLnBrk="1" hangingPunct="1"/>
            <a:endParaRPr lang="en-US" sz="1800" b="0"/>
          </a:p>
          <a:p>
            <a:pPr eaLnBrk="1" hangingPunct="1"/>
            <a:r>
              <a:rPr lang="en-US" sz="1800" b="0"/>
              <a:t>    </a:t>
            </a:r>
            <a:r>
              <a:rPr lang="en-US" sz="1800"/>
              <a:t>rowing cilia </a:t>
            </a:r>
            <a:r>
              <a:rPr lang="en-US" sz="1800">
                <a:sym typeface="Wingdings" pitchFamily="2" charset="2"/>
              </a:rPr>
              <a:t> flapping wings</a:t>
            </a:r>
          </a:p>
          <a:p>
            <a:pPr eaLnBrk="1" hangingPunct="1"/>
            <a:endParaRPr lang="it-IT" sz="1800" b="0">
              <a:sym typeface="Wingdings" pitchFamily="2" charset="2"/>
            </a:endParaRPr>
          </a:p>
          <a:p>
            <a:pPr eaLnBrk="1" hangingPunct="1"/>
            <a:r>
              <a:rPr lang="it-IT" sz="1800" b="0">
                <a:sym typeface="Wingdings" pitchFamily="2" charset="2"/>
              </a:rPr>
              <a:t>Childress &amp; Dudley, </a:t>
            </a:r>
            <a:r>
              <a:rPr lang="it-IT" sz="1800" b="0" i="1">
                <a:sym typeface="Wingdings" pitchFamily="2" charset="2"/>
              </a:rPr>
              <a:t>JFM</a:t>
            </a:r>
            <a:r>
              <a:rPr lang="it-IT" sz="1800" b="0">
                <a:sym typeface="Wingdings" pitchFamily="2" charset="2"/>
              </a:rPr>
              <a:t> 2004</a:t>
            </a:r>
            <a:r>
              <a:rPr lang="it-IT" sz="1800" b="0"/>
              <a:t> </a:t>
            </a:r>
          </a:p>
        </p:txBody>
      </p:sp>
      <p:pic>
        <p:nvPicPr>
          <p:cNvPr id="16391" name="Picture 4" descr="http://www.geo-bg.bg/thumbs/full/44/76/00/pleurobrachia-pileus-76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584325"/>
            <a:ext cx="367347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ttangolo 3"/>
          <p:cNvSpPr>
            <a:spLocks noChangeArrowheads="1"/>
          </p:cNvSpPr>
          <p:nvPr/>
        </p:nvSpPr>
        <p:spPr bwMode="auto">
          <a:xfrm>
            <a:off x="2484438" y="4221163"/>
            <a:ext cx="1295400" cy="2032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6393" name="Rettangolo 4"/>
          <p:cNvSpPr>
            <a:spLocks noChangeArrowheads="1"/>
          </p:cNvSpPr>
          <p:nvPr/>
        </p:nvSpPr>
        <p:spPr bwMode="auto">
          <a:xfrm>
            <a:off x="7956550" y="1557338"/>
            <a:ext cx="1258888" cy="3311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6394" name="CasellaDiTesto 6"/>
          <p:cNvSpPr txBox="1">
            <a:spLocks noChangeArrowheads="1"/>
          </p:cNvSpPr>
          <p:nvPr/>
        </p:nvSpPr>
        <p:spPr bwMode="auto">
          <a:xfrm>
            <a:off x="4859338" y="4581525"/>
            <a:ext cx="40338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 b="0" i="1"/>
              <a:t>Pleurobrachia Pileus </a:t>
            </a:r>
            <a:r>
              <a:rPr lang="it-IT" sz="1800" b="0"/>
              <a:t>(comb-jelly), a</a:t>
            </a:r>
          </a:p>
          <a:p>
            <a:pPr eaLnBrk="1" hangingPunct="1"/>
            <a:r>
              <a:rPr lang="it-IT" sz="1800" b="0"/>
              <a:t>member of the Phylum Ctenophora</a:t>
            </a:r>
          </a:p>
          <a:p>
            <a:pPr eaLnBrk="1" hangingPunct="1"/>
            <a:r>
              <a:rPr lang="it-IT" sz="1800" b="0"/>
              <a:t>which moves in water thanks to the rythmic beating of eight rows of cilia.</a:t>
            </a:r>
          </a:p>
          <a:p>
            <a:pPr eaLnBrk="1" hangingPunct="1"/>
            <a:endParaRPr lang="it-IT" sz="18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17411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1"/>
          <p:cNvSpPr txBox="1">
            <a:spLocks noChangeArrowheads="1"/>
          </p:cNvSpPr>
          <p:nvPr/>
        </p:nvSpPr>
        <p:spPr bwMode="auto">
          <a:xfrm>
            <a:off x="485775" y="549275"/>
            <a:ext cx="8101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0"/>
              <a:t>Some animals live between these worlds: </a:t>
            </a:r>
            <a:r>
              <a:rPr lang="it-IT"/>
              <a:t>Re ≈ 10 - 1000</a:t>
            </a:r>
          </a:p>
          <a:p>
            <a:pPr eaLnBrk="1" hangingPunct="1"/>
            <a:r>
              <a:rPr lang="it-IT" b="0"/>
              <a:t>(and present flexible appendages)</a:t>
            </a:r>
          </a:p>
        </p:txBody>
      </p:sp>
      <p:pic>
        <p:nvPicPr>
          <p:cNvPr id="17413" name="Picture 4" descr="http://www.geo-bg.bg/thumbs/full/44/76/00/pleurobrachia-pileus-76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584325"/>
            <a:ext cx="367347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ttangolo 4"/>
          <p:cNvSpPr>
            <a:spLocks noChangeArrowheads="1"/>
          </p:cNvSpPr>
          <p:nvPr/>
        </p:nvSpPr>
        <p:spPr bwMode="auto">
          <a:xfrm>
            <a:off x="7956550" y="1557338"/>
            <a:ext cx="1258888" cy="3311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7415" name="CasellaDiTesto 6"/>
          <p:cNvSpPr txBox="1">
            <a:spLocks noChangeArrowheads="1"/>
          </p:cNvSpPr>
          <p:nvPr/>
        </p:nvSpPr>
        <p:spPr bwMode="auto">
          <a:xfrm>
            <a:off x="4859338" y="4581525"/>
            <a:ext cx="40338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 b="0" i="1"/>
              <a:t>Pleurobrachia Pileus </a:t>
            </a:r>
            <a:r>
              <a:rPr lang="it-IT" sz="1800" b="0"/>
              <a:t>(comb-jelly), a</a:t>
            </a:r>
          </a:p>
          <a:p>
            <a:pPr eaLnBrk="1" hangingPunct="1"/>
            <a:r>
              <a:rPr lang="it-IT" sz="1800" b="0"/>
              <a:t>member of the Phylum Ctenophora</a:t>
            </a:r>
          </a:p>
          <a:p>
            <a:pPr eaLnBrk="1" hangingPunct="1"/>
            <a:r>
              <a:rPr lang="it-IT" sz="1800" b="0"/>
              <a:t>which moves in water thanks to the rythmic beating of eight rows of cilia</a:t>
            </a:r>
          </a:p>
          <a:p>
            <a:pPr eaLnBrk="1" hangingPunct="1"/>
            <a:endParaRPr lang="it-IT" sz="1800" b="0"/>
          </a:p>
          <a:p>
            <a:pPr eaLnBrk="1" hangingPunct="1"/>
            <a:r>
              <a:rPr lang="it-IT" sz="1800" b="0"/>
              <a:t>Long tentacles for feeding …</a:t>
            </a:r>
          </a:p>
          <a:p>
            <a:pPr eaLnBrk="1" hangingPunct="1"/>
            <a:endParaRPr lang="it-IT" sz="1800" b="0"/>
          </a:p>
        </p:txBody>
      </p:sp>
      <p:pic>
        <p:nvPicPr>
          <p:cNvPr id="17416" name="Picture 10" descr="an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584325"/>
            <a:ext cx="4086225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CasellaDiTesto 5"/>
          <p:cNvSpPr txBox="1">
            <a:spLocks noChangeArrowheads="1"/>
          </p:cNvSpPr>
          <p:nvPr/>
        </p:nvSpPr>
        <p:spPr bwMode="auto">
          <a:xfrm>
            <a:off x="485775" y="5445125"/>
            <a:ext cx="4086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 b="0"/>
              <a:t>Dauptain, Favier &amp; Bottaro, </a:t>
            </a:r>
            <a:r>
              <a:rPr lang="it-IT" sz="1800" b="0" i="1"/>
              <a:t>JFS</a:t>
            </a:r>
            <a:r>
              <a:rPr lang="it-IT" sz="1800" b="0"/>
              <a:t> 2008 </a:t>
            </a:r>
          </a:p>
          <a:p>
            <a:pPr eaLnBrk="1" hangingPunct="1"/>
            <a:endParaRPr lang="en-US" sz="1800"/>
          </a:p>
        </p:txBody>
      </p:sp>
      <p:sp>
        <p:nvSpPr>
          <p:cNvPr id="17418" name="Connettore 7"/>
          <p:cNvSpPr>
            <a:spLocks noChangeArrowheads="1"/>
          </p:cNvSpPr>
          <p:nvPr/>
        </p:nvSpPr>
        <p:spPr bwMode="auto">
          <a:xfrm>
            <a:off x="6227763" y="3003550"/>
            <a:ext cx="360362" cy="354013"/>
          </a:xfrm>
          <a:prstGeom prst="flowChartConnector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7419" name="Connettore 1 9"/>
          <p:cNvCxnSpPr>
            <a:cxnSpLocks noChangeShapeType="1"/>
            <a:stCxn id="17418" idx="2"/>
          </p:cNvCxnSpPr>
          <p:nvPr/>
        </p:nvCxnSpPr>
        <p:spPr bwMode="auto">
          <a:xfrm flipH="1" flipV="1">
            <a:off x="4572000" y="2852738"/>
            <a:ext cx="1655763" cy="328612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0" name="Connettore 1 12"/>
          <p:cNvCxnSpPr>
            <a:cxnSpLocks noChangeShapeType="1"/>
          </p:cNvCxnSpPr>
          <p:nvPr/>
        </p:nvCxnSpPr>
        <p:spPr bwMode="auto">
          <a:xfrm>
            <a:off x="4572000" y="2852738"/>
            <a:ext cx="820738" cy="1508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18435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CasellaDiTesto 1"/>
          <p:cNvSpPr txBox="1">
            <a:spLocks noChangeArrowheads="1"/>
          </p:cNvSpPr>
          <p:nvPr/>
        </p:nvSpPr>
        <p:spPr bwMode="auto">
          <a:xfrm>
            <a:off x="485775" y="549275"/>
            <a:ext cx="7904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0"/>
              <a:t>Some animals live between these worlds: </a:t>
            </a:r>
            <a:r>
              <a:rPr lang="it-IT"/>
              <a:t>Re ≈ 10 - 1000</a:t>
            </a:r>
          </a:p>
          <a:p>
            <a:pPr eaLnBrk="1" hangingPunct="1"/>
            <a:r>
              <a:rPr lang="it-IT" b="0"/>
              <a:t>(and present flexible appendages)</a:t>
            </a:r>
          </a:p>
        </p:txBody>
      </p:sp>
      <p:sp>
        <p:nvSpPr>
          <p:cNvPr id="18437" name="Connettore 7"/>
          <p:cNvSpPr>
            <a:spLocks noChangeArrowheads="1"/>
          </p:cNvSpPr>
          <p:nvPr/>
        </p:nvSpPr>
        <p:spPr bwMode="auto">
          <a:xfrm>
            <a:off x="6227763" y="3003550"/>
            <a:ext cx="360362" cy="354013"/>
          </a:xfrm>
          <a:prstGeom prst="flowChartConnector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8438" name="Picture 2" descr="http://m5.i.pbase.com/o1/16/890416/1/139830975.j60I4KwH.MarveliousSpatultail2011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773238"/>
            <a:ext cx="5210175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CasellaDiTesto 1"/>
          <p:cNvSpPr txBox="1">
            <a:spLocks noChangeArrowheads="1"/>
          </p:cNvSpPr>
          <p:nvPr/>
        </p:nvSpPr>
        <p:spPr bwMode="auto">
          <a:xfrm>
            <a:off x="971550" y="5635625"/>
            <a:ext cx="7107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0" dirty="0"/>
              <a:t>Re</a:t>
            </a:r>
            <a:r>
              <a:rPr lang="it-IT" b="0" baseline="-25000" dirty="0"/>
              <a:t>1</a:t>
            </a:r>
            <a:r>
              <a:rPr lang="it-IT" b="0" dirty="0"/>
              <a:t> </a:t>
            </a:r>
            <a:r>
              <a:rPr lang="it-IT" b="0" dirty="0">
                <a:sym typeface="Symbol" pitchFamily="18" charset="2"/>
              </a:rPr>
              <a:t></a:t>
            </a:r>
            <a:r>
              <a:rPr lang="it-IT" b="0" dirty="0"/>
              <a:t> </a:t>
            </a:r>
            <a:r>
              <a:rPr lang="it-IT" b="0" i="1" dirty="0"/>
              <a:t>f</a:t>
            </a:r>
            <a:r>
              <a:rPr lang="it-IT" b="0" dirty="0"/>
              <a:t> L</a:t>
            </a:r>
            <a:r>
              <a:rPr lang="it-IT" b="0" baseline="30000" dirty="0"/>
              <a:t>2</a:t>
            </a:r>
            <a:r>
              <a:rPr lang="it-IT" b="0" dirty="0"/>
              <a:t>/</a:t>
            </a:r>
            <a:r>
              <a:rPr lang="it-IT" b="0" dirty="0">
                <a:latin typeface="Symbol" pitchFamily="18" charset="2"/>
              </a:rPr>
              <a:t>n</a:t>
            </a:r>
            <a:r>
              <a:rPr lang="it-IT" b="0" dirty="0"/>
              <a:t> </a:t>
            </a:r>
            <a:r>
              <a:rPr lang="it-IT" b="0" dirty="0">
                <a:sym typeface="Symbol" pitchFamily="18" charset="2"/>
              </a:rPr>
              <a:t></a:t>
            </a:r>
            <a:r>
              <a:rPr lang="it-IT" b="0" dirty="0"/>
              <a:t> </a:t>
            </a:r>
            <a:r>
              <a:rPr lang="it-IT" b="0" dirty="0" smtClean="0"/>
              <a:t>900 with  </a:t>
            </a:r>
            <a:r>
              <a:rPr lang="it-IT" b="0" i="1" dirty="0"/>
              <a:t>f</a:t>
            </a:r>
            <a:r>
              <a:rPr lang="it-IT" b="0" dirty="0">
                <a:sym typeface="Symbol" pitchFamily="18" charset="2"/>
              </a:rPr>
              <a:t>  20 Hz and L  </a:t>
            </a:r>
            <a:r>
              <a:rPr lang="it-IT" b="0" dirty="0" smtClean="0">
                <a:sym typeface="Symbol" pitchFamily="18" charset="2"/>
              </a:rPr>
              <a:t>3 </a:t>
            </a:r>
            <a:r>
              <a:rPr lang="it-IT" b="0" dirty="0">
                <a:sym typeface="Symbol" pitchFamily="18" charset="2"/>
              </a:rPr>
              <a:t>cm</a:t>
            </a:r>
          </a:p>
          <a:p>
            <a:pPr eaLnBrk="1" hangingPunct="1"/>
            <a:r>
              <a:rPr lang="it-IT" b="0" dirty="0">
                <a:sym typeface="Symbol" pitchFamily="18" charset="2"/>
              </a:rPr>
              <a:t>R</a:t>
            </a:r>
            <a:r>
              <a:rPr lang="it-IT" b="0" dirty="0"/>
              <a:t>e</a:t>
            </a:r>
            <a:r>
              <a:rPr lang="it-IT" b="0" baseline="-25000" dirty="0"/>
              <a:t>2</a:t>
            </a:r>
            <a:r>
              <a:rPr lang="it-IT" b="0" dirty="0"/>
              <a:t> </a:t>
            </a:r>
            <a:r>
              <a:rPr lang="it-IT" dirty="0"/>
              <a:t> </a:t>
            </a:r>
            <a:r>
              <a:rPr lang="it-IT" b="0" dirty="0">
                <a:sym typeface="Symbol" pitchFamily="18" charset="2"/>
              </a:rPr>
              <a:t></a:t>
            </a:r>
            <a:r>
              <a:rPr lang="it-IT" b="0" dirty="0"/>
              <a:t> </a:t>
            </a:r>
            <a:r>
              <a:rPr lang="it-IT" b="0" i="1" dirty="0"/>
              <a:t>U </a:t>
            </a:r>
            <a:r>
              <a:rPr lang="it-IT" b="0" dirty="0"/>
              <a:t>L/</a:t>
            </a:r>
            <a:r>
              <a:rPr lang="it-IT" b="0" dirty="0">
                <a:latin typeface="Symbol" pitchFamily="18" charset="2"/>
              </a:rPr>
              <a:t>n</a:t>
            </a:r>
            <a:r>
              <a:rPr lang="it-IT" b="0" dirty="0"/>
              <a:t> </a:t>
            </a:r>
            <a:r>
              <a:rPr lang="it-IT" b="0">
                <a:sym typeface="Symbol" pitchFamily="18" charset="2"/>
              </a:rPr>
              <a:t></a:t>
            </a:r>
            <a:r>
              <a:rPr lang="it-IT" b="0"/>
              <a:t> </a:t>
            </a:r>
            <a:r>
              <a:rPr lang="it-IT" b="0" smtClean="0"/>
              <a:t>1500   </a:t>
            </a:r>
            <a:r>
              <a:rPr lang="it-IT" b="0" dirty="0"/>
              <a:t>with  </a:t>
            </a:r>
            <a:r>
              <a:rPr lang="it-IT" b="0" i="1" dirty="0"/>
              <a:t>U</a:t>
            </a:r>
            <a:r>
              <a:rPr lang="it-IT" b="0" dirty="0">
                <a:sym typeface="Symbol" pitchFamily="18" charset="2"/>
              </a:rPr>
              <a:t>  1 m/s 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19459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V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76250"/>
            <a:ext cx="28098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fly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6250"/>
            <a:ext cx="295275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butterf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284538"/>
            <a:ext cx="312896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 descr="image1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284538"/>
            <a:ext cx="28987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CasellaDiTesto 4"/>
          <p:cNvSpPr txBox="1">
            <a:spLocks noChangeArrowheads="1"/>
          </p:cNvSpPr>
          <p:nvPr/>
        </p:nvSpPr>
        <p:spPr bwMode="auto">
          <a:xfrm>
            <a:off x="2359025" y="2646363"/>
            <a:ext cx="516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0"/>
              <a:t>fly                                                   mosquito</a:t>
            </a:r>
          </a:p>
        </p:txBody>
      </p:sp>
      <p:sp>
        <p:nvSpPr>
          <p:cNvPr id="19465" name="CasellaDiTesto 5"/>
          <p:cNvSpPr txBox="1">
            <a:spLocks noChangeArrowheads="1"/>
          </p:cNvSpPr>
          <p:nvPr/>
        </p:nvSpPr>
        <p:spPr bwMode="auto">
          <a:xfrm>
            <a:off x="1908175" y="5487988"/>
            <a:ext cx="6238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0"/>
              <a:t>butterfly                                            “pop-up” feathers</a:t>
            </a:r>
          </a:p>
        </p:txBody>
      </p:sp>
      <p:sp>
        <p:nvSpPr>
          <p:cNvPr id="19466" name="CasellaDiTesto 6"/>
          <p:cNvSpPr txBox="1">
            <a:spLocks noChangeArrowheads="1"/>
          </p:cNvSpPr>
          <p:nvPr/>
        </p:nvSpPr>
        <p:spPr bwMode="auto">
          <a:xfrm>
            <a:off x="1747838" y="6092825"/>
            <a:ext cx="628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In Nature “rough” is </a:t>
            </a:r>
            <a:r>
              <a:rPr lang="en-US">
                <a:solidFill>
                  <a:srgbClr val="FF0000"/>
                </a:solidFill>
              </a:rPr>
              <a:t>rule</a:t>
            </a:r>
            <a:r>
              <a:rPr lang="en-US"/>
              <a:t>, not exception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20483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asellaDiTesto 4"/>
          <p:cNvSpPr txBox="1">
            <a:spLocks noChangeArrowheads="1"/>
          </p:cNvSpPr>
          <p:nvPr/>
        </p:nvSpPr>
        <p:spPr bwMode="auto">
          <a:xfrm>
            <a:off x="2359025" y="2646363"/>
            <a:ext cx="1179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0"/>
              <a:t>sea otter</a:t>
            </a:r>
          </a:p>
        </p:txBody>
      </p:sp>
      <p:sp>
        <p:nvSpPr>
          <p:cNvPr id="20485" name="CasellaDiTesto 5"/>
          <p:cNvSpPr txBox="1">
            <a:spLocks noChangeArrowheads="1"/>
          </p:cNvSpPr>
          <p:nvPr/>
        </p:nvSpPr>
        <p:spPr bwMode="auto">
          <a:xfrm>
            <a:off x="1042988" y="5245100"/>
            <a:ext cx="7680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0"/>
              <a:t>Caudal (tail) of a sunfish made                 competition swim suits …</a:t>
            </a:r>
          </a:p>
          <a:p>
            <a:pPr eaLnBrk="1" hangingPunct="1"/>
            <a:r>
              <a:rPr lang="en-US" sz="2000" b="0"/>
              <a:t>     by jointed bony segments                                           </a:t>
            </a:r>
          </a:p>
        </p:txBody>
      </p:sp>
      <p:sp>
        <p:nvSpPr>
          <p:cNvPr id="20486" name="CasellaDiTesto 6"/>
          <p:cNvSpPr txBox="1">
            <a:spLocks noChangeArrowheads="1"/>
          </p:cNvSpPr>
          <p:nvPr/>
        </p:nvSpPr>
        <p:spPr bwMode="auto">
          <a:xfrm>
            <a:off x="1747838" y="6092825"/>
            <a:ext cx="628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In Nature “rough” is </a:t>
            </a:r>
            <a:r>
              <a:rPr lang="en-US">
                <a:solidFill>
                  <a:srgbClr val="FF0000"/>
                </a:solidFill>
              </a:rPr>
              <a:t>rule</a:t>
            </a:r>
            <a:r>
              <a:rPr lang="en-US"/>
              <a:t>, not exception …</a:t>
            </a:r>
          </a:p>
        </p:txBody>
      </p:sp>
      <p:pic>
        <p:nvPicPr>
          <p:cNvPr id="20487" name="Picture 2" descr="http://25.media.tumblr.com/hVsURLBiOh3uqn1biLkXQbQAo1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31800"/>
            <a:ext cx="29527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1412875"/>
            <a:ext cx="259397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3475038"/>
            <a:ext cx="2078037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676650"/>
            <a:ext cx="210661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549275"/>
            <a:ext cx="9036050" cy="503238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/>
              <a:t/>
            </a:r>
            <a:br>
              <a:rPr lang="en-GB" b="1" dirty="0"/>
            </a:b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it-IT" sz="2800" b="1" dirty="0" err="1" smtClean="0">
                <a:solidFill>
                  <a:schemeClr val="accent1">
                    <a:lumMod val="50000"/>
                  </a:schemeClr>
                </a:solidFill>
              </a:rPr>
              <a:t>role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 of passive </a:t>
            </a:r>
            <a:r>
              <a:rPr lang="it-IT" sz="2800" b="1" dirty="0" err="1" smtClean="0">
                <a:solidFill>
                  <a:schemeClr val="accent1">
                    <a:lumMod val="50000"/>
                  </a:schemeClr>
                </a:solidFill>
              </a:rPr>
              <a:t>appendages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it-IT" sz="2800" b="1" dirty="0" err="1" smtClean="0">
                <a:solidFill>
                  <a:schemeClr val="accent1">
                    <a:lumMod val="50000"/>
                  </a:schemeClr>
                </a:solidFill>
              </a:rPr>
              <a:t>hair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800" b="1" dirty="0" err="1" smtClean="0">
                <a:solidFill>
                  <a:schemeClr val="accent1">
                    <a:lumMod val="50000"/>
                  </a:schemeClr>
                </a:solidFill>
              </a:rPr>
              <a:t>feathers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800" b="1" dirty="0" err="1" smtClean="0">
                <a:solidFill>
                  <a:schemeClr val="accent1">
                    <a:lumMod val="50000"/>
                  </a:schemeClr>
                </a:solidFill>
              </a:rPr>
              <a:t>scales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 …) on </a:t>
            </a:r>
            <a:r>
              <a:rPr lang="it-IT" sz="2800" b="1" dirty="0" err="1" smtClean="0">
                <a:solidFill>
                  <a:schemeClr val="accent1">
                    <a:lumMod val="50000"/>
                  </a:schemeClr>
                </a:solidFill>
              </a:rPr>
              <a:t>animal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800" b="1" dirty="0" err="1" smtClean="0">
                <a:solidFill>
                  <a:schemeClr val="accent1">
                    <a:lumMod val="50000"/>
                  </a:schemeClr>
                </a:solidFill>
              </a:rPr>
              <a:t>propulsion</a:t>
            </a:r>
            <a:endParaRPr lang="en-GB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852738"/>
            <a:ext cx="7993063" cy="504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400" i="1" dirty="0" smtClean="0"/>
              <a:t>  A. </a:t>
            </a:r>
            <a:r>
              <a:rPr lang="en-GB" sz="2400" i="1" dirty="0" err="1" smtClean="0"/>
              <a:t>Bottaro</a:t>
            </a:r>
            <a:r>
              <a:rPr lang="en-GB" sz="2400" i="1" dirty="0" smtClean="0"/>
              <a:t> (DICCA, University of </a:t>
            </a:r>
            <a:r>
              <a:rPr lang="en-GB" sz="2400" i="1" dirty="0" err="1" smtClean="0"/>
              <a:t>Genova</a:t>
            </a:r>
            <a:r>
              <a:rPr lang="en-GB" sz="2400" i="1" dirty="0" smtClean="0"/>
              <a:t>)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en-GB" sz="500" i="1" dirty="0"/>
          </a:p>
          <a:p>
            <a:pPr algn="l" eaLnBrk="1" hangingPunct="1">
              <a:lnSpc>
                <a:spcPct val="80000"/>
              </a:lnSpc>
              <a:defRPr/>
            </a:pPr>
            <a:endParaRPr lang="en-GB" sz="500" i="1" u="sng" dirty="0" smtClean="0"/>
          </a:p>
          <a:p>
            <a:pPr algn="l" eaLnBrk="1" hangingPunct="1">
              <a:lnSpc>
                <a:spcPct val="80000"/>
              </a:lnSpc>
              <a:defRPr/>
            </a:pPr>
            <a:endParaRPr lang="en-GB" sz="2400" i="1" u="sng" dirty="0" smtClean="0"/>
          </a:p>
          <a:p>
            <a:pPr algn="l" eaLnBrk="1" hangingPunct="1">
              <a:lnSpc>
                <a:spcPct val="80000"/>
              </a:lnSpc>
              <a:defRPr/>
            </a:pPr>
            <a:endParaRPr lang="en-GB" sz="2400" i="1" u="sng" dirty="0" smtClean="0"/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u="sng" dirty="0"/>
              <a:t>C</a:t>
            </a:r>
            <a:r>
              <a:rPr lang="en-GB" sz="2400" i="1" u="sng" dirty="0" smtClean="0"/>
              <a:t>ollaborators</a:t>
            </a:r>
            <a:r>
              <a:rPr lang="en-GB" sz="2400" i="1" dirty="0" smtClean="0"/>
              <a:t>:              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dirty="0" smtClean="0">
                <a:solidFill>
                  <a:srgbClr val="FF0000"/>
                </a:solidFill>
              </a:rPr>
              <a:t>S. </a:t>
            </a:r>
            <a:r>
              <a:rPr lang="en-GB" sz="2400" i="1" dirty="0" err="1" smtClean="0">
                <a:solidFill>
                  <a:srgbClr val="FF0000"/>
                </a:solidFill>
              </a:rPr>
              <a:t>Bagheri</a:t>
            </a:r>
            <a:r>
              <a:rPr lang="en-GB" sz="2400" i="1" dirty="0" smtClean="0">
                <a:solidFill>
                  <a:srgbClr val="FF0000"/>
                </a:solidFill>
              </a:rPr>
              <a:t> 	</a:t>
            </a:r>
            <a:r>
              <a:rPr lang="en-GB" sz="2400" i="1" dirty="0" smtClean="0"/>
              <a:t>(KTH, Stockholm)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dirty="0" smtClean="0">
                <a:solidFill>
                  <a:srgbClr val="FF0000"/>
                </a:solidFill>
              </a:rPr>
              <a:t>A. </a:t>
            </a:r>
            <a:r>
              <a:rPr lang="en-GB" sz="2400" i="1" dirty="0" err="1" smtClean="0">
                <a:solidFill>
                  <a:srgbClr val="FF0000"/>
                </a:solidFill>
              </a:rPr>
              <a:t>Mazzino</a:t>
            </a:r>
            <a:r>
              <a:rPr lang="en-GB" sz="2400" i="1" dirty="0" smtClean="0">
                <a:solidFill>
                  <a:srgbClr val="FF0000"/>
                </a:solidFill>
              </a:rPr>
              <a:t> 	</a:t>
            </a:r>
            <a:r>
              <a:rPr lang="en-GB" sz="2400" i="1" dirty="0" smtClean="0"/>
              <a:t>(DICCA, </a:t>
            </a:r>
            <a:r>
              <a:rPr lang="en-GB" sz="2400" i="1" dirty="0" err="1" smtClean="0"/>
              <a:t>Genova</a:t>
            </a:r>
            <a:r>
              <a:rPr lang="en-GB" sz="2400" i="1" dirty="0" smtClean="0"/>
              <a:t>)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dirty="0" smtClean="0">
                <a:solidFill>
                  <a:srgbClr val="FF0000"/>
                </a:solidFill>
              </a:rPr>
              <a:t>Z. </a:t>
            </a:r>
            <a:r>
              <a:rPr lang="en-GB" sz="2400" i="1" dirty="0" err="1" smtClean="0">
                <a:solidFill>
                  <a:srgbClr val="FF0000"/>
                </a:solidFill>
              </a:rPr>
              <a:t>Orlando</a:t>
            </a:r>
            <a:r>
              <a:rPr lang="en-GB" sz="2400" i="1" dirty="0" smtClean="0">
                <a:solidFill>
                  <a:srgbClr val="FF0000"/>
                </a:solidFill>
              </a:rPr>
              <a:t>	</a:t>
            </a:r>
            <a:r>
              <a:rPr lang="en-GB" sz="2400" i="1" dirty="0" smtClean="0"/>
              <a:t>(DICCA, </a:t>
            </a:r>
            <a:r>
              <a:rPr lang="en-GB" sz="2400" i="1" dirty="0" err="1" smtClean="0"/>
              <a:t>Genova</a:t>
            </a:r>
            <a:r>
              <a:rPr lang="en-GB" sz="2400" i="1" dirty="0" smtClean="0"/>
              <a:t>)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GB" sz="2400" dirty="0" smtClean="0"/>
          </a:p>
        </p:txBody>
      </p:sp>
      <p:pic>
        <p:nvPicPr>
          <p:cNvPr id="3076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13"/>
          <p:cNvSpPr>
            <a:spLocks noChangeShapeType="1"/>
          </p:cNvSpPr>
          <p:nvPr/>
        </p:nvSpPr>
        <p:spPr bwMode="auto">
          <a:xfrm>
            <a:off x="323850" y="1052513"/>
            <a:ext cx="0" cy="151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Line 14"/>
          <p:cNvSpPr>
            <a:spLocks noChangeShapeType="1"/>
          </p:cNvSpPr>
          <p:nvPr/>
        </p:nvSpPr>
        <p:spPr bwMode="auto">
          <a:xfrm>
            <a:off x="323850" y="2563813"/>
            <a:ext cx="8640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Line 15"/>
          <p:cNvSpPr>
            <a:spLocks noChangeShapeType="1"/>
          </p:cNvSpPr>
          <p:nvPr/>
        </p:nvSpPr>
        <p:spPr bwMode="auto">
          <a:xfrm>
            <a:off x="323850" y="1052513"/>
            <a:ext cx="8640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16"/>
          <p:cNvSpPr>
            <a:spLocks noChangeShapeType="1"/>
          </p:cNvSpPr>
          <p:nvPr/>
        </p:nvSpPr>
        <p:spPr bwMode="auto">
          <a:xfrm>
            <a:off x="8964613" y="1052513"/>
            <a:ext cx="0" cy="151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CasellaDiTesto 9"/>
          <p:cNvSpPr txBox="1">
            <a:spLocks noChangeArrowheads="1"/>
          </p:cNvSpPr>
          <p:nvPr/>
        </p:nvSpPr>
        <p:spPr bwMode="auto">
          <a:xfrm>
            <a:off x="142875" y="6286500"/>
            <a:ext cx="7929563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Toulouse,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June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10, 2013</a:t>
            </a:r>
            <a:endParaRPr lang="it-IT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Penguins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Sharks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Seals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008063" y="620713"/>
            <a:ext cx="7140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it-IT"/>
          </a:p>
          <a:p>
            <a:r>
              <a:rPr lang="it-IT"/>
              <a:t> </a:t>
            </a:r>
            <a:r>
              <a:rPr lang="it-IT">
                <a:solidFill>
                  <a:srgbClr val="0070C0"/>
                </a:solidFill>
              </a:rPr>
              <a:t>Butterfly and moth microstructure of the wings</a:t>
            </a:r>
          </a:p>
          <a:p>
            <a:endParaRPr lang="it-IT"/>
          </a:p>
        </p:txBody>
      </p:sp>
      <p:pic>
        <p:nvPicPr>
          <p:cNvPr id="21510" name="Immagin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1844675"/>
            <a:ext cx="3830637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ttangolo 1"/>
          <p:cNvSpPr>
            <a:spLocks noChangeArrowheads="1"/>
          </p:cNvSpPr>
          <p:nvPr/>
        </p:nvSpPr>
        <p:spPr bwMode="auto">
          <a:xfrm>
            <a:off x="539750" y="5013325"/>
            <a:ext cx="807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000"/>
              <a:t>Left:     electron microscope image of butterfly scales.              Right:  perspective view (with dimensions) with details of a scale. UL:  upper lamina; LL:  lower lamina; T:  trabecula. </a:t>
            </a:r>
            <a:endParaRPr lang="it-IT" sz="2000"/>
          </a:p>
        </p:txBody>
      </p:sp>
      <p:pic>
        <p:nvPicPr>
          <p:cNvPr id="21512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391795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6" descr="uni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Penguins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Sharks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Seals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08063" y="620713"/>
            <a:ext cx="7140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it-IT"/>
          </a:p>
          <a:p>
            <a:r>
              <a:rPr lang="it-IT"/>
              <a:t> </a:t>
            </a:r>
            <a:r>
              <a:rPr lang="it-IT">
                <a:solidFill>
                  <a:srgbClr val="0070C0"/>
                </a:solidFill>
              </a:rPr>
              <a:t>Butterfly and moth microstructure of the wings</a:t>
            </a:r>
          </a:p>
          <a:p>
            <a:endParaRPr lang="it-IT"/>
          </a:p>
        </p:txBody>
      </p:sp>
      <p:pic>
        <p:nvPicPr>
          <p:cNvPr id="22534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1557338"/>
            <a:ext cx="4792662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36" name="Connettore 1 2"/>
          <p:cNvCxnSpPr>
            <a:cxnSpLocks noChangeShapeType="1"/>
          </p:cNvCxnSpPr>
          <p:nvPr/>
        </p:nvCxnSpPr>
        <p:spPr bwMode="auto">
          <a:xfrm>
            <a:off x="2927350" y="5300663"/>
            <a:ext cx="387667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Connettore 1 4"/>
          <p:cNvCxnSpPr>
            <a:cxnSpLocks noChangeShapeType="1"/>
          </p:cNvCxnSpPr>
          <p:nvPr/>
        </p:nvCxnSpPr>
        <p:spPr bwMode="auto">
          <a:xfrm>
            <a:off x="2454275" y="5445125"/>
            <a:ext cx="312578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Penguins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Sharks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Seals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95288" y="0"/>
            <a:ext cx="73453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it-IT"/>
          </a:p>
          <a:p>
            <a:r>
              <a:rPr lang="it-IT"/>
              <a:t> Shark skin paint!  </a:t>
            </a:r>
          </a:p>
          <a:p>
            <a:r>
              <a:rPr lang="it-IT" b="0"/>
              <a:t> The coating that reduces </a:t>
            </a:r>
            <a:r>
              <a:rPr lang="it-IT" b="0">
                <a:solidFill>
                  <a:srgbClr val="FF0000"/>
                </a:solidFill>
              </a:rPr>
              <a:t>skin friction drag   </a:t>
            </a:r>
          </a:p>
          <a:p>
            <a:r>
              <a:rPr lang="it-IT" b="0">
                <a:solidFill>
                  <a:srgbClr val="FF0000"/>
                </a:solidFill>
              </a:rPr>
              <a:t> </a:t>
            </a:r>
            <a:r>
              <a:rPr lang="it-IT" b="0"/>
              <a:t>(Fraunhofer, Bremen)</a:t>
            </a:r>
          </a:p>
          <a:p>
            <a:endParaRPr lang="it-IT"/>
          </a:p>
        </p:txBody>
      </p:sp>
      <p:pic>
        <p:nvPicPr>
          <p:cNvPr id="23558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91795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16113"/>
            <a:ext cx="374332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 descr="uni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1" descr="http://media.treehugger.com/assets/images/2011/10/jaws_movie_sti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4570413"/>
            <a:ext cx="3098800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CasellaDiTesto 1"/>
          <p:cNvSpPr txBox="1">
            <a:spLocks noChangeArrowheads="1"/>
          </p:cNvSpPr>
          <p:nvPr/>
        </p:nvSpPr>
        <p:spPr bwMode="auto">
          <a:xfrm>
            <a:off x="7380288" y="1268413"/>
            <a:ext cx="979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 b="0">
                <a:solidFill>
                  <a:srgbClr val="FF0000"/>
                </a:solidFill>
              </a:rPr>
              <a:t>denticle</a:t>
            </a:r>
            <a:endParaRPr lang="en-US" sz="1800" b="0">
              <a:solidFill>
                <a:srgbClr val="FF0000"/>
              </a:solidFill>
            </a:endParaRPr>
          </a:p>
        </p:txBody>
      </p:sp>
      <p:cxnSp>
        <p:nvCxnSpPr>
          <p:cNvPr id="23563" name="Connettore 2 3"/>
          <p:cNvCxnSpPr>
            <a:cxnSpLocks noChangeShapeType="1"/>
            <a:stCxn id="23562" idx="2"/>
          </p:cNvCxnSpPr>
          <p:nvPr/>
        </p:nvCxnSpPr>
        <p:spPr bwMode="auto">
          <a:xfrm flipH="1">
            <a:off x="7235825" y="1638300"/>
            <a:ext cx="635000" cy="11811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Penguins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Sharks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Seals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95288" y="0"/>
            <a:ext cx="7345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it-IT"/>
          </a:p>
          <a:p>
            <a:r>
              <a:rPr lang="it-IT"/>
              <a:t> </a:t>
            </a:r>
          </a:p>
        </p:txBody>
      </p:sp>
      <p:pic>
        <p:nvPicPr>
          <p:cNvPr id="24582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CasellaDiTesto 2"/>
          <p:cNvSpPr txBox="1">
            <a:spLocks noChangeArrowheads="1"/>
          </p:cNvSpPr>
          <p:nvPr/>
        </p:nvSpPr>
        <p:spPr bwMode="auto">
          <a:xfrm>
            <a:off x="395288" y="415925"/>
            <a:ext cx="6302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In fact, </a:t>
            </a:r>
            <a:r>
              <a:rPr lang="it-IT" i="1"/>
              <a:t>denticles</a:t>
            </a:r>
            <a:r>
              <a:rPr lang="it-IT"/>
              <a:t> enhance thrust when the</a:t>
            </a:r>
          </a:p>
          <a:p>
            <a:pPr eaLnBrk="1" hangingPunct="1"/>
            <a:r>
              <a:rPr lang="it-IT"/>
              <a:t>shark’s body undulates (i.e. it is </a:t>
            </a:r>
            <a:r>
              <a:rPr lang="it-IT" i="1"/>
              <a:t>flexible),</a:t>
            </a:r>
          </a:p>
          <a:p>
            <a:pPr eaLnBrk="1" hangingPunct="1"/>
            <a:r>
              <a:rPr lang="it-IT"/>
              <a:t>they do not simply reduce drag!</a:t>
            </a:r>
            <a:endParaRPr lang="en-US"/>
          </a:p>
        </p:txBody>
      </p:sp>
      <p:pic>
        <p:nvPicPr>
          <p:cNvPr id="245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65532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85" name="Connettore 1 5"/>
          <p:cNvCxnSpPr>
            <a:cxnSpLocks noChangeShapeType="1"/>
          </p:cNvCxnSpPr>
          <p:nvPr/>
        </p:nvCxnSpPr>
        <p:spPr bwMode="auto">
          <a:xfrm>
            <a:off x="2339975" y="6092825"/>
            <a:ext cx="352742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6" name="Connettore 1 7"/>
          <p:cNvCxnSpPr>
            <a:cxnSpLocks noChangeShapeType="1"/>
          </p:cNvCxnSpPr>
          <p:nvPr/>
        </p:nvCxnSpPr>
        <p:spPr bwMode="auto">
          <a:xfrm>
            <a:off x="5003800" y="5589588"/>
            <a:ext cx="216058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7" name="Connettore 1 9"/>
          <p:cNvCxnSpPr>
            <a:cxnSpLocks noChangeShapeType="1"/>
          </p:cNvCxnSpPr>
          <p:nvPr/>
        </p:nvCxnSpPr>
        <p:spPr bwMode="auto">
          <a:xfrm>
            <a:off x="827088" y="5732463"/>
            <a:ext cx="3440112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Penguins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Sharks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Seals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95288" y="0"/>
            <a:ext cx="7345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it-IT"/>
          </a:p>
          <a:p>
            <a:r>
              <a:rPr lang="it-IT"/>
              <a:t> </a:t>
            </a:r>
          </a:p>
        </p:txBody>
      </p:sp>
      <p:pic>
        <p:nvPicPr>
          <p:cNvPr id="25606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238125"/>
            <a:ext cx="7370762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8" name="Connettore 1 7"/>
          <p:cNvCxnSpPr>
            <a:cxnSpLocks noChangeShapeType="1"/>
          </p:cNvCxnSpPr>
          <p:nvPr/>
        </p:nvCxnSpPr>
        <p:spPr bwMode="auto">
          <a:xfrm>
            <a:off x="4267200" y="5516563"/>
            <a:ext cx="340042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9" name="Connettore 1 9"/>
          <p:cNvCxnSpPr>
            <a:cxnSpLocks noChangeShapeType="1"/>
          </p:cNvCxnSpPr>
          <p:nvPr/>
        </p:nvCxnSpPr>
        <p:spPr bwMode="auto">
          <a:xfrm>
            <a:off x="900113" y="5661025"/>
            <a:ext cx="6767512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0" name="Connettore 1 11"/>
          <p:cNvCxnSpPr>
            <a:cxnSpLocks noChangeShapeType="1"/>
          </p:cNvCxnSpPr>
          <p:nvPr/>
        </p:nvCxnSpPr>
        <p:spPr bwMode="auto">
          <a:xfrm>
            <a:off x="900113" y="5805488"/>
            <a:ext cx="374332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1" name="Rettangolo 1"/>
          <p:cNvSpPr>
            <a:spLocks noChangeArrowheads="1"/>
          </p:cNvSpPr>
          <p:nvPr/>
        </p:nvSpPr>
        <p:spPr bwMode="auto">
          <a:xfrm>
            <a:off x="612775" y="6451600"/>
            <a:ext cx="7778750" cy="336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900113" y="620713"/>
            <a:ext cx="73009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it-IT"/>
              <a:t>Are </a:t>
            </a:r>
            <a:r>
              <a:rPr lang="it-IT" i="1"/>
              <a:t>coverts</a:t>
            </a:r>
            <a:r>
              <a:rPr lang="it-IT"/>
              <a:t> also a </a:t>
            </a:r>
            <a:r>
              <a:rPr lang="it-IT">
                <a:solidFill>
                  <a:srgbClr val="000AFF"/>
                </a:solidFill>
              </a:rPr>
              <a:t>passive</a:t>
            </a:r>
            <a:r>
              <a:rPr lang="it-IT"/>
              <a:t> mean to increase </a:t>
            </a:r>
            <a:r>
              <a:rPr lang="it-IT">
                <a:solidFill>
                  <a:srgbClr val="FF0000"/>
                </a:solidFill>
              </a:rPr>
              <a:t>lift</a:t>
            </a:r>
            <a:r>
              <a:rPr lang="it-IT"/>
              <a:t>?</a:t>
            </a:r>
          </a:p>
          <a:p>
            <a:r>
              <a:rPr lang="it-IT"/>
              <a:t>And reduce </a:t>
            </a:r>
            <a:r>
              <a:rPr lang="it-IT">
                <a:solidFill>
                  <a:srgbClr val="FF0000"/>
                </a:solidFill>
              </a:rPr>
              <a:t>pressure drag</a:t>
            </a:r>
            <a:r>
              <a:rPr lang="it-IT"/>
              <a:t>? </a:t>
            </a: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8243888" y="6237288"/>
            <a:ext cx="215900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143125"/>
            <a:ext cx="3643313" cy="2732088"/>
          </a:xfrm>
          <a:prstGeom prst="rect">
            <a:avLst/>
          </a:prstGeom>
          <a:noFill/>
          <a:ln>
            <a:noFill/>
          </a:ln>
          <a:effectLst>
            <a:outerShdw dist="76199" dir="3480026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143125"/>
            <a:ext cx="3940175" cy="2716213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3143250" y="4214813"/>
            <a:ext cx="3357563" cy="2500312"/>
            <a:chOff x="2312" y="1078"/>
            <a:chExt cx="1808" cy="1123"/>
          </a:xfrm>
        </p:grpSpPr>
        <p:pic>
          <p:nvPicPr>
            <p:cNvPr id="2663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" y="1078"/>
              <a:ext cx="1808" cy="1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3" name="Oval 8"/>
            <p:cNvSpPr>
              <a:spLocks noChangeArrowheads="1"/>
            </p:cNvSpPr>
            <p:nvPr/>
          </p:nvSpPr>
          <p:spPr bwMode="auto">
            <a:xfrm>
              <a:off x="3208" y="1280"/>
              <a:ext cx="504" cy="456"/>
            </a:xfrm>
            <a:prstGeom prst="ellipse">
              <a:avLst/>
            </a:prstGeom>
            <a:noFill/>
            <a:ln w="25400">
              <a:solidFill>
                <a:schemeClr val="tx1">
                  <a:alpha val="39999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it-IT"/>
            </a:p>
          </p:txBody>
        </p:sp>
      </p:grpSp>
      <p:pic>
        <p:nvPicPr>
          <p:cNvPr id="26631" name="Picture 6" descr="uni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27651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CasellaDiTesto 1"/>
          <p:cNvSpPr txBox="1">
            <a:spLocks noChangeArrowheads="1"/>
          </p:cNvSpPr>
          <p:nvPr/>
        </p:nvSpPr>
        <p:spPr bwMode="auto">
          <a:xfrm>
            <a:off x="1028700" y="985838"/>
            <a:ext cx="65516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/>
              <a:t>How do a “free” body and a fluid interact as Re</a:t>
            </a:r>
          </a:p>
          <a:p>
            <a:pPr eaLnBrk="1" hangingPunct="1"/>
            <a:endParaRPr lang="en-US" b="0"/>
          </a:p>
          <a:p>
            <a:pPr eaLnBrk="1" hangingPunct="1"/>
            <a:r>
              <a:rPr lang="en-US" b="0"/>
              <a:t>What is the role of apparently </a:t>
            </a:r>
            <a:r>
              <a:rPr lang="en-US" b="0" i="1"/>
              <a:t>inert</a:t>
            </a:r>
            <a:r>
              <a:rPr lang="en-US" b="0"/>
              <a:t>  </a:t>
            </a:r>
          </a:p>
          <a:p>
            <a:pPr eaLnBrk="1" hangingPunct="1"/>
            <a:r>
              <a:rPr lang="en-US" b="0"/>
              <a:t>filaments/cilia/tentacles/scales?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cxnSp>
        <p:nvCxnSpPr>
          <p:cNvPr id="27653" name="Connettore 2 3"/>
          <p:cNvCxnSpPr>
            <a:cxnSpLocks noChangeShapeType="1"/>
          </p:cNvCxnSpPr>
          <p:nvPr/>
        </p:nvCxnSpPr>
        <p:spPr bwMode="auto">
          <a:xfrm flipV="1">
            <a:off x="7453313" y="1071563"/>
            <a:ext cx="144462" cy="3524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65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3036888"/>
            <a:ext cx="65405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28675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asellaDiTesto 1"/>
          <p:cNvSpPr txBox="1">
            <a:spLocks noChangeArrowheads="1"/>
          </p:cNvSpPr>
          <p:nvPr/>
        </p:nvSpPr>
        <p:spPr bwMode="auto">
          <a:xfrm>
            <a:off x="623888" y="766763"/>
            <a:ext cx="65405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                            Symmetry breaking!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 b="0"/>
              <a:t>Filament flap asymmetrically: </a:t>
            </a:r>
          </a:p>
          <a:p>
            <a:pPr eaLnBrk="1" hangingPunct="1"/>
            <a:r>
              <a:rPr lang="en-US" b="0"/>
              <a:t>	-	induced force and torque</a:t>
            </a:r>
          </a:p>
          <a:p>
            <a:pPr eaLnBrk="1" hangingPunct="1"/>
            <a:r>
              <a:rPr lang="en-US" b="0"/>
              <a:t>	-	reduced drag</a:t>
            </a: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924175"/>
            <a:ext cx="81438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 descr="http://cdn.physorg.com/newman/gfx/news/hires/2012/symmetrybreakingforlocomo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898775"/>
            <a:ext cx="63246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ttangolo 2"/>
          <p:cNvSpPr>
            <a:spLocks noChangeArrowheads="1"/>
          </p:cNvSpPr>
          <p:nvPr/>
        </p:nvSpPr>
        <p:spPr bwMode="auto">
          <a:xfrm>
            <a:off x="6804025" y="3141663"/>
            <a:ext cx="2089150" cy="2159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28680" name="Rettangolo 4"/>
          <p:cNvSpPr>
            <a:spLocks noChangeArrowheads="1"/>
          </p:cNvSpPr>
          <p:nvPr/>
        </p:nvSpPr>
        <p:spPr bwMode="auto">
          <a:xfrm>
            <a:off x="6804025" y="3249613"/>
            <a:ext cx="1963738" cy="3952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pic>
        <p:nvPicPr>
          <p:cNvPr id="28681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29699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CasellaDiTesto 1"/>
          <p:cNvSpPr txBox="1">
            <a:spLocks noChangeArrowheads="1"/>
          </p:cNvSpPr>
          <p:nvPr/>
        </p:nvSpPr>
        <p:spPr bwMode="auto">
          <a:xfrm>
            <a:off x="850900" y="692150"/>
            <a:ext cx="3568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The numerical method</a:t>
            </a:r>
          </a:p>
          <a:p>
            <a:pPr eaLnBrk="1" hangingPunct="1"/>
            <a:endParaRPr lang="it-IT"/>
          </a:p>
          <a:p>
            <a:pPr eaLnBrk="1" hangingPunct="1"/>
            <a:endParaRPr lang="it-IT"/>
          </a:p>
        </p:txBody>
      </p:sp>
      <p:pic>
        <p:nvPicPr>
          <p:cNvPr id="2970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550988"/>
            <a:ext cx="7018337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349500"/>
            <a:ext cx="20002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2708275"/>
            <a:ext cx="33051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4" name="Connettore 1 3"/>
          <p:cNvCxnSpPr>
            <a:cxnSpLocks noChangeShapeType="1"/>
          </p:cNvCxnSpPr>
          <p:nvPr/>
        </p:nvCxnSpPr>
        <p:spPr bwMode="auto">
          <a:xfrm>
            <a:off x="0" y="129222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5" name="Rettangolo 4"/>
          <p:cNvSpPr>
            <a:spLocks noChangeArrowheads="1"/>
          </p:cNvSpPr>
          <p:nvPr/>
        </p:nvSpPr>
        <p:spPr bwMode="auto">
          <a:xfrm>
            <a:off x="4932363" y="1550988"/>
            <a:ext cx="3095625" cy="11572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30723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1"/>
          <p:cNvSpPr txBox="1">
            <a:spLocks noChangeArrowheads="1"/>
          </p:cNvSpPr>
          <p:nvPr/>
        </p:nvSpPr>
        <p:spPr bwMode="auto">
          <a:xfrm>
            <a:off x="850900" y="692150"/>
            <a:ext cx="42179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The numerical method: </a:t>
            </a:r>
            <a:r>
              <a:rPr lang="en-US">
                <a:solidFill>
                  <a:srgbClr val="FF0000"/>
                </a:solidFill>
              </a:rPr>
              <a:t>IBM</a:t>
            </a:r>
          </a:p>
          <a:p>
            <a:pPr eaLnBrk="1" hangingPunct="1"/>
            <a:endParaRPr lang="it-IT"/>
          </a:p>
          <a:p>
            <a:pPr eaLnBrk="1" hangingPunct="1"/>
            <a:endParaRPr lang="it-IT"/>
          </a:p>
        </p:txBody>
      </p:sp>
      <p:pic>
        <p:nvPicPr>
          <p:cNvPr id="307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550988"/>
            <a:ext cx="7018337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349500"/>
            <a:ext cx="20002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2708275"/>
            <a:ext cx="33051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8" name="Connettore 1 3"/>
          <p:cNvCxnSpPr>
            <a:cxnSpLocks noChangeShapeType="1"/>
          </p:cNvCxnSpPr>
          <p:nvPr/>
        </p:nvCxnSpPr>
        <p:spPr bwMode="auto">
          <a:xfrm>
            <a:off x="0" y="129222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2851150"/>
            <a:ext cx="31813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ttangolo 2"/>
          <p:cNvSpPr>
            <a:spLocks noChangeArrowheads="1"/>
          </p:cNvSpPr>
          <p:nvPr/>
        </p:nvSpPr>
        <p:spPr bwMode="auto">
          <a:xfrm>
            <a:off x="4306888" y="2565400"/>
            <a:ext cx="2492375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30731" name="CasellaDiTesto 4"/>
          <p:cNvSpPr txBox="1">
            <a:spLocks noChangeArrowheads="1"/>
          </p:cNvSpPr>
          <p:nvPr/>
        </p:nvSpPr>
        <p:spPr bwMode="auto">
          <a:xfrm>
            <a:off x="901700" y="4292600"/>
            <a:ext cx="31654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0"/>
              <a:t>Flow field: </a:t>
            </a:r>
            <a:r>
              <a:rPr lang="en-US" sz="1800" b="0">
                <a:solidFill>
                  <a:srgbClr val="FF0000"/>
                </a:solidFill>
              </a:rPr>
              <a:t>Eulerian grid</a:t>
            </a:r>
          </a:p>
          <a:p>
            <a:pPr eaLnBrk="1" hangingPunct="1"/>
            <a:r>
              <a:rPr lang="en-US" sz="1800" b="0"/>
              <a:t>Boundary: </a:t>
            </a:r>
            <a:r>
              <a:rPr lang="en-US" sz="1800" b="0">
                <a:solidFill>
                  <a:srgbClr val="FF0000"/>
                </a:solidFill>
              </a:rPr>
              <a:t>Lagrangian points</a:t>
            </a:r>
          </a:p>
          <a:p>
            <a:pPr eaLnBrk="1" hangingPunct="1"/>
            <a:r>
              <a:rPr lang="en-US" sz="1800" b="0"/>
              <a:t>Boundary force to enforce</a:t>
            </a:r>
          </a:p>
          <a:p>
            <a:pPr eaLnBrk="1" hangingPunct="1"/>
            <a:r>
              <a:rPr lang="en-US" sz="1800" b="0"/>
              <a:t>	no-slip condition</a:t>
            </a:r>
          </a:p>
          <a:p>
            <a:pPr eaLnBrk="1" hangingPunct="1"/>
            <a:r>
              <a:rPr lang="en-US" sz="1800" b="0"/>
              <a:t>Projection method </a:t>
            </a:r>
          </a:p>
          <a:p>
            <a:pPr eaLnBrk="1" hangingPunct="1"/>
            <a:r>
              <a:rPr lang="en-US" sz="1800" b="0"/>
              <a:t>(Taira &amp; Colonius, </a:t>
            </a:r>
            <a:r>
              <a:rPr lang="en-US" sz="1800" b="0" i="1"/>
              <a:t>JCP</a:t>
            </a:r>
            <a:r>
              <a:rPr lang="en-US" sz="1800" b="0"/>
              <a:t> 2005)</a:t>
            </a:r>
          </a:p>
        </p:txBody>
      </p:sp>
      <p:sp>
        <p:nvSpPr>
          <p:cNvPr id="30732" name="Rettangolo 5"/>
          <p:cNvSpPr>
            <a:spLocks noChangeArrowheads="1"/>
          </p:cNvSpPr>
          <p:nvPr/>
        </p:nvSpPr>
        <p:spPr bwMode="auto">
          <a:xfrm>
            <a:off x="7816850" y="5949950"/>
            <a:ext cx="355600" cy="4445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30733" name="Rettangolo 12"/>
          <p:cNvSpPr>
            <a:spLocks noChangeArrowheads="1"/>
          </p:cNvSpPr>
          <p:nvPr/>
        </p:nvSpPr>
        <p:spPr bwMode="auto">
          <a:xfrm>
            <a:off x="4859338" y="4076700"/>
            <a:ext cx="433387" cy="20161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4099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817562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ttangolo 3"/>
          <p:cNvSpPr>
            <a:spLocks noChangeArrowheads="1"/>
          </p:cNvSpPr>
          <p:nvPr/>
        </p:nvSpPr>
        <p:spPr bwMode="auto">
          <a:xfrm>
            <a:off x="3635375" y="4221163"/>
            <a:ext cx="5257800" cy="14398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4102" name="CasellaDiTesto 2"/>
          <p:cNvSpPr txBox="1">
            <a:spLocks noChangeArrowheads="1"/>
          </p:cNvSpPr>
          <p:nvPr/>
        </p:nvSpPr>
        <p:spPr bwMode="auto">
          <a:xfrm>
            <a:off x="3662363" y="4340225"/>
            <a:ext cx="52038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0"/>
              <a:t>Advantage/disadvantage of </a:t>
            </a:r>
            <a:r>
              <a:rPr lang="it-IT" b="0" i="1"/>
              <a:t>passive flexible </a:t>
            </a:r>
            <a:r>
              <a:rPr lang="it-IT" b="0"/>
              <a:t>parts/appendages in animal propulsion?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tangolo 2"/>
          <p:cNvSpPr>
            <a:spLocks noChangeArrowheads="1"/>
          </p:cNvSpPr>
          <p:nvPr/>
        </p:nvSpPr>
        <p:spPr bwMode="auto">
          <a:xfrm>
            <a:off x="2419350" y="4143375"/>
            <a:ext cx="1909763" cy="4810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it-IT" sz="1800" b="0"/>
              <a:t>: </a:t>
            </a:r>
            <a:r>
              <a:rPr lang="it-IT" sz="1900" b="0"/>
              <a:t>Euler-Bernoulli</a:t>
            </a:r>
          </a:p>
        </p:txBody>
      </p:sp>
      <p:pic>
        <p:nvPicPr>
          <p:cNvPr id="31747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CasellaDiTesto 1"/>
          <p:cNvSpPr txBox="1">
            <a:spLocks noChangeArrowheads="1"/>
          </p:cNvSpPr>
          <p:nvPr/>
        </p:nvSpPr>
        <p:spPr bwMode="auto">
          <a:xfrm>
            <a:off x="850900" y="692150"/>
            <a:ext cx="7431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The numerical method: IBM</a:t>
            </a:r>
            <a:r>
              <a:rPr lang="en-US">
                <a:solidFill>
                  <a:srgbClr val="FF0000"/>
                </a:solidFill>
              </a:rPr>
              <a:t> + the flexible filament</a:t>
            </a:r>
          </a:p>
          <a:p>
            <a:pPr eaLnBrk="1" hangingPunct="1"/>
            <a:endParaRPr lang="it-IT"/>
          </a:p>
          <a:p>
            <a:pPr eaLnBrk="1" hangingPunct="1"/>
            <a:endParaRPr lang="it-IT"/>
          </a:p>
        </p:txBody>
      </p:sp>
      <p:pic>
        <p:nvPicPr>
          <p:cNvPr id="317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550988"/>
            <a:ext cx="7018337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349500"/>
            <a:ext cx="20002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751" name="Connettore 1 3"/>
          <p:cNvCxnSpPr>
            <a:cxnSpLocks noChangeShapeType="1"/>
          </p:cNvCxnSpPr>
          <p:nvPr/>
        </p:nvCxnSpPr>
        <p:spPr bwMode="auto">
          <a:xfrm>
            <a:off x="0" y="129222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5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924175"/>
            <a:ext cx="29241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3294063"/>
            <a:ext cx="126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149725"/>
            <a:ext cx="46672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CasellaDiTesto 6"/>
          <p:cNvSpPr txBox="1">
            <a:spLocks noChangeArrowheads="1"/>
          </p:cNvSpPr>
          <p:nvPr/>
        </p:nvSpPr>
        <p:spPr bwMode="auto">
          <a:xfrm>
            <a:off x="765175" y="6086475"/>
            <a:ext cx="3211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 b="0"/>
              <a:t>Peskin, </a:t>
            </a:r>
            <a:r>
              <a:rPr lang="it-IT" sz="1800" b="0" i="1"/>
              <a:t>Acta Numerica</a:t>
            </a:r>
            <a:r>
              <a:rPr lang="it-IT" sz="1800" b="0"/>
              <a:t> 2002</a:t>
            </a:r>
          </a:p>
          <a:p>
            <a:pPr eaLnBrk="1" hangingPunct="1"/>
            <a:r>
              <a:rPr lang="it-IT" sz="1800" b="0"/>
              <a:t>Kim &amp; Peskin, </a:t>
            </a:r>
            <a:r>
              <a:rPr lang="it-IT" sz="1800" b="0" i="1"/>
              <a:t>PoF</a:t>
            </a:r>
            <a:r>
              <a:rPr lang="it-IT" sz="1800" b="0"/>
              <a:t> 2007</a:t>
            </a:r>
          </a:p>
        </p:txBody>
      </p:sp>
      <p:sp>
        <p:nvSpPr>
          <p:cNvPr id="31756" name="Rettangolo 7"/>
          <p:cNvSpPr>
            <a:spLocks noChangeArrowheads="1"/>
          </p:cNvSpPr>
          <p:nvPr/>
        </p:nvSpPr>
        <p:spPr bwMode="auto">
          <a:xfrm>
            <a:off x="2168525" y="3409950"/>
            <a:ext cx="733425" cy="3413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31757" name="CasellaDiTesto 8"/>
          <p:cNvSpPr txBox="1">
            <a:spLocks noChangeArrowheads="1"/>
          </p:cNvSpPr>
          <p:nvPr/>
        </p:nvSpPr>
        <p:spPr bwMode="auto">
          <a:xfrm>
            <a:off x="2312988" y="3338513"/>
            <a:ext cx="2522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600" i="1">
                <a:latin typeface="Symbol" pitchFamily="18" charset="2"/>
              </a:rPr>
              <a:t>z</a:t>
            </a:r>
            <a:r>
              <a:rPr lang="it-IT" sz="1700" b="0"/>
              <a:t> = </a:t>
            </a:r>
            <a:r>
              <a:rPr lang="it-IT" sz="1600" i="1">
                <a:latin typeface="Symbol" pitchFamily="18" charset="2"/>
              </a:rPr>
              <a:t>z</a:t>
            </a:r>
            <a:r>
              <a:rPr lang="it-IT" sz="1800" b="0" i="1"/>
              <a:t>(s,t)</a:t>
            </a:r>
            <a:r>
              <a:rPr lang="it-IT" sz="1800" b="0"/>
              <a:t>    </a:t>
            </a:r>
            <a:r>
              <a:rPr lang="it-IT" sz="1800" b="0" i="1"/>
              <a:t>s</a:t>
            </a:r>
            <a:r>
              <a:rPr lang="it-IT" sz="1800" b="0"/>
              <a:t>: </a:t>
            </a:r>
            <a:r>
              <a:rPr lang="en-US" sz="1800" b="0"/>
              <a:t>arclength</a:t>
            </a:r>
          </a:p>
        </p:txBody>
      </p:sp>
      <p:sp>
        <p:nvSpPr>
          <p:cNvPr id="31758" name="CasellaDiTesto 2"/>
          <p:cNvSpPr txBox="1">
            <a:spLocks noChangeArrowheads="1"/>
          </p:cNvSpPr>
          <p:nvPr/>
        </p:nvSpPr>
        <p:spPr bwMode="auto">
          <a:xfrm>
            <a:off x="2921000" y="4149725"/>
            <a:ext cx="21113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900" b="0"/>
              <a:t>: Euler-Bernoulli</a:t>
            </a:r>
            <a:endParaRPr lang="en-US" sz="19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32771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2725"/>
            <a:ext cx="69342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CasellaDiTesto 1"/>
          <p:cNvSpPr txBox="1">
            <a:spLocks noChangeArrowheads="1"/>
          </p:cNvSpPr>
          <p:nvPr/>
        </p:nvSpPr>
        <p:spPr bwMode="auto">
          <a:xfrm>
            <a:off x="900113" y="6165850"/>
            <a:ext cx="2922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000" b="0"/>
              <a:t>Williamson, </a:t>
            </a:r>
            <a:r>
              <a:rPr lang="it-IT" sz="2000" b="0" i="1"/>
              <a:t>ARFM</a:t>
            </a:r>
            <a:r>
              <a:rPr lang="it-IT" sz="2000" b="0"/>
              <a:t> 1996</a:t>
            </a:r>
          </a:p>
        </p:txBody>
      </p:sp>
      <p:sp>
        <p:nvSpPr>
          <p:cNvPr id="32774" name="CasellaDiTesto 2"/>
          <p:cNvSpPr txBox="1">
            <a:spLocks noChangeArrowheads="1"/>
          </p:cNvSpPr>
          <p:nvPr/>
        </p:nvSpPr>
        <p:spPr bwMode="auto">
          <a:xfrm>
            <a:off x="2092325" y="627063"/>
            <a:ext cx="5451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The cylinder alone: </a:t>
            </a:r>
            <a:r>
              <a:rPr lang="it-IT">
                <a:solidFill>
                  <a:srgbClr val="00B0F0"/>
                </a:solidFill>
              </a:rPr>
              <a:t>symmetric wake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284663" y="5500688"/>
            <a:ext cx="4397375" cy="40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0" dirty="0">
                <a:cs typeface="Arial" charset="0"/>
              </a:rPr>
              <a:t>  (</a:t>
            </a:r>
            <a:r>
              <a:rPr lang="it-IT" sz="2000" b="0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classical</a:t>
            </a:r>
            <a:r>
              <a:rPr lang="it-IT" sz="2000" b="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 von Karman </a:t>
            </a:r>
            <a:r>
              <a:rPr lang="it-IT" sz="2000" b="0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vortex</a:t>
            </a:r>
            <a:r>
              <a:rPr lang="it-IT" sz="2000" b="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 </a:t>
            </a:r>
            <a:r>
              <a:rPr lang="it-IT" sz="2000" b="0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street</a:t>
            </a:r>
            <a:r>
              <a:rPr lang="it-IT" sz="2000" b="0" dirty="0">
                <a:cs typeface="Arial" charset="0"/>
              </a:rPr>
              <a:t>)</a:t>
            </a:r>
          </a:p>
        </p:txBody>
      </p:sp>
      <p:pic>
        <p:nvPicPr>
          <p:cNvPr id="3277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3500438"/>
            <a:ext cx="60674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ttangolo 4"/>
          <p:cNvSpPr>
            <a:spLocks noChangeArrowheads="1"/>
          </p:cNvSpPr>
          <p:nvPr/>
        </p:nvSpPr>
        <p:spPr bwMode="auto">
          <a:xfrm>
            <a:off x="8964613" y="3141663"/>
            <a:ext cx="1997075" cy="2359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32778" name="Rettangolo 5"/>
          <p:cNvSpPr>
            <a:spLocks noChangeArrowheads="1"/>
          </p:cNvSpPr>
          <p:nvPr/>
        </p:nvSpPr>
        <p:spPr bwMode="auto">
          <a:xfrm>
            <a:off x="8389938" y="3500438"/>
            <a:ext cx="806450" cy="1225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32779" name="Rettangolo 6"/>
          <p:cNvSpPr>
            <a:spLocks noChangeArrowheads="1"/>
          </p:cNvSpPr>
          <p:nvPr/>
        </p:nvSpPr>
        <p:spPr bwMode="auto">
          <a:xfrm>
            <a:off x="8420100" y="4581525"/>
            <a:ext cx="217488" cy="2873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33795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304925"/>
            <a:ext cx="74009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CasellaDiTesto 2"/>
          <p:cNvSpPr txBox="1">
            <a:spLocks noChangeArrowheads="1"/>
          </p:cNvSpPr>
          <p:nvPr/>
        </p:nvSpPr>
        <p:spPr bwMode="auto">
          <a:xfrm>
            <a:off x="1616075" y="836613"/>
            <a:ext cx="589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The filament alone: </a:t>
            </a:r>
            <a:r>
              <a:rPr lang="it-IT">
                <a:solidFill>
                  <a:srgbClr val="00B0F0"/>
                </a:solidFill>
              </a:rPr>
              <a:t>symmetric flapping</a:t>
            </a:r>
          </a:p>
        </p:txBody>
      </p:sp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5308600"/>
            <a:ext cx="1139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CasellaDiTesto 3"/>
          <p:cNvSpPr txBox="1">
            <a:spLocks noChangeArrowheads="1"/>
          </p:cNvSpPr>
          <p:nvPr/>
        </p:nvSpPr>
        <p:spPr bwMode="auto">
          <a:xfrm>
            <a:off x="6156325" y="4149725"/>
            <a:ext cx="2751138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600" b="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it-IT" sz="1600" b="0"/>
              <a:t> = </a:t>
            </a:r>
            <a:r>
              <a:rPr lang="it-IT" sz="1600" i="1">
                <a:latin typeface="Symbol" pitchFamily="18" charset="2"/>
              </a:rPr>
              <a:t>z</a:t>
            </a:r>
            <a:r>
              <a:rPr lang="it-IT" sz="1600" b="0" baseline="-25000"/>
              <a:t> ss</a:t>
            </a:r>
            <a:r>
              <a:rPr lang="it-IT" sz="1600" b="0"/>
              <a:t> = </a:t>
            </a:r>
            <a:r>
              <a:rPr lang="it-IT" sz="1600" i="1">
                <a:latin typeface="Symbol" pitchFamily="18" charset="2"/>
              </a:rPr>
              <a:t>z </a:t>
            </a:r>
            <a:r>
              <a:rPr lang="it-IT" sz="1600" b="0" baseline="-25000"/>
              <a:t>sss</a:t>
            </a:r>
            <a:r>
              <a:rPr lang="it-IT" sz="1600" b="0"/>
              <a:t> = 0                        @ s = </a:t>
            </a:r>
            <a:r>
              <a:rPr lang="it-IT" sz="1600" b="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it-IT" sz="1600" b="0" baseline="-25000"/>
              <a:t>s   </a:t>
            </a:r>
            <a:r>
              <a:rPr lang="it-IT" sz="1600" b="0"/>
              <a:t>(filament free end)</a:t>
            </a:r>
          </a:p>
          <a:p>
            <a:pPr eaLnBrk="1" hangingPunct="1"/>
            <a:endParaRPr lang="it-IT" sz="1600" b="0" baseline="-25000"/>
          </a:p>
          <a:p>
            <a:pPr eaLnBrk="1" hangingPunct="1"/>
            <a:r>
              <a:rPr lang="it-IT" sz="1600" i="1">
                <a:latin typeface="Symbol" pitchFamily="18" charset="2"/>
              </a:rPr>
              <a:t>z</a:t>
            </a:r>
            <a:r>
              <a:rPr lang="it-IT" sz="1600" b="0"/>
              <a:t> = </a:t>
            </a:r>
            <a:r>
              <a:rPr lang="it-IT" sz="1600" i="1">
                <a:latin typeface="Symbol" pitchFamily="18" charset="2"/>
              </a:rPr>
              <a:t>z </a:t>
            </a:r>
            <a:r>
              <a:rPr lang="it-IT" sz="1600" b="0" baseline="-25000"/>
              <a:t>ss</a:t>
            </a:r>
            <a:r>
              <a:rPr lang="it-IT" sz="1600" b="0"/>
              <a:t> = 0                         @ s = 0 </a:t>
            </a:r>
            <a:r>
              <a:rPr lang="it-IT" sz="1600" b="0" baseline="-25000"/>
              <a:t>   </a:t>
            </a:r>
            <a:r>
              <a:rPr lang="it-IT" sz="1600" b="0"/>
              <a:t>(hinged position)</a:t>
            </a:r>
          </a:p>
          <a:p>
            <a:pPr eaLnBrk="1" hangingPunct="1"/>
            <a:endParaRPr lang="it-IT" sz="1600" b="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34819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CasellaDiTesto 2"/>
          <p:cNvSpPr txBox="1">
            <a:spLocks noChangeArrowheads="1"/>
          </p:cNvSpPr>
          <p:nvPr/>
        </p:nvSpPr>
        <p:spPr bwMode="auto">
          <a:xfrm>
            <a:off x="1370013" y="833438"/>
            <a:ext cx="6423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The filament alone (soap film experiments)</a:t>
            </a:r>
          </a:p>
        </p:txBody>
      </p:sp>
      <p:sp>
        <p:nvSpPr>
          <p:cNvPr id="34821" name="Rettangolo 3"/>
          <p:cNvSpPr>
            <a:spLocks noChangeArrowheads="1"/>
          </p:cNvSpPr>
          <p:nvPr/>
        </p:nvSpPr>
        <p:spPr bwMode="auto">
          <a:xfrm>
            <a:off x="1763713" y="1298575"/>
            <a:ext cx="863600" cy="4016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500188"/>
            <a:ext cx="3832225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2"/>
          <p:cNvSpPr txBox="1">
            <a:spLocks noChangeArrowheads="1"/>
          </p:cNvSpPr>
          <p:nvPr/>
        </p:nvSpPr>
        <p:spPr bwMode="auto">
          <a:xfrm>
            <a:off x="539750" y="1565275"/>
            <a:ext cx="90360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4400">
                <a:solidFill>
                  <a:schemeClr val="tx2"/>
                </a:solidFill>
              </a:rPr>
              <a:t/>
            </a:r>
            <a:br>
              <a:rPr lang="en-GB" sz="4400">
                <a:solidFill>
                  <a:schemeClr val="tx2"/>
                </a:solidFill>
              </a:rPr>
            </a:br>
            <a:r>
              <a:rPr lang="en-GB" sz="4400">
                <a:solidFill>
                  <a:schemeClr val="tx2"/>
                </a:solidFill>
              </a:rPr>
              <a:t/>
            </a:r>
            <a:br>
              <a:rPr lang="en-GB" sz="4400">
                <a:solidFill>
                  <a:schemeClr val="tx2"/>
                </a:solidFill>
              </a:rPr>
            </a:br>
            <a:r>
              <a:rPr lang="en-GB">
                <a:solidFill>
                  <a:srgbClr val="000AFF"/>
                </a:solidFill>
              </a:rPr>
              <a:t/>
            </a:r>
            <a:br>
              <a:rPr lang="en-GB">
                <a:solidFill>
                  <a:srgbClr val="000AFF"/>
                </a:solidFill>
              </a:rPr>
            </a:br>
            <a:endParaRPr lang="en-GB" sz="2800" i="1">
              <a:solidFill>
                <a:srgbClr val="FF0800"/>
              </a:solidFill>
            </a:endParaRPr>
          </a:p>
        </p:txBody>
      </p:sp>
      <p:pic>
        <p:nvPicPr>
          <p:cNvPr id="348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1500188"/>
            <a:ext cx="2967038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ettangolo 4"/>
          <p:cNvSpPr>
            <a:spLocks noChangeArrowheads="1"/>
          </p:cNvSpPr>
          <p:nvPr/>
        </p:nvSpPr>
        <p:spPr bwMode="auto">
          <a:xfrm>
            <a:off x="598488" y="5516563"/>
            <a:ext cx="5835650" cy="1341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sz="700" b="0"/>
          </a:p>
          <a:p>
            <a:pPr eaLnBrk="0" hangingPunct="0"/>
            <a:endParaRPr lang="it-IT" sz="700" b="0"/>
          </a:p>
          <a:p>
            <a:pPr eaLnBrk="0" hangingPunct="0"/>
            <a:r>
              <a:rPr lang="it-IT" sz="1800" b="0"/>
              <a:t> Zhang, Childress, Libchaber &amp; Shelley, </a:t>
            </a:r>
            <a:r>
              <a:rPr lang="it-IT" sz="1800" b="0" i="1"/>
              <a:t>Nature</a:t>
            </a:r>
            <a:r>
              <a:rPr lang="it-IT" sz="1800" b="0"/>
              <a:t> 2000</a:t>
            </a:r>
          </a:p>
          <a:p>
            <a:pPr eaLnBrk="0" hangingPunct="0"/>
            <a:r>
              <a:rPr lang="it-IT" sz="1800" b="0"/>
              <a:t> Shelley &amp; Zhang, </a:t>
            </a:r>
            <a:r>
              <a:rPr lang="it-IT" sz="1800" b="0" i="1"/>
              <a:t>ARFM</a:t>
            </a:r>
            <a:r>
              <a:rPr lang="it-IT" sz="1800" b="0"/>
              <a:t> 2011</a:t>
            </a:r>
          </a:p>
        </p:txBody>
      </p:sp>
      <p:sp>
        <p:nvSpPr>
          <p:cNvPr id="34826" name="CasellaDiTesto 5"/>
          <p:cNvSpPr txBox="1">
            <a:spLocks noChangeArrowheads="1"/>
          </p:cNvSpPr>
          <p:nvPr/>
        </p:nvSpPr>
        <p:spPr bwMode="auto">
          <a:xfrm>
            <a:off x="6551613" y="2727325"/>
            <a:ext cx="2089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600" b="0">
                <a:solidFill>
                  <a:srgbClr val="FF0000"/>
                </a:solidFill>
              </a:rPr>
              <a:t>stretched</a:t>
            </a:r>
          </a:p>
        </p:txBody>
      </p:sp>
      <p:sp>
        <p:nvSpPr>
          <p:cNvPr id="34827" name="CasellaDiTesto 6"/>
          <p:cNvSpPr txBox="1">
            <a:spLocks noChangeArrowheads="1"/>
          </p:cNvSpPr>
          <p:nvPr/>
        </p:nvSpPr>
        <p:spPr bwMode="auto">
          <a:xfrm>
            <a:off x="7596188" y="1870075"/>
            <a:ext cx="3203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600" b="0">
                <a:solidFill>
                  <a:srgbClr val="FF0000"/>
                </a:solidFill>
              </a:rPr>
              <a:t>flapping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35843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CasellaDiTesto 2"/>
          <p:cNvSpPr txBox="1">
            <a:spLocks noChangeArrowheads="1"/>
          </p:cNvSpPr>
          <p:nvPr/>
        </p:nvSpPr>
        <p:spPr bwMode="auto">
          <a:xfrm>
            <a:off x="2649538" y="836613"/>
            <a:ext cx="411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The filament alone (theory)</a:t>
            </a:r>
          </a:p>
        </p:txBody>
      </p:sp>
      <p:sp>
        <p:nvSpPr>
          <p:cNvPr id="35845" name="Rettangolo 3"/>
          <p:cNvSpPr>
            <a:spLocks noChangeArrowheads="1"/>
          </p:cNvSpPr>
          <p:nvPr/>
        </p:nvSpPr>
        <p:spPr bwMode="auto">
          <a:xfrm>
            <a:off x="1763713" y="1298575"/>
            <a:ext cx="863600" cy="4016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35846" name="Rettangolo 4"/>
          <p:cNvSpPr>
            <a:spLocks noChangeArrowheads="1"/>
          </p:cNvSpPr>
          <p:nvPr/>
        </p:nvSpPr>
        <p:spPr bwMode="auto">
          <a:xfrm>
            <a:off x="3306763" y="4724400"/>
            <a:ext cx="5837237" cy="13414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sz="700" b="0"/>
          </a:p>
          <a:p>
            <a:pPr eaLnBrk="0" hangingPunct="0"/>
            <a:endParaRPr lang="it-IT" sz="700" b="0"/>
          </a:p>
          <a:p>
            <a:pPr eaLnBrk="0" hangingPunct="0"/>
            <a:r>
              <a:rPr lang="it-IT" sz="1800" b="0"/>
              <a:t> 																				Alben &amp; Shelley, </a:t>
            </a:r>
            <a:r>
              <a:rPr lang="it-IT" sz="1800" b="0" i="1"/>
              <a:t>PRL</a:t>
            </a:r>
            <a:r>
              <a:rPr lang="it-IT" sz="1800" b="0"/>
              <a:t> 2008</a:t>
            </a:r>
          </a:p>
          <a:p>
            <a:pPr eaLnBrk="0" hangingPunct="0"/>
            <a:r>
              <a:rPr lang="it-IT" sz="1800" b="0"/>
              <a:t> </a:t>
            </a:r>
          </a:p>
        </p:txBody>
      </p:sp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474788"/>
            <a:ext cx="430847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48" name="Connettore 1 7"/>
          <p:cNvCxnSpPr>
            <a:cxnSpLocks noChangeShapeType="1"/>
          </p:cNvCxnSpPr>
          <p:nvPr/>
        </p:nvCxnSpPr>
        <p:spPr bwMode="auto">
          <a:xfrm>
            <a:off x="1476375" y="5157788"/>
            <a:ext cx="15827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9" name="CasellaDiTesto 11"/>
          <p:cNvSpPr txBox="1">
            <a:spLocks noChangeArrowheads="1"/>
          </p:cNvSpPr>
          <p:nvPr/>
        </p:nvSpPr>
        <p:spPr bwMode="auto">
          <a:xfrm>
            <a:off x="5076825" y="1700213"/>
            <a:ext cx="3690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 b="0"/>
              <a:t>Inviscid flow theory: vortex sheet (filament) + shed free vortex sheet </a:t>
            </a:r>
            <a:r>
              <a:rPr lang="it-IT" sz="1800" b="0">
                <a:sym typeface="Wingdings" pitchFamily="2" charset="2"/>
              </a:rPr>
              <a:t> Biot-Savart integral (for velocity </a:t>
            </a:r>
            <a:r>
              <a:rPr lang="it-IT" sz="2800" b="0" baseline="-25000">
                <a:sym typeface="Wingdings" pitchFamily="2" charset="2"/>
              </a:rPr>
              <a:t>┴</a:t>
            </a:r>
            <a:r>
              <a:rPr lang="it-IT" sz="1800" b="0">
                <a:sym typeface="Wingdings" pitchFamily="2" charset="2"/>
              </a:rPr>
              <a:t> to the filament) + Euler equation</a:t>
            </a:r>
            <a:endParaRPr lang="it-IT" sz="1800" b="0"/>
          </a:p>
        </p:txBody>
      </p:sp>
      <p:cxnSp>
        <p:nvCxnSpPr>
          <p:cNvPr id="35850" name="Connettore 2 15"/>
          <p:cNvCxnSpPr>
            <a:cxnSpLocks noChangeShapeType="1"/>
          </p:cNvCxnSpPr>
          <p:nvPr/>
        </p:nvCxnSpPr>
        <p:spPr bwMode="auto">
          <a:xfrm flipV="1">
            <a:off x="473075" y="2162175"/>
            <a:ext cx="0" cy="19145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1" name="CasellaDiTesto 16"/>
          <p:cNvSpPr txBox="1">
            <a:spLocks noChangeArrowheads="1"/>
          </p:cNvSpPr>
          <p:nvPr/>
        </p:nvSpPr>
        <p:spPr bwMode="auto">
          <a:xfrm>
            <a:off x="423863" y="2921000"/>
            <a:ext cx="411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 b="0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it-IT" sz="1800" b="0" baseline="-25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36867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CasellaDiTesto 2"/>
          <p:cNvSpPr txBox="1">
            <a:spLocks noChangeArrowheads="1"/>
          </p:cNvSpPr>
          <p:nvPr/>
        </p:nvSpPr>
        <p:spPr bwMode="auto">
          <a:xfrm>
            <a:off x="1360488" y="854075"/>
            <a:ext cx="6423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The filament alone (numerical simulations)</a:t>
            </a:r>
          </a:p>
        </p:txBody>
      </p:sp>
      <p:sp>
        <p:nvSpPr>
          <p:cNvPr id="36869" name="Rettangolo 3"/>
          <p:cNvSpPr>
            <a:spLocks noChangeArrowheads="1"/>
          </p:cNvSpPr>
          <p:nvPr/>
        </p:nvSpPr>
        <p:spPr bwMode="auto">
          <a:xfrm>
            <a:off x="1763713" y="1298575"/>
            <a:ext cx="863600" cy="4016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2060575"/>
            <a:ext cx="7458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37891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844675"/>
            <a:ext cx="57531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CasellaDiTesto 2"/>
          <p:cNvSpPr txBox="1">
            <a:spLocks noChangeArrowheads="1"/>
          </p:cNvSpPr>
          <p:nvPr/>
        </p:nvSpPr>
        <p:spPr bwMode="auto">
          <a:xfrm>
            <a:off x="1695450" y="981075"/>
            <a:ext cx="637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Cylinder + filament: </a:t>
            </a:r>
            <a:r>
              <a:rPr lang="it-IT">
                <a:solidFill>
                  <a:srgbClr val="00B0F0"/>
                </a:solidFill>
              </a:rPr>
              <a:t>something happens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976313" y="714375"/>
            <a:ext cx="6459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GB" b="0">
                <a:solidFill>
                  <a:schemeClr val="tx2"/>
                </a:solidFill>
              </a:rPr>
              <a:t> </a:t>
            </a:r>
            <a:r>
              <a:rPr lang="en-GB" sz="2200" b="0">
                <a:solidFill>
                  <a:schemeClr val="tx2"/>
                </a:solidFill>
              </a:rPr>
              <a:t>= 100,</a:t>
            </a:r>
            <a:r>
              <a:rPr lang="en-GB" b="0">
                <a:solidFill>
                  <a:schemeClr val="tx2"/>
                </a:solidFill>
              </a:rPr>
              <a:t> </a:t>
            </a:r>
            <a:r>
              <a:rPr lang="en-GB" b="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b="0" i="1" baseline="-25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b="0">
                <a:solidFill>
                  <a:schemeClr val="tx2"/>
                </a:solidFill>
              </a:rPr>
              <a:t> </a:t>
            </a:r>
            <a:r>
              <a:rPr lang="en-GB" sz="2200" b="0">
                <a:solidFill>
                  <a:schemeClr val="tx2"/>
                </a:solidFill>
              </a:rPr>
              <a:t>= 0.1, </a:t>
            </a:r>
            <a:r>
              <a:rPr lang="en-GB" b="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b="0" i="1" baseline="-25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b="0">
                <a:solidFill>
                  <a:schemeClr val="tx2"/>
                </a:solidFill>
              </a:rPr>
              <a:t> </a:t>
            </a:r>
            <a:r>
              <a:rPr lang="en-GB" sz="2200" b="0">
                <a:solidFill>
                  <a:schemeClr val="tx2"/>
                </a:solidFill>
              </a:rPr>
              <a:t>= 0.005, </a:t>
            </a:r>
            <a:r>
              <a:rPr lang="en-GB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b="0">
                <a:solidFill>
                  <a:srgbClr val="FF0000"/>
                </a:solidFill>
              </a:rPr>
              <a:t> </a:t>
            </a:r>
            <a:r>
              <a:rPr lang="en-GB" sz="2200" b="0">
                <a:solidFill>
                  <a:srgbClr val="FF0000"/>
                </a:solidFill>
              </a:rPr>
              <a:t>= 3  </a:t>
            </a:r>
            <a:r>
              <a:rPr lang="en-GB" sz="2200" b="0">
                <a:solidFill>
                  <a:schemeClr val="tx2"/>
                </a:solidFill>
              </a:rPr>
              <a:t>and  </a:t>
            </a:r>
            <a:r>
              <a:rPr lang="en-GB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b="0">
                <a:solidFill>
                  <a:srgbClr val="FF0000"/>
                </a:solidFill>
              </a:rPr>
              <a:t> </a:t>
            </a:r>
            <a:r>
              <a:rPr lang="en-GB" sz="2200" b="0">
                <a:solidFill>
                  <a:srgbClr val="FF0000"/>
                </a:solidFill>
              </a:rPr>
              <a:t>= 1.5</a:t>
            </a:r>
            <a:endParaRPr lang="en-US" sz="2200" b="0">
              <a:solidFill>
                <a:srgbClr val="FF0000"/>
              </a:solidFill>
            </a:endParaRPr>
          </a:p>
        </p:txBody>
      </p:sp>
      <p:sp>
        <p:nvSpPr>
          <p:cNvPr id="38915" name="Segnaposto contenuto 1"/>
          <p:cNvSpPr>
            <a:spLocks noGrp="1"/>
          </p:cNvSpPr>
          <p:nvPr>
            <p:ph idx="1"/>
          </p:nvPr>
        </p:nvSpPr>
        <p:spPr>
          <a:xfrm>
            <a:off x="0" y="6210300"/>
            <a:ext cx="7772400" cy="6477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sz="2400" smtClean="0"/>
              <a:t>      </a:t>
            </a:r>
            <a:r>
              <a:rPr lang="it-IT" sz="1800" smtClean="0"/>
              <a:t>Bagheri, Mazzino &amp; Bottaro, </a:t>
            </a:r>
            <a:r>
              <a:rPr lang="it-IT" sz="1800" i="1" smtClean="0"/>
              <a:t>PRL</a:t>
            </a:r>
            <a:r>
              <a:rPr lang="it-IT" sz="1800" smtClean="0"/>
              <a:t> 2012</a:t>
            </a:r>
          </a:p>
        </p:txBody>
      </p:sp>
      <p:pic>
        <p:nvPicPr>
          <p:cNvPr id="8" name="flexible_lon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557338"/>
            <a:ext cx="576103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flexible_shor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3962400"/>
            <a:ext cx="576103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ttangolo 9"/>
          <p:cNvSpPr>
            <a:spLocks noChangeArrowheads="1"/>
          </p:cNvSpPr>
          <p:nvPr/>
        </p:nvSpPr>
        <p:spPr bwMode="auto">
          <a:xfrm>
            <a:off x="6948488" y="1989138"/>
            <a:ext cx="360362" cy="41036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pic>
        <p:nvPicPr>
          <p:cNvPr id="38919" name="Picture 6" descr="uni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17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39939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260475"/>
            <a:ext cx="80486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ttangolo 1"/>
          <p:cNvSpPr>
            <a:spLocks noChangeArrowheads="1"/>
          </p:cNvSpPr>
          <p:nvPr/>
        </p:nvSpPr>
        <p:spPr bwMode="auto">
          <a:xfrm>
            <a:off x="7956550" y="5661025"/>
            <a:ext cx="287338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contenuto 1"/>
          <p:cNvSpPr>
            <a:spLocks noGrp="1"/>
          </p:cNvSpPr>
          <p:nvPr>
            <p:ph idx="1"/>
          </p:nvPr>
        </p:nvSpPr>
        <p:spPr>
          <a:xfrm>
            <a:off x="1146175" y="4724400"/>
            <a:ext cx="7243763" cy="6492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sz="2400" smtClean="0"/>
              <a:t>increasing  </a:t>
            </a:r>
            <a:r>
              <a:rPr lang="it-IT" sz="2400" i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it-IT" sz="2400" i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400" smtClean="0"/>
              <a:t>  </a:t>
            </a:r>
            <a:r>
              <a:rPr lang="it-IT" sz="2400" smtClean="0">
                <a:sym typeface="Wingdings" pitchFamily="2" charset="2"/>
              </a:rPr>
              <a:t>  increased rigidity of the structure</a:t>
            </a:r>
            <a:endParaRPr lang="it-IT" sz="2400" smtClean="0"/>
          </a:p>
        </p:txBody>
      </p:sp>
      <p:pic>
        <p:nvPicPr>
          <p:cNvPr id="40963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113"/>
            <a:ext cx="64103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65" name="Connettore 1 5"/>
          <p:cNvCxnSpPr>
            <a:cxnSpLocks noChangeShapeType="1"/>
          </p:cNvCxnSpPr>
          <p:nvPr/>
        </p:nvCxnSpPr>
        <p:spPr bwMode="auto">
          <a:xfrm>
            <a:off x="900609" y="2857173"/>
            <a:ext cx="63373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asellaDiTesto 1"/>
          <p:cNvSpPr txBox="1"/>
          <p:nvPr/>
        </p:nvSpPr>
        <p:spPr>
          <a:xfrm>
            <a:off x="7380312" y="2855532"/>
            <a:ext cx="169168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1800" b="0" dirty="0" smtClean="0">
                <a:solidFill>
                  <a:srgbClr val="FF0000"/>
                </a:solidFill>
                <a:latin typeface="+mn-lt"/>
              </a:rPr>
              <a:t>Long, </a:t>
            </a:r>
            <a:r>
              <a:rPr lang="it-IT" sz="1800" b="0" dirty="0" err="1" smtClean="0">
                <a:solidFill>
                  <a:srgbClr val="FF0000"/>
                </a:solidFill>
                <a:latin typeface="+mn-lt"/>
              </a:rPr>
              <a:t>flexible</a:t>
            </a:r>
            <a:endParaRPr lang="it-IT" sz="1800" b="0" dirty="0">
              <a:solidFill>
                <a:srgbClr val="FF0000"/>
              </a:solidFill>
              <a:latin typeface="+mn-lt"/>
            </a:endParaRPr>
          </a:p>
          <a:p>
            <a:pPr>
              <a:spcAft>
                <a:spcPts val="500"/>
              </a:spcAft>
            </a:pPr>
            <a:r>
              <a:rPr lang="it-IT" sz="1800" b="0" dirty="0" smtClean="0">
                <a:solidFill>
                  <a:srgbClr val="FF0000"/>
                </a:solidFill>
                <a:latin typeface="+mn-lt"/>
              </a:rPr>
              <a:t>Short, </a:t>
            </a:r>
            <a:r>
              <a:rPr lang="it-IT" sz="1800" b="0" dirty="0" err="1" smtClean="0">
                <a:solidFill>
                  <a:srgbClr val="FF0000"/>
                </a:solidFill>
                <a:latin typeface="+mn-lt"/>
              </a:rPr>
              <a:t>flexible</a:t>
            </a:r>
            <a:endParaRPr lang="it-IT" sz="1800" b="0" dirty="0" smtClean="0">
              <a:solidFill>
                <a:srgbClr val="FF0000"/>
              </a:solidFill>
              <a:latin typeface="+mn-lt"/>
            </a:endParaRPr>
          </a:p>
          <a:p>
            <a:pPr>
              <a:spcAft>
                <a:spcPts val="500"/>
              </a:spcAft>
            </a:pPr>
            <a:r>
              <a:rPr lang="it-IT" sz="1800" b="0" dirty="0" smtClean="0">
                <a:solidFill>
                  <a:srgbClr val="FF0000"/>
                </a:solidFill>
                <a:latin typeface="+mn-lt"/>
              </a:rPr>
              <a:t>Short, </a:t>
            </a:r>
            <a:r>
              <a:rPr lang="it-IT" sz="1800" b="0" dirty="0" err="1" smtClean="0">
                <a:solidFill>
                  <a:srgbClr val="FF0000"/>
                </a:solidFill>
                <a:latin typeface="+mn-lt"/>
              </a:rPr>
              <a:t>rigid</a:t>
            </a:r>
            <a:endParaRPr lang="en-US" sz="1800" b="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773238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5123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Connettore 7"/>
          <p:cNvSpPr>
            <a:spLocks noChangeArrowheads="1"/>
          </p:cNvSpPr>
          <p:nvPr/>
        </p:nvSpPr>
        <p:spPr bwMode="auto">
          <a:xfrm>
            <a:off x="6227763" y="3003550"/>
            <a:ext cx="360362" cy="354013"/>
          </a:xfrm>
          <a:prstGeom prst="flowChartConnector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08038"/>
            <a:ext cx="6994525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41987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80137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ttangolo 1"/>
          <p:cNvSpPr>
            <a:spLocks noChangeArrowheads="1"/>
          </p:cNvSpPr>
          <p:nvPr/>
        </p:nvSpPr>
        <p:spPr bwMode="auto">
          <a:xfrm>
            <a:off x="5003800" y="4941888"/>
            <a:ext cx="354965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43011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CasellaDiTesto 1"/>
          <p:cNvSpPr txBox="1">
            <a:spLocks noChangeArrowheads="1"/>
          </p:cNvSpPr>
          <p:nvPr/>
        </p:nvSpPr>
        <p:spPr bwMode="auto">
          <a:xfrm>
            <a:off x="2484438" y="833438"/>
            <a:ext cx="3419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/>
              <a:t>    </a:t>
            </a:r>
            <a:r>
              <a:rPr lang="en-US" b="0">
                <a:solidFill>
                  <a:srgbClr val="000AFF"/>
                </a:solidFill>
              </a:rPr>
              <a:t>Choice of observable</a:t>
            </a:r>
          </a:p>
        </p:txBody>
      </p:sp>
      <p:pic>
        <p:nvPicPr>
          <p:cNvPr id="430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39875"/>
            <a:ext cx="7219950" cy="441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Rettangolo 2"/>
          <p:cNvSpPr>
            <a:spLocks noChangeArrowheads="1"/>
          </p:cNvSpPr>
          <p:nvPr/>
        </p:nvSpPr>
        <p:spPr bwMode="auto">
          <a:xfrm>
            <a:off x="1331913" y="4724400"/>
            <a:ext cx="4679950" cy="1512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962525"/>
            <a:ext cx="38195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 bwMode="auto">
          <a:xfrm>
            <a:off x="1835150" y="5013325"/>
            <a:ext cx="3816350" cy="86360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43017" name="CasellaDiTesto 7"/>
          <p:cNvSpPr txBox="1">
            <a:spLocks noChangeArrowheads="1"/>
          </p:cNvSpPr>
          <p:nvPr/>
        </p:nvSpPr>
        <p:spPr bwMode="auto">
          <a:xfrm>
            <a:off x="1692275" y="5013325"/>
            <a:ext cx="388778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000" b="0">
                <a:solidFill>
                  <a:srgbClr val="FF0000"/>
                </a:solidFill>
              </a:rPr>
              <a:t>    Rigid</a:t>
            </a:r>
            <a:r>
              <a:rPr lang="it-IT" sz="2000" b="0"/>
              <a:t> filament:      R</a:t>
            </a:r>
            <a:r>
              <a:rPr lang="it-IT" sz="2000" b="0" baseline="-25000"/>
              <a:t>2</a:t>
            </a:r>
            <a:r>
              <a:rPr lang="it-IT" sz="2000" b="0"/>
              <a:t> = 0.1</a:t>
            </a:r>
          </a:p>
          <a:p>
            <a:pPr eaLnBrk="1" hangingPunct="1"/>
            <a:endParaRPr lang="it-IT" sz="1000" b="0"/>
          </a:p>
          <a:p>
            <a:pPr eaLnBrk="1" hangingPunct="1"/>
            <a:r>
              <a:rPr lang="it-IT" sz="2000" b="0">
                <a:solidFill>
                  <a:srgbClr val="FF0000"/>
                </a:solidFill>
              </a:rPr>
              <a:t>    Flexible</a:t>
            </a:r>
            <a:r>
              <a:rPr lang="it-IT" sz="2000" b="0"/>
              <a:t> filament:  R</a:t>
            </a:r>
            <a:r>
              <a:rPr lang="it-IT" sz="2000" b="0" baseline="-25000"/>
              <a:t>2</a:t>
            </a:r>
            <a:r>
              <a:rPr lang="it-IT" sz="2000" b="0"/>
              <a:t> = 0.005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contenuto 1"/>
          <p:cNvSpPr>
            <a:spLocks noGrp="1"/>
          </p:cNvSpPr>
          <p:nvPr>
            <p:ph idx="1"/>
          </p:nvPr>
        </p:nvSpPr>
        <p:spPr>
          <a:xfrm>
            <a:off x="755650" y="5732463"/>
            <a:ext cx="7772400" cy="64928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it-IT" sz="2400" dirty="0" smtClean="0"/>
              <a:t>A 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symmetry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-breaking 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bifurcation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 smtClean="0"/>
              <a:t>occurs</a:t>
            </a:r>
            <a:r>
              <a:rPr lang="it-IT" sz="2400" dirty="0" smtClean="0"/>
              <a:t> </a:t>
            </a:r>
            <a:r>
              <a:rPr lang="it-IT" sz="2400" dirty="0" err="1" smtClean="0"/>
              <a:t>when</a:t>
            </a:r>
            <a:r>
              <a:rPr lang="it-IT" sz="2400" dirty="0" smtClean="0"/>
              <a:t> </a:t>
            </a:r>
            <a:r>
              <a:rPr lang="it-IT" sz="2400" dirty="0"/>
              <a:t> </a:t>
            </a:r>
            <a:r>
              <a:rPr lang="it-IT" sz="2400" dirty="0" smtClean="0"/>
              <a:t>     </a:t>
            </a:r>
            <a:r>
              <a:rPr lang="it-IT" sz="2400" dirty="0" err="1" smtClean="0"/>
              <a:t>vortices</a:t>
            </a:r>
            <a:r>
              <a:rPr lang="it-IT" sz="2400" dirty="0" smtClean="0"/>
              <a:t> and </a:t>
            </a:r>
            <a:r>
              <a:rPr lang="it-IT" sz="2400" dirty="0" err="1" smtClean="0"/>
              <a:t>structures</a:t>
            </a:r>
            <a:r>
              <a:rPr lang="it-IT" sz="2400" dirty="0" smtClean="0"/>
              <a:t> </a:t>
            </a:r>
            <a:r>
              <a:rPr lang="it-IT" sz="2400" dirty="0" err="1" smtClean="0"/>
              <a:t>resonate</a:t>
            </a:r>
            <a:r>
              <a:rPr lang="it-IT" sz="2400" dirty="0" smtClean="0"/>
              <a:t> …</a:t>
            </a:r>
          </a:p>
        </p:txBody>
      </p:sp>
      <p:pic>
        <p:nvPicPr>
          <p:cNvPr id="44035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0675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45059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773238"/>
            <a:ext cx="78390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CasellaDiTesto 1"/>
          <p:cNvSpPr txBox="1">
            <a:spLocks noChangeArrowheads="1"/>
          </p:cNvSpPr>
          <p:nvPr/>
        </p:nvSpPr>
        <p:spPr bwMode="auto">
          <a:xfrm>
            <a:off x="3132138" y="879475"/>
            <a:ext cx="2341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>
                <a:solidFill>
                  <a:srgbClr val="000AFF"/>
                </a:solidFill>
              </a:rPr>
              <a:t> Beam equation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46083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52588"/>
            <a:ext cx="69913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CasellaDiTesto 1"/>
          <p:cNvSpPr txBox="1">
            <a:spLocks noChangeArrowheads="1"/>
          </p:cNvSpPr>
          <p:nvPr/>
        </p:nvSpPr>
        <p:spPr bwMode="auto">
          <a:xfrm>
            <a:off x="3132138" y="822325"/>
            <a:ext cx="306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>
                <a:solidFill>
                  <a:srgbClr val="000AFF"/>
                </a:solidFill>
              </a:rPr>
              <a:t>Resonance condition</a:t>
            </a:r>
          </a:p>
        </p:txBody>
      </p:sp>
      <p:sp>
        <p:nvSpPr>
          <p:cNvPr id="46086" name="Rettangolo 3"/>
          <p:cNvSpPr>
            <a:spLocks noChangeArrowheads="1"/>
          </p:cNvSpPr>
          <p:nvPr/>
        </p:nvSpPr>
        <p:spPr bwMode="auto">
          <a:xfrm>
            <a:off x="2843213" y="3213100"/>
            <a:ext cx="4537075" cy="13684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6087" name="CasellaDiTesto 2"/>
          <p:cNvSpPr txBox="1">
            <a:spLocks noChangeArrowheads="1"/>
          </p:cNvSpPr>
          <p:nvPr/>
        </p:nvSpPr>
        <p:spPr bwMode="auto">
          <a:xfrm>
            <a:off x="3132138" y="3284538"/>
            <a:ext cx="51117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/>
              <a:t> filament with slow reaction time</a:t>
            </a:r>
          </a:p>
          <a:p>
            <a:pPr eaLnBrk="1" hangingPunct="1"/>
            <a:endParaRPr lang="en-US" sz="3000" b="0"/>
          </a:p>
          <a:p>
            <a:pPr eaLnBrk="1" hangingPunct="1"/>
            <a:r>
              <a:rPr lang="en-US" sz="2200" b="0"/>
              <a:t> filament reacts instantaneously</a:t>
            </a:r>
          </a:p>
        </p:txBody>
      </p:sp>
      <p:sp>
        <p:nvSpPr>
          <p:cNvPr id="46088" name="Rettangolo 4"/>
          <p:cNvSpPr>
            <a:spLocks noChangeArrowheads="1"/>
          </p:cNvSpPr>
          <p:nvPr/>
        </p:nvSpPr>
        <p:spPr bwMode="auto">
          <a:xfrm>
            <a:off x="971550" y="5300663"/>
            <a:ext cx="6991350" cy="13684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4608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32425"/>
            <a:ext cx="24098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47107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404938"/>
            <a:ext cx="69342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ttangolo 1"/>
          <p:cNvSpPr>
            <a:spLocks noChangeArrowheads="1"/>
          </p:cNvSpPr>
          <p:nvPr/>
        </p:nvSpPr>
        <p:spPr bwMode="auto">
          <a:xfrm>
            <a:off x="4356100" y="1700213"/>
            <a:ext cx="360363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628775"/>
            <a:ext cx="2476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Rettangolo 2"/>
          <p:cNvSpPr>
            <a:spLocks noChangeArrowheads="1"/>
          </p:cNvSpPr>
          <p:nvPr/>
        </p:nvSpPr>
        <p:spPr bwMode="auto">
          <a:xfrm>
            <a:off x="5651500" y="1628775"/>
            <a:ext cx="433388" cy="431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471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1628775"/>
            <a:ext cx="2460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Rettangolo 3"/>
          <p:cNvSpPr>
            <a:spLocks noChangeArrowheads="1"/>
          </p:cNvSpPr>
          <p:nvPr/>
        </p:nvSpPr>
        <p:spPr bwMode="auto">
          <a:xfrm>
            <a:off x="5745163" y="1404938"/>
            <a:ext cx="246062" cy="2952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7114" name="CasellaDiTesto 4"/>
          <p:cNvSpPr txBox="1">
            <a:spLocks noChangeArrowheads="1"/>
          </p:cNvSpPr>
          <p:nvPr/>
        </p:nvSpPr>
        <p:spPr bwMode="auto">
          <a:xfrm>
            <a:off x="5775325" y="183515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b="0" i="1"/>
              <a:t> 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48131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71342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CasellaDiTesto 1"/>
          <p:cNvSpPr txBox="1">
            <a:spLocks noChangeArrowheads="1"/>
          </p:cNvSpPr>
          <p:nvPr/>
        </p:nvSpPr>
        <p:spPr bwMode="auto">
          <a:xfrm>
            <a:off x="3635375" y="908050"/>
            <a:ext cx="316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>
                <a:solidFill>
                  <a:srgbClr val="000AFF"/>
                </a:solidFill>
              </a:rPr>
              <a:t>Resonance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49155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CasellaDiTesto 1"/>
          <p:cNvSpPr txBox="1">
            <a:spLocks noChangeArrowheads="1"/>
          </p:cNvSpPr>
          <p:nvPr/>
        </p:nvSpPr>
        <p:spPr bwMode="auto">
          <a:xfrm>
            <a:off x="3635375" y="908050"/>
            <a:ext cx="316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>
                <a:solidFill>
                  <a:srgbClr val="000AFF"/>
                </a:solidFill>
              </a:rPr>
              <a:t>Resonance</a:t>
            </a: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524125"/>
            <a:ext cx="59483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CasellaDiTesto 5"/>
          <p:cNvSpPr txBox="1">
            <a:spLocks noChangeArrowheads="1"/>
          </p:cNvSpPr>
          <p:nvPr/>
        </p:nvSpPr>
        <p:spPr bwMode="auto">
          <a:xfrm>
            <a:off x="3419475" y="4437063"/>
            <a:ext cx="4032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it-IT" b="0" i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it-IT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b="0" i="1">
                <a:solidFill>
                  <a:srgbClr val="FF0000"/>
                </a:solidFill>
              </a:rPr>
              <a:t> </a:t>
            </a:r>
            <a:r>
              <a:rPr lang="it-IT" b="0">
                <a:solidFill>
                  <a:srgbClr val="FF0000"/>
                </a:solidFill>
              </a:rPr>
              <a:t>        filament        </a:t>
            </a:r>
            <a:r>
              <a:rPr lang="it-IT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it-IT" b="0" i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it-IT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it-IT" b="0">
                <a:solidFill>
                  <a:srgbClr val="FF0000"/>
                </a:solidFill>
              </a:rPr>
              <a:t>             </a:t>
            </a:r>
            <a:r>
              <a:rPr lang="it-IT" sz="2000" b="0">
                <a:solidFill>
                  <a:srgbClr val="FF0000"/>
                </a:solidFill>
              </a:rPr>
              <a:t>  </a:t>
            </a:r>
            <a:r>
              <a:rPr lang="it-IT" b="0">
                <a:solidFill>
                  <a:srgbClr val="FF0000"/>
                </a:solidFill>
              </a:rPr>
              <a:t>energy</a:t>
            </a:r>
            <a:endParaRPr lang="it-IT" b="0" baseline="-25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50179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5775"/>
            <a:ext cx="71818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CasellaDiTesto 1"/>
          <p:cNvSpPr txBox="1">
            <a:spLocks noChangeArrowheads="1"/>
          </p:cNvSpPr>
          <p:nvPr/>
        </p:nvSpPr>
        <p:spPr bwMode="auto">
          <a:xfrm>
            <a:off x="2351088" y="835025"/>
            <a:ext cx="4410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Can filaments increase drift?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51203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CasellaDiTesto 1"/>
          <p:cNvSpPr txBox="1">
            <a:spLocks noChangeArrowheads="1"/>
          </p:cNvSpPr>
          <p:nvPr/>
        </p:nvSpPr>
        <p:spPr bwMode="auto">
          <a:xfrm>
            <a:off x="755650" y="844550"/>
            <a:ext cx="802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Can filaments reduce drag “optimally” (because of 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compliance) as opposed, i.e., to the (sub-optimal) 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pressure drag reduction of golf/tennis/baseball balls?</a:t>
            </a:r>
          </a:p>
        </p:txBody>
      </p:sp>
      <p:pic>
        <p:nvPicPr>
          <p:cNvPr id="51205" name="Picture 3" descr="sphere-flow-compar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2781300"/>
            <a:ext cx="31781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08275"/>
            <a:ext cx="453548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5.i.pbase.com/o1/16/890416/1/139830975.j60I4KwH.MarveliousSpatultail2011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33375"/>
            <a:ext cx="5211763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6148" name="Picture 6" descr="uni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CasellaDiTesto 2"/>
          <p:cNvSpPr txBox="1">
            <a:spLocks noChangeArrowheads="1"/>
          </p:cNvSpPr>
          <p:nvPr/>
        </p:nvSpPr>
        <p:spPr bwMode="auto">
          <a:xfrm>
            <a:off x="403225" y="3400425"/>
            <a:ext cx="805656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000" b="0" i="1">
                <a:solidFill>
                  <a:srgbClr val="FFC000"/>
                </a:solidFill>
              </a:rPr>
              <a:t>Loddigesia mirabilis</a:t>
            </a:r>
          </a:p>
          <a:p>
            <a:pPr eaLnBrk="1" hangingPunct="1"/>
            <a:endParaRPr lang="it-IT" sz="600" b="0" i="1">
              <a:solidFill>
                <a:srgbClr val="FFC000"/>
              </a:solidFill>
            </a:endParaRPr>
          </a:p>
          <a:p>
            <a:pPr eaLnBrk="1" hangingPunct="1"/>
            <a:r>
              <a:rPr lang="it-IT" sz="2000" b="0">
                <a:solidFill>
                  <a:srgbClr val="666633"/>
                </a:solidFill>
              </a:rPr>
              <a:t>Marvellous Spatuletail</a:t>
            </a:r>
          </a:p>
          <a:p>
            <a:pPr eaLnBrk="1" hangingPunct="1"/>
            <a:r>
              <a:rPr lang="it-IT" sz="2000" b="0">
                <a:solidFill>
                  <a:srgbClr val="666633"/>
                </a:solidFill>
              </a:rPr>
              <a:t>  </a:t>
            </a:r>
          </a:p>
          <a:p>
            <a:pPr eaLnBrk="1" hangingPunct="1"/>
            <a:endParaRPr lang="it-IT" sz="2000" b="0">
              <a:solidFill>
                <a:srgbClr val="666633"/>
              </a:solidFill>
            </a:endParaRPr>
          </a:p>
          <a:p>
            <a:pPr eaLnBrk="1" hangingPunct="1"/>
            <a:r>
              <a:rPr lang="it-IT" sz="2000" b="0"/>
              <a:t>                       What are those four long tail feathers good for?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8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Penguins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2227" name="Rectangle 29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Sharks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2228" name="Rectangle 31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Seals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2229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CasellaDiTesto 1"/>
          <p:cNvSpPr txBox="1">
            <a:spLocks noChangeArrowheads="1"/>
          </p:cNvSpPr>
          <p:nvPr/>
        </p:nvSpPr>
        <p:spPr bwMode="auto">
          <a:xfrm>
            <a:off x="533400" y="1603375"/>
            <a:ext cx="818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It is important the presence of dimples/roughness/etc.,</a:t>
            </a:r>
          </a:p>
          <a:p>
            <a:pPr eaLnBrk="1" hangingPunct="1"/>
            <a:r>
              <a:rPr lang="it-IT"/>
              <a:t>but </a:t>
            </a:r>
            <a:r>
              <a:rPr lang="it-IT" i="1">
                <a:solidFill>
                  <a:srgbClr val="FF0000"/>
                </a:solidFill>
              </a:rPr>
              <a:t>compliance/elasticity</a:t>
            </a:r>
            <a:r>
              <a:rPr lang="it-IT"/>
              <a:t> is also very important … </a:t>
            </a:r>
            <a:endParaRPr lang="en-US"/>
          </a:p>
        </p:txBody>
      </p:sp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47925"/>
            <a:ext cx="5903912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8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Penguins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3251" name="Rectangle 29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Sharks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3252" name="Rectangle 31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Seals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3253" name="Picture 6" descr="uni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CasellaDiTesto 2"/>
          <p:cNvSpPr txBox="1">
            <a:spLocks noChangeArrowheads="1"/>
          </p:cNvSpPr>
          <p:nvPr/>
        </p:nvSpPr>
        <p:spPr bwMode="auto">
          <a:xfrm>
            <a:off x="1316038" y="701675"/>
            <a:ext cx="7088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it-IT">
                <a:solidFill>
                  <a:srgbClr val="00B0F0"/>
                </a:solidFill>
              </a:rPr>
              <a:t>New work just started</a:t>
            </a:r>
            <a:r>
              <a:rPr lang="it-IT"/>
              <a:t>: a filament at a wall in a channel with an oscillating pressure gradient</a:t>
            </a:r>
            <a:endParaRPr lang="en-US"/>
          </a:p>
        </p:txBody>
      </p:sp>
      <p:pic>
        <p:nvPicPr>
          <p:cNvPr id="3" name="Sequenza 06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05000" y="1700808"/>
            <a:ext cx="5619328" cy="4597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8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Penguins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4275" name="Rectangle 31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bg1"/>
                </a:solidFill>
                <a:latin typeface="Arial Narrow" pitchFamily="34" charset="0"/>
              </a:rPr>
              <a:t>Seals</a:t>
            </a:r>
            <a:endParaRPr lang="en-US" sz="3600" i="1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4276" name="Picture 6" descr="uni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CasellaDiTesto 2"/>
          <p:cNvSpPr txBox="1">
            <a:spLocks noChangeArrowheads="1"/>
          </p:cNvSpPr>
          <p:nvPr/>
        </p:nvSpPr>
        <p:spPr bwMode="auto">
          <a:xfrm>
            <a:off x="2362200" y="549275"/>
            <a:ext cx="4464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>
                <a:solidFill>
                  <a:srgbClr val="00B0F0"/>
                </a:solidFill>
              </a:rPr>
              <a:t>“</a:t>
            </a:r>
            <a:r>
              <a:rPr lang="it-IT" b="0" i="1">
                <a:solidFill>
                  <a:srgbClr val="00B0F0"/>
                </a:solidFill>
              </a:rPr>
              <a:t>hydroelastic steady streaming</a:t>
            </a:r>
            <a:r>
              <a:rPr lang="en-US" b="0">
                <a:solidFill>
                  <a:srgbClr val="00B0F0"/>
                </a:solidFill>
              </a:rPr>
              <a:t>”</a:t>
            </a:r>
            <a:endParaRPr lang="en-US" i="1">
              <a:solidFill>
                <a:srgbClr val="00B0F0"/>
              </a:solidFill>
            </a:endParaRPr>
          </a:p>
        </p:txBody>
      </p:sp>
      <p:sp>
        <p:nvSpPr>
          <p:cNvPr id="54279" name="CasellaDiTesto 2"/>
          <p:cNvSpPr txBox="1">
            <a:spLocks noChangeArrowheads="1"/>
          </p:cNvSpPr>
          <p:nvPr/>
        </p:nvSpPr>
        <p:spPr bwMode="auto">
          <a:xfrm>
            <a:off x="827088" y="5756275"/>
            <a:ext cx="7159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 b="0">
                <a:solidFill>
                  <a:srgbClr val="FF0000"/>
                </a:solidFill>
              </a:rPr>
              <a:t>Velocity of each vortex core is induced by </a:t>
            </a:r>
          </a:p>
          <a:p>
            <a:pPr eaLnBrk="1" hangingPunct="1"/>
            <a:r>
              <a:rPr lang="it-IT" sz="1800" b="0">
                <a:solidFill>
                  <a:srgbClr val="FF0000"/>
                </a:solidFill>
              </a:rPr>
              <a:t>vortex of opposite circulation (Biot-Savart)</a:t>
            </a:r>
            <a:endParaRPr lang="en-US" sz="1800" b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13673" y="1884454"/>
            <a:ext cx="2878807" cy="2677656"/>
          </a:xfrm>
          <a:prstGeom prst="rect">
            <a:avLst/>
          </a:prstGeom>
          <a:blipFill rotWithShape="1">
            <a:blip r:embed="rId5"/>
            <a:stretch>
              <a:fillRect l="-3171" t="-1595" b="-455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" name="Sequenza 08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39552" y="1402556"/>
            <a:ext cx="5207496" cy="426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CasellaDiTesto 1"/>
          <p:cNvSpPr txBox="1">
            <a:spLocks noChangeArrowheads="1"/>
          </p:cNvSpPr>
          <p:nvPr/>
        </p:nvSpPr>
        <p:spPr bwMode="auto">
          <a:xfrm>
            <a:off x="2484438" y="2852738"/>
            <a:ext cx="3843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/>
              <a:t>… but this is another story!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84313"/>
            <a:ext cx="56340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6" descr="uni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CasellaDiTesto 1"/>
          <p:cNvSpPr txBox="1">
            <a:spLocks noChangeArrowheads="1"/>
          </p:cNvSpPr>
          <p:nvPr/>
        </p:nvSpPr>
        <p:spPr bwMode="auto">
          <a:xfrm>
            <a:off x="468313" y="6007100"/>
            <a:ext cx="2111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000AFF"/>
                </a:solidFill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5.i.pbase.com/o1/16/890416/1/139830975.j60I4KwH.MarveliousSpatultail2011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33375"/>
            <a:ext cx="5211763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7172" name="Picture 6" descr="uni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CasellaDiTesto 2"/>
          <p:cNvSpPr txBox="1">
            <a:spLocks noChangeArrowheads="1"/>
          </p:cNvSpPr>
          <p:nvPr/>
        </p:nvSpPr>
        <p:spPr bwMode="auto">
          <a:xfrm>
            <a:off x="403225" y="3400425"/>
            <a:ext cx="80565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000" b="0" i="1">
                <a:solidFill>
                  <a:srgbClr val="FFC000"/>
                </a:solidFill>
              </a:rPr>
              <a:t>Loddigesia mirabilis</a:t>
            </a:r>
          </a:p>
          <a:p>
            <a:pPr eaLnBrk="1" hangingPunct="1"/>
            <a:endParaRPr lang="it-IT" sz="600" b="0" i="1">
              <a:solidFill>
                <a:srgbClr val="FFC000"/>
              </a:solidFill>
            </a:endParaRPr>
          </a:p>
          <a:p>
            <a:pPr eaLnBrk="1" hangingPunct="1"/>
            <a:r>
              <a:rPr lang="it-IT" sz="2000" b="0">
                <a:solidFill>
                  <a:srgbClr val="666633"/>
                </a:solidFill>
              </a:rPr>
              <a:t>Marvellous Spatuletail</a:t>
            </a:r>
          </a:p>
          <a:p>
            <a:pPr eaLnBrk="1" hangingPunct="1"/>
            <a:r>
              <a:rPr lang="it-IT" sz="2000" b="0">
                <a:solidFill>
                  <a:srgbClr val="666633"/>
                </a:solidFill>
              </a:rPr>
              <a:t>  </a:t>
            </a:r>
          </a:p>
          <a:p>
            <a:pPr eaLnBrk="1" hangingPunct="1"/>
            <a:endParaRPr lang="it-IT" sz="2000" b="0">
              <a:solidFill>
                <a:srgbClr val="666633"/>
              </a:solidFill>
            </a:endParaRPr>
          </a:p>
          <a:p>
            <a:pPr eaLnBrk="1" hangingPunct="1"/>
            <a:r>
              <a:rPr lang="it-IT" sz="2000" b="0"/>
              <a:t>                       What are those four long tail feathers good for?</a:t>
            </a:r>
          </a:p>
          <a:p>
            <a:pPr algn="ctr" eaLnBrk="1" hangingPunct="1"/>
            <a:r>
              <a:rPr lang="it-IT" sz="2000" b="0"/>
              <a:t>      Just for mating purposes???!!!</a:t>
            </a:r>
          </a:p>
        </p:txBody>
      </p:sp>
      <p:sp>
        <p:nvSpPr>
          <p:cNvPr id="7174" name="Rettangolo 1"/>
          <p:cNvSpPr>
            <a:spLocks noChangeArrowheads="1"/>
          </p:cNvSpPr>
          <p:nvPr/>
        </p:nvSpPr>
        <p:spPr bwMode="auto">
          <a:xfrm>
            <a:off x="403225" y="6249988"/>
            <a:ext cx="7408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70C0"/>
                </a:solidFill>
              </a:rPr>
              <a:t>http://www.bbc.co.uk/nature/life/Marvellous_Spatuletail</a:t>
            </a:r>
          </a:p>
        </p:txBody>
      </p:sp>
      <p:sp>
        <p:nvSpPr>
          <p:cNvPr id="7175" name="Rettangolo 2"/>
          <p:cNvSpPr>
            <a:spLocks noChangeArrowheads="1"/>
          </p:cNvSpPr>
          <p:nvPr/>
        </p:nvSpPr>
        <p:spPr bwMode="auto">
          <a:xfrm>
            <a:off x="403225" y="5942013"/>
            <a:ext cx="8272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70C0"/>
                </a:solidFill>
              </a:rPr>
              <a:t>http://ibc.lynxeds.com/species/marvellous-spatuletail-loddigesia-mirabilis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268413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8195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1"/>
          <p:cNvSpPr txBox="1">
            <a:spLocks noChangeArrowheads="1"/>
          </p:cNvSpPr>
          <p:nvPr/>
        </p:nvSpPr>
        <p:spPr bwMode="auto">
          <a:xfrm>
            <a:off x="2268538" y="2720975"/>
            <a:ext cx="43652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dirty="0"/>
              <a:t>In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en-US" dirty="0" smtClean="0"/>
              <a:t>“</a:t>
            </a:r>
            <a:r>
              <a:rPr lang="it-IT" dirty="0" smtClean="0"/>
              <a:t>world</a:t>
            </a:r>
            <a:r>
              <a:rPr lang="en-US" smtClean="0"/>
              <a:t>”</a:t>
            </a:r>
            <a:r>
              <a:rPr lang="it-IT" smtClean="0"/>
              <a:t> </a:t>
            </a:r>
            <a:r>
              <a:rPr lang="it-IT" dirty="0"/>
              <a:t>do </a:t>
            </a:r>
            <a:r>
              <a:rPr lang="it-IT" dirty="0" err="1"/>
              <a:t>we</a:t>
            </a:r>
            <a:r>
              <a:rPr lang="it-IT" dirty="0"/>
              <a:t> live?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9219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Re &lt;&lt; 1</a:t>
            </a:r>
            <a:r>
              <a:rPr lang="it-IT" b="0"/>
              <a:t>, micro-organisms use </a:t>
            </a:r>
          </a:p>
          <a:p>
            <a:pPr eaLnBrk="1" hangingPunct="1"/>
            <a:r>
              <a:rPr lang="it-IT" b="0" i="1"/>
              <a:t>non-reciprocal</a:t>
            </a:r>
            <a:r>
              <a:rPr lang="it-IT" b="0"/>
              <a:t> waves to move</a:t>
            </a:r>
          </a:p>
          <a:p>
            <a:pPr eaLnBrk="1" hangingPunct="1"/>
            <a:r>
              <a:rPr lang="it-IT" b="0"/>
              <a:t>(no inertia </a:t>
            </a:r>
            <a:r>
              <a:rPr lang="it-IT" b="0">
                <a:sym typeface="Wingdings" pitchFamily="2" charset="2"/>
              </a:rPr>
              <a:t> </a:t>
            </a:r>
            <a:r>
              <a:rPr lang="it-IT" b="0"/>
              <a:t>symmetry under </a:t>
            </a:r>
          </a:p>
          <a:p>
            <a:pPr eaLnBrk="1" hangingPunct="1"/>
            <a:r>
              <a:rPr lang="it-IT" b="0"/>
              <a:t>time reversal) </a:t>
            </a:r>
          </a:p>
        </p:txBody>
      </p:sp>
      <p:pic>
        <p:nvPicPr>
          <p:cNvPr id="9221" name="Picture 4" descr="spe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2400" smtClean="0">
                <a:solidFill>
                  <a:srgbClr val="000AFF"/>
                </a:solidFill>
              </a:rPr>
              <a:t/>
            </a:r>
            <a:br>
              <a:rPr lang="en-GB" sz="2400" smtClean="0">
                <a:solidFill>
                  <a:srgbClr val="000AFF"/>
                </a:solidFill>
              </a:rPr>
            </a:br>
            <a:endParaRPr lang="en-GB" sz="2800" b="1" i="1" smtClean="0">
              <a:solidFill>
                <a:srgbClr val="FF0800"/>
              </a:solidFill>
            </a:endParaRPr>
          </a:p>
        </p:txBody>
      </p:sp>
      <p:pic>
        <p:nvPicPr>
          <p:cNvPr id="10243" name="Picture 6" descr="uni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Re &lt;&lt; 1</a:t>
            </a:r>
            <a:r>
              <a:rPr lang="it-IT" b="0"/>
              <a:t>, micro-organisms use </a:t>
            </a:r>
          </a:p>
          <a:p>
            <a:pPr eaLnBrk="1" hangingPunct="1"/>
            <a:r>
              <a:rPr lang="it-IT" b="0" i="1"/>
              <a:t>non-reciprocal</a:t>
            </a:r>
            <a:r>
              <a:rPr lang="it-IT" b="0"/>
              <a:t> </a:t>
            </a:r>
            <a:r>
              <a:rPr lang="it-IT" b="0" i="1"/>
              <a:t>waves</a:t>
            </a:r>
            <a:r>
              <a:rPr lang="it-IT" b="0"/>
              <a:t> to move</a:t>
            </a:r>
          </a:p>
          <a:p>
            <a:pPr eaLnBrk="1" hangingPunct="1"/>
            <a:r>
              <a:rPr lang="it-IT" b="0"/>
              <a:t>(no inertia </a:t>
            </a:r>
            <a:r>
              <a:rPr lang="it-IT" b="0">
                <a:sym typeface="Wingdings" pitchFamily="2" charset="2"/>
              </a:rPr>
              <a:t> </a:t>
            </a:r>
            <a:r>
              <a:rPr lang="it-IT" b="0"/>
              <a:t>symmetry under </a:t>
            </a:r>
          </a:p>
          <a:p>
            <a:pPr eaLnBrk="1" hangingPunct="1"/>
            <a:r>
              <a:rPr lang="it-IT" b="0"/>
              <a:t>time reversal) </a:t>
            </a:r>
          </a:p>
        </p:txBody>
      </p:sp>
      <p:pic>
        <p:nvPicPr>
          <p:cNvPr id="10245" name="Picture 4" descr="spe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 descr="http://www.birbalandiapark.it/photo/vascaPall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2854325"/>
            <a:ext cx="46085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SYSTEM:Applications:Microsoft Office 2004:Modèles:Présentations:Conceptions:Boréal</Template>
  <TotalTime>7479</TotalTime>
  <Words>1186</Words>
  <Application>Microsoft Office PowerPoint</Application>
  <PresentationFormat>Presentazione su schermo (4:3)</PresentationFormat>
  <Paragraphs>334</Paragraphs>
  <Slides>54</Slides>
  <Notes>53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5" baseType="lpstr">
      <vt:lpstr>Nouvelle présentation</vt:lpstr>
      <vt:lpstr>   Le rôle d’appendices passifs (poils, plumes,  écailles …) sur la propulsion animale </vt:lpstr>
      <vt:lpstr>   The role of passive appendages (hair, feathers, scales …) on animal propulsion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</vt:lpstr>
      <vt:lpstr>   </vt:lpstr>
      <vt:lpstr>   </vt:lpstr>
      <vt:lpstr>   </vt:lpstr>
      <vt:lpstr>Presentazione standard di PowerPoint</vt:lpstr>
      <vt:lpstr>   </vt:lpstr>
      <vt:lpstr>   </vt:lpstr>
      <vt:lpstr>   </vt:lpstr>
      <vt:lpstr>   </vt:lpstr>
      <vt:lpstr>   </vt:lpstr>
      <vt:lpstr>   </vt:lpstr>
      <vt:lpstr>Presentazione standard di PowerPoint</vt:lpstr>
      <vt:lpstr>   </vt:lpstr>
      <vt:lpstr>Presentazione standard di PowerPoint</vt:lpstr>
      <vt:lpstr>   </vt:lpstr>
      <vt:lpstr>   </vt:lpstr>
      <vt:lpstr>Presentazione standard di PowerPoint</vt:lpstr>
      <vt:lpstr>   </vt:lpstr>
      <vt:lpstr>   </vt:lpstr>
      <vt:lpstr>   </vt:lpstr>
      <vt:lpstr>   </vt:lpstr>
      <vt:lpstr>   </vt:lpstr>
      <vt:lpstr>   </vt:lpstr>
      <vt:lpstr>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CFD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control with hairy surfaces</dc:title>
  <dc:creator>CFD Team</dc:creator>
  <cp:lastModifiedBy>Alessandro Bottaro</cp:lastModifiedBy>
  <cp:revision>350</cp:revision>
  <cp:lastPrinted>2008-06-24T13:30:50Z</cp:lastPrinted>
  <dcterms:created xsi:type="dcterms:W3CDTF">2008-06-24T10:12:25Z</dcterms:created>
  <dcterms:modified xsi:type="dcterms:W3CDTF">2013-06-10T11:54:31Z</dcterms:modified>
</cp:coreProperties>
</file>