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6" r:id="rId5"/>
    <p:sldId id="257" r:id="rId6"/>
    <p:sldId id="269" r:id="rId7"/>
    <p:sldId id="270" r:id="rId8"/>
    <p:sldId id="271" r:id="rId9"/>
    <p:sldId id="272" r:id="rId10"/>
    <p:sldId id="273" r:id="rId11"/>
    <p:sldId id="286" r:id="rId12"/>
    <p:sldId id="288" r:id="rId13"/>
    <p:sldId id="289" r:id="rId14"/>
    <p:sldId id="290" r:id="rId15"/>
    <p:sldId id="278" r:id="rId16"/>
    <p:sldId id="279" r:id="rId17"/>
    <p:sldId id="280" r:id="rId18"/>
    <p:sldId id="281" r:id="rId19"/>
    <p:sldId id="287" r:id="rId20"/>
    <p:sldId id="282" r:id="rId21"/>
    <p:sldId id="283" r:id="rId22"/>
    <p:sldId id="284" r:id="rId23"/>
    <p:sldId id="285" r:id="rId24"/>
    <p:sldId id="291" r:id="rId25"/>
    <p:sldId id="292" r:id="rId26"/>
    <p:sldId id="293" r:id="rId27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594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DA1D08E-8A9F-4B54-A5DC-B52D110753BE}" type="datetime1">
              <a:rPr lang="it-IT" smtClean="0"/>
              <a:t>24/03/2024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834459-7356-44BF-850D-8B30C4FB3B6B}" type="slidenum">
              <a:rPr lang="it-IT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1E1426A-FEA2-4562-8B81-624F47BF2E70}" type="datetime1">
              <a:rPr lang="it-IT" noProof="0" smtClean="0"/>
              <a:t>24/03/2024</a:t>
            </a:fld>
            <a:endParaRPr lang="it-IT" noProof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A3C37BE-C303-496D-B5CD-85F2937540FC}" type="slidenum">
              <a:rPr lang="it-IT" noProof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t-IT" b="1" i="1">
                <a:latin typeface="Arial" pitchFamily="34" charset="0"/>
                <a:cs typeface="Arial" pitchFamily="34" charset="0"/>
              </a:rPr>
              <a:t>NOTA:</a:t>
            </a:r>
          </a:p>
          <a:p>
            <a:pPr rtl="0"/>
            <a:r>
              <a:rPr lang="it-IT" i="1">
                <a:latin typeface="Arial" pitchFamily="34" charset="0"/>
                <a:cs typeface="Arial" pitchFamily="34" charset="0"/>
              </a:rPr>
              <a:t>per cambiare l'immagine in questa diapositiva, selezionarla ed eliminarla. Quindi fare clic sull'icona Immagini nel segnaposto per inserire l'immagine desiderata.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3239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t-IT" b="1" i="1">
                <a:latin typeface="Arial" pitchFamily="34" charset="0"/>
                <a:cs typeface="Arial" pitchFamily="34" charset="0"/>
              </a:rPr>
              <a:t>NOTA:</a:t>
            </a:r>
          </a:p>
          <a:p>
            <a:pPr rtl="0"/>
            <a:r>
              <a:rPr lang="it-IT" i="1">
                <a:latin typeface="Arial" pitchFamily="34" charset="0"/>
                <a:cs typeface="Arial" pitchFamily="34" charset="0"/>
              </a:rPr>
              <a:t>per cambiare l'immagine in questa diapositiva, selezionarla ed eliminarla. Quindi fare clic sull'icona Immagini nel segnaposto per inserire l'immagine desiderata.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0461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7" name="Rettango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it-IT" noProof="0"/>
              <a:t>Alessio Carpi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0FF54DE5-C571-48E8-A5BC-B369434E2F44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3" name="Segnaposto immagine 2" descr="Segnaposto vuoto per aggiungere un'immagine. Fare clic sul segnaposto e selezionare l'immagine che si vuole aggiungere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Alessio Carpi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Alessio Carpi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Alessio Carpi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/>
              <a:t>‹N›</a:t>
            </a:fld>
            <a:endParaRPr lang="it-IT" noProof="0"/>
          </a:p>
        </p:txBody>
      </p:sp>
      <p:grpSp>
        <p:nvGrpSpPr>
          <p:cNvPr id="7" name="Gruppo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Connettore diritto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diritto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Alessio Carpi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11" name="Segnaposto immagine 10" descr="Segnaposto vuoto per aggiungere un'immagine. Fare clic sul segnaposto e selezionare l'immagine che si vuole aggiungere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8" name="Rettango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grpSp>
        <p:nvGrpSpPr>
          <p:cNvPr id="14" name="Gruppo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Connettore diritto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diritto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uppo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Connettore diritto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ttango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uppo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Connettore diritto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ttore diritto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ttangolo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grpSp>
          <p:nvGrpSpPr>
            <p:cNvPr id="11" name="Gruppo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Connettore diritto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ttore diritto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Alessio Carpi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Alessio Carpi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Alessio Carpi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Alessio Carpi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Alessio Carpi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Alessio Carpi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  <a:p>
            <a:pPr lvl="5" rtl="0"/>
            <a:r>
              <a:rPr lang="it-IT" noProof="0"/>
              <a:t>Sesto livello</a:t>
            </a:r>
          </a:p>
          <a:p>
            <a:pPr lvl="6" rtl="0"/>
            <a:r>
              <a:rPr lang="it-IT" noProof="0"/>
              <a:t>Settimo livello</a:t>
            </a:r>
          </a:p>
          <a:p>
            <a:pPr lvl="7" rtl="0"/>
            <a:r>
              <a:rPr lang="it-IT" noProof="0"/>
              <a:t>Ottavo livello</a:t>
            </a:r>
          </a:p>
          <a:p>
            <a:pPr lvl="8" rtl="0"/>
            <a:r>
              <a:rPr lang="it-IT" noProof="0"/>
              <a:t>Nono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Alessio Carpi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fld id="{0FF54DE5-C571-48E8-A5BC-B369434E2F44}" type="slidenum">
              <a:rPr lang="it-IT" noProof="0" smtClean="0"/>
              <a:pPr/>
              <a:t>‹N›</a:t>
            </a:fld>
            <a:endParaRPr lang="it-IT" noProof="0"/>
          </a:p>
        </p:txBody>
      </p:sp>
      <p:grpSp>
        <p:nvGrpSpPr>
          <p:cNvPr id="15" name="Gruppo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Connettore diritto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68.png"/><Relationship Id="rId5" Type="http://schemas.openxmlformats.org/officeDocument/2006/relationships/image" Target="../media/image34.png"/><Relationship Id="rId4" Type="http://schemas.openxmlformats.org/officeDocument/2006/relationships/image" Target="../media/image3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>
          <a:xfrm>
            <a:off x="361948" y="2284071"/>
            <a:ext cx="6737592" cy="2196421"/>
          </a:xfrm>
        </p:spPr>
        <p:txBody>
          <a:bodyPr rtlCol="0" anchor="ctr">
            <a:normAutofit/>
          </a:bodyPr>
          <a:lstStyle/>
          <a:p>
            <a:pPr rtl="0"/>
            <a:r>
              <a:rPr lang="it-IT" sz="3800" dirty="0"/>
              <a:t>Analisi numerica e sperimentale del flusso di Taylor-</a:t>
            </a:r>
            <a:r>
              <a:rPr lang="it-IT" sz="3800" dirty="0" err="1"/>
              <a:t>Couette</a:t>
            </a:r>
            <a:endParaRPr lang="it-IT" sz="3800" dirty="0"/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>
          <a:xfrm>
            <a:off x="361948" y="4483875"/>
            <a:ext cx="3649334" cy="584776"/>
          </a:xfrm>
        </p:spPr>
        <p:txBody>
          <a:bodyPr rtlCol="0">
            <a:normAutofit/>
          </a:bodyPr>
          <a:lstStyle/>
          <a:p>
            <a:pPr rtl="0"/>
            <a:r>
              <a:rPr lang="it-IT" sz="1600" b="1" dirty="0"/>
              <a:t>Relatore:</a:t>
            </a:r>
          </a:p>
          <a:p>
            <a:pPr rtl="0"/>
            <a:r>
              <a:rPr lang="it-IT" sz="1600" dirty="0"/>
              <a:t>Chiar.mo Prof. Ing. Alessandro Bottaro</a:t>
            </a:r>
          </a:p>
          <a:p>
            <a:pPr rtl="0"/>
            <a:endParaRPr lang="it-IT" dirty="0"/>
          </a:p>
          <a:p>
            <a:pPr rtl="0"/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0C1D8E23-30C4-84BB-AA54-84337FA50A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75699" y="1313015"/>
            <a:ext cx="885035" cy="1169999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336CBF6-37B0-9471-E21E-5DA391A0E188}"/>
              </a:ext>
            </a:extLst>
          </p:cNvPr>
          <p:cNvSpPr txBox="1"/>
          <p:nvPr/>
        </p:nvSpPr>
        <p:spPr>
          <a:xfrm>
            <a:off x="6844434" y="2483015"/>
            <a:ext cx="53475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Università di Genova</a:t>
            </a:r>
          </a:p>
          <a:p>
            <a:pPr algn="ctr"/>
            <a:r>
              <a:rPr lang="it-IT" sz="1600" dirty="0"/>
              <a:t>Scuola Politecnica</a:t>
            </a:r>
          </a:p>
          <a:p>
            <a:pPr algn="ctr"/>
            <a:r>
              <a:rPr lang="it-IT" sz="1600" dirty="0"/>
              <a:t>Dipartimento di Ingegneria Meccanica, Energetica, Gestionale e dei Trasporti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A53F03D-51B7-E651-F34F-135A9C4461A0}"/>
              </a:ext>
            </a:extLst>
          </p:cNvPr>
          <p:cNvSpPr txBox="1"/>
          <p:nvPr/>
        </p:nvSpPr>
        <p:spPr>
          <a:xfrm>
            <a:off x="4228764" y="4451857"/>
            <a:ext cx="2870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Correlatore:</a:t>
            </a:r>
          </a:p>
          <a:p>
            <a:r>
              <a:rPr lang="it-IT" sz="1600" dirty="0"/>
              <a:t>Dott. Ing. Giulia Innocenti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F7E28C3-584B-1A7C-F29E-09ACFAA59C1A}"/>
              </a:ext>
            </a:extLst>
          </p:cNvPr>
          <p:cNvSpPr txBox="1"/>
          <p:nvPr/>
        </p:nvSpPr>
        <p:spPr>
          <a:xfrm>
            <a:off x="4228764" y="5055746"/>
            <a:ext cx="1407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/>
              <a:t>Allievo:</a:t>
            </a:r>
          </a:p>
          <a:p>
            <a:r>
              <a:rPr lang="it-IT" sz="1600" dirty="0"/>
              <a:t>Alessio Carpi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969AB06-B513-6061-D684-C4B64C6A2FBF}"/>
              </a:ext>
            </a:extLst>
          </p:cNvPr>
          <p:cNvSpPr txBox="1"/>
          <p:nvPr/>
        </p:nvSpPr>
        <p:spPr>
          <a:xfrm>
            <a:off x="11050670" y="5409689"/>
            <a:ext cx="83548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Marzo 2024</a:t>
            </a:r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8E5E1A-4292-F6EB-C567-F9C25FE3E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dirty="0"/>
              <a:t>Laboratorio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C28F536-9517-8347-E95D-0B60BF807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F54DE5-C571-48E8-A5BC-B369434E2F4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514843">
                    <a:lumMod val="75000"/>
                  </a:srgbClr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514843">
                  <a:lumMod val="75000"/>
                </a:srgbClr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6ABC14F-DCD6-F49A-2A8C-931C19DF451C}"/>
              </a:ext>
            </a:extLst>
          </p:cNvPr>
          <p:cNvSpPr txBox="1"/>
          <p:nvPr/>
        </p:nvSpPr>
        <p:spPr>
          <a:xfrm>
            <a:off x="4373263" y="1345721"/>
            <a:ext cx="3443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Risultato del test in laboratorio</a:t>
            </a:r>
          </a:p>
        </p:txBody>
      </p:sp>
      <p:pic>
        <p:nvPicPr>
          <p:cNvPr id="10" name="Immagine 9" descr="Immagine che contiene testo, linea, diagramma, Diagramma&#10;&#10;Descrizione generata automaticamente">
            <a:extLst>
              <a:ext uri="{FF2B5EF4-FFF2-40B4-BE49-F238E27FC236}">
                <a16:creationId xmlns:a16="http://schemas.microsoft.com/office/drawing/2014/main" id="{AA3DCBDF-AAE5-9BB9-2350-BF735F077F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9" r="8090"/>
          <a:stretch/>
        </p:blipFill>
        <p:spPr>
          <a:xfrm>
            <a:off x="834615" y="1922919"/>
            <a:ext cx="7077296" cy="40393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19939AB8-AD47-1149-790C-968FD5D4646D}"/>
                  </a:ext>
                </a:extLst>
              </p:cNvPr>
              <p:cNvSpPr txBox="1"/>
              <p:nvPr/>
            </p:nvSpPr>
            <p:spPr>
              <a:xfrm>
                <a:off x="7911911" y="2138580"/>
                <a:ext cx="401853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4843"/>
                    </a:solidFill>
                    <a:effectLst/>
                    <a:uLnTx/>
                    <a:uFillTx/>
                    <a:latin typeface="Euphemia"/>
                    <a:ea typeface="+mn-ea"/>
                    <a:cs typeface="+mn-cs"/>
                  </a:rPr>
                  <a:t>361 punti di acquisizione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4843"/>
                    </a:solidFill>
                    <a:effectLst/>
                    <a:uLnTx/>
                    <a:uFillTx/>
                    <a:latin typeface="Euphemia"/>
                    <a:ea typeface="+mn-ea"/>
                    <a:cs typeface="+mn-cs"/>
                  </a:rPr>
                  <a:t>17200 </a:t>
                </a:r>
                <a:r>
                  <a:rPr kumimoji="0" lang="it-IT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14843"/>
                    </a:solidFill>
                    <a:effectLst/>
                    <a:uLnTx/>
                    <a:uFillTx/>
                    <a:latin typeface="Euphemia"/>
                    <a:ea typeface="+mn-ea"/>
                    <a:cs typeface="+mn-cs"/>
                  </a:rPr>
                  <a:t>s</a:t>
                </a: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4843"/>
                    </a:solidFill>
                    <a:effectLst/>
                    <a:uLnTx/>
                    <a:uFillTx/>
                    <a:latin typeface="Euphemia"/>
                    <a:ea typeface="+mn-ea"/>
                    <a:cs typeface="+mn-cs"/>
                  </a:rPr>
                  <a:t> durata del test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4843"/>
                    </a:solidFill>
                    <a:effectLst/>
                    <a:uLnTx/>
                    <a:uFillTx/>
                    <a:latin typeface="Euphemia"/>
                    <a:ea typeface="+mn-ea"/>
                    <a:cs typeface="+mn-cs"/>
                  </a:rPr>
                  <a:t>Prima instabilità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148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148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𝜔</m:t>
                        </m:r>
                      </m:e>
                      <m:sub>
                        <m:r>
                          <a:rPr kumimoji="0" 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148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it-IT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5148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=41,2 </m:t>
                    </m:r>
                    <m:r>
                      <a:rPr kumimoji="0" lang="it-IT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5148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𝑟𝑝𝑚</m:t>
                    </m:r>
                  </m:oMath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14843"/>
                  </a:solidFill>
                  <a:effectLst/>
                  <a:uLnTx/>
                  <a:uFillTx/>
                  <a:latin typeface="Euphemia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4843"/>
                    </a:solidFill>
                    <a:effectLst/>
                    <a:uLnTx/>
                    <a:uFillTx/>
                    <a:latin typeface="Euphemia"/>
                    <a:ea typeface="+mn-ea"/>
                    <a:cs typeface="+mn-cs"/>
                  </a:rPr>
                  <a:t>Seconda instabilità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148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148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𝜔</m:t>
                        </m:r>
                      </m:e>
                      <m:sub>
                        <m:r>
                          <a:rPr kumimoji="0" 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148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it-IT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5148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=45,9 </m:t>
                    </m:r>
                    <m:r>
                      <a:rPr kumimoji="0" lang="it-IT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5148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𝑟𝑝𝑚</m:t>
                    </m:r>
                  </m:oMath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14843"/>
                  </a:solidFill>
                  <a:effectLst/>
                  <a:uLnTx/>
                  <a:uFillTx/>
                  <a:latin typeface="Euphemia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19939AB8-AD47-1149-790C-968FD5D46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1911" y="2138580"/>
                <a:ext cx="4018536" cy="1200329"/>
              </a:xfrm>
              <a:prstGeom prst="rect">
                <a:avLst/>
              </a:prstGeom>
              <a:blipFill>
                <a:blip r:embed="rId3"/>
                <a:stretch>
                  <a:fillRect l="-1062" t="-3553" b="-659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1470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E56FF0-BA4A-B29C-E8A7-4DBD705D6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dirty="0"/>
              <a:t>Laboratorio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B688B9D-68EB-9FBD-F92F-BE247D978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F54DE5-C571-48E8-A5BC-B369434E2F4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514843">
                    <a:lumMod val="75000"/>
                  </a:srgbClr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514843">
                  <a:lumMod val="75000"/>
                </a:srgbClr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8A8B788-CF3F-334C-C48E-51BAC04AF6AE}"/>
              </a:ext>
            </a:extLst>
          </p:cNvPr>
          <p:cNvSpPr txBox="1"/>
          <p:nvPr/>
        </p:nvSpPr>
        <p:spPr>
          <a:xfrm>
            <a:off x="2346586" y="1311216"/>
            <a:ext cx="7497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Coppia M ricavata sperimentalmente in funzione del numero di Taylor</a:t>
            </a:r>
          </a:p>
        </p:txBody>
      </p:sp>
      <p:pic>
        <p:nvPicPr>
          <p:cNvPr id="8" name="Immagine 7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C5C4FA6C-5A35-23F2-2DA1-A569D6C558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r="6970"/>
          <a:stretch/>
        </p:blipFill>
        <p:spPr>
          <a:xfrm>
            <a:off x="777020" y="1895958"/>
            <a:ext cx="7176653" cy="404178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76A0BDF5-3A04-A3E9-2E7B-4356BDD5A7D7}"/>
                  </a:ext>
                </a:extLst>
              </p:cNvPr>
              <p:cNvSpPr txBox="1"/>
              <p:nvPr/>
            </p:nvSpPr>
            <p:spPr>
              <a:xfrm>
                <a:off x="7953673" y="2146124"/>
                <a:ext cx="38189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4843"/>
                    </a:solidFill>
                    <a:effectLst/>
                    <a:uLnTx/>
                    <a:uFillTx/>
                    <a:latin typeface="Euphemia"/>
                    <a:ea typeface="+mn-ea"/>
                    <a:cs typeface="+mn-cs"/>
                  </a:rPr>
                  <a:t>Prima instabilità </a:t>
                </a:r>
                <a14:m>
                  <m:oMath xmlns:m="http://schemas.openxmlformats.org/officeDocument/2006/math">
                    <m:r>
                      <a:rPr kumimoji="0" lang="it-IT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5148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𝑇𝑎</m:t>
                    </m:r>
                    <m:r>
                      <a:rPr kumimoji="0" lang="it-IT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5148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=1539,52</m:t>
                    </m:r>
                  </m:oMath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14843"/>
                  </a:solidFill>
                  <a:effectLst/>
                  <a:uLnTx/>
                  <a:uFillTx/>
                  <a:latin typeface="Euphemia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4843"/>
                    </a:solidFill>
                    <a:effectLst/>
                    <a:uLnTx/>
                    <a:uFillTx/>
                    <a:latin typeface="Euphemia"/>
                    <a:ea typeface="+mn-ea"/>
                    <a:cs typeface="+mn-cs"/>
                  </a:rPr>
                  <a:t>Seconda instabilità </a:t>
                </a:r>
                <a14:m>
                  <m:oMath xmlns:m="http://schemas.openxmlformats.org/officeDocument/2006/math">
                    <m:r>
                      <a:rPr kumimoji="0" lang="it-IT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5148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𝑇𝑎</m:t>
                    </m:r>
                    <m:r>
                      <a:rPr kumimoji="0" lang="it-IT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5148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=1910,8</m:t>
                    </m:r>
                  </m:oMath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14843"/>
                  </a:solidFill>
                  <a:effectLst/>
                  <a:uLnTx/>
                  <a:uFillTx/>
                  <a:latin typeface="Euphemia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76A0BDF5-3A04-A3E9-2E7B-4356BDD5A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3673" y="2146124"/>
                <a:ext cx="3818931" cy="646331"/>
              </a:xfrm>
              <a:prstGeom prst="rect">
                <a:avLst/>
              </a:prstGeom>
              <a:blipFill>
                <a:blip r:embed="rId3"/>
                <a:stretch>
                  <a:fillRect l="-1118" t="-5660" b="-1320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0393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BDB37B-2131-9F22-2630-9A73F8A7D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dirty="0"/>
              <a:t>Simulazione numerica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AF241F2-C7AA-4C68-C11A-360D0447C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it-IT" noProof="0" smtClean="0"/>
              <a:t>12</a:t>
            </a:fld>
            <a:endParaRPr lang="it-IT" noProof="0"/>
          </a:p>
        </p:txBody>
      </p:sp>
      <p:pic>
        <p:nvPicPr>
          <p:cNvPr id="6" name="Immagine 5" descr="Immagine che contiene testo, schermata, linea, Rettangolo&#10;&#10;Descrizione generata automaticamente">
            <a:extLst>
              <a:ext uri="{FF2B5EF4-FFF2-40B4-BE49-F238E27FC236}">
                <a16:creationId xmlns:a16="http://schemas.microsoft.com/office/drawing/2014/main" id="{983A0DF7-ED9F-A1D7-2BF5-2EEDA6849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19" y="2158976"/>
            <a:ext cx="3335685" cy="419763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B428754-0F92-3D76-210B-46EA74DCA26D}"/>
              </a:ext>
            </a:extLst>
          </p:cNvPr>
          <p:cNvSpPr txBox="1"/>
          <p:nvPr/>
        </p:nvSpPr>
        <p:spPr>
          <a:xfrm>
            <a:off x="3553487" y="1700207"/>
            <a:ext cx="5083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Adimensionalizzazione del problema numerico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11CC45B5-52CC-94BA-A570-06ECDB804025}"/>
                  </a:ext>
                </a:extLst>
              </p:cNvPr>
              <p:cNvSpPr txBox="1"/>
              <p:nvPr/>
            </p:nvSpPr>
            <p:spPr>
              <a:xfrm>
                <a:off x="4442604" y="5716511"/>
                <a:ext cx="193706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=19,35 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it-IT" b="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=1,65 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11CC45B5-52CC-94BA-A570-06ECDB804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604" y="5716511"/>
                <a:ext cx="1937069" cy="646331"/>
              </a:xfrm>
              <a:prstGeom prst="rect">
                <a:avLst/>
              </a:prstGeom>
              <a:blipFill>
                <a:blip r:embed="rId3"/>
                <a:stretch>
                  <a:fillRect l="-2201" t="-943" b="-1226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88BE2FB4-CF95-E11A-CE20-393965C0FAA7}"/>
                  </a:ext>
                </a:extLst>
              </p:cNvPr>
              <p:cNvSpPr txBox="1"/>
              <p:nvPr/>
            </p:nvSpPr>
            <p:spPr>
              <a:xfrm>
                <a:off x="7119943" y="3194952"/>
                <a:ext cx="2056076" cy="909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𝑅𝑒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𝑇𝑎</m:t>
                          </m:r>
                          <m:f>
                            <m:f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88BE2FB4-CF95-E11A-CE20-393965C0F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9943" y="3194952"/>
                <a:ext cx="2056076" cy="9093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356B996C-C82B-5339-25D0-66853499A91E}"/>
                  </a:ext>
                </a:extLst>
              </p:cNvPr>
              <p:cNvSpPr txBox="1"/>
              <p:nvPr/>
            </p:nvSpPr>
            <p:spPr>
              <a:xfrm>
                <a:off x="7447405" y="4451007"/>
                <a:ext cx="1401153" cy="6283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𝑅𝑒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𝑐𝑖</m:t>
                              </m:r>
                            </m:sub>
                          </m:sSub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356B996C-C82B-5339-25D0-66853499A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405" y="4451007"/>
                <a:ext cx="1401153" cy="6283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CAEF92D9-13E7-06FE-6151-EEDF101F07E2}"/>
                  </a:ext>
                </a:extLst>
              </p:cNvPr>
              <p:cNvSpPr txBox="1"/>
              <p:nvPr/>
            </p:nvSpPr>
            <p:spPr>
              <a:xfrm>
                <a:off x="5822954" y="2551420"/>
                <a:ext cx="46500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Numero di Taylor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𝑇𝑎</m:t>
                    </m:r>
                  </m:oMath>
                </a14:m>
                <a:r>
                  <a:rPr lang="it-IT" sz="2000" dirty="0"/>
                  <a:t> = parametro libero</a:t>
                </a:r>
              </a:p>
            </p:txBody>
          </p:sp>
        </mc:Choice>
        <mc:Fallback xmlns="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CAEF92D9-13E7-06FE-6151-EEDF101F0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954" y="2551420"/>
                <a:ext cx="4650056" cy="400110"/>
              </a:xfrm>
              <a:prstGeom prst="rect">
                <a:avLst/>
              </a:prstGeom>
              <a:blipFill>
                <a:blip r:embed="rId6"/>
                <a:stretch>
                  <a:fillRect l="-1048" t="-10769" r="-393" b="-2615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2619EE7A-CF35-C073-5B6A-12B6EF3450EE}"/>
                  </a:ext>
                </a:extLst>
              </p:cNvPr>
              <p:cNvSpPr txBox="1"/>
              <p:nvPr/>
            </p:nvSpPr>
            <p:spPr>
              <a:xfrm>
                <a:off x="4373070" y="1293962"/>
                <a:ext cx="2899768" cy="4071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000" b="1" u="sng" dirty="0"/>
                  <a:t>COMSOL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000" b="1" i="1" u="sng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it-IT" sz="2000" b="0" i="0" u="sng" smtClean="0">
                            <a:latin typeface="Cambria Math" panose="02040503050406030204" pitchFamily="18" charset="0"/>
                          </a:rPr>
                          <m:t>Multiphysics</m:t>
                        </m:r>
                      </m:e>
                      <m:sup>
                        <m:r>
                          <a:rPr lang="it-IT" sz="2000" b="1" i="1" u="sng" smtClean="0">
                            <a:latin typeface="Cambria Math" panose="02040503050406030204" pitchFamily="18" charset="0"/>
                          </a:rPr>
                          <m:t>®</m:t>
                        </m:r>
                      </m:sup>
                    </m:sSup>
                  </m:oMath>
                </a14:m>
                <a:endParaRPr lang="it-IT" sz="2000" b="1" u="sng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2619EE7A-CF35-C073-5B6A-12B6EF345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070" y="1293962"/>
                <a:ext cx="2899768" cy="407163"/>
              </a:xfrm>
              <a:prstGeom prst="rect">
                <a:avLst/>
              </a:prstGeom>
              <a:blipFill>
                <a:blip r:embed="rId11"/>
                <a:stretch>
                  <a:fillRect l="-2101" t="-7463" b="-2388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9048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A79386-0AA6-C06D-EC97-A498AE577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dirty="0"/>
              <a:t>Simulazione numerica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6CF206C-C950-BAAA-1DBF-6ED2178AF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it-IT" noProof="0" smtClean="0"/>
              <a:t>13</a:t>
            </a:fld>
            <a:endParaRPr lang="it-IT" noProof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5F43784-EAF8-4D47-410D-866173D15F2A}"/>
              </a:ext>
            </a:extLst>
          </p:cNvPr>
          <p:cNvSpPr txBox="1"/>
          <p:nvPr/>
        </p:nvSpPr>
        <p:spPr>
          <a:xfrm>
            <a:off x="4138391" y="1345721"/>
            <a:ext cx="3913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Geometria e condizioni al contorno</a:t>
            </a:r>
          </a:p>
        </p:txBody>
      </p:sp>
      <p:pic>
        <p:nvPicPr>
          <p:cNvPr id="7" name="Immagine 6" descr="Immagine che contiene testo, Diagramma, numero, linea&#10;&#10;Descrizione generata automaticamente">
            <a:extLst>
              <a:ext uri="{FF2B5EF4-FFF2-40B4-BE49-F238E27FC236}">
                <a16:creationId xmlns:a16="http://schemas.microsoft.com/office/drawing/2014/main" id="{84C0B311-4510-629D-7B00-1D5E065CFB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"/>
          <a:stretch/>
        </p:blipFill>
        <p:spPr>
          <a:xfrm>
            <a:off x="560717" y="2050809"/>
            <a:ext cx="5190339" cy="34278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A06D363E-62C1-C065-BD64-866D1DC1707F}"/>
                  </a:ext>
                </a:extLst>
              </p:cNvPr>
              <p:cNvSpPr txBox="1"/>
              <p:nvPr/>
            </p:nvSpPr>
            <p:spPr>
              <a:xfrm>
                <a:off x="6095241" y="2050809"/>
                <a:ext cx="4700710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u="sng" dirty="0"/>
                  <a:t>Condizioni al contorno</a:t>
                </a:r>
                <a:r>
                  <a:rPr lang="it-IT" dirty="0"/>
                  <a:t>: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it-IT" dirty="0"/>
                  <a:t>Wall 1: </a:t>
                </a:r>
                <a:r>
                  <a:rPr lang="it-IT" i="1" dirty="0"/>
                  <a:t>No slip</a:t>
                </a:r>
                <a:endParaRPr lang="it-IT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it-IT" dirty="0"/>
                  <a:t>Wall 2: </a:t>
                </a:r>
                <a:r>
                  <a:rPr lang="it-IT" i="1" dirty="0"/>
                  <a:t>No slip</a:t>
                </a:r>
                <a:r>
                  <a:rPr lang="it-IT" dirty="0"/>
                  <a:t> + </a:t>
                </a:r>
                <a:r>
                  <a:rPr lang="it-IT" i="1" dirty="0"/>
                  <a:t>Sliding wall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it-IT" b="0" i="1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it-IT" dirty="0"/>
                  <a:t>Wall 3: </a:t>
                </a:r>
                <a:r>
                  <a:rPr lang="it-IT" i="1" dirty="0"/>
                  <a:t>No slip</a:t>
                </a:r>
                <a:r>
                  <a:rPr lang="it-IT" dirty="0"/>
                  <a:t> + </a:t>
                </a:r>
                <a:r>
                  <a:rPr lang="it-IT" i="1" dirty="0"/>
                  <a:t>Sliding wall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it-IT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it-IT" dirty="0"/>
                  <a:t>Punto a scelta: </a:t>
                </a:r>
                <a:r>
                  <a:rPr lang="it-IT" i="1" dirty="0"/>
                  <a:t>Pressure Point Constraint</a:t>
                </a:r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A06D363E-62C1-C065-BD64-866D1DC170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241" y="2050809"/>
                <a:ext cx="4700710" cy="1477328"/>
              </a:xfrm>
              <a:prstGeom prst="rect">
                <a:avLst/>
              </a:prstGeom>
              <a:blipFill>
                <a:blip r:embed="rId3"/>
                <a:stretch>
                  <a:fillRect l="-1167" t="-2469" r="-1427" b="-49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5310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4F1AA2-6D9D-CE0F-73FA-BB2D95D81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dirty="0"/>
              <a:t>Simulazione numerica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3ECEBFB-400B-3EB6-AC10-72AD98D15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it-IT" noProof="0" smtClean="0"/>
              <a:t>14</a:t>
            </a:fld>
            <a:endParaRPr lang="it-IT" noProof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E94854A-2E2E-3CE8-07B6-50C386D3527B}"/>
              </a:ext>
            </a:extLst>
          </p:cNvPr>
          <p:cNvSpPr txBox="1"/>
          <p:nvPr/>
        </p:nvSpPr>
        <p:spPr>
          <a:xfrm>
            <a:off x="5727993" y="1337094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Mesh</a:t>
            </a:r>
          </a:p>
        </p:txBody>
      </p:sp>
      <p:pic>
        <p:nvPicPr>
          <p:cNvPr id="7" name="Immagine 6" descr="Immagine che contiene testo, schermata, diagramma, linea&#10;&#10;Descrizione generata automaticamente">
            <a:extLst>
              <a:ext uri="{FF2B5EF4-FFF2-40B4-BE49-F238E27FC236}">
                <a16:creationId xmlns:a16="http://schemas.microsoft.com/office/drawing/2014/main" id="{5B2BABA2-11ED-30A1-DD7B-0219515E9C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"/>
          <a:stretch/>
        </p:blipFill>
        <p:spPr>
          <a:xfrm>
            <a:off x="2259446" y="2034468"/>
            <a:ext cx="3587173" cy="2368336"/>
          </a:xfrm>
          <a:prstGeom prst="rect">
            <a:avLst/>
          </a:prstGeom>
        </p:spPr>
      </p:pic>
      <p:pic>
        <p:nvPicPr>
          <p:cNvPr id="9" name="Immagine 8" descr="Immagine che contiene testo, modello, schermata, Rettangolo&#10;&#10;Descrizione generata automaticamente">
            <a:extLst>
              <a:ext uri="{FF2B5EF4-FFF2-40B4-BE49-F238E27FC236}">
                <a16:creationId xmlns:a16="http://schemas.microsoft.com/office/drawing/2014/main" id="{359EBCC2-891F-0520-BA07-D7D0F2CF97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"/>
          <a:stretch/>
        </p:blipFill>
        <p:spPr>
          <a:xfrm>
            <a:off x="6345382" y="2043975"/>
            <a:ext cx="3674127" cy="2358829"/>
          </a:xfrm>
          <a:prstGeom prst="rect">
            <a:avLst/>
          </a:prstGeom>
        </p:spPr>
      </p:pic>
      <p:pic>
        <p:nvPicPr>
          <p:cNvPr id="11" name="Immagine 10" descr="Immagine che contiene testo, numero, Carattere, linea&#10;&#10;Descrizione generata automaticamente">
            <a:extLst>
              <a:ext uri="{FF2B5EF4-FFF2-40B4-BE49-F238E27FC236}">
                <a16:creationId xmlns:a16="http://schemas.microsoft.com/office/drawing/2014/main" id="{80095ABA-0893-A9E3-9941-05DD1466BE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649" y="4512151"/>
            <a:ext cx="4229467" cy="184420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B338B75-417B-6609-F30F-6DC33F89E69C}"/>
              </a:ext>
            </a:extLst>
          </p:cNvPr>
          <p:cNvSpPr txBox="1"/>
          <p:nvPr/>
        </p:nvSpPr>
        <p:spPr>
          <a:xfrm>
            <a:off x="5270015" y="1639904"/>
            <a:ext cx="1650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/>
              <a:t>Extremely fine</a:t>
            </a:r>
          </a:p>
        </p:txBody>
      </p:sp>
    </p:spTree>
    <p:extLst>
      <p:ext uri="{BB962C8B-B14F-4D97-AF65-F5344CB8AC3E}">
        <p14:creationId xmlns:p14="http://schemas.microsoft.com/office/powerpoint/2010/main" val="391248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8C732C-413F-E18A-0313-FF36F15D6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dirty="0"/>
              <a:t>Simulazione numerica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9EFD0D3-5305-74EB-2B57-31465AF7C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it-IT" noProof="0" smtClean="0"/>
              <a:t>15</a:t>
            </a:fld>
            <a:endParaRPr lang="it-IT" noProof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CCC7908-6FCC-8BCA-DDAF-C869BF88EA49}"/>
              </a:ext>
            </a:extLst>
          </p:cNvPr>
          <p:cNvSpPr txBox="1"/>
          <p:nvPr/>
        </p:nvSpPr>
        <p:spPr>
          <a:xfrm>
            <a:off x="3857096" y="1328468"/>
            <a:ext cx="4476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Calcolo della coppia lato cilindro interno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EC2422CE-61B7-BCEB-5DB0-922C6731311D}"/>
                  </a:ext>
                </a:extLst>
              </p:cNvPr>
              <p:cNvSpPr txBox="1"/>
              <p:nvPr/>
            </p:nvSpPr>
            <p:spPr>
              <a:xfrm>
                <a:off x="3197358" y="2246737"/>
                <a:ext cx="2182136" cy="5917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it-IT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sSub>
                        <m:sSubPr>
                          <m:ctrlPr>
                            <a:rPr lang="it-IT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𝑐𝑖</m:t>
                          </m:r>
                        </m:sub>
                      </m:sSub>
                      <m:f>
                        <m:fPr>
                          <m:ctrlP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EC2422CE-61B7-BCEB-5DB0-922C67313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358" y="2246737"/>
                <a:ext cx="2182136" cy="5917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BBB9A924-4295-111C-D47E-C8D8F2D48764}"/>
                  </a:ext>
                </a:extLst>
              </p:cNvPr>
              <p:cNvSpPr txBox="1"/>
              <p:nvPr/>
            </p:nvSpPr>
            <p:spPr>
              <a:xfrm>
                <a:off x="2882673" y="4711506"/>
                <a:ext cx="3065583" cy="692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𝜋𝜇</m:t>
                      </m:r>
                      <m:sSubSup>
                        <m:sSub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𝑐𝑖</m:t>
                          </m:r>
                        </m:sub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nary>
                        <m:nary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sup>
                        <m:e>
                          <m:f>
                            <m:fPr>
                              <m:ctrlP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d>
                            <m:dPr>
                              <m:ctrlP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it-IT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𝑑𝑧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BBB9A924-4295-111C-D47E-C8D8F2D48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673" y="4711506"/>
                <a:ext cx="3065583" cy="6922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Immagine 19" descr="Immagine che contiene testo, schermata, software, numero&#10;&#10;Descrizione generata automaticamente">
            <a:extLst>
              <a:ext uri="{FF2B5EF4-FFF2-40B4-BE49-F238E27FC236}">
                <a16:creationId xmlns:a16="http://schemas.microsoft.com/office/drawing/2014/main" id="{4E51C5DF-17DB-D8C3-80DD-74319FB461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89" t="13793" r="9775" b="6086"/>
          <a:stretch/>
        </p:blipFill>
        <p:spPr>
          <a:xfrm>
            <a:off x="7751852" y="1853106"/>
            <a:ext cx="1395784" cy="4241195"/>
          </a:xfrm>
          <a:prstGeom prst="rect">
            <a:avLst/>
          </a:prstGeom>
        </p:spPr>
      </p:pic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EB81CA88-6BB3-CBE2-84C5-35653F45F584}"/>
              </a:ext>
            </a:extLst>
          </p:cNvPr>
          <p:cNvSpPr/>
          <p:nvPr/>
        </p:nvSpPr>
        <p:spPr>
          <a:xfrm rot="5400000">
            <a:off x="3783764" y="3678125"/>
            <a:ext cx="1263403" cy="25407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6280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18FB21-0FF1-5403-6530-65EB9C5C8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dirty="0"/>
              <a:t>Simulazione numerica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5355610-FE58-72CD-15B3-808C37F09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it-IT" noProof="0" smtClean="0"/>
              <a:t>16</a:t>
            </a:fld>
            <a:endParaRPr lang="it-IT" noProof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FE7B728-B2E8-3854-A1FE-E40C32643B8A}"/>
              </a:ext>
            </a:extLst>
          </p:cNvPr>
          <p:cNvSpPr txBox="1"/>
          <p:nvPr/>
        </p:nvSpPr>
        <p:spPr>
          <a:xfrm>
            <a:off x="2410664" y="1345721"/>
            <a:ext cx="737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Coppia M calcolata numericamente in funzione del numero di Taylor</a:t>
            </a:r>
          </a:p>
        </p:txBody>
      </p:sp>
      <p:pic>
        <p:nvPicPr>
          <p:cNvPr id="7" name="Immagine 6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988F2842-6925-D78E-ED63-3518B9DD14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4" r="6435"/>
          <a:stretch/>
        </p:blipFill>
        <p:spPr>
          <a:xfrm>
            <a:off x="2559569" y="1887612"/>
            <a:ext cx="7072861" cy="404380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8E3CB52-50CB-0868-FF0B-2B1D3F298283}"/>
              </a:ext>
            </a:extLst>
          </p:cNvPr>
          <p:cNvSpPr txBox="1"/>
          <p:nvPr/>
        </p:nvSpPr>
        <p:spPr>
          <a:xfrm>
            <a:off x="3365423" y="5987019"/>
            <a:ext cx="5459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Prima instabilità inizia a verificarsi per Taylor 1700</a:t>
            </a:r>
          </a:p>
        </p:txBody>
      </p:sp>
    </p:spTree>
    <p:extLst>
      <p:ext uri="{BB962C8B-B14F-4D97-AF65-F5344CB8AC3E}">
        <p14:creationId xmlns:p14="http://schemas.microsoft.com/office/powerpoint/2010/main" val="737021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BD69FF-54F3-3A84-6FC1-3A400C6FB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dirty="0"/>
              <a:t>Simulazione numerica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EF38BF6-8612-6DB7-330F-311FDED7D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it-IT" noProof="0" smtClean="0"/>
              <a:t>17</a:t>
            </a:fld>
            <a:endParaRPr lang="it-IT" noProof="0"/>
          </a:p>
        </p:txBody>
      </p:sp>
      <p:pic>
        <p:nvPicPr>
          <p:cNvPr id="7" name="Immagine 6" descr="Immagine che contiene testo, schermata, Rettangolo, Diagramma&#10;&#10;Descrizione generata automaticamente">
            <a:extLst>
              <a:ext uri="{FF2B5EF4-FFF2-40B4-BE49-F238E27FC236}">
                <a16:creationId xmlns:a16="http://schemas.microsoft.com/office/drawing/2014/main" id="{B7F12C4E-E8C4-E3C7-5B0F-9AD7F2A74F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69" y="1704824"/>
            <a:ext cx="2593072" cy="4710666"/>
          </a:xfrm>
          <a:prstGeom prst="rect">
            <a:avLst/>
          </a:prstGeom>
        </p:spPr>
      </p:pic>
      <p:pic>
        <p:nvPicPr>
          <p:cNvPr id="15" name="Immagine 14" descr="Immagine che contiene testo, schermata, linea, Rettangolo&#10;&#10;Descrizione generata automaticamente">
            <a:extLst>
              <a:ext uri="{FF2B5EF4-FFF2-40B4-BE49-F238E27FC236}">
                <a16:creationId xmlns:a16="http://schemas.microsoft.com/office/drawing/2014/main" id="{E05DBA60-7DB9-170E-AED8-7532C27C01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141" y="1704823"/>
            <a:ext cx="2593072" cy="4710665"/>
          </a:xfrm>
          <a:prstGeom prst="rect">
            <a:avLst/>
          </a:prstGeom>
        </p:spPr>
      </p:pic>
      <p:pic>
        <p:nvPicPr>
          <p:cNvPr id="25" name="Immagine 24" descr="Immagine che contiene testo, schermata, Policromia&#10;&#10;Descrizione generata automaticamente">
            <a:extLst>
              <a:ext uri="{FF2B5EF4-FFF2-40B4-BE49-F238E27FC236}">
                <a16:creationId xmlns:a16="http://schemas.microsoft.com/office/drawing/2014/main" id="{8313844B-1FBA-1B4B-2F3D-EFF94EDE9E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r="6889"/>
          <a:stretch/>
        </p:blipFill>
        <p:spPr>
          <a:xfrm>
            <a:off x="7326212" y="1704821"/>
            <a:ext cx="2832325" cy="4710664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39FE6F4F-77C7-6F72-26C9-8974A808828B}"/>
              </a:ext>
            </a:extLst>
          </p:cNvPr>
          <p:cNvSpPr txBox="1"/>
          <p:nvPr/>
        </p:nvSpPr>
        <p:spPr>
          <a:xfrm>
            <a:off x="3003240" y="1335491"/>
            <a:ext cx="618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Componente </a:t>
            </a:r>
            <a:r>
              <a:rPr lang="it-IT" i="1" dirty="0"/>
              <a:t>u</a:t>
            </a:r>
            <a:r>
              <a:rPr lang="it-IT" dirty="0"/>
              <a:t> della velocità per diversi numeri di Taylor</a:t>
            </a:r>
          </a:p>
        </p:txBody>
      </p:sp>
    </p:spTree>
    <p:extLst>
      <p:ext uri="{BB962C8B-B14F-4D97-AF65-F5344CB8AC3E}">
        <p14:creationId xmlns:p14="http://schemas.microsoft.com/office/powerpoint/2010/main" val="2533738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66A5AA-E3AE-4D21-6E57-52E113A26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dirty="0"/>
              <a:t>Simulazione numerica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1DA0913-9120-FDF7-B70E-EC8DF9FF4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it-IT" noProof="0" smtClean="0"/>
              <a:t>18</a:t>
            </a:fld>
            <a:endParaRPr lang="it-IT" noProof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F14C112-E20F-BA1C-7678-AD0F8781ED48}"/>
              </a:ext>
            </a:extLst>
          </p:cNvPr>
          <p:cNvSpPr txBox="1"/>
          <p:nvPr/>
        </p:nvSpPr>
        <p:spPr>
          <a:xfrm>
            <a:off x="3003240" y="1335491"/>
            <a:ext cx="618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Componente </a:t>
            </a:r>
            <a:r>
              <a:rPr lang="it-IT" i="1" dirty="0"/>
              <a:t>v</a:t>
            </a:r>
            <a:r>
              <a:rPr lang="it-IT" dirty="0"/>
              <a:t> della velocità per diversi numeri di Taylor</a:t>
            </a:r>
          </a:p>
        </p:txBody>
      </p:sp>
      <p:pic>
        <p:nvPicPr>
          <p:cNvPr id="22" name="Immagine 21" descr="Immagine che contiene testo, schermata, Diagramma, Policromia&#10;&#10;Descrizione generata automaticamente">
            <a:extLst>
              <a:ext uri="{FF2B5EF4-FFF2-40B4-BE49-F238E27FC236}">
                <a16:creationId xmlns:a16="http://schemas.microsoft.com/office/drawing/2014/main" id="{D4AED98D-E7C8-1999-A6FA-6C22A6C22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701" y="1704823"/>
            <a:ext cx="2642090" cy="4710665"/>
          </a:xfrm>
          <a:prstGeom prst="rect">
            <a:avLst/>
          </a:prstGeom>
        </p:spPr>
      </p:pic>
      <p:pic>
        <p:nvPicPr>
          <p:cNvPr id="24" name="Immagine 23" descr="Immagine che contiene testo, schermata, Policromia&#10;&#10;Descrizione generata automaticamente">
            <a:extLst>
              <a:ext uri="{FF2B5EF4-FFF2-40B4-BE49-F238E27FC236}">
                <a16:creationId xmlns:a16="http://schemas.microsoft.com/office/drawing/2014/main" id="{CD483BA9-499D-8321-33CF-4AC197060D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791" y="1704823"/>
            <a:ext cx="2642090" cy="4710664"/>
          </a:xfrm>
          <a:prstGeom prst="rect">
            <a:avLst/>
          </a:prstGeom>
        </p:spPr>
      </p:pic>
      <p:pic>
        <p:nvPicPr>
          <p:cNvPr id="26" name="Immagine 25" descr="Immagine che contiene testo, schermata, Policromia, Diagramma&#10;&#10;Descrizione generata automaticamente">
            <a:extLst>
              <a:ext uri="{FF2B5EF4-FFF2-40B4-BE49-F238E27FC236}">
                <a16:creationId xmlns:a16="http://schemas.microsoft.com/office/drawing/2014/main" id="{EDD59FA0-3F56-FE7F-8C44-1941D07532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/>
          <a:stretch/>
        </p:blipFill>
        <p:spPr>
          <a:xfrm>
            <a:off x="7371881" y="1704822"/>
            <a:ext cx="3159928" cy="471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08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9B6B85-DC21-EB10-E2AF-CE0620D2A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dirty="0"/>
              <a:t>Simulazione numerica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50B7738-4B87-8E1D-C26C-4E78FC58A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it-IT" noProof="0" smtClean="0"/>
              <a:t>19</a:t>
            </a:fld>
            <a:endParaRPr lang="it-IT" noProof="0"/>
          </a:p>
        </p:txBody>
      </p:sp>
      <p:pic>
        <p:nvPicPr>
          <p:cNvPr id="6" name="Immagine 5" descr="Immagine che contiene testo, schermata, diagramma, Rettangolo&#10;&#10;Descrizione generata automaticamente">
            <a:extLst>
              <a:ext uri="{FF2B5EF4-FFF2-40B4-BE49-F238E27FC236}">
                <a16:creationId xmlns:a16="http://schemas.microsoft.com/office/drawing/2014/main" id="{A0EAA3E4-621E-3E6F-48DF-8D09C5BC6B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202" y="1704823"/>
            <a:ext cx="2642091" cy="471066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83CB58E-ECC4-4B3A-6562-C8103FB372AA}"/>
              </a:ext>
            </a:extLst>
          </p:cNvPr>
          <p:cNvSpPr txBox="1"/>
          <p:nvPr/>
        </p:nvSpPr>
        <p:spPr>
          <a:xfrm>
            <a:off x="3003240" y="1335491"/>
            <a:ext cx="618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Componente </a:t>
            </a:r>
            <a:r>
              <a:rPr lang="it-IT" i="1" dirty="0"/>
              <a:t>w</a:t>
            </a:r>
            <a:r>
              <a:rPr lang="it-IT" dirty="0"/>
              <a:t> della velocità per diversi numeri di Taylor</a:t>
            </a:r>
          </a:p>
        </p:txBody>
      </p:sp>
      <p:pic>
        <p:nvPicPr>
          <p:cNvPr id="12" name="Immagine 11" descr="Immagine che contiene testo, schermata, Diagramma, diagramma&#10;&#10;Descrizione generata automaticamente">
            <a:extLst>
              <a:ext uri="{FF2B5EF4-FFF2-40B4-BE49-F238E27FC236}">
                <a16:creationId xmlns:a16="http://schemas.microsoft.com/office/drawing/2014/main" id="{B29CCF3B-D15F-23AC-FAFD-3887904E3C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293" y="1704823"/>
            <a:ext cx="2642091" cy="4710666"/>
          </a:xfrm>
          <a:prstGeom prst="rect">
            <a:avLst/>
          </a:prstGeom>
        </p:spPr>
      </p:pic>
      <p:pic>
        <p:nvPicPr>
          <p:cNvPr id="16" name="Immagine 15" descr="Immagine che contiene testo, schermata, Policromia, Rettangolo&#10;&#10;Descrizione generata automaticamente">
            <a:extLst>
              <a:ext uri="{FF2B5EF4-FFF2-40B4-BE49-F238E27FC236}">
                <a16:creationId xmlns:a16="http://schemas.microsoft.com/office/drawing/2014/main" id="{1B19A5EB-96FF-EAB8-E443-85FE1DBDAD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"/>
          <a:stretch/>
        </p:blipFill>
        <p:spPr>
          <a:xfrm>
            <a:off x="7360384" y="1701991"/>
            <a:ext cx="3145408" cy="471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58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it-IT" sz="4000" dirty="0"/>
              <a:t>Introduzione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D53579F-0847-399F-A8D2-B228A2FAB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it-IT" noProof="0" smtClean="0"/>
              <a:t>2</a:t>
            </a:fld>
            <a:endParaRPr lang="it-IT" noProof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736C71C-CE4B-E6F7-8C4E-4EE4CCADA0A9}"/>
              </a:ext>
            </a:extLst>
          </p:cNvPr>
          <p:cNvSpPr txBox="1"/>
          <p:nvPr/>
        </p:nvSpPr>
        <p:spPr>
          <a:xfrm>
            <a:off x="4570881" y="1319839"/>
            <a:ext cx="3048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Flusso di </a:t>
            </a:r>
            <a:r>
              <a:rPr lang="it-IT" sz="2800" dirty="0" err="1"/>
              <a:t>Couette</a:t>
            </a:r>
            <a:endParaRPr lang="it-IT" sz="2800" dirty="0"/>
          </a:p>
        </p:txBody>
      </p:sp>
      <p:pic>
        <p:nvPicPr>
          <p:cNvPr id="7" name="Immagine 6" descr="Immagine che contiene schizzo, bianco e nero, monocromatico, Fotografia monocromatica&#10;&#10;Descrizione generata automaticamente">
            <a:extLst>
              <a:ext uri="{FF2B5EF4-FFF2-40B4-BE49-F238E27FC236}">
                <a16:creationId xmlns:a16="http://schemas.microsoft.com/office/drawing/2014/main" id="{B5942D61-AAB3-4F95-ACCF-B99C71528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616" y="2349268"/>
            <a:ext cx="4803625" cy="2773392"/>
          </a:xfrm>
          <a:prstGeom prst="rect">
            <a:avLst/>
          </a:prstGeom>
        </p:spPr>
      </p:pic>
      <p:pic>
        <p:nvPicPr>
          <p:cNvPr id="9" name="Immagine 8" descr="Immagine che contiene orologio, candela, illustrazione, design&#10;&#10;Descrizione generata automaticamente">
            <a:extLst>
              <a:ext uri="{FF2B5EF4-FFF2-40B4-BE49-F238E27FC236}">
                <a16:creationId xmlns:a16="http://schemas.microsoft.com/office/drawing/2014/main" id="{6967117A-7FBB-68CB-4326-4E2DE4E7AD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688" y="2152291"/>
            <a:ext cx="2447494" cy="3167347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010FBDF-4E25-899F-107B-89A5EF69CF1E}"/>
              </a:ext>
            </a:extLst>
          </p:cNvPr>
          <p:cNvSpPr txBox="1"/>
          <p:nvPr/>
        </p:nvSpPr>
        <p:spPr>
          <a:xfrm>
            <a:off x="1291616" y="5122660"/>
            <a:ext cx="264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Piastre parallele infinite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C64E823-0F4F-41F3-B0AC-4E775B87C1CC}"/>
              </a:ext>
            </a:extLst>
          </p:cNvPr>
          <p:cNvSpPr txBox="1"/>
          <p:nvPr/>
        </p:nvSpPr>
        <p:spPr>
          <a:xfrm>
            <a:off x="7723688" y="5322664"/>
            <a:ext cx="1903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Cilindri coassiali</a:t>
            </a: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DED6EB-FF4B-2642-CD1E-71D11A699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dirty="0"/>
              <a:t>Simulazione numerica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94B42FE-E9F3-A349-E7F1-081B89DC1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it-IT" noProof="0" smtClean="0"/>
              <a:t>20</a:t>
            </a:fld>
            <a:endParaRPr lang="it-IT" noProof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04AF9EC-EDF7-7F0E-0556-5F702D841DB0}"/>
              </a:ext>
            </a:extLst>
          </p:cNvPr>
          <p:cNvSpPr txBox="1"/>
          <p:nvPr/>
        </p:nvSpPr>
        <p:spPr>
          <a:xfrm>
            <a:off x="3003240" y="1335491"/>
            <a:ext cx="6097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Visualizzazione delle linee di corrente nei </a:t>
            </a:r>
            <a:r>
              <a:rPr lang="it-IT" dirty="0" err="1"/>
              <a:t>contour</a:t>
            </a:r>
            <a:r>
              <a:rPr lang="it-IT" dirty="0"/>
              <a:t> </a:t>
            </a:r>
            <a:r>
              <a:rPr lang="it-IT" i="1" dirty="0"/>
              <a:t>u</a:t>
            </a:r>
            <a:r>
              <a:rPr lang="it-IT" dirty="0"/>
              <a:t> e </a:t>
            </a:r>
            <a:r>
              <a:rPr lang="it-IT" i="1" dirty="0"/>
              <a:t>w</a:t>
            </a:r>
            <a:endParaRPr lang="it-IT" dirty="0"/>
          </a:p>
        </p:txBody>
      </p:sp>
      <p:pic>
        <p:nvPicPr>
          <p:cNvPr id="12" name="Immagine 11" descr="Immagine che contiene testo, schermata, Policromia&#10;&#10;Descrizione generata automaticamente">
            <a:extLst>
              <a:ext uri="{FF2B5EF4-FFF2-40B4-BE49-F238E27FC236}">
                <a16:creationId xmlns:a16="http://schemas.microsoft.com/office/drawing/2014/main" id="{B7C34FBE-BF4A-A22C-0F67-33E54E3AF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501" y="1704823"/>
            <a:ext cx="3214522" cy="4652343"/>
          </a:xfrm>
          <a:prstGeom prst="rect">
            <a:avLst/>
          </a:prstGeom>
        </p:spPr>
      </p:pic>
      <p:pic>
        <p:nvPicPr>
          <p:cNvPr id="14" name="Immagine 13" descr="Immagine che contiene testo, schermata, Policromia&#10;&#10;Descrizione generata automaticamente">
            <a:extLst>
              <a:ext uri="{FF2B5EF4-FFF2-40B4-BE49-F238E27FC236}">
                <a16:creationId xmlns:a16="http://schemas.microsoft.com/office/drawing/2014/main" id="{91EE4D99-455B-BD61-44D5-61FA622B3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991" y="1704824"/>
            <a:ext cx="3214521" cy="465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13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41EFA4-F0B0-065C-65AA-CABD74ADE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4000" dirty="0"/>
              <a:t>Confronto tra analisi numerica e sperimentale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EA37AE9-0AC2-C469-0F14-8E1E079AC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it-IT" noProof="0" smtClean="0"/>
              <a:t>21</a:t>
            </a:fld>
            <a:endParaRPr lang="it-IT" noProof="0"/>
          </a:p>
        </p:txBody>
      </p:sp>
      <p:pic>
        <p:nvPicPr>
          <p:cNvPr id="7" name="Immagine 6" descr="Immagine che contiene diagramma, Diagramma, linea, testo&#10;&#10;Descrizione generata automaticamente">
            <a:extLst>
              <a:ext uri="{FF2B5EF4-FFF2-40B4-BE49-F238E27FC236}">
                <a16:creationId xmlns:a16="http://schemas.microsoft.com/office/drawing/2014/main" id="{14918E02-871F-F952-1F88-9AE3CE30D3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" r="6958"/>
          <a:stretch/>
        </p:blipFill>
        <p:spPr>
          <a:xfrm>
            <a:off x="811526" y="1895956"/>
            <a:ext cx="7176653" cy="41060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30F0FA76-FEB3-9C95-A948-F903005AE0FD}"/>
                  </a:ext>
                </a:extLst>
              </p:cNvPr>
              <p:cNvSpPr txBox="1"/>
              <p:nvPr/>
            </p:nvSpPr>
            <p:spPr>
              <a:xfrm>
                <a:off x="7988179" y="2111616"/>
                <a:ext cx="2644570" cy="12225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𝑟𝑖𝑓</m:t>
                        </m:r>
                      </m:sub>
                    </m:sSub>
                    <m:d>
                      <m:d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𝑇𝑎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=500</m:t>
                        </m:r>
                      </m:e>
                    </m:d>
                  </m:oMath>
                </a14:m>
                <a:endParaRPr lang="it-IT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𝑇𝑎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𝑡𝑒𝑠𝑡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 6</m:t>
                        </m:r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</a:rPr>
                      <m:t>=1539,52</m:t>
                    </m:r>
                  </m:oMath>
                </a14:m>
                <a:endParaRPr lang="it-IT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𝑇𝑎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𝐶𝐹𝐷</m:t>
                        </m:r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</a:rPr>
                      <m:t>=1700</m:t>
                    </m:r>
                  </m:oMath>
                </a14:m>
                <a:endParaRPr lang="it-IT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𝑇𝑎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𝑡𝑒𝑜𝑟𝑖𝑐𝑜</m:t>
                        </m:r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</a:rPr>
                      <m:t>=1695</m:t>
                    </m:r>
                  </m:oMath>
                </a14:m>
                <a:endParaRPr lang="it-IT" dirty="0"/>
              </a:p>
            </p:txBody>
          </p:sp>
        </mc:Choice>
        <mc:Fallback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30F0FA76-FEB3-9C95-A948-F903005AE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8179" y="2111616"/>
                <a:ext cx="2644570" cy="1222579"/>
              </a:xfrm>
              <a:prstGeom prst="rect">
                <a:avLst/>
              </a:prstGeom>
              <a:blipFill>
                <a:blip r:embed="rId3"/>
                <a:stretch>
                  <a:fillRect l="-1382" t="-498" b="-547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7489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A5C3A5-8F75-447B-928B-CEC3BFBF5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dirty="0"/>
              <a:t>Conclusioni e possibili sviluppi futuri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A9D18A8-87B9-602F-F6A2-778961778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it-IT" noProof="0" smtClean="0"/>
              <a:t>22</a:t>
            </a:fld>
            <a:endParaRPr lang="it-IT" noProof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2D50E35-859B-AFEF-539C-3179E0222190}"/>
              </a:ext>
            </a:extLst>
          </p:cNvPr>
          <p:cNvSpPr txBox="1"/>
          <p:nvPr/>
        </p:nvSpPr>
        <p:spPr>
          <a:xfrm>
            <a:off x="1104900" y="1449237"/>
            <a:ext cx="9980682" cy="502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dirty="0"/>
              <a:t>Ottimo accordo dei risultati numerici e sperimentali per numeri di Taylor compresi tra 0 e 750.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dirty="0"/>
              <a:t>Scostamento dopo Taylor 750 dato principalmente dal cono e perno di collegamento.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dirty="0"/>
              <a:t>Taylor critico della simulazione (1700) molto prossimo al Taylor critico teorico (1695).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dirty="0"/>
              <a:t>Eseguire analisi numerica eliminando le ipotesi di </a:t>
            </a:r>
            <a:r>
              <a:rPr lang="it-IT" dirty="0" err="1"/>
              <a:t>assialsimmetria</a:t>
            </a:r>
            <a:r>
              <a:rPr lang="it-IT" dirty="0"/>
              <a:t> e stazionarietà in modo da osservare instabilità successive alla prima.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dirty="0"/>
              <a:t>Risolvere il problema numericamente in coordinate cartesiane (</a:t>
            </a:r>
            <a:r>
              <a:rPr lang="it-IT" i="1" dirty="0" err="1"/>
              <a:t>narrow</a:t>
            </a:r>
            <a:r>
              <a:rPr lang="it-IT" i="1" dirty="0"/>
              <a:t> gap </a:t>
            </a:r>
            <a:r>
              <a:rPr lang="it-IT" i="1" dirty="0" err="1"/>
              <a:t>approximation</a:t>
            </a:r>
            <a:r>
              <a:rPr lang="it-IT" dirty="0"/>
              <a:t>).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dirty="0"/>
              <a:t>Estendere analisi sperimentale tramite la costruzione di un apparato che permetta di visualizzare le diverse instabilità tramite l’inseminazione del fluido.</a:t>
            </a:r>
            <a:endParaRPr lang="it-IT" i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dirty="0"/>
              <a:t>Estendere analisi al caso in cui la superficie del cilindro interno è opportunamente </a:t>
            </a:r>
            <a:r>
              <a:rPr lang="it-IT" dirty="0" err="1"/>
              <a:t>microstrutturata</a:t>
            </a:r>
            <a:r>
              <a:rPr lang="it-IT" dirty="0"/>
              <a:t> ed eventualmente trattata con oli lubrificanti (SH e LIS).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05620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>
          <a:xfrm>
            <a:off x="361948" y="2284071"/>
            <a:ext cx="6737592" cy="2196421"/>
          </a:xfrm>
        </p:spPr>
        <p:txBody>
          <a:bodyPr rtlCol="0" anchor="ctr">
            <a:normAutofit/>
          </a:bodyPr>
          <a:lstStyle/>
          <a:p>
            <a:pPr rtl="0"/>
            <a:r>
              <a:rPr lang="it-IT" sz="3800" dirty="0"/>
              <a:t>Grazie per l’attenzione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0C1D8E23-30C4-84BB-AA54-84337FA50A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75699" y="1313015"/>
            <a:ext cx="885035" cy="1169999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336CBF6-37B0-9471-E21E-5DA391A0E188}"/>
              </a:ext>
            </a:extLst>
          </p:cNvPr>
          <p:cNvSpPr txBox="1"/>
          <p:nvPr/>
        </p:nvSpPr>
        <p:spPr>
          <a:xfrm>
            <a:off x="6844434" y="2483015"/>
            <a:ext cx="53475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Università di Genova</a:t>
            </a:r>
          </a:p>
          <a:p>
            <a:pPr algn="ctr"/>
            <a:r>
              <a:rPr lang="it-IT" sz="1600" dirty="0"/>
              <a:t>Scuola Politecnica</a:t>
            </a:r>
          </a:p>
          <a:p>
            <a:pPr algn="ctr"/>
            <a:r>
              <a:rPr lang="it-IT" sz="1600" dirty="0"/>
              <a:t>Dipartimento di Ingegneria Meccanica, Energetica, Gestionale e dei Trasporti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969AB06-B513-6061-D684-C4B64C6A2FBF}"/>
              </a:ext>
            </a:extLst>
          </p:cNvPr>
          <p:cNvSpPr txBox="1"/>
          <p:nvPr/>
        </p:nvSpPr>
        <p:spPr>
          <a:xfrm>
            <a:off x="11050670" y="5409689"/>
            <a:ext cx="83548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Marzo 2024</a:t>
            </a:r>
          </a:p>
        </p:txBody>
      </p:sp>
    </p:spTree>
    <p:extLst>
      <p:ext uri="{BB962C8B-B14F-4D97-AF65-F5344CB8AC3E}">
        <p14:creationId xmlns:p14="http://schemas.microsoft.com/office/powerpoint/2010/main" val="404771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8081B1-40D9-ECA9-91CC-0055D924D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dirty="0"/>
              <a:t>Introduzione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A0F3B29-26A6-B3B1-ABD4-0F03C4586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it-IT" noProof="0" smtClean="0"/>
              <a:t>3</a:t>
            </a:fld>
            <a:endParaRPr lang="it-IT" noProof="0"/>
          </a:p>
        </p:txBody>
      </p:sp>
      <p:pic>
        <p:nvPicPr>
          <p:cNvPr id="6" name="Immagine 5" descr="Immagine che contiene Elettrodomestico, Piccolo elettrodomestico, elettrodomestico, macchina&#10;&#10;Descrizione generata automaticamente">
            <a:extLst>
              <a:ext uri="{FF2B5EF4-FFF2-40B4-BE49-F238E27FC236}">
                <a16:creationId xmlns:a16="http://schemas.microsoft.com/office/drawing/2014/main" id="{FACF0507-9660-B00E-C6D3-655BC79D25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17" y="2380891"/>
            <a:ext cx="4403465" cy="1582253"/>
          </a:xfrm>
          <a:prstGeom prst="rect">
            <a:avLst/>
          </a:prstGeom>
        </p:spPr>
      </p:pic>
      <p:pic>
        <p:nvPicPr>
          <p:cNvPr id="14" name="Immagine 13" descr="Immagine che contiene Ambra, arte, Policromia, arancione&#10;&#10;Descrizione generata automaticamente">
            <a:extLst>
              <a:ext uri="{FF2B5EF4-FFF2-40B4-BE49-F238E27FC236}">
                <a16:creationId xmlns:a16="http://schemas.microsoft.com/office/drawing/2014/main" id="{81C74118-36B7-6DAC-7684-FED82B66D6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436" y="3885179"/>
            <a:ext cx="3902447" cy="2195126"/>
          </a:xfrm>
          <a:prstGeom prst="rect">
            <a:avLst/>
          </a:prstGeom>
        </p:spPr>
      </p:pic>
      <p:pic>
        <p:nvPicPr>
          <p:cNvPr id="18" name="Immagine 17" descr="Immagine che contiene schermata, design&#10;&#10;Descrizione generata automaticamente">
            <a:extLst>
              <a:ext uri="{FF2B5EF4-FFF2-40B4-BE49-F238E27FC236}">
                <a16:creationId xmlns:a16="http://schemas.microsoft.com/office/drawing/2014/main" id="{19999A59-5A23-77B2-D1F7-4A08748B7D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40" y="4019149"/>
            <a:ext cx="1946543" cy="1369157"/>
          </a:xfrm>
          <a:prstGeom prst="rect">
            <a:avLst/>
          </a:prstGeom>
        </p:spPr>
      </p:pic>
      <p:pic>
        <p:nvPicPr>
          <p:cNvPr id="20" name="Immagine 19" descr="Immagine che contiene simbolo, schermata, testo&#10;&#10;Descrizione generata automaticamente">
            <a:extLst>
              <a:ext uri="{FF2B5EF4-FFF2-40B4-BE49-F238E27FC236}">
                <a16:creationId xmlns:a16="http://schemas.microsoft.com/office/drawing/2014/main" id="{C88F7C61-B4A1-D625-C82E-ABA1F9C3F6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237" y="4019149"/>
            <a:ext cx="1971092" cy="1369156"/>
          </a:xfrm>
          <a:prstGeom prst="rect">
            <a:avLst/>
          </a:prstGeom>
        </p:spPr>
      </p:pic>
      <p:pic>
        <p:nvPicPr>
          <p:cNvPr id="22" name="Immagine 21" descr="Immagine che contiene trasporto, satellite, veicolo spaziale, Stazione spaziale&#10;&#10;Descrizione generata automaticamente">
            <a:extLst>
              <a:ext uri="{FF2B5EF4-FFF2-40B4-BE49-F238E27FC236}">
                <a16:creationId xmlns:a16="http://schemas.microsoft.com/office/drawing/2014/main" id="{3821F68F-F781-4009-24D4-0E3DC70513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651" y="1462442"/>
            <a:ext cx="3305022" cy="219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64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6F80DC-6253-ED60-BCEE-716370D7E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dirty="0"/>
              <a:t>Flusso di </a:t>
            </a:r>
            <a:r>
              <a:rPr lang="it-IT" sz="4000" dirty="0" err="1"/>
              <a:t>Couette</a:t>
            </a:r>
            <a:endParaRPr lang="it-IT" sz="40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D9673F1-1C25-48BE-439D-331C799A1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it-IT" noProof="0" smtClean="0"/>
              <a:t>4</a:t>
            </a:fld>
            <a:endParaRPr lang="it-IT" noProof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3FB6C4B9-634E-2C01-2C34-FB32D1BB327B}"/>
                  </a:ext>
                </a:extLst>
              </p:cNvPr>
              <p:cNvSpPr txBox="1"/>
              <p:nvPr/>
            </p:nvSpPr>
            <p:spPr>
              <a:xfrm>
                <a:off x="4574340" y="1495245"/>
                <a:ext cx="3041795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it-IT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𝐷𝑈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𝐷𝑡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sSup>
                        <m:s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3FB6C4B9-634E-2C01-2C34-FB32D1BB3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340" y="1495245"/>
                <a:ext cx="3041795" cy="5761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B98D9F68-E814-77DB-A5F3-173C9A5CC592}"/>
                  </a:ext>
                </a:extLst>
              </p:cNvPr>
              <p:cNvSpPr txBox="1"/>
              <p:nvPr/>
            </p:nvSpPr>
            <p:spPr>
              <a:xfrm>
                <a:off x="5532488" y="2276881"/>
                <a:ext cx="112550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it-IT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B98D9F68-E814-77DB-A5F3-173C9A5CC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488" y="2276881"/>
                <a:ext cx="1125501" cy="307777"/>
              </a:xfrm>
              <a:prstGeom prst="rect">
                <a:avLst/>
              </a:prstGeom>
              <a:blipFill>
                <a:blip r:embed="rId3"/>
                <a:stretch>
                  <a:fillRect l="-2174" r="-1630" b="-1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sellaDiTesto 6">
            <a:extLst>
              <a:ext uri="{FF2B5EF4-FFF2-40B4-BE49-F238E27FC236}">
                <a16:creationId xmlns:a16="http://schemas.microsoft.com/office/drawing/2014/main" id="{C15C1F1F-95E9-394A-36FA-404597AF68B3}"/>
              </a:ext>
            </a:extLst>
          </p:cNvPr>
          <p:cNvSpPr txBox="1"/>
          <p:nvPr/>
        </p:nvSpPr>
        <p:spPr>
          <a:xfrm>
            <a:off x="1410143" y="3043598"/>
            <a:ext cx="264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u="sng" dirty="0"/>
              <a:t>Piastre parallele infinite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3335291-8E50-EC96-FE21-BA503E640082}"/>
              </a:ext>
            </a:extLst>
          </p:cNvPr>
          <p:cNvSpPr txBox="1"/>
          <p:nvPr/>
        </p:nvSpPr>
        <p:spPr>
          <a:xfrm>
            <a:off x="8174895" y="3043598"/>
            <a:ext cx="1903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u="sng" dirty="0"/>
              <a:t>Cilindri coassiali</a:t>
            </a:r>
          </a:p>
        </p:txBody>
      </p:sp>
      <p:pic>
        <p:nvPicPr>
          <p:cNvPr id="10" name="Immagine 9" descr="Immagine che contiene linea, diagramma, Diagramma, Parallelo&#10;&#10;Descrizione generata automaticamente">
            <a:extLst>
              <a:ext uri="{FF2B5EF4-FFF2-40B4-BE49-F238E27FC236}">
                <a16:creationId xmlns:a16="http://schemas.microsoft.com/office/drawing/2014/main" id="{CFF3A423-FCFE-82B9-4642-610016D6FF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46" y="3412930"/>
            <a:ext cx="4211938" cy="19482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2486A43F-60B9-6519-2173-C5B007A91EDB}"/>
                  </a:ext>
                </a:extLst>
              </p:cNvPr>
              <p:cNvSpPr txBox="1"/>
              <p:nvPr/>
            </p:nvSpPr>
            <p:spPr>
              <a:xfrm>
                <a:off x="9404158" y="3414553"/>
                <a:ext cx="1848583" cy="574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it-IT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𝐴𝑟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2486A43F-60B9-6519-2173-C5B007A91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4158" y="3414553"/>
                <a:ext cx="1848583" cy="5741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AB611F70-7523-DB29-2661-8F68833F1163}"/>
                  </a:ext>
                </a:extLst>
              </p:cNvPr>
              <p:cNvSpPr txBox="1"/>
              <p:nvPr/>
            </p:nvSpPr>
            <p:spPr>
              <a:xfrm>
                <a:off x="9404158" y="4190624"/>
                <a:ext cx="2011833" cy="7087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  <m:sup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AB611F70-7523-DB29-2661-8F68833F1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4158" y="4190624"/>
                <a:ext cx="2011833" cy="7087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142AA23E-0DBD-27C5-DA09-67D5F7884A52}"/>
                  </a:ext>
                </a:extLst>
              </p:cNvPr>
              <p:cNvSpPr txBox="1"/>
              <p:nvPr/>
            </p:nvSpPr>
            <p:spPr>
              <a:xfrm>
                <a:off x="9404158" y="5088010"/>
                <a:ext cx="2120196" cy="7087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  <m:sup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  <m:sup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142AA23E-0DBD-27C5-DA09-67D5F7884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4158" y="5088010"/>
                <a:ext cx="2120196" cy="7087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magine 15" descr="Immagine che contiene diagramma, cerchio, schizzo, disegno&#10;&#10;Descrizione generata automaticamente">
            <a:extLst>
              <a:ext uri="{FF2B5EF4-FFF2-40B4-BE49-F238E27FC236}">
                <a16:creationId xmlns:a16="http://schemas.microsoft.com/office/drawing/2014/main" id="{CEC7B042-3005-2068-894A-8B2430F430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376" y="3414553"/>
            <a:ext cx="3017782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913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0E9286-8A24-5AF3-31A9-957DFE05D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dirty="0"/>
              <a:t>Flusso di Taylor-</a:t>
            </a:r>
            <a:r>
              <a:rPr lang="it-IT" sz="4000" dirty="0" err="1"/>
              <a:t>Couette</a:t>
            </a:r>
            <a:endParaRPr lang="it-IT" sz="40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EC3154E-D104-42B8-9779-D5EDE58ED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it-IT" noProof="0" smtClean="0"/>
              <a:t>5</a:t>
            </a:fld>
            <a:endParaRPr lang="it-IT" noProof="0"/>
          </a:p>
        </p:txBody>
      </p:sp>
      <p:pic>
        <p:nvPicPr>
          <p:cNvPr id="6" name="Immagine 5" descr="Immagine che contiene testo, linea, diagramma, Diagramma&#10;&#10;Descrizione generata automaticamente">
            <a:extLst>
              <a:ext uri="{FF2B5EF4-FFF2-40B4-BE49-F238E27FC236}">
                <a16:creationId xmlns:a16="http://schemas.microsoft.com/office/drawing/2014/main" id="{FAB88CFC-2E69-E55A-0516-24528C191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426" y="1386112"/>
            <a:ext cx="7995629" cy="42534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D3E60449-4F16-DD5E-523F-16EA7230FC10}"/>
                  </a:ext>
                </a:extLst>
              </p:cNvPr>
              <p:cNvSpPr txBox="1"/>
              <p:nvPr/>
            </p:nvSpPr>
            <p:spPr>
              <a:xfrm>
                <a:off x="2097426" y="5639600"/>
                <a:ext cx="68041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Limite di stabilità per cilindri coassiali.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=0,941</m:t>
                        </m:r>
                      </m:den>
                    </m:f>
                  </m:oMath>
                </a14:m>
                <a:r>
                  <a:rPr lang="it-IT" dirty="0"/>
                  <a:t>,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=90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D3E60449-4F16-DD5E-523F-16EA7230F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426" y="5639600"/>
                <a:ext cx="6804107" cy="369332"/>
              </a:xfrm>
              <a:prstGeom prst="rect">
                <a:avLst/>
              </a:prstGeom>
              <a:blipFill>
                <a:blip r:embed="rId3"/>
                <a:stretch>
                  <a:fillRect l="-717" t="-113115" b="-1786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sellaDiTesto 7">
            <a:extLst>
              <a:ext uri="{FF2B5EF4-FFF2-40B4-BE49-F238E27FC236}">
                <a16:creationId xmlns:a16="http://schemas.microsoft.com/office/drawing/2014/main" id="{069D0B6E-7801-5D37-3AAF-184EC2B469AB}"/>
              </a:ext>
            </a:extLst>
          </p:cNvPr>
          <p:cNvSpPr txBox="1"/>
          <p:nvPr/>
        </p:nvSpPr>
        <p:spPr>
          <a:xfrm>
            <a:off x="10093055" y="5057318"/>
            <a:ext cx="1721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G.I.Taylor</a:t>
            </a:r>
            <a:r>
              <a:rPr lang="it-IT" dirty="0"/>
              <a:t> 1923</a:t>
            </a:r>
          </a:p>
        </p:txBody>
      </p:sp>
    </p:spTree>
    <p:extLst>
      <p:ext uri="{BB962C8B-B14F-4D97-AF65-F5344CB8AC3E}">
        <p14:creationId xmlns:p14="http://schemas.microsoft.com/office/powerpoint/2010/main" val="868529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FF943B-EF0A-6FD4-CE95-A4293A77F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dirty="0"/>
              <a:t>Flusso di Taylor-</a:t>
            </a:r>
            <a:r>
              <a:rPr lang="it-IT" sz="4000" dirty="0" err="1"/>
              <a:t>Couette</a:t>
            </a:r>
            <a:endParaRPr lang="it-IT" sz="40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68DEDD2-C430-6003-52D3-2D0E377C2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it-IT" noProof="0" smtClean="0"/>
              <a:t>6</a:t>
            </a:fld>
            <a:endParaRPr lang="it-IT" noProof="0"/>
          </a:p>
        </p:txBody>
      </p:sp>
      <p:pic>
        <p:nvPicPr>
          <p:cNvPr id="6" name="Immagine 5" descr="Immagine che contiene testo, diagramma, linea, Carattere&#10;&#10;Descrizione generata automaticamente">
            <a:extLst>
              <a:ext uri="{FF2B5EF4-FFF2-40B4-BE49-F238E27FC236}">
                <a16:creationId xmlns:a16="http://schemas.microsoft.com/office/drawing/2014/main" id="{55DE232F-07CE-411A-4425-C7076AC09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065" y="1396109"/>
            <a:ext cx="8303869" cy="45561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5A912240-0783-BFE8-51E7-FC4F9200D0D3}"/>
                  </a:ext>
                </a:extLst>
              </p:cNvPr>
              <p:cNvSpPr txBox="1"/>
              <p:nvPr/>
            </p:nvSpPr>
            <p:spPr>
              <a:xfrm>
                <a:off x="1944065" y="5952227"/>
                <a:ext cx="49180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Tipologie di strutture vorticose.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=0,883</m:t>
                        </m:r>
                      </m:den>
                    </m:f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5A912240-0783-BFE8-51E7-FC4F9200D0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065" y="5952227"/>
                <a:ext cx="4918078" cy="369332"/>
              </a:xfrm>
              <a:prstGeom prst="rect">
                <a:avLst/>
              </a:prstGeom>
              <a:blipFill>
                <a:blip r:embed="rId3"/>
                <a:stretch>
                  <a:fillRect l="-1115" t="-113115" b="-1786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sellaDiTesto 7">
            <a:extLst>
              <a:ext uri="{FF2B5EF4-FFF2-40B4-BE49-F238E27FC236}">
                <a16:creationId xmlns:a16="http://schemas.microsoft.com/office/drawing/2014/main" id="{696A2268-A90F-ACCE-0813-86232ABE6208}"/>
              </a:ext>
            </a:extLst>
          </p:cNvPr>
          <p:cNvSpPr txBox="1"/>
          <p:nvPr/>
        </p:nvSpPr>
        <p:spPr>
          <a:xfrm>
            <a:off x="10247934" y="4751898"/>
            <a:ext cx="15681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C.D.Andereck</a:t>
            </a:r>
            <a:endParaRPr lang="it-IT" dirty="0"/>
          </a:p>
          <a:p>
            <a:r>
              <a:rPr lang="it-IT" dirty="0" err="1"/>
              <a:t>S.S.Liu</a:t>
            </a:r>
            <a:endParaRPr lang="it-IT" dirty="0"/>
          </a:p>
          <a:p>
            <a:r>
              <a:rPr lang="it-IT" dirty="0" err="1"/>
              <a:t>H.L.Swinney</a:t>
            </a:r>
            <a:endParaRPr lang="it-IT" dirty="0"/>
          </a:p>
          <a:p>
            <a:r>
              <a:rPr lang="it-IT" dirty="0"/>
              <a:t>1986</a:t>
            </a:r>
          </a:p>
        </p:txBody>
      </p:sp>
    </p:spTree>
    <p:extLst>
      <p:ext uri="{BB962C8B-B14F-4D97-AF65-F5344CB8AC3E}">
        <p14:creationId xmlns:p14="http://schemas.microsoft.com/office/powerpoint/2010/main" val="1473363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748AA4-4FDD-A604-A66E-67010B341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dirty="0"/>
              <a:t>Flusso di Taylor-</a:t>
            </a:r>
            <a:r>
              <a:rPr lang="it-IT" sz="4000" dirty="0" err="1"/>
              <a:t>Couette</a:t>
            </a:r>
            <a:endParaRPr lang="it-IT" sz="40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CF3C9C3-5D54-32F5-B10B-DE0747B6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it-IT" noProof="0" smtClean="0"/>
              <a:t>7</a:t>
            </a:fld>
            <a:endParaRPr lang="it-IT" noProof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3C96D39E-C9D2-5261-84B7-4385DAAEC623}"/>
                  </a:ext>
                </a:extLst>
              </p:cNvPr>
              <p:cNvSpPr txBox="1"/>
              <p:nvPr/>
            </p:nvSpPr>
            <p:spPr>
              <a:xfrm>
                <a:off x="1695606" y="2138428"/>
                <a:ext cx="5893858" cy="8249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𝑇𝑎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𝑓𝑜𝑟𝑧𝑒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𝑖𝑛𝑒𝑟𝑧𝑖𝑎𝑙𝑖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𝑓𝑜𝑟𝑧𝑒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𝑣𝑖𝑠𝑐𝑜𝑠𝑒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f>
                            <m:f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it-IT" sz="20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𝑅𝑒</m:t>
                          </m:r>
                        </m:e>
                        <m:sub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>
                        <m:f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3C96D39E-C9D2-5261-84B7-4385DAAEC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606" y="2138428"/>
                <a:ext cx="5893858" cy="8249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sellaDiTesto 5">
            <a:extLst>
              <a:ext uri="{FF2B5EF4-FFF2-40B4-BE49-F238E27FC236}">
                <a16:creationId xmlns:a16="http://schemas.microsoft.com/office/drawing/2014/main" id="{DF08B4F9-6732-4C3E-4879-387F3E3752E2}"/>
              </a:ext>
            </a:extLst>
          </p:cNvPr>
          <p:cNvSpPr txBox="1"/>
          <p:nvPr/>
        </p:nvSpPr>
        <p:spPr>
          <a:xfrm>
            <a:off x="4601017" y="1302037"/>
            <a:ext cx="2988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Numero di Taylor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C30E32AF-45C3-C0CE-AAFF-B843AAEC7982}"/>
                  </a:ext>
                </a:extLst>
              </p:cNvPr>
              <p:cNvSpPr txBox="1"/>
              <p:nvPr/>
            </p:nvSpPr>
            <p:spPr>
              <a:xfrm>
                <a:off x="1436040" y="4558844"/>
                <a:ext cx="14398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𝑇𝑎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=1695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C30E32AF-45C3-C0CE-AAFF-B843AAEC7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040" y="4558844"/>
                <a:ext cx="1439881" cy="307777"/>
              </a:xfrm>
              <a:prstGeom prst="rect">
                <a:avLst/>
              </a:prstGeom>
              <a:blipFill>
                <a:blip r:embed="rId3"/>
                <a:stretch>
                  <a:fillRect l="-1271" r="-1271" b="-16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3083BA26-AC6B-FC5D-DA88-EB584F6596C0}"/>
              </a:ext>
            </a:extLst>
          </p:cNvPr>
          <p:cNvSpPr/>
          <p:nvPr/>
        </p:nvSpPr>
        <p:spPr>
          <a:xfrm>
            <a:off x="3527181" y="4549490"/>
            <a:ext cx="1015357" cy="252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" name="Immagine 17" descr="Immagine che contiene schizzo, disegno, Line art, diagramma&#10;&#10;Descrizione generata automaticamente">
            <a:extLst>
              <a:ext uri="{FF2B5EF4-FFF2-40B4-BE49-F238E27FC236}">
                <a16:creationId xmlns:a16="http://schemas.microsoft.com/office/drawing/2014/main" id="{F81A7DF6-D7FE-98E3-DCB3-64DC0634F0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473" y="3315555"/>
            <a:ext cx="1752049" cy="2738578"/>
          </a:xfrm>
          <a:prstGeom prst="rect">
            <a:avLst/>
          </a:prstGeom>
        </p:spPr>
      </p:pic>
      <p:sp>
        <p:nvSpPr>
          <p:cNvPr id="19" name="Freccia a destra 18">
            <a:extLst>
              <a:ext uri="{FF2B5EF4-FFF2-40B4-BE49-F238E27FC236}">
                <a16:creationId xmlns:a16="http://schemas.microsoft.com/office/drawing/2014/main" id="{79A1186D-F3EC-69B5-E7C1-2C102E077A5D}"/>
              </a:ext>
            </a:extLst>
          </p:cNvPr>
          <p:cNvSpPr/>
          <p:nvPr/>
        </p:nvSpPr>
        <p:spPr>
          <a:xfrm>
            <a:off x="7152243" y="4558844"/>
            <a:ext cx="1439881" cy="252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1" name="Immagine 20" descr="Immagine che contiene schizzo, disegno, diagramma, Line art&#10;&#10;Descrizione generata automaticamente">
            <a:extLst>
              <a:ext uri="{FF2B5EF4-FFF2-40B4-BE49-F238E27FC236}">
                <a16:creationId xmlns:a16="http://schemas.microsoft.com/office/drawing/2014/main" id="{0384227C-97EF-11C4-5EC2-26DB0DE42B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924" y="3315555"/>
            <a:ext cx="1779284" cy="2738578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60F60F89-328C-3E77-89A8-AB80C23E77BB}"/>
              </a:ext>
            </a:extLst>
          </p:cNvPr>
          <p:cNvSpPr txBox="1"/>
          <p:nvPr/>
        </p:nvSpPr>
        <p:spPr>
          <a:xfrm>
            <a:off x="5406994" y="5987019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TVF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4AFD3904-2943-AB9C-F017-748C0E369828}"/>
              </a:ext>
            </a:extLst>
          </p:cNvPr>
          <p:cNvSpPr txBox="1"/>
          <p:nvPr/>
        </p:nvSpPr>
        <p:spPr>
          <a:xfrm>
            <a:off x="9883004" y="5987019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WVF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1ACB3E0-82C0-AD96-DCBC-09DEAF4E1D53}"/>
              </a:ext>
            </a:extLst>
          </p:cNvPr>
          <p:cNvSpPr txBox="1"/>
          <p:nvPr/>
        </p:nvSpPr>
        <p:spPr>
          <a:xfrm>
            <a:off x="7704796" y="2330626"/>
            <a:ext cx="2791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Per cilindro esterno fisso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3C96A51B-07BB-F635-056D-057050F51518}"/>
                  </a:ext>
                </a:extLst>
              </p:cNvPr>
              <p:cNvSpPr txBox="1"/>
              <p:nvPr/>
            </p:nvSpPr>
            <p:spPr>
              <a:xfrm>
                <a:off x="896212" y="4226754"/>
                <a:ext cx="25195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Per </a:t>
                </a:r>
                <a:r>
                  <a:rPr lang="it-IT" i="1" dirty="0" err="1"/>
                  <a:t>narrow</a:t>
                </a:r>
                <a:r>
                  <a:rPr lang="it-IT" i="1" dirty="0"/>
                  <a:t> gap</a:t>
                </a:r>
                <a:r>
                  <a:rPr lang="it-IT" dirty="0"/>
                  <a:t>: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3C96A51B-07BB-F635-056D-057050F51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212" y="4226754"/>
                <a:ext cx="2519536" cy="369332"/>
              </a:xfrm>
              <a:prstGeom prst="rect">
                <a:avLst/>
              </a:prstGeom>
              <a:blipFill>
                <a:blip r:embed="rId6"/>
                <a:stretch>
                  <a:fillRect l="-1937" t="-9836" b="-229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8938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BFDB59-4674-F0FE-7CDE-B2F0785EE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dirty="0"/>
              <a:t>Laboratorio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481B385-C3DE-2B23-E735-FAC6E8848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F54DE5-C571-48E8-A5BC-B369434E2F4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514843">
                    <a:lumMod val="75000"/>
                  </a:srgbClr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514843">
                  <a:lumMod val="75000"/>
                </a:srgbClr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pic>
        <p:nvPicPr>
          <p:cNvPr id="6" name="Immagine 5" descr="Immagine che contiene macchina, Elettrodomestico, Piccolo elettrodomestico, interno&#10;&#10;Descrizione generata automaticamente">
            <a:extLst>
              <a:ext uri="{FF2B5EF4-FFF2-40B4-BE49-F238E27FC236}">
                <a16:creationId xmlns:a16="http://schemas.microsoft.com/office/drawing/2014/main" id="{2ABB992B-8BC3-F9BC-0C16-461513AD09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2398170"/>
            <a:ext cx="2546304" cy="3561723"/>
          </a:xfrm>
          <a:prstGeom prst="rect">
            <a:avLst/>
          </a:prstGeom>
        </p:spPr>
      </p:pic>
      <p:pic>
        <p:nvPicPr>
          <p:cNvPr id="8" name="Immagine 7" descr="Immagine che contiene lavandino, interno, muro, specchio&#10;&#10;Descrizione generata automaticamente">
            <a:extLst>
              <a:ext uri="{FF2B5EF4-FFF2-40B4-BE49-F238E27FC236}">
                <a16:creationId xmlns:a16="http://schemas.microsoft.com/office/drawing/2014/main" id="{A00F44DC-8E87-DAEB-2FDB-84622AFB75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704" y="2395280"/>
            <a:ext cx="2296002" cy="3561723"/>
          </a:xfrm>
          <a:prstGeom prst="rect">
            <a:avLst/>
          </a:prstGeom>
        </p:spPr>
      </p:pic>
      <p:pic>
        <p:nvPicPr>
          <p:cNvPr id="10" name="Immagine 9" descr="Immagine che contiene interno, argento&#10;&#10;Descrizione generata automaticamente">
            <a:extLst>
              <a:ext uri="{FF2B5EF4-FFF2-40B4-BE49-F238E27FC236}">
                <a16:creationId xmlns:a16="http://schemas.microsoft.com/office/drawing/2014/main" id="{0CEE24F5-397A-C1C2-8443-34E3BC4A22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06" y="2402947"/>
            <a:ext cx="2665542" cy="3554056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A2EC5D3-A167-A63A-A111-CF5B2800719F}"/>
              </a:ext>
            </a:extLst>
          </p:cNvPr>
          <p:cNvSpPr txBox="1"/>
          <p:nvPr/>
        </p:nvSpPr>
        <p:spPr>
          <a:xfrm>
            <a:off x="3318420" y="1597452"/>
            <a:ext cx="5553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Reometro rotazionale Anton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Paar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Physica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 MCR 301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2EA2D1D-89B9-6C26-5717-F5E29A537E98}"/>
              </a:ext>
            </a:extLst>
          </p:cNvPr>
          <p:cNvSpPr txBox="1"/>
          <p:nvPr/>
        </p:nvSpPr>
        <p:spPr>
          <a:xfrm>
            <a:off x="4834284" y="1246693"/>
            <a:ext cx="2521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Laboratorio del DICCA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5703508-CFD3-EFD1-02E0-FCBECC358953}"/>
              </a:ext>
            </a:extLst>
          </p:cNvPr>
          <p:cNvSpPr txBox="1"/>
          <p:nvPr/>
        </p:nvSpPr>
        <p:spPr>
          <a:xfrm>
            <a:off x="2917606" y="1966784"/>
            <a:ext cx="6355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Cilindro interno acciaio AISI 304, cilindro esterno alluminio</a:t>
            </a:r>
          </a:p>
        </p:txBody>
      </p:sp>
      <p:pic>
        <p:nvPicPr>
          <p:cNvPr id="15" name="Immagine 14" descr="Immagine che contiene schizzo, diagramma, disegno, Disegno tecnico&#10;&#10;Descrizione generata automaticamente">
            <a:extLst>
              <a:ext uri="{FF2B5EF4-FFF2-40B4-BE49-F238E27FC236}">
                <a16:creationId xmlns:a16="http://schemas.microsoft.com/office/drawing/2014/main" id="{6F215DBB-6B4D-EF4C-0135-D9C6B42876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086" y="2395280"/>
            <a:ext cx="1802777" cy="3561723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E3F76F8-ED12-BF97-481B-F78445B384BA}"/>
              </a:ext>
            </a:extLst>
          </p:cNvPr>
          <p:cNvSpPr txBox="1"/>
          <p:nvPr/>
        </p:nvSpPr>
        <p:spPr>
          <a:xfrm>
            <a:off x="9779057" y="5957003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[mm]</a:t>
            </a:r>
          </a:p>
        </p:txBody>
      </p:sp>
    </p:spTree>
    <p:extLst>
      <p:ext uri="{BB962C8B-B14F-4D97-AF65-F5344CB8AC3E}">
        <p14:creationId xmlns:p14="http://schemas.microsoft.com/office/powerpoint/2010/main" val="1845423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55A11F-E2CF-7EA7-244B-183494E64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dirty="0"/>
              <a:t>Laboratorio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06DC4BE-F8C0-2DD6-74CC-4D44DD4E9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F54DE5-C571-48E8-A5BC-B369434E2F4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514843">
                    <a:lumMod val="75000"/>
                  </a:srgbClr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514843">
                  <a:lumMod val="75000"/>
                </a:srgbClr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8454AB38-B51E-BB8E-C4E9-12DB333D51C4}"/>
                  </a:ext>
                </a:extLst>
              </p:cNvPr>
              <p:cNvSpPr txBox="1"/>
              <p:nvPr/>
            </p:nvSpPr>
            <p:spPr>
              <a:xfrm>
                <a:off x="1527546" y="1337094"/>
                <a:ext cx="95175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4843"/>
                    </a:solidFill>
                    <a:effectLst/>
                    <a:uLnTx/>
                    <a:uFillTx/>
                    <a:latin typeface="Euphemia"/>
                    <a:ea typeface="+mn-ea"/>
                    <a:cs typeface="+mn-cs"/>
                  </a:rPr>
                  <a:t>Previsione teorica del regime di rotazione del cilindro interno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148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148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𝜔</m:t>
                        </m:r>
                      </m:e>
                      <m:sub>
                        <m:r>
                          <a:rPr kumimoji="0" 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148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4843"/>
                    </a:solidFill>
                    <a:effectLst/>
                    <a:uLnTx/>
                    <a:uFillTx/>
                    <a:latin typeface="Euphemia"/>
                    <a:ea typeface="+mn-ea"/>
                    <a:cs typeface="+mn-cs"/>
                  </a:rPr>
                  <a:t> per la prima instabilità</a:t>
                </a:r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8454AB38-B51E-BB8E-C4E9-12DB333D5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546" y="1337094"/>
                <a:ext cx="9517542" cy="369332"/>
              </a:xfrm>
              <a:prstGeom prst="rect">
                <a:avLst/>
              </a:prstGeom>
              <a:blipFill>
                <a:blip r:embed="rId2"/>
                <a:stretch>
                  <a:fillRect l="-577" t="-9836" b="-229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7DF09DAC-088B-BE7D-B09B-041FE1906EC2}"/>
                  </a:ext>
                </a:extLst>
              </p:cNvPr>
              <p:cNvSpPr txBox="1"/>
              <p:nvPr/>
            </p:nvSpPr>
            <p:spPr>
              <a:xfrm>
                <a:off x="1104900" y="1870358"/>
                <a:ext cx="5181418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4843"/>
                    </a:solidFill>
                    <a:effectLst/>
                    <a:uLnTx/>
                    <a:uFillTx/>
                    <a:latin typeface="Euphemia"/>
                    <a:ea typeface="+mn-ea"/>
                    <a:cs typeface="+mn-cs"/>
                  </a:rPr>
                  <a:t>Numero di Taylor critico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148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148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𝑇𝑎</m:t>
                        </m:r>
                      </m:e>
                      <m:sub>
                        <m:r>
                          <a:rPr kumimoji="0" 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148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</m:sub>
                    </m:sSub>
                    <m:r>
                      <a:rPr kumimoji="0" lang="it-IT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5148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=1695</m:t>
                    </m:r>
                  </m:oMath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14843"/>
                  </a:solidFill>
                  <a:effectLst/>
                  <a:uLnTx/>
                  <a:uFillTx/>
                  <a:latin typeface="Euphemia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4843"/>
                    </a:solidFill>
                    <a:effectLst/>
                    <a:uLnTx/>
                    <a:uFillTx/>
                    <a:latin typeface="Euphemia"/>
                    <a:ea typeface="+mn-ea"/>
                    <a:cs typeface="+mn-cs"/>
                  </a:rPr>
                  <a:t>Viscosità cinematica acqua </a:t>
                </a:r>
                <a14:m>
                  <m:oMath xmlns:m="http://schemas.openxmlformats.org/officeDocument/2006/math">
                    <m:r>
                      <a:rPr kumimoji="0" lang="it-IT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5148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𝜈</m:t>
                    </m:r>
                    <m:r>
                      <a:rPr kumimoji="0" lang="it-IT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5148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=1,004 </m:t>
                    </m:r>
                    <m:sSup>
                      <m:sSupPr>
                        <m:ctrlPr>
                          <a:rPr kumimoji="0" 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148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148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𝑚𝑚</m:t>
                        </m:r>
                      </m:e>
                      <m:sup>
                        <m:r>
                          <a:rPr kumimoji="0" 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148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it-IT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5148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/</m:t>
                    </m:r>
                    <m:r>
                      <a:rPr kumimoji="0" lang="it-IT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5148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𝑠</m:t>
                    </m:r>
                  </m:oMath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14843"/>
                  </a:solidFill>
                  <a:effectLst/>
                  <a:uLnTx/>
                  <a:uFillTx/>
                  <a:latin typeface="Euphemia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4843"/>
                    </a:solidFill>
                    <a:effectLst/>
                    <a:uLnTx/>
                    <a:uFillTx/>
                    <a:latin typeface="Euphemia"/>
                    <a:ea typeface="+mn-ea"/>
                    <a:cs typeface="+mn-cs"/>
                  </a:rPr>
                  <a:t>Raggio cilindro interno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148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148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kumimoji="0" 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148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it-IT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5148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=19,35 </m:t>
                    </m:r>
                    <m:r>
                      <a:rPr kumimoji="0" lang="it-IT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5148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𝑚𝑚</m:t>
                    </m:r>
                  </m:oMath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14843"/>
                  </a:solidFill>
                  <a:effectLst/>
                  <a:uLnTx/>
                  <a:uFillTx/>
                  <a:latin typeface="Euphemia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4843"/>
                    </a:solidFill>
                    <a:effectLst/>
                    <a:uLnTx/>
                    <a:uFillTx/>
                    <a:latin typeface="Euphemia"/>
                    <a:ea typeface="+mn-ea"/>
                    <a:cs typeface="+mn-cs"/>
                  </a:rPr>
                  <a:t>Raggio cilindro esterno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148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148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kumimoji="0" 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148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𝑜</m:t>
                        </m:r>
                      </m:sub>
                    </m:sSub>
                    <m:r>
                      <a:rPr kumimoji="0" lang="it-IT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5148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=21 </m:t>
                    </m:r>
                    <m:r>
                      <a:rPr kumimoji="0" lang="it-IT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5148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𝑚𝑚</m:t>
                    </m:r>
                  </m:oMath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14843"/>
                  </a:solidFill>
                  <a:effectLst/>
                  <a:uLnTx/>
                  <a:uFillTx/>
                  <a:latin typeface="Euphemia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4843"/>
                    </a:solidFill>
                    <a:effectLst/>
                    <a:uLnTx/>
                    <a:uFillTx/>
                    <a:latin typeface="Euphemia"/>
                    <a:ea typeface="+mn-ea"/>
                    <a:cs typeface="+mn-cs"/>
                  </a:rPr>
                  <a:t>Gap </a:t>
                </a:r>
                <a14:m>
                  <m:oMath xmlns:m="http://schemas.openxmlformats.org/officeDocument/2006/math">
                    <m:r>
                      <a:rPr kumimoji="0" lang="it-IT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5148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</m:t>
                    </m:r>
                    <m:r>
                      <a:rPr kumimoji="0" lang="it-IT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5148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=1,65 </m:t>
                    </m:r>
                    <m:r>
                      <a:rPr kumimoji="0" lang="it-IT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5148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𝑚𝑚</m:t>
                    </m:r>
                  </m:oMath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14843"/>
                  </a:solidFill>
                  <a:effectLst/>
                  <a:uLnTx/>
                  <a:uFillTx/>
                  <a:latin typeface="Euphemi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7DF09DAC-088B-BE7D-B09B-041FE1906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0" y="1870358"/>
                <a:ext cx="5181418" cy="1477328"/>
              </a:xfrm>
              <a:prstGeom prst="rect">
                <a:avLst/>
              </a:prstGeom>
              <a:blipFill>
                <a:blip r:embed="rId3"/>
                <a:stretch>
                  <a:fillRect l="-706" t="-2893" b="-537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A69234E4-ED44-BF51-9F48-1DB76358322D}"/>
                  </a:ext>
                </a:extLst>
              </p:cNvPr>
              <p:cNvSpPr txBox="1"/>
              <p:nvPr/>
            </p:nvSpPr>
            <p:spPr>
              <a:xfrm>
                <a:off x="3181845" y="4044882"/>
                <a:ext cx="6208944" cy="909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1484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1484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𝜔</m:t>
                          </m:r>
                        </m:e>
                        <m:sub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1484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0" lang="it-I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51484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1484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kumimoji="0" lang="it-I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1484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1484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𝑇𝑎</m:t>
                              </m:r>
                            </m:e>
                            <m:sub>
                              <m:r>
                                <a:rPr kumimoji="0" lang="it-I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1484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</m:t>
                              </m:r>
                            </m:sub>
                          </m:sSub>
                          <m:f>
                            <m:fPr>
                              <m:ctrlPr>
                                <a:rPr kumimoji="0" lang="it-I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1484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it-IT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514843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it-IT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514843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𝜈</m:t>
                                  </m:r>
                                </m:e>
                                <m:sup>
                                  <m:r>
                                    <a:rPr kumimoji="0" lang="it-IT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514843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kumimoji="0" lang="it-IT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514843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it-IT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514843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kumimoji="0" lang="it-IT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514843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kumimoji="0" lang="it-IT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514843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kumimoji="0" lang="it-IT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514843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it-IT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514843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kumimoji="0" lang="it-IT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514843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kumimoji="0" lang="it-I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1484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it-IT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514843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it-IT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514843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kumimoji="0" lang="it-IT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514843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kumimoji="0" lang="it-I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1484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0" lang="it-IT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514843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it-IT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514843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kumimoji="0" lang="it-IT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514843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0" lang="it-I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1484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e>
                      </m:rad>
                      <m:r>
                        <a:rPr kumimoji="0" lang="it-I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51484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=4,527 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1484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kumimoji="0" lang="it-I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1484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it-I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1484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𝑟𝑎𝑑</m:t>
                              </m:r>
                            </m:num>
                            <m:den>
                              <m:r>
                                <a:rPr kumimoji="0" lang="it-I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1484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  <m:r>
                        <a:rPr kumimoji="0" lang="it-I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51484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=43,23 [</m:t>
                      </m:r>
                      <m:r>
                        <a:rPr kumimoji="0" lang="it-I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51484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𝑟𝑝𝑚</m:t>
                      </m:r>
                      <m:r>
                        <a:rPr kumimoji="0" lang="it-I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51484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]</m:t>
                      </m:r>
                    </m:oMath>
                  </m:oMathPara>
                </a14:m>
                <a:endPara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14843"/>
                  </a:solidFill>
                  <a:effectLst/>
                  <a:uLnTx/>
                  <a:uFillTx/>
                  <a:latin typeface="Euphemi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A69234E4-ED44-BF51-9F48-1DB763583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845" y="4044882"/>
                <a:ext cx="6208944" cy="9093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3077645"/>
      </p:ext>
    </p:extLst>
  </p:cSld>
  <p:clrMapOvr>
    <a:masterClrMapping/>
  </p:clrMapOvr>
</p:sld>
</file>

<file path=ppt/theme/theme1.xml><?xml version="1.0" encoding="utf-8"?>
<a:theme xmlns:a="http://schemas.openxmlformats.org/drawingml/2006/main" name="Documentazione accademica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50521012_TF03431380_Win32" id="{4F6297B8-F229-4CEF-BE0D-46CC0FCEAF49}" vid="{30485835-814C-479C-B2DF-621E8B98DC5F}"/>
    </a:ext>
  </a:extLst>
</a:theme>
</file>

<file path=ppt/theme/theme2.xml><?xml version="1.0" encoding="utf-8"?>
<a:theme xmlns:a="http://schemas.openxmlformats.org/drawingml/2006/main" name="Tema di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accademica, schema con righe verticali e nastro (widescreen)</Template>
  <TotalTime>2299</TotalTime>
  <Words>714</Words>
  <Application>Microsoft Office PowerPoint</Application>
  <PresentationFormat>Widescreen</PresentationFormat>
  <Paragraphs>143</Paragraphs>
  <Slides>23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9" baseType="lpstr">
      <vt:lpstr>Arial</vt:lpstr>
      <vt:lpstr>Cambria Math</vt:lpstr>
      <vt:lpstr>Euphemia</vt:lpstr>
      <vt:lpstr>Plantagenet Cherokee</vt:lpstr>
      <vt:lpstr>Wingdings</vt:lpstr>
      <vt:lpstr>Documentazione accademica 16x9</vt:lpstr>
      <vt:lpstr>Analisi numerica e sperimentale del flusso di Taylor-Couette</vt:lpstr>
      <vt:lpstr>Introduzione</vt:lpstr>
      <vt:lpstr>Introduzione</vt:lpstr>
      <vt:lpstr>Flusso di Couette</vt:lpstr>
      <vt:lpstr>Flusso di Taylor-Couette</vt:lpstr>
      <vt:lpstr>Flusso di Taylor-Couette</vt:lpstr>
      <vt:lpstr>Flusso di Taylor-Couette</vt:lpstr>
      <vt:lpstr>Laboratorio</vt:lpstr>
      <vt:lpstr>Laboratorio</vt:lpstr>
      <vt:lpstr>Laboratorio</vt:lpstr>
      <vt:lpstr>Laboratorio</vt:lpstr>
      <vt:lpstr>Simulazione numerica</vt:lpstr>
      <vt:lpstr>Simulazione numerica</vt:lpstr>
      <vt:lpstr>Simulazione numerica</vt:lpstr>
      <vt:lpstr>Simulazione numerica</vt:lpstr>
      <vt:lpstr>Simulazione numerica</vt:lpstr>
      <vt:lpstr>Simulazione numerica</vt:lpstr>
      <vt:lpstr>Simulazione numerica</vt:lpstr>
      <vt:lpstr>Simulazione numerica</vt:lpstr>
      <vt:lpstr>Simulazione numerica</vt:lpstr>
      <vt:lpstr>Confronto tra analisi numerica e sperimentale</vt:lpstr>
      <vt:lpstr>Conclusioni e possibili sviluppi futuri</vt:lpstr>
      <vt:lpstr>Grazie per l’attenzione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 numerica e sperimentale del flusso di Taylor-Couette</dc:title>
  <dc:creator>Alessio Carpi</dc:creator>
  <cp:lastModifiedBy>Alessio Carpi</cp:lastModifiedBy>
  <cp:revision>42</cp:revision>
  <dcterms:created xsi:type="dcterms:W3CDTF">2024-02-04T10:40:42Z</dcterms:created>
  <dcterms:modified xsi:type="dcterms:W3CDTF">2024-03-24T09:59:10Z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