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8" r:id="rId3"/>
    <p:sldId id="279" r:id="rId4"/>
    <p:sldId id="257" r:id="rId5"/>
    <p:sldId id="274" r:id="rId6"/>
    <p:sldId id="282" r:id="rId7"/>
    <p:sldId id="262" r:id="rId8"/>
    <p:sldId id="263" r:id="rId9"/>
    <p:sldId id="283" r:id="rId10"/>
    <p:sldId id="264" r:id="rId11"/>
    <p:sldId id="284" r:id="rId12"/>
    <p:sldId id="265" r:id="rId13"/>
    <p:sldId id="276" r:id="rId14"/>
    <p:sldId id="275" r:id="rId15"/>
    <p:sldId id="281" r:id="rId16"/>
    <p:sldId id="285"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104" d="100"/>
          <a:sy n="104" d="100"/>
        </p:scale>
        <p:origin x="7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AC2146-954D-FBE9-2C09-C67EC529083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74CA1C-EE84-3E65-655F-36D1EA8CB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EB07E2-854B-CDFF-AB54-9F796BAAB4AA}"/>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5" name="Segnaposto piè di pagina 4">
            <a:extLst>
              <a:ext uri="{FF2B5EF4-FFF2-40B4-BE49-F238E27FC236}">
                <a16:creationId xmlns:a16="http://schemas.microsoft.com/office/drawing/2014/main" id="{0DD5515F-0A86-38CF-F368-F9FC9CBF15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40AA74-260F-CE1A-E817-C1F9769E6EBC}"/>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13615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9AF1B8-FEF1-9E68-FD58-BE56218815F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DC12AE4-67A1-A5C3-7A70-0BDFE32B5C0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B5F0AA1-C7FC-77C4-8DB8-8FD1A931CBE9}"/>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5" name="Segnaposto piè di pagina 4">
            <a:extLst>
              <a:ext uri="{FF2B5EF4-FFF2-40B4-BE49-F238E27FC236}">
                <a16:creationId xmlns:a16="http://schemas.microsoft.com/office/drawing/2014/main" id="{D6B58771-14F8-914F-5FD4-F94D14F7C0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51B971-8D20-A4FF-B44D-D1AFA076C74F}"/>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4075824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7F1D5DB-3215-8E44-A697-E3A21E61307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EB7628D-15AC-02AF-1ABF-1D13E29C227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3755C4-9C56-B3A1-B990-C27A701F4063}"/>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5" name="Segnaposto piè di pagina 4">
            <a:extLst>
              <a:ext uri="{FF2B5EF4-FFF2-40B4-BE49-F238E27FC236}">
                <a16:creationId xmlns:a16="http://schemas.microsoft.com/office/drawing/2014/main" id="{BDCEFFEB-B829-0988-4E02-BEA635E14F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B082A1E-8E69-157E-5E12-35EC4AEE1D52}"/>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3364943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D67A09-9630-3397-F54E-46579B41C45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04BAD12-EEC2-555E-5B51-B6BC26C7A34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F6EBB5C-4B73-7259-A3CA-BDEA7C2BD93F}"/>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5" name="Segnaposto piè di pagina 4">
            <a:extLst>
              <a:ext uri="{FF2B5EF4-FFF2-40B4-BE49-F238E27FC236}">
                <a16:creationId xmlns:a16="http://schemas.microsoft.com/office/drawing/2014/main" id="{D4BB3380-F216-17B2-8B0E-42191AF2971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D803CB-58A8-4B1D-F4DE-96783A833C5A}"/>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132802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ACAD5-963A-56E5-2938-8EB06EA9B1F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D94D966-642D-1413-B4D8-FF3425EA70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3E92866-FC0A-F638-499B-CD4B2B50506B}"/>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5" name="Segnaposto piè di pagina 4">
            <a:extLst>
              <a:ext uri="{FF2B5EF4-FFF2-40B4-BE49-F238E27FC236}">
                <a16:creationId xmlns:a16="http://schemas.microsoft.com/office/drawing/2014/main" id="{0430C3A2-63CE-DB59-D1E4-1F3C357399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94B72C-4D55-F03C-1BB6-0F8E42FEAF7F}"/>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353459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589E53-0347-A673-348E-1C0C388E0EB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21FFA8F-B5E6-792F-E2E7-A93A007F356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CA9D3EB6-F698-6805-B51C-E5425880733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F73882D-AE1F-0423-3391-59C1E720DCBB}"/>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6" name="Segnaposto piè di pagina 5">
            <a:extLst>
              <a:ext uri="{FF2B5EF4-FFF2-40B4-BE49-F238E27FC236}">
                <a16:creationId xmlns:a16="http://schemas.microsoft.com/office/drawing/2014/main" id="{6FB6CBAB-CB54-AE8B-8808-F6A4C8272F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DC0698-3D59-20C7-E9A9-9F5DAD607C06}"/>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329337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C43367-989E-D7B9-50A5-4AC69AB163A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C02439E-8E67-3C21-6644-0C6BF049E1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C78ECF2-0929-E5AE-6C20-D0B60FB9D9C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D53578D-3ABE-398A-160A-0B934842B4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45E8150-42DE-5A11-FB4A-AE792EE925A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7C5D232-E870-8DAD-BE2C-6B6FA883F662}"/>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8" name="Segnaposto piè di pagina 7">
            <a:extLst>
              <a:ext uri="{FF2B5EF4-FFF2-40B4-BE49-F238E27FC236}">
                <a16:creationId xmlns:a16="http://schemas.microsoft.com/office/drawing/2014/main" id="{B0BE89C8-B3DB-EFF3-414D-D1689D8DC8E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AB39D7A-CC1B-45E2-D03E-F61E3D35A954}"/>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230436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64C4D3-C11F-C8AC-5BB7-D9AD85CA4FD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0BC123D-E1DB-1511-ECB5-0AA54038915A}"/>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4" name="Segnaposto piè di pagina 3">
            <a:extLst>
              <a:ext uri="{FF2B5EF4-FFF2-40B4-BE49-F238E27FC236}">
                <a16:creationId xmlns:a16="http://schemas.microsoft.com/office/drawing/2014/main" id="{18B1A17E-A46B-9CA1-0FF4-CFED6553D31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F21C47D-AFEE-7CDD-4CD9-20B6D8846A28}"/>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120239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466AA62-22B2-76E1-0F91-9F30E806D297}"/>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3" name="Segnaposto piè di pagina 2">
            <a:extLst>
              <a:ext uri="{FF2B5EF4-FFF2-40B4-BE49-F238E27FC236}">
                <a16:creationId xmlns:a16="http://schemas.microsoft.com/office/drawing/2014/main" id="{DC56F1F6-7D84-BFB7-C9F8-B7FEDEC8464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5C47326-6117-6E6C-47AD-B4945A5AEC10}"/>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162108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7A1C9-197D-DABB-F68D-8AF6AF290E8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B27FD4-DAB6-2F3D-F015-FF95FA244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A388DD5-FE58-2E85-EB73-38722015A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85FAF77-CDB5-B6A3-DF2D-DF9BA8B72DAF}"/>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6" name="Segnaposto piè di pagina 5">
            <a:extLst>
              <a:ext uri="{FF2B5EF4-FFF2-40B4-BE49-F238E27FC236}">
                <a16:creationId xmlns:a16="http://schemas.microsoft.com/office/drawing/2014/main" id="{116893CF-A059-308E-AE67-F4CD8DD42CC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9AA658-2F16-EE24-2730-257476AB4B42}"/>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189269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A28217-52CF-B9E0-11E2-AB6AB8F71E9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C47A480-34E1-4945-6343-FECB40EAC7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32DBB0E-550F-B77F-9988-CCA47A8FF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005282E-0D2B-5957-1E5F-89E0685AF9C7}"/>
              </a:ext>
            </a:extLst>
          </p:cNvPr>
          <p:cNvSpPr>
            <a:spLocks noGrp="1"/>
          </p:cNvSpPr>
          <p:nvPr>
            <p:ph type="dt" sz="half" idx="10"/>
          </p:nvPr>
        </p:nvSpPr>
        <p:spPr/>
        <p:txBody>
          <a:bodyPr/>
          <a:lstStyle/>
          <a:p>
            <a:fld id="{DC567C6C-4EF3-4BD8-949F-43B4BEFED2FB}" type="datetimeFigureOut">
              <a:rPr lang="it-IT" smtClean="0"/>
              <a:t>23/03/2023</a:t>
            </a:fld>
            <a:endParaRPr lang="it-IT"/>
          </a:p>
        </p:txBody>
      </p:sp>
      <p:sp>
        <p:nvSpPr>
          <p:cNvPr id="6" name="Segnaposto piè di pagina 5">
            <a:extLst>
              <a:ext uri="{FF2B5EF4-FFF2-40B4-BE49-F238E27FC236}">
                <a16:creationId xmlns:a16="http://schemas.microsoft.com/office/drawing/2014/main" id="{B7A46571-6102-2BBC-17D5-267A953E251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B71D3C4-127C-FF97-926A-5554AC51ABCA}"/>
              </a:ext>
            </a:extLst>
          </p:cNvPr>
          <p:cNvSpPr>
            <a:spLocks noGrp="1"/>
          </p:cNvSpPr>
          <p:nvPr>
            <p:ph type="sldNum" sz="quarter" idx="12"/>
          </p:nvPr>
        </p:nvSpPr>
        <p:spPr/>
        <p:txBody>
          <a:bodyPr/>
          <a:lstStyle/>
          <a:p>
            <a:fld id="{9C4E4478-9D87-4F08-92BC-F1AB39754581}" type="slidenum">
              <a:rPr lang="it-IT" smtClean="0"/>
              <a:t>‹N›</a:t>
            </a:fld>
            <a:endParaRPr lang="it-IT"/>
          </a:p>
        </p:txBody>
      </p:sp>
    </p:spTree>
    <p:extLst>
      <p:ext uri="{BB962C8B-B14F-4D97-AF65-F5344CB8AC3E}">
        <p14:creationId xmlns:p14="http://schemas.microsoft.com/office/powerpoint/2010/main" val="223627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D05D633-0997-E4A7-D6AE-A61C4FE56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28FA533-23AD-6DCB-62DB-49B839526C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832EA7-1D55-F8A4-BF44-27FDF9528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67C6C-4EF3-4BD8-949F-43B4BEFED2FB}" type="datetimeFigureOut">
              <a:rPr lang="it-IT" smtClean="0"/>
              <a:t>23/03/2023</a:t>
            </a:fld>
            <a:endParaRPr lang="it-IT"/>
          </a:p>
        </p:txBody>
      </p:sp>
      <p:sp>
        <p:nvSpPr>
          <p:cNvPr id="5" name="Segnaposto piè di pagina 4">
            <a:extLst>
              <a:ext uri="{FF2B5EF4-FFF2-40B4-BE49-F238E27FC236}">
                <a16:creationId xmlns:a16="http://schemas.microsoft.com/office/drawing/2014/main" id="{88FD8ED4-7035-5BA5-BB68-DAD3721BA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5AAD65A-0424-A0F8-E8D5-285118CCD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E4478-9D87-4F08-92BC-F1AB39754581}" type="slidenum">
              <a:rPr lang="it-IT" smtClean="0"/>
              <a:t>‹N›</a:t>
            </a:fld>
            <a:endParaRPr lang="it-IT"/>
          </a:p>
        </p:txBody>
      </p:sp>
    </p:spTree>
    <p:extLst>
      <p:ext uri="{BB962C8B-B14F-4D97-AF65-F5344CB8AC3E}">
        <p14:creationId xmlns:p14="http://schemas.microsoft.com/office/powerpoint/2010/main" val="191793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12" Type="http://schemas.openxmlformats.org/officeDocument/2006/relationships/image" Target="../media/image390.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34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3.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0.png"/><Relationship Id="rId7"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10.png"/><Relationship Id="rId4" Type="http://schemas.openxmlformats.org/officeDocument/2006/relationships/image" Target="../media/image32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image" Target="../media/image49.jpeg"/><Relationship Id="rId4" Type="http://schemas.openxmlformats.org/officeDocument/2006/relationships/image" Target="../media/image48.jpe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23.png"/><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0.png"/><Relationship Id="rId7" Type="http://schemas.openxmlformats.org/officeDocument/2006/relationships/image" Target="../media/image31.png"/><Relationship Id="rId1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28.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7.png"/><Relationship Id="rId7"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F1EAC425-FEF6-457A-A25A-70CB6984CF38}"/>
              </a:ext>
            </a:extLst>
          </p:cNvPr>
          <p:cNvSpPr>
            <a:spLocks noGrp="1"/>
          </p:cNvSpPr>
          <p:nvPr>
            <p:ph type="subTitle" idx="1"/>
          </p:nvPr>
        </p:nvSpPr>
        <p:spPr>
          <a:xfrm>
            <a:off x="1919537" y="5783725"/>
            <a:ext cx="4472807" cy="576170"/>
          </a:xfrm>
        </p:spPr>
        <p:txBody>
          <a:bodyPr numCol="1">
            <a:noAutofit/>
          </a:bodyPr>
          <a:lstStyle/>
          <a:p>
            <a:pPr algn="l"/>
            <a:r>
              <a:rPr lang="it-IT" sz="1600" dirty="0">
                <a:solidFill>
                  <a:schemeClr val="accent1">
                    <a:lumMod val="50000"/>
                  </a:schemeClr>
                </a:solidFill>
                <a:latin typeface="Times New Roman" panose="02020603050405020304" pitchFamily="18" charset="0"/>
                <a:cs typeface="Times New Roman" panose="02020603050405020304" pitchFamily="18" charset="0"/>
              </a:rPr>
              <a:t>Relatore: Prof. Ing. Alessandro Bottaro</a:t>
            </a:r>
          </a:p>
          <a:p>
            <a:pPr algn="l">
              <a:spcBef>
                <a:spcPts val="0"/>
              </a:spcBef>
            </a:pPr>
            <a:r>
              <a:rPr lang="it-IT" sz="1200" dirty="0"/>
              <a:t>				</a:t>
            </a:r>
          </a:p>
        </p:txBody>
      </p:sp>
      <p:sp>
        <p:nvSpPr>
          <p:cNvPr id="7" name="CasellaDiTesto 6">
            <a:extLst>
              <a:ext uri="{FF2B5EF4-FFF2-40B4-BE49-F238E27FC236}">
                <a16:creationId xmlns:a16="http://schemas.microsoft.com/office/drawing/2014/main" id="{F2A3091A-2FEA-4244-A3BF-C79DBF8A0299}"/>
              </a:ext>
            </a:extLst>
          </p:cNvPr>
          <p:cNvSpPr txBox="1"/>
          <p:nvPr/>
        </p:nvSpPr>
        <p:spPr>
          <a:xfrm>
            <a:off x="1529600" y="2596842"/>
            <a:ext cx="9144000" cy="400110"/>
          </a:xfrm>
          <a:prstGeom prst="rect">
            <a:avLst/>
          </a:prstGeom>
          <a:noFill/>
        </p:spPr>
        <p:txBody>
          <a:bodyPr wrap="square" rtlCol="0">
            <a:spAutoFit/>
          </a:bodyPr>
          <a:lstStyle/>
          <a:p>
            <a:pPr algn="ctr"/>
            <a:r>
              <a:rPr lang="it-IT" sz="2000" dirty="0">
                <a:solidFill>
                  <a:schemeClr val="accent1">
                    <a:lumMod val="50000"/>
                  </a:schemeClr>
                </a:solidFill>
                <a:latin typeface="Times New Roman" panose="02020603050405020304" pitchFamily="18" charset="0"/>
                <a:cs typeface="Times New Roman" panose="02020603050405020304" pitchFamily="18" charset="0"/>
              </a:rPr>
              <a:t>TESI DI LAUREA IN INGEGNERIA AERONAUTICA</a:t>
            </a:r>
          </a:p>
        </p:txBody>
      </p:sp>
      <p:pic>
        <p:nvPicPr>
          <p:cNvPr id="8" name="Immagine 7">
            <a:extLst>
              <a:ext uri="{FF2B5EF4-FFF2-40B4-BE49-F238E27FC236}">
                <a16:creationId xmlns:a16="http://schemas.microsoft.com/office/drawing/2014/main" id="{033CDAEC-555E-4294-8378-40841C44EF78}"/>
              </a:ext>
            </a:extLst>
          </p:cNvPr>
          <p:cNvPicPr>
            <a:picLocks noChangeAspect="1"/>
          </p:cNvPicPr>
          <p:nvPr/>
        </p:nvPicPr>
        <p:blipFill>
          <a:blip r:embed="rId2"/>
          <a:stretch>
            <a:fillRect/>
          </a:stretch>
        </p:blipFill>
        <p:spPr>
          <a:xfrm>
            <a:off x="5581606" y="842290"/>
            <a:ext cx="1028789" cy="1362574"/>
          </a:xfrm>
          <a:prstGeom prst="rect">
            <a:avLst/>
          </a:prstGeom>
        </p:spPr>
      </p:pic>
      <p:sp>
        <p:nvSpPr>
          <p:cNvPr id="9" name="CasellaDiTesto 8">
            <a:extLst>
              <a:ext uri="{FF2B5EF4-FFF2-40B4-BE49-F238E27FC236}">
                <a16:creationId xmlns:a16="http://schemas.microsoft.com/office/drawing/2014/main" id="{A923BE91-2758-469A-AB07-DCA0405699AE}"/>
              </a:ext>
            </a:extLst>
          </p:cNvPr>
          <p:cNvSpPr txBox="1"/>
          <p:nvPr/>
        </p:nvSpPr>
        <p:spPr>
          <a:xfrm>
            <a:off x="1741219" y="269691"/>
            <a:ext cx="1242648" cy="300082"/>
          </a:xfrm>
          <a:prstGeom prst="rect">
            <a:avLst/>
          </a:prstGeom>
          <a:noFill/>
        </p:spPr>
        <p:txBody>
          <a:bodyPr wrap="none" rtlCol="0">
            <a:spAutoFit/>
          </a:bodyPr>
          <a:lstStyle/>
          <a:p>
            <a:r>
              <a:rPr lang="it-IT" sz="1350" dirty="0">
                <a:solidFill>
                  <a:schemeClr val="accent1">
                    <a:lumMod val="50000"/>
                  </a:schemeClr>
                </a:solidFill>
                <a:latin typeface="Times New Roman" panose="02020603050405020304" pitchFamily="18" charset="0"/>
                <a:cs typeface="Times New Roman" panose="02020603050405020304" pitchFamily="18" charset="0"/>
              </a:rPr>
              <a:t>29 Marzo 2023</a:t>
            </a:r>
            <a:endParaRPr lang="it-IT" sz="1350" dirty="0">
              <a:solidFill>
                <a:srgbClr val="FF0000"/>
              </a:solidFill>
              <a:latin typeface="Times New Roman" panose="02020603050405020304" pitchFamily="18" charset="0"/>
              <a:cs typeface="Times New Roman" panose="02020603050405020304" pitchFamily="18" charset="0"/>
            </a:endParaRPr>
          </a:p>
        </p:txBody>
      </p:sp>
      <p:sp>
        <p:nvSpPr>
          <p:cNvPr id="10" name="CasellaDiTesto 9">
            <a:extLst>
              <a:ext uri="{FF2B5EF4-FFF2-40B4-BE49-F238E27FC236}">
                <a16:creationId xmlns:a16="http://schemas.microsoft.com/office/drawing/2014/main" id="{3B92A9CC-AA49-4CAF-8695-3EB3A99B973F}"/>
              </a:ext>
            </a:extLst>
          </p:cNvPr>
          <p:cNvSpPr txBox="1"/>
          <p:nvPr/>
        </p:nvSpPr>
        <p:spPr>
          <a:xfrm>
            <a:off x="9612781" y="210098"/>
            <a:ext cx="723275" cy="300082"/>
          </a:xfrm>
          <a:prstGeom prst="rect">
            <a:avLst/>
          </a:prstGeom>
          <a:noFill/>
        </p:spPr>
        <p:txBody>
          <a:bodyPr wrap="none" rtlCol="0">
            <a:spAutoFit/>
          </a:bodyPr>
          <a:lstStyle/>
          <a:p>
            <a:r>
              <a:rPr lang="it-IT" sz="1350" dirty="0">
                <a:solidFill>
                  <a:schemeClr val="accent1">
                    <a:lumMod val="50000"/>
                  </a:schemeClr>
                </a:solidFill>
                <a:latin typeface="Times New Roman" panose="02020603050405020304" pitchFamily="18" charset="0"/>
                <a:cs typeface="Times New Roman" panose="02020603050405020304" pitchFamily="18" charset="0"/>
              </a:rPr>
              <a:t>Genova</a:t>
            </a:r>
          </a:p>
        </p:txBody>
      </p:sp>
      <p:sp>
        <p:nvSpPr>
          <p:cNvPr id="11" name="CasellaDiTesto 10">
            <a:extLst>
              <a:ext uri="{FF2B5EF4-FFF2-40B4-BE49-F238E27FC236}">
                <a16:creationId xmlns:a16="http://schemas.microsoft.com/office/drawing/2014/main" id="{34398523-B938-44F8-A960-B75A519AF05F}"/>
              </a:ext>
            </a:extLst>
          </p:cNvPr>
          <p:cNvSpPr txBox="1"/>
          <p:nvPr/>
        </p:nvSpPr>
        <p:spPr>
          <a:xfrm>
            <a:off x="7636914" y="5733256"/>
            <a:ext cx="2618025" cy="338554"/>
          </a:xfrm>
          <a:prstGeom prst="rect">
            <a:avLst/>
          </a:prstGeom>
          <a:noFill/>
        </p:spPr>
        <p:txBody>
          <a:bodyPr wrap="none" rtlCol="0">
            <a:spAutoFit/>
          </a:bodyPr>
          <a:lstStyle/>
          <a:p>
            <a:pPr algn="r"/>
            <a:r>
              <a:rPr lang="it-IT" sz="1600" dirty="0">
                <a:solidFill>
                  <a:schemeClr val="accent1">
                    <a:lumMod val="50000"/>
                  </a:schemeClr>
                </a:solidFill>
                <a:latin typeface="Times New Roman" panose="02020603050405020304" pitchFamily="18" charset="0"/>
                <a:cs typeface="Times New Roman" panose="02020603050405020304" pitchFamily="18" charset="0"/>
              </a:rPr>
              <a:t>Candidato: Simone Piccaluga</a:t>
            </a:r>
          </a:p>
        </p:txBody>
      </p:sp>
      <p:sp>
        <p:nvSpPr>
          <p:cNvPr id="6" name="Rettangolo 5">
            <a:extLst>
              <a:ext uri="{FF2B5EF4-FFF2-40B4-BE49-F238E27FC236}">
                <a16:creationId xmlns:a16="http://schemas.microsoft.com/office/drawing/2014/main" id="{8D0424CB-27C7-4959-9145-A50F267D4F0E}"/>
              </a:ext>
            </a:extLst>
          </p:cNvPr>
          <p:cNvSpPr/>
          <p:nvPr/>
        </p:nvSpPr>
        <p:spPr>
          <a:xfrm>
            <a:off x="1741219" y="210098"/>
            <a:ext cx="8709562" cy="64378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egnaposto piè di pagina 11">
            <a:extLst>
              <a:ext uri="{FF2B5EF4-FFF2-40B4-BE49-F238E27FC236}">
                <a16:creationId xmlns:a16="http://schemas.microsoft.com/office/drawing/2014/main" id="{993DFAA8-62BE-4753-A185-BDAE2315D027}"/>
              </a:ext>
            </a:extLst>
          </p:cNvPr>
          <p:cNvSpPr>
            <a:spLocks noGrp="1"/>
          </p:cNvSpPr>
          <p:nvPr>
            <p:ph type="ftr" sz="quarter" idx="11"/>
          </p:nvPr>
        </p:nvSpPr>
        <p:spPr/>
        <p:txBody>
          <a:bodyPr/>
          <a:lstStyle/>
          <a:p>
            <a:r>
              <a:rPr lang="it-IT"/>
              <a:t>Università degli studi di Genova</a:t>
            </a:r>
            <a:endParaRPr lang="it-IT" dirty="0"/>
          </a:p>
        </p:txBody>
      </p:sp>
      <p:sp>
        <p:nvSpPr>
          <p:cNvPr id="13" name="Segnaposto numero diapositiva 12">
            <a:extLst>
              <a:ext uri="{FF2B5EF4-FFF2-40B4-BE49-F238E27FC236}">
                <a16:creationId xmlns:a16="http://schemas.microsoft.com/office/drawing/2014/main" id="{7D81F5A2-21E5-4C38-8086-657401C07F5B}"/>
              </a:ext>
            </a:extLst>
          </p:cNvPr>
          <p:cNvSpPr>
            <a:spLocks noGrp="1"/>
          </p:cNvSpPr>
          <p:nvPr>
            <p:ph type="sldNum" sz="quarter" idx="12"/>
          </p:nvPr>
        </p:nvSpPr>
        <p:spPr/>
        <p:txBody>
          <a:bodyPr/>
          <a:lstStyle/>
          <a:p>
            <a:fld id="{DC92BE1D-D055-46FF-9FB0-577E2894241F}" type="slidenum">
              <a:rPr lang="it-IT" smtClean="0"/>
              <a:t>1</a:t>
            </a:fld>
            <a:endParaRPr lang="it-IT"/>
          </a:p>
        </p:txBody>
      </p:sp>
      <p:sp>
        <p:nvSpPr>
          <p:cNvPr id="15" name="Titolo 14">
            <a:extLst>
              <a:ext uri="{FF2B5EF4-FFF2-40B4-BE49-F238E27FC236}">
                <a16:creationId xmlns:a16="http://schemas.microsoft.com/office/drawing/2014/main" id="{7AA042EA-3F29-F517-580E-E8165A0A7209}"/>
              </a:ext>
            </a:extLst>
          </p:cNvPr>
          <p:cNvSpPr>
            <a:spLocks noGrp="1"/>
          </p:cNvSpPr>
          <p:nvPr>
            <p:ph type="ctrTitle"/>
          </p:nvPr>
        </p:nvSpPr>
        <p:spPr>
          <a:xfrm>
            <a:off x="1529600" y="1403042"/>
            <a:ext cx="9144000" cy="2387600"/>
          </a:xfrm>
        </p:spPr>
        <p:txBody>
          <a:bodyPr>
            <a:normAutofit/>
          </a:bodyPr>
          <a:lstStyle/>
          <a:p>
            <a:r>
              <a:rPr lang="en-US" altLang="ko-KR" sz="3600" b="1" dirty="0" err="1">
                <a:solidFill>
                  <a:schemeClr val="tx1">
                    <a:lumMod val="95000"/>
                    <a:lumOff val="5000"/>
                  </a:schemeClr>
                </a:solidFill>
                <a:latin typeface="Times New Roman" panose="02020603050405020304" pitchFamily="18" charset="0"/>
                <a:cs typeface="Times New Roman" panose="02020603050405020304" pitchFamily="18" charset="0"/>
              </a:rPr>
              <a:t>Analisi</a:t>
            </a:r>
            <a:r>
              <a:rPr lang="en-US" altLang="ko-KR"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600" b="1" dirty="0" err="1">
                <a:solidFill>
                  <a:schemeClr val="tx1">
                    <a:lumMod val="95000"/>
                    <a:lumOff val="5000"/>
                  </a:schemeClr>
                </a:solidFill>
                <a:latin typeface="Times New Roman" panose="02020603050405020304" pitchFamily="18" charset="0"/>
                <a:cs typeface="Times New Roman" panose="02020603050405020304" pitchFamily="18" charset="0"/>
              </a:rPr>
              <a:t>aerodinamica</a:t>
            </a:r>
            <a:r>
              <a:rPr lang="en-US" altLang="ko-KR"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ko-KR" sz="3600" b="1" dirty="0" err="1">
                <a:solidFill>
                  <a:schemeClr val="tx1">
                    <a:lumMod val="95000"/>
                    <a:lumOff val="5000"/>
                  </a:schemeClr>
                </a:solidFill>
                <a:latin typeface="Times New Roman" panose="02020603050405020304" pitchFamily="18" charset="0"/>
                <a:cs typeface="Times New Roman" panose="02020603050405020304" pitchFamily="18" charset="0"/>
              </a:rPr>
              <a:t>nel</a:t>
            </a:r>
            <a:r>
              <a:rPr lang="en-US" altLang="ko-KR" sz="3600" b="1" dirty="0">
                <a:solidFill>
                  <a:schemeClr val="tx1">
                    <a:lumMod val="95000"/>
                    <a:lumOff val="5000"/>
                  </a:schemeClr>
                </a:solidFill>
                <a:latin typeface="Times New Roman" panose="02020603050405020304" pitchFamily="18" charset="0"/>
                <a:cs typeface="Times New Roman" panose="02020603050405020304" pitchFamily="18" charset="0"/>
              </a:rPr>
              <a:t> piano di </a:t>
            </a:r>
            <a:r>
              <a:rPr lang="en-US" altLang="ko-KR" sz="3600" b="1" dirty="0" err="1">
                <a:solidFill>
                  <a:schemeClr val="tx1">
                    <a:lumMod val="95000"/>
                    <a:lumOff val="5000"/>
                  </a:schemeClr>
                </a:solidFill>
                <a:latin typeface="Times New Roman" panose="02020603050405020304" pitchFamily="18" charset="0"/>
                <a:cs typeface="Times New Roman" panose="02020603050405020304" pitchFamily="18" charset="0"/>
              </a:rPr>
              <a:t>Trefftz</a:t>
            </a:r>
            <a:endParaRPr lang="it-IT" sz="3600" dirty="0"/>
          </a:p>
        </p:txBody>
      </p:sp>
    </p:spTree>
    <p:extLst>
      <p:ext uri="{BB962C8B-B14F-4D97-AF65-F5344CB8AC3E}">
        <p14:creationId xmlns:p14="http://schemas.microsoft.com/office/powerpoint/2010/main" val="380303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157AE88-08F1-D9B6-75BF-C635A6026035}"/>
              </a:ext>
            </a:extLst>
          </p:cNvPr>
          <p:cNvPicPr>
            <a:picLocks noChangeAspect="1"/>
          </p:cNvPicPr>
          <p:nvPr/>
        </p:nvPicPr>
        <p:blipFill rotWithShape="1">
          <a:blip r:embed="rId2">
            <a:extLst>
              <a:ext uri="{28A0092B-C50C-407E-A947-70E740481C1C}">
                <a14:useLocalDpi xmlns:a14="http://schemas.microsoft.com/office/drawing/2010/main" val="0"/>
              </a:ext>
            </a:extLst>
          </a:blip>
          <a:srcRect r="59921" b="57883"/>
          <a:stretch/>
        </p:blipFill>
        <p:spPr bwMode="auto">
          <a:xfrm>
            <a:off x="142239" y="614830"/>
            <a:ext cx="3720044" cy="2529357"/>
          </a:xfrm>
          <a:prstGeom prst="rect">
            <a:avLst/>
          </a:prstGeom>
          <a:ln>
            <a:noFill/>
          </a:ln>
          <a:extLst>
            <a:ext uri="{53640926-AAD7-44D8-BBD7-CCE9431645EC}">
              <a14:shadowObscured xmlns:a14="http://schemas.microsoft.com/office/drawing/2010/main"/>
            </a:ext>
          </a:extLst>
        </p:spPr>
      </p:pic>
      <p:sp>
        <p:nvSpPr>
          <p:cNvPr id="3" name="Titolo 1">
            <a:extLst>
              <a:ext uri="{FF2B5EF4-FFF2-40B4-BE49-F238E27FC236}">
                <a16:creationId xmlns:a16="http://schemas.microsoft.com/office/drawing/2014/main" id="{8B02380F-92FB-273E-6F21-7741369CF156}"/>
              </a:ext>
            </a:extLst>
          </p:cNvPr>
          <p:cNvSpPr txBox="1">
            <a:spLocks/>
          </p:cNvSpPr>
          <p:nvPr/>
        </p:nvSpPr>
        <p:spPr>
          <a:xfrm>
            <a:off x="2366986" y="106884"/>
            <a:ext cx="8097124" cy="54547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dirty="0"/>
              <a:t>Analisi flussi nel piano di Trefftz</a:t>
            </a:r>
          </a:p>
        </p:txBody>
      </p:sp>
      <mc:AlternateContent xmlns:mc="http://schemas.openxmlformats.org/markup-compatibility/2006">
        <mc:Choice xmlns:a14="http://schemas.microsoft.com/office/drawing/2010/main" Requires="a14">
          <p:sp>
            <p:nvSpPr>
              <p:cNvPr id="13" name="CasellaDiTesto 12">
                <a:extLst>
                  <a:ext uri="{FF2B5EF4-FFF2-40B4-BE49-F238E27FC236}">
                    <a16:creationId xmlns:a16="http://schemas.microsoft.com/office/drawing/2014/main" id="{244C678E-2E58-9276-2CF2-DCB212BF5647}"/>
                  </a:ext>
                </a:extLst>
              </p:cNvPr>
              <p:cNvSpPr txBox="1"/>
              <p:nvPr/>
            </p:nvSpPr>
            <p:spPr>
              <a:xfrm>
                <a:off x="-520849" y="3622820"/>
                <a:ext cx="6098458" cy="8478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mtClean="0">
                          <a:latin typeface="Cambria Math" panose="02040503050406030204" pitchFamily="18" charset="0"/>
                        </a:rPr>
                        <m:t>Ƒ</m:t>
                      </m:r>
                      <m:d>
                        <m:dPr>
                          <m:ctrlPr>
                            <a:rPr lang="it-IT" i="1">
                              <a:solidFill>
                                <a:srgbClr val="836967"/>
                              </a:solidFill>
                              <a:latin typeface="Cambria Math" panose="02040503050406030204" pitchFamily="18" charset="0"/>
                            </a:rPr>
                          </m:ctrlPr>
                        </m:dPr>
                        <m:e>
                          <m:r>
                            <a:rPr lang="it-IT" i="0">
                              <a:latin typeface="Cambria Math" panose="02040503050406030204" pitchFamily="18" charset="0"/>
                            </a:rPr>
                            <m:t>Ƶ</m:t>
                          </m:r>
                        </m:e>
                      </m:d>
                      <m:r>
                        <a:rPr lang="it-IT" i="0">
                          <a:latin typeface="Cambria Math" panose="02040503050406030204" pitchFamily="18" charset="0"/>
                        </a:rPr>
                        <m:t>=</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=0</m:t>
                          </m:r>
                        </m:sub>
                        <m:sup>
                          <m:r>
                            <a:rPr lang="it-IT" i="0">
                              <a:latin typeface="Cambria Math" panose="02040503050406030204" pitchFamily="18" charset="0"/>
                            </a:rPr>
                            <m:t>∞</m:t>
                          </m:r>
                        </m:sup>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𝑛</m:t>
                              </m:r>
                            </m:sub>
                          </m:sSub>
                          <m:sSup>
                            <m:sSupPr>
                              <m:ctrlPr>
                                <a:rPr lang="it-IT" i="1">
                                  <a:solidFill>
                                    <a:srgbClr val="836967"/>
                                  </a:solidFill>
                                  <a:latin typeface="Cambria Math" panose="02040503050406030204" pitchFamily="18" charset="0"/>
                                </a:rPr>
                              </m:ctrlPr>
                            </m:sSupPr>
                            <m:e>
                              <m:r>
                                <a:rPr lang="it-IT" i="0">
                                  <a:latin typeface="Cambria Math" panose="02040503050406030204" pitchFamily="18" charset="0"/>
                                </a:rPr>
                                <m:t>Ƶ</m:t>
                              </m:r>
                            </m:e>
                            <m:sup>
                              <m:r>
                                <a:rPr lang="it-IT" i="0">
                                  <a:latin typeface="Cambria Math" panose="02040503050406030204" pitchFamily="18" charset="0"/>
                                </a:rPr>
                                <m:t>−</m:t>
                              </m:r>
                              <m:r>
                                <a:rPr lang="it-IT" i="1">
                                  <a:latin typeface="Cambria Math" panose="02040503050406030204" pitchFamily="18" charset="0"/>
                                </a:rPr>
                                <m:t>𝑛</m:t>
                              </m:r>
                            </m:sup>
                          </m:sSup>
                        </m:e>
                      </m:nary>
                    </m:oMath>
                  </m:oMathPara>
                </a14:m>
                <a:endParaRPr lang="it-IT" dirty="0"/>
              </a:p>
            </p:txBody>
          </p:sp>
        </mc:Choice>
        <mc:Fallback>
          <p:sp>
            <p:nvSpPr>
              <p:cNvPr id="13" name="CasellaDiTesto 12">
                <a:extLst>
                  <a:ext uri="{FF2B5EF4-FFF2-40B4-BE49-F238E27FC236}">
                    <a16:creationId xmlns:a16="http://schemas.microsoft.com/office/drawing/2014/main" id="{244C678E-2E58-9276-2CF2-DCB212BF5647}"/>
                  </a:ext>
                </a:extLst>
              </p:cNvPr>
              <p:cNvSpPr txBox="1">
                <a:spLocks noRot="1" noChangeAspect="1" noMove="1" noResize="1" noEditPoints="1" noAdjustHandles="1" noChangeArrowheads="1" noChangeShapeType="1" noTextEdit="1"/>
              </p:cNvSpPr>
              <p:nvPr/>
            </p:nvSpPr>
            <p:spPr>
              <a:xfrm>
                <a:off x="-520849" y="3622820"/>
                <a:ext cx="6098458" cy="847861"/>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6" name="CasellaDiTesto 15">
                <a:extLst>
                  <a:ext uri="{FF2B5EF4-FFF2-40B4-BE49-F238E27FC236}">
                    <a16:creationId xmlns:a16="http://schemas.microsoft.com/office/drawing/2014/main" id="{4DC0284E-1083-977D-9396-CFCE38BAD23A}"/>
                  </a:ext>
                </a:extLst>
              </p:cNvPr>
              <p:cNvSpPr txBox="1"/>
              <p:nvPr/>
            </p:nvSpPr>
            <p:spPr>
              <a:xfrm>
                <a:off x="-184354" y="4712520"/>
                <a:ext cx="6599902" cy="8478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𝜑</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𝜃</m:t>
                          </m:r>
                        </m:e>
                      </m:d>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r>
                            <a:rPr lang="it-IT" i="0">
                              <a:latin typeface="Cambria Math" panose="02040503050406030204" pitchFamily="18" charset="0"/>
                            </a:rPr>
                            <m:t>Ƒ</m:t>
                          </m:r>
                          <m:d>
                            <m:dPr>
                              <m:ctrlPr>
                                <a:rPr lang="it-IT" i="1">
                                  <a:solidFill>
                                    <a:srgbClr val="836967"/>
                                  </a:solidFill>
                                  <a:latin typeface="Cambria Math" panose="02040503050406030204" pitchFamily="18" charset="0"/>
                                </a:rPr>
                              </m:ctrlPr>
                            </m:dPr>
                            <m:e>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1">
                                      <a:latin typeface="Cambria Math" panose="02040503050406030204" pitchFamily="18" charset="0"/>
                                    </a:rPr>
                                    <m:t>𝑖</m:t>
                                  </m:r>
                                  <m:r>
                                    <a:rPr lang="it-IT" i="1">
                                      <a:latin typeface="Cambria Math" panose="02040503050406030204" pitchFamily="18" charset="0"/>
                                    </a:rPr>
                                    <m:t>𝜗</m:t>
                                  </m:r>
                                </m:sup>
                              </m:sSup>
                            </m:e>
                          </m:d>
                          <m:r>
                            <a:rPr lang="it-IT" i="0">
                              <a:latin typeface="Cambria Math" panose="02040503050406030204" pitchFamily="18" charset="0"/>
                            </a:rPr>
                            <m:t>+</m:t>
                          </m:r>
                          <m:sSup>
                            <m:sSupPr>
                              <m:ctrlPr>
                                <a:rPr lang="it-IT" i="1">
                                  <a:solidFill>
                                    <a:srgbClr val="836967"/>
                                  </a:solidFill>
                                  <a:latin typeface="Cambria Math" panose="02040503050406030204" pitchFamily="18" charset="0"/>
                                </a:rPr>
                              </m:ctrlPr>
                            </m:sSupPr>
                            <m:e>
                              <m:r>
                                <a:rPr lang="it-IT" i="0">
                                  <a:latin typeface="Cambria Math" panose="02040503050406030204" pitchFamily="18" charset="0"/>
                                </a:rPr>
                                <m:t>Ƒ</m:t>
                              </m:r>
                            </m:e>
                            <m:sup>
                              <m:r>
                                <a:rPr lang="it-IT" i="0">
                                  <a:latin typeface="Cambria Math" panose="02040503050406030204" pitchFamily="18" charset="0"/>
                                </a:rPr>
                                <m:t>∗</m:t>
                              </m:r>
                            </m:sup>
                          </m:sSup>
                          <m:d>
                            <m:dPr>
                              <m:ctrlPr>
                                <a:rPr lang="it-IT" i="1">
                                  <a:solidFill>
                                    <a:srgbClr val="836967"/>
                                  </a:solidFill>
                                  <a:latin typeface="Cambria Math" panose="02040503050406030204" pitchFamily="18" charset="0"/>
                                </a:rPr>
                              </m:ctrlPr>
                            </m:dPr>
                            <m:e>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1">
                                      <a:latin typeface="Cambria Math" panose="02040503050406030204" pitchFamily="18" charset="0"/>
                                    </a:rPr>
                                    <m:t>𝑖</m:t>
                                  </m:r>
                                  <m:r>
                                    <a:rPr lang="it-IT" i="1">
                                      <a:latin typeface="Cambria Math" panose="02040503050406030204" pitchFamily="18" charset="0"/>
                                    </a:rPr>
                                    <m:t>𝜗</m:t>
                                  </m:r>
                                </m:sup>
                              </m:sSup>
                            </m:e>
                          </m:d>
                        </m:num>
                        <m:den>
                          <m:r>
                            <a:rPr lang="it-IT" i="0">
                              <a:latin typeface="Cambria Math" panose="02040503050406030204" pitchFamily="18" charset="0"/>
                            </a:rPr>
                            <m:t>2</m:t>
                          </m:r>
                        </m:den>
                      </m:f>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2</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=0</m:t>
                          </m:r>
                        </m:sub>
                        <m:sup>
                          <m:r>
                            <a:rPr lang="it-IT" i="0">
                              <a:latin typeface="Cambria Math" panose="02040503050406030204" pitchFamily="18" charset="0"/>
                            </a:rPr>
                            <m:t>∞</m:t>
                          </m:r>
                        </m:sup>
                        <m:e>
                          <m:d>
                            <m:dPr>
                              <m:ctrlPr>
                                <a:rPr lang="it-IT" i="1">
                                  <a:latin typeface="Cambria Math" panose="02040503050406030204" pitchFamily="18" charset="0"/>
                                </a:rPr>
                              </m:ctrlPr>
                            </m:dPr>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𝑛</m:t>
                                  </m:r>
                                </m:sub>
                              </m:sSub>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0">
                                      <a:latin typeface="Cambria Math" panose="02040503050406030204" pitchFamily="18" charset="0"/>
                                    </a:rPr>
                                    <m:t>−</m:t>
                                  </m:r>
                                  <m:r>
                                    <a:rPr lang="it-IT" i="1">
                                      <a:latin typeface="Cambria Math" panose="02040503050406030204" pitchFamily="18" charset="0"/>
                                    </a:rPr>
                                    <m:t>𝑖𝑛</m:t>
                                  </m:r>
                                  <m:r>
                                    <a:rPr lang="it-IT" i="1">
                                      <a:latin typeface="Cambria Math" panose="02040503050406030204" pitchFamily="18" charset="0"/>
                                    </a:rPr>
                                    <m:t>𝜗</m:t>
                                  </m:r>
                                </m:sup>
                              </m:sSup>
                              <m:r>
                                <a:rPr lang="it-IT" i="0">
                                  <a:latin typeface="Cambria Math" panose="02040503050406030204" pitchFamily="18" charset="0"/>
                                </a:rPr>
                                <m:t>+</m:t>
                              </m:r>
                              <m:sSup>
                                <m:sSupPr>
                                  <m:ctrlPr>
                                    <a:rPr lang="it-IT" i="1">
                                      <a:solidFill>
                                        <a:srgbClr val="836967"/>
                                      </a:solidFill>
                                      <a:latin typeface="Cambria Math" panose="02040503050406030204" pitchFamily="18" charset="0"/>
                                    </a:rPr>
                                  </m:ctrlPr>
                                </m:sSupPr>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𝑛</m:t>
                                      </m:r>
                                    </m:sub>
                                  </m:sSub>
                                </m:e>
                                <m:sup>
                                  <m:r>
                                    <a:rPr lang="it-IT" i="0">
                                      <a:latin typeface="Cambria Math" panose="02040503050406030204" pitchFamily="18" charset="0"/>
                                    </a:rPr>
                                    <m:t>∗</m:t>
                                  </m:r>
                                </m:sup>
                              </m:sSup>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1">
                                      <a:latin typeface="Cambria Math" panose="02040503050406030204" pitchFamily="18" charset="0"/>
                                    </a:rPr>
                                    <m:t>𝑖𝑛</m:t>
                                  </m:r>
                                  <m:r>
                                    <a:rPr lang="it-IT" i="1">
                                      <a:latin typeface="Cambria Math" panose="02040503050406030204" pitchFamily="18" charset="0"/>
                                    </a:rPr>
                                    <m:t>𝜗</m:t>
                                  </m:r>
                                </m:sup>
                              </m:sSup>
                            </m:e>
                          </m:d>
                        </m:e>
                      </m:nary>
                    </m:oMath>
                  </m:oMathPara>
                </a14:m>
                <a:endParaRPr lang="it-IT" dirty="0"/>
              </a:p>
            </p:txBody>
          </p:sp>
        </mc:Choice>
        <mc:Fallback>
          <p:sp>
            <p:nvSpPr>
              <p:cNvPr id="16" name="CasellaDiTesto 15">
                <a:extLst>
                  <a:ext uri="{FF2B5EF4-FFF2-40B4-BE49-F238E27FC236}">
                    <a16:creationId xmlns:a16="http://schemas.microsoft.com/office/drawing/2014/main" id="{4DC0284E-1083-977D-9396-CFCE38BAD23A}"/>
                  </a:ext>
                </a:extLst>
              </p:cNvPr>
              <p:cNvSpPr txBox="1">
                <a:spLocks noRot="1" noChangeAspect="1" noMove="1" noResize="1" noEditPoints="1" noAdjustHandles="1" noChangeArrowheads="1" noChangeShapeType="1" noTextEdit="1"/>
              </p:cNvSpPr>
              <p:nvPr/>
            </p:nvSpPr>
            <p:spPr>
              <a:xfrm>
                <a:off x="-184354" y="4712520"/>
                <a:ext cx="6599902" cy="847861"/>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EDE19174-B246-0D67-D66A-1D8E285069C7}"/>
                  </a:ext>
                </a:extLst>
              </p:cNvPr>
              <p:cNvSpPr txBox="1"/>
              <p:nvPr/>
            </p:nvSpPr>
            <p:spPr>
              <a:xfrm>
                <a:off x="4354691" y="4186421"/>
                <a:ext cx="6939116" cy="8476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𝜑</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𝜃</m:t>
                          </m:r>
                        </m:e>
                      </m:d>
                      <m:r>
                        <a:rPr lang="it-IT" i="0">
                          <a:latin typeface="Cambria Math" panose="02040503050406030204" pitchFamily="18" charset="0"/>
                        </a:rPr>
                        <m:t>=</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=1</m:t>
                          </m:r>
                        </m:sub>
                        <m:sup>
                          <m:r>
                            <a:rPr lang="it-IT" i="0">
                              <a:latin typeface="Cambria Math" panose="02040503050406030204" pitchFamily="18" charset="0"/>
                            </a:rPr>
                            <m:t>∞</m:t>
                          </m:r>
                        </m:sup>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𝑛</m:t>
                              </m:r>
                            </m:sub>
                          </m:sSub>
                          <m:func>
                            <m:funcPr>
                              <m:ctrlPr>
                                <a:rPr lang="it-IT" i="1">
                                  <a:latin typeface="Cambria Math" panose="02040503050406030204" pitchFamily="18" charset="0"/>
                                </a:rPr>
                              </m:ctrlPr>
                            </m:funcPr>
                            <m:fName>
                              <m:r>
                                <m:rPr>
                                  <m:sty m:val="p"/>
                                </m:rPr>
                                <a:rPr lang="it-IT" i="0">
                                  <a:latin typeface="Cambria Math" panose="02040503050406030204" pitchFamily="18" charset="0"/>
                                </a:rPr>
                                <m:t>sin</m:t>
                              </m:r>
                            </m:fName>
                            <m:e>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𝑛</m:t>
                                  </m:r>
                                  <m:r>
                                    <a:rPr lang="it-IT" i="1">
                                      <a:latin typeface="Cambria Math" panose="02040503050406030204" pitchFamily="18" charset="0"/>
                                    </a:rPr>
                                    <m:t>𝜃</m:t>
                                  </m:r>
                                </m:e>
                              </m:d>
                            </m:e>
                          </m:func>
                        </m:e>
                      </m:nary>
                    </m:oMath>
                  </m:oMathPara>
                </a14:m>
                <a:endParaRPr lang="it-IT" dirty="0"/>
              </a:p>
            </p:txBody>
          </p:sp>
        </mc:Choice>
        <mc:Fallback>
          <p:sp>
            <p:nvSpPr>
              <p:cNvPr id="18" name="CasellaDiTesto 17">
                <a:extLst>
                  <a:ext uri="{FF2B5EF4-FFF2-40B4-BE49-F238E27FC236}">
                    <a16:creationId xmlns:a16="http://schemas.microsoft.com/office/drawing/2014/main" id="{EDE19174-B246-0D67-D66A-1D8E285069C7}"/>
                  </a:ext>
                </a:extLst>
              </p:cNvPr>
              <p:cNvSpPr txBox="1">
                <a:spLocks noRot="1" noChangeAspect="1" noMove="1" noResize="1" noEditPoints="1" noAdjustHandles="1" noChangeArrowheads="1" noChangeShapeType="1" noTextEdit="1"/>
              </p:cNvSpPr>
              <p:nvPr/>
            </p:nvSpPr>
            <p:spPr>
              <a:xfrm>
                <a:off x="4354691" y="4186421"/>
                <a:ext cx="6939116" cy="847604"/>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20" name="CasellaDiTesto 19">
                <a:extLst>
                  <a:ext uri="{FF2B5EF4-FFF2-40B4-BE49-F238E27FC236}">
                    <a16:creationId xmlns:a16="http://schemas.microsoft.com/office/drawing/2014/main" id="{94FD3450-2922-9CCD-2AA3-D7707DC39E47}"/>
                  </a:ext>
                </a:extLst>
              </p:cNvPr>
              <p:cNvSpPr txBox="1"/>
              <p:nvPr/>
            </p:nvSpPr>
            <p:spPr>
              <a:xfrm>
                <a:off x="5829300" y="5035594"/>
                <a:ext cx="7145592" cy="8476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𝜑</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𝜃</m:t>
                          </m:r>
                        </m:e>
                      </m:d>
                      <m:r>
                        <a:rPr lang="it-IT" i="0">
                          <a:latin typeface="Cambria Math" panose="02040503050406030204" pitchFamily="18" charset="0"/>
                        </a:rPr>
                        <m:t>=</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=1</m:t>
                          </m:r>
                        </m:sub>
                        <m:sup>
                          <m:r>
                            <a:rPr lang="it-IT" i="0">
                              <a:latin typeface="Cambria Math" panose="02040503050406030204" pitchFamily="18" charset="0"/>
                            </a:rPr>
                            <m:t>∞</m:t>
                          </m:r>
                        </m:sup>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𝑛</m:t>
                              </m:r>
                            </m:sub>
                          </m:sSub>
                        </m:e>
                      </m:nary>
                      <m:f>
                        <m:fPr>
                          <m:ctrlPr>
                            <a:rPr lang="it-IT" i="1">
                              <a:solidFill>
                                <a:srgbClr val="836967"/>
                              </a:solidFill>
                              <a:latin typeface="Cambria Math" panose="02040503050406030204" pitchFamily="18" charset="0"/>
                            </a:rPr>
                          </m:ctrlPr>
                        </m:fPr>
                        <m:num>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1">
                                  <a:latin typeface="Cambria Math" panose="02040503050406030204" pitchFamily="18" charset="0"/>
                                </a:rPr>
                                <m:t>𝑖𝑛</m:t>
                              </m:r>
                              <m:r>
                                <a:rPr lang="it-IT" i="1">
                                  <a:latin typeface="Cambria Math" panose="02040503050406030204" pitchFamily="18" charset="0"/>
                                </a:rPr>
                                <m:t>𝜗</m:t>
                              </m:r>
                            </m:sup>
                          </m:sSup>
                          <m:r>
                            <a:rPr lang="it-IT" i="0">
                              <a:latin typeface="Cambria Math" panose="02040503050406030204" pitchFamily="18" charset="0"/>
                            </a:rPr>
                            <m:t>−</m:t>
                          </m:r>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0">
                                  <a:latin typeface="Cambria Math" panose="02040503050406030204" pitchFamily="18" charset="0"/>
                                </a:rPr>
                                <m:t>−</m:t>
                              </m:r>
                              <m:r>
                                <a:rPr lang="it-IT" i="1">
                                  <a:latin typeface="Cambria Math" panose="02040503050406030204" pitchFamily="18" charset="0"/>
                                </a:rPr>
                                <m:t>𝑛𝑖</m:t>
                              </m:r>
                              <m:r>
                                <a:rPr lang="it-IT" i="1">
                                  <a:latin typeface="Cambria Math" panose="02040503050406030204" pitchFamily="18" charset="0"/>
                                </a:rPr>
                                <m:t>𝜗</m:t>
                              </m:r>
                            </m:sup>
                          </m:sSup>
                        </m:num>
                        <m:den>
                          <m:r>
                            <a:rPr lang="it-IT" i="0">
                              <a:latin typeface="Cambria Math" panose="02040503050406030204" pitchFamily="18" charset="0"/>
                            </a:rPr>
                            <m:t>2</m:t>
                          </m:r>
                          <m:r>
                            <a:rPr lang="it-IT" i="1">
                              <a:latin typeface="Cambria Math" panose="02040503050406030204" pitchFamily="18" charset="0"/>
                            </a:rPr>
                            <m:t>𝑖</m:t>
                          </m:r>
                        </m:den>
                      </m:f>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2</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=1</m:t>
                          </m:r>
                        </m:sub>
                        <m:sup>
                          <m:r>
                            <a:rPr lang="it-IT" i="0">
                              <a:latin typeface="Cambria Math" panose="02040503050406030204" pitchFamily="18" charset="0"/>
                            </a:rPr>
                            <m:t>∞</m:t>
                          </m:r>
                        </m:sup>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𝑖𝑏</m:t>
                              </m:r>
                            </m:e>
                            <m:sub>
                              <m:r>
                                <a:rPr lang="it-IT" i="1">
                                  <a:latin typeface="Cambria Math" panose="02040503050406030204" pitchFamily="18" charset="0"/>
                                </a:rPr>
                                <m:t>𝑛</m:t>
                              </m:r>
                            </m:sub>
                          </m:sSub>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0">
                                  <a:latin typeface="Cambria Math" panose="02040503050406030204" pitchFamily="18" charset="0"/>
                                </a:rPr>
                                <m:t>−</m:t>
                              </m:r>
                              <m:r>
                                <a:rPr lang="it-IT" i="1">
                                  <a:latin typeface="Cambria Math" panose="02040503050406030204" pitchFamily="18" charset="0"/>
                                </a:rPr>
                                <m:t>𝑛𝑖</m:t>
                              </m:r>
                              <m:r>
                                <a:rPr lang="it-IT" i="1">
                                  <a:latin typeface="Cambria Math" panose="02040503050406030204" pitchFamily="18" charset="0"/>
                                </a:rPr>
                                <m:t>𝜗</m:t>
                              </m:r>
                            </m:sup>
                          </m:sSup>
                        </m:e>
                      </m:nary>
                      <m:r>
                        <a:rPr lang="it-IT" i="0">
                          <a:latin typeface="Cambria Math" panose="02040503050406030204" pitchFamily="18" charset="0"/>
                        </a:rPr>
                        <m:t>−</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𝑖𝑏</m:t>
                          </m:r>
                        </m:e>
                        <m:sub>
                          <m:r>
                            <a:rPr lang="it-IT" i="1">
                              <a:latin typeface="Cambria Math" panose="02040503050406030204" pitchFamily="18" charset="0"/>
                            </a:rPr>
                            <m:t>𝑛</m:t>
                          </m:r>
                        </m:sub>
                      </m:sSub>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1">
                              <a:latin typeface="Cambria Math" panose="02040503050406030204" pitchFamily="18" charset="0"/>
                            </a:rPr>
                            <m:t>𝑛𝑖</m:t>
                          </m:r>
                          <m:r>
                            <a:rPr lang="it-IT" i="1">
                              <a:latin typeface="Cambria Math" panose="02040503050406030204" pitchFamily="18" charset="0"/>
                            </a:rPr>
                            <m:t>𝜗</m:t>
                          </m:r>
                        </m:sup>
                      </m:sSup>
                    </m:oMath>
                  </m:oMathPara>
                </a14:m>
                <a:endParaRPr lang="it-IT" dirty="0"/>
              </a:p>
            </p:txBody>
          </p:sp>
        </mc:Choice>
        <mc:Fallback>
          <p:sp>
            <p:nvSpPr>
              <p:cNvPr id="20" name="CasellaDiTesto 19">
                <a:extLst>
                  <a:ext uri="{FF2B5EF4-FFF2-40B4-BE49-F238E27FC236}">
                    <a16:creationId xmlns:a16="http://schemas.microsoft.com/office/drawing/2014/main" id="{94FD3450-2922-9CCD-2AA3-D7707DC39E47}"/>
                  </a:ext>
                </a:extLst>
              </p:cNvPr>
              <p:cNvSpPr txBox="1">
                <a:spLocks noRot="1" noChangeAspect="1" noMove="1" noResize="1" noEditPoints="1" noAdjustHandles="1" noChangeArrowheads="1" noChangeShapeType="1" noTextEdit="1"/>
              </p:cNvSpPr>
              <p:nvPr/>
            </p:nvSpPr>
            <p:spPr>
              <a:xfrm>
                <a:off x="5829300" y="5035594"/>
                <a:ext cx="7145592" cy="847604"/>
              </a:xfrm>
              <a:prstGeom prst="rect">
                <a:avLst/>
              </a:prstGeom>
              <a:blipFill>
                <a:blip r:embed="rId6"/>
                <a:stretch>
                  <a:fillRect/>
                </a:stretch>
              </a:blipFill>
            </p:spPr>
            <p:txBody>
              <a:bodyPr/>
              <a:lstStyle/>
              <a:p>
                <a:r>
                  <a:rPr lang="it-IT">
                    <a:noFill/>
                  </a:rPr>
                  <a:t> </a:t>
                </a:r>
              </a:p>
            </p:txBody>
          </p:sp>
        </mc:Fallback>
      </mc:AlternateContent>
      <p:sp>
        <p:nvSpPr>
          <p:cNvPr id="25" name="Ovale 24">
            <a:extLst>
              <a:ext uri="{FF2B5EF4-FFF2-40B4-BE49-F238E27FC236}">
                <a16:creationId xmlns:a16="http://schemas.microsoft.com/office/drawing/2014/main" id="{DD5478D1-5B6D-D076-4617-5DFE981A7223}"/>
              </a:ext>
            </a:extLst>
          </p:cNvPr>
          <p:cNvSpPr/>
          <p:nvPr/>
        </p:nvSpPr>
        <p:spPr>
          <a:xfrm>
            <a:off x="5245769" y="5802310"/>
            <a:ext cx="1715470" cy="94880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27" name="CasellaDiTesto 26">
                <a:extLst>
                  <a:ext uri="{FF2B5EF4-FFF2-40B4-BE49-F238E27FC236}">
                    <a16:creationId xmlns:a16="http://schemas.microsoft.com/office/drawing/2014/main" id="{4DEA541F-7E06-5DBF-A726-02033286BDDB}"/>
                  </a:ext>
                </a:extLst>
              </p:cNvPr>
              <p:cNvSpPr txBox="1"/>
              <p:nvPr/>
            </p:nvSpPr>
            <p:spPr>
              <a:xfrm>
                <a:off x="2438530" y="6106795"/>
                <a:ext cx="73299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smtClean="0">
                              <a:solidFill>
                                <a:srgbClr val="836967"/>
                              </a:solidFill>
                              <a:latin typeface="Cambria Math" panose="02040503050406030204" pitchFamily="18" charset="0"/>
                            </a:rPr>
                          </m:ctrlPr>
                        </m:sSubPr>
                        <m:e>
                          <m:r>
                            <a:rPr lang="it-IT" i="1">
                              <a:latin typeface="Cambria Math" panose="02040503050406030204" pitchFamily="18" charset="0"/>
                            </a:rPr>
                            <m:t>𝑎</m:t>
                          </m:r>
                        </m:e>
                        <m:sub>
                          <m:r>
                            <a:rPr lang="it-IT" i="1">
                              <a:latin typeface="Cambria Math" panose="02040503050406030204" pitchFamily="18" charset="0"/>
                            </a:rPr>
                            <m:t>𝑛</m:t>
                          </m:r>
                        </m:sub>
                      </m:sSub>
                      <m:r>
                        <a:rPr lang="it-IT" i="0">
                          <a:latin typeface="Cambria Math" panose="02040503050406030204" pitchFamily="18" charset="0"/>
                        </a:rPr>
                        <m:t>=</m:t>
                      </m:r>
                      <m:r>
                        <a:rPr lang="it-IT" i="1">
                          <a:latin typeface="Cambria Math" panose="02040503050406030204" pitchFamily="18" charset="0"/>
                        </a:rPr>
                        <m:t>𝑖</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𝑛</m:t>
                          </m:r>
                        </m:sub>
                      </m:sSub>
                    </m:oMath>
                  </m:oMathPara>
                </a14:m>
                <a:endParaRPr lang="it-IT" dirty="0"/>
              </a:p>
            </p:txBody>
          </p:sp>
        </mc:Choice>
        <mc:Fallback xmlns="">
          <p:sp>
            <p:nvSpPr>
              <p:cNvPr id="27" name="CasellaDiTesto 26">
                <a:extLst>
                  <a:ext uri="{FF2B5EF4-FFF2-40B4-BE49-F238E27FC236}">
                    <a16:creationId xmlns:a16="http://schemas.microsoft.com/office/drawing/2014/main" id="{4DEA541F-7E06-5DBF-A726-02033286BDDB}"/>
                  </a:ext>
                </a:extLst>
              </p:cNvPr>
              <p:cNvSpPr txBox="1">
                <a:spLocks noRot="1" noChangeAspect="1" noMove="1" noResize="1" noEditPoints="1" noAdjustHandles="1" noChangeArrowheads="1" noChangeShapeType="1" noTextEdit="1"/>
              </p:cNvSpPr>
              <p:nvPr/>
            </p:nvSpPr>
            <p:spPr>
              <a:xfrm>
                <a:off x="2438530" y="6106795"/>
                <a:ext cx="7329948" cy="369332"/>
              </a:xfrm>
              <a:prstGeom prst="rect">
                <a:avLst/>
              </a:prstGeom>
              <a:blipFill>
                <a:blip r:embed="rId9"/>
                <a:stretch>
                  <a:fillRect/>
                </a:stretch>
              </a:blipFill>
            </p:spPr>
            <p:txBody>
              <a:bodyPr/>
              <a:lstStyle/>
              <a:p>
                <a:r>
                  <a:rPr lang="it-IT">
                    <a:noFill/>
                  </a:rPr>
                  <a:t> </a:t>
                </a:r>
              </a:p>
            </p:txBody>
          </p:sp>
        </mc:Fallback>
      </mc:AlternateContent>
      <p:pic>
        <p:nvPicPr>
          <p:cNvPr id="15" name="Immagine 14" descr="Immagine che contiene testo, orologio">
            <a:extLst>
              <a:ext uri="{FF2B5EF4-FFF2-40B4-BE49-F238E27FC236}">
                <a16:creationId xmlns:a16="http://schemas.microsoft.com/office/drawing/2014/main" id="{FE11078C-73EE-7559-FD2F-810E334718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0564" y="730866"/>
            <a:ext cx="7618933" cy="2529357"/>
          </a:xfrm>
          <a:prstGeom prst="rect">
            <a:avLst/>
          </a:prstGeom>
        </p:spPr>
      </p:pic>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6B8FA9B1-F2BF-6CE1-8885-2AD4F88DBEF3}"/>
                  </a:ext>
                </a:extLst>
              </p:cNvPr>
              <p:cNvSpPr txBox="1"/>
              <p:nvPr/>
            </p:nvSpPr>
            <p:spPr>
              <a:xfrm>
                <a:off x="752662" y="2698564"/>
                <a:ext cx="732994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mtClean="0">
                          <a:latin typeface="Cambria Math" panose="02040503050406030204" pitchFamily="18" charset="0"/>
                        </a:rPr>
                        <m:t>Ƒ</m:t>
                      </m:r>
                      <m:r>
                        <a:rPr lang="it-IT" i="0">
                          <a:latin typeface="Cambria Math" panose="02040503050406030204" pitchFamily="18" charset="0"/>
                        </a:rPr>
                        <m:t>=</m:t>
                      </m:r>
                      <m:r>
                        <a:rPr lang="it-IT" i="1">
                          <a:latin typeface="Cambria Math" panose="02040503050406030204" pitchFamily="18" charset="0"/>
                        </a:rPr>
                        <m:t>𝜑</m:t>
                      </m:r>
                      <m:r>
                        <a:rPr lang="it-IT" i="0">
                          <a:latin typeface="Cambria Math" panose="02040503050406030204" pitchFamily="18" charset="0"/>
                        </a:rPr>
                        <m:t>+</m:t>
                      </m:r>
                      <m:r>
                        <a:rPr lang="it-IT" i="1">
                          <a:latin typeface="Cambria Math" panose="02040503050406030204" pitchFamily="18" charset="0"/>
                        </a:rPr>
                        <m:t>𝑖</m:t>
                      </m:r>
                      <m:r>
                        <a:rPr lang="it-IT" i="1">
                          <a:latin typeface="Cambria Math" panose="02040503050406030204" pitchFamily="18" charset="0"/>
                        </a:rPr>
                        <m:t>𝛹</m:t>
                      </m:r>
                    </m:oMath>
                  </m:oMathPara>
                </a14:m>
                <a:endParaRPr lang="it-IT" dirty="0"/>
              </a:p>
            </p:txBody>
          </p:sp>
        </mc:Choice>
        <mc:Fallback xmlns="">
          <p:sp>
            <p:nvSpPr>
              <p:cNvPr id="7" name="CasellaDiTesto 6">
                <a:extLst>
                  <a:ext uri="{FF2B5EF4-FFF2-40B4-BE49-F238E27FC236}">
                    <a16:creationId xmlns:a16="http://schemas.microsoft.com/office/drawing/2014/main" id="{6B8FA9B1-F2BF-6CE1-8885-2AD4F88DBEF3}"/>
                  </a:ext>
                </a:extLst>
              </p:cNvPr>
              <p:cNvSpPr txBox="1">
                <a:spLocks noRot="1" noChangeAspect="1" noMove="1" noResize="1" noEditPoints="1" noAdjustHandles="1" noChangeArrowheads="1" noChangeShapeType="1" noTextEdit="1"/>
              </p:cNvSpPr>
              <p:nvPr/>
            </p:nvSpPr>
            <p:spPr>
              <a:xfrm>
                <a:off x="752662" y="2698564"/>
                <a:ext cx="7329948" cy="369332"/>
              </a:xfrm>
              <a:prstGeom prst="rect">
                <a:avLst/>
              </a:prstGeom>
              <a:blipFill>
                <a:blip r:embed="rId12"/>
                <a:stretch>
                  <a:fillRect b="-10000"/>
                </a:stretch>
              </a:blipFill>
            </p:spPr>
            <p:txBody>
              <a:bodyPr/>
              <a:lstStyle/>
              <a:p>
                <a:r>
                  <a:rPr lang="it-IT">
                    <a:noFill/>
                  </a:rPr>
                  <a:t> </a:t>
                </a:r>
              </a:p>
            </p:txBody>
          </p:sp>
        </mc:Fallback>
      </mc:AlternateContent>
      <p:sp>
        <p:nvSpPr>
          <p:cNvPr id="8" name="CasellaDiTesto 7">
            <a:extLst>
              <a:ext uri="{FF2B5EF4-FFF2-40B4-BE49-F238E27FC236}">
                <a16:creationId xmlns:a16="http://schemas.microsoft.com/office/drawing/2014/main" id="{BCB66A49-E3AE-D243-A6D4-F6590F215E3F}"/>
              </a:ext>
            </a:extLst>
          </p:cNvPr>
          <p:cNvSpPr txBox="1"/>
          <p:nvPr/>
        </p:nvSpPr>
        <p:spPr>
          <a:xfrm>
            <a:off x="3601461" y="2483449"/>
            <a:ext cx="2374490" cy="307777"/>
          </a:xfrm>
          <a:prstGeom prst="rect">
            <a:avLst/>
          </a:prstGeom>
          <a:noFill/>
        </p:spPr>
        <p:txBody>
          <a:bodyPr wrap="square" rtlCol="0">
            <a:spAutoFit/>
          </a:bodyPr>
          <a:lstStyle/>
          <a:p>
            <a:r>
              <a:rPr lang="it-IT" sz="1400" dirty="0"/>
              <a:t>Potenziale Complesso</a:t>
            </a:r>
          </a:p>
        </p:txBody>
      </p:sp>
      <p:sp>
        <p:nvSpPr>
          <p:cNvPr id="2" name="Rettangolo 1">
            <a:extLst>
              <a:ext uri="{FF2B5EF4-FFF2-40B4-BE49-F238E27FC236}">
                <a16:creationId xmlns:a16="http://schemas.microsoft.com/office/drawing/2014/main" id="{FE3AD630-DB12-F0CB-CFB2-D96486930385}"/>
              </a:ext>
            </a:extLst>
          </p:cNvPr>
          <p:cNvSpPr/>
          <p:nvPr/>
        </p:nvSpPr>
        <p:spPr>
          <a:xfrm>
            <a:off x="7767687" y="829559"/>
            <a:ext cx="1357459" cy="461508"/>
          </a:xfrm>
          <a:prstGeom prst="rect">
            <a:avLst/>
          </a:prstGeom>
          <a:solidFill>
            <a:srgbClr val="4472C4">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BB8A560-4D42-9EEC-0523-9380C952CE98}"/>
              </a:ext>
            </a:extLst>
          </p:cNvPr>
          <p:cNvSpPr/>
          <p:nvPr/>
        </p:nvSpPr>
        <p:spPr>
          <a:xfrm>
            <a:off x="7626285" y="1291067"/>
            <a:ext cx="1715678" cy="615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bidirezionale orizzontale 9">
            <a:extLst>
              <a:ext uri="{FF2B5EF4-FFF2-40B4-BE49-F238E27FC236}">
                <a16:creationId xmlns:a16="http://schemas.microsoft.com/office/drawing/2014/main" id="{7BFDBE4D-1A86-6ADA-DBD2-C206C7A820A1}"/>
              </a:ext>
            </a:extLst>
          </p:cNvPr>
          <p:cNvSpPr/>
          <p:nvPr/>
        </p:nvSpPr>
        <p:spPr>
          <a:xfrm>
            <a:off x="8075976" y="1559412"/>
            <a:ext cx="740879" cy="20182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5266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C597D2C2-E6D7-540D-D082-76DAEBAEA2F8}"/>
              </a:ext>
            </a:extLst>
          </p:cNvPr>
          <p:cNvSpPr txBox="1">
            <a:spLocks/>
          </p:cNvSpPr>
          <p:nvPr/>
        </p:nvSpPr>
        <p:spPr>
          <a:xfrm>
            <a:off x="2234251" y="135563"/>
            <a:ext cx="8097124" cy="54547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dirty="0"/>
              <a:t>Analisi flussi nel piano di Trefftz</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05B18310-F73D-A97F-9257-93AF2EBB4972}"/>
                  </a:ext>
                </a:extLst>
              </p:cNvPr>
              <p:cNvSpPr txBox="1"/>
              <p:nvPr/>
            </p:nvSpPr>
            <p:spPr>
              <a:xfrm>
                <a:off x="-1508022" y="1095281"/>
                <a:ext cx="6098458" cy="8476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mtClean="0">
                          <a:latin typeface="Cambria Math" panose="02040503050406030204" pitchFamily="18" charset="0"/>
                        </a:rPr>
                        <m:t>Ƒ</m:t>
                      </m:r>
                      <m:d>
                        <m:dPr>
                          <m:ctrlPr>
                            <a:rPr lang="it-IT" i="1">
                              <a:solidFill>
                                <a:srgbClr val="836967"/>
                              </a:solidFill>
                              <a:latin typeface="Cambria Math" panose="02040503050406030204" pitchFamily="18" charset="0"/>
                            </a:rPr>
                          </m:ctrlPr>
                        </m:dPr>
                        <m:e>
                          <m:r>
                            <a:rPr lang="it-IT" i="0">
                              <a:latin typeface="Cambria Math" panose="02040503050406030204" pitchFamily="18" charset="0"/>
                            </a:rPr>
                            <m:t>Ƶ</m:t>
                          </m:r>
                        </m:e>
                      </m:d>
                      <m:r>
                        <a:rPr lang="it-IT" i="0">
                          <a:latin typeface="Cambria Math" panose="02040503050406030204" pitchFamily="18" charset="0"/>
                        </a:rPr>
                        <m:t>=</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=1</m:t>
                          </m:r>
                        </m:sub>
                        <m:sup>
                          <m:r>
                            <a:rPr lang="it-IT" i="0">
                              <a:latin typeface="Cambria Math" panose="02040503050406030204" pitchFamily="18" charset="0"/>
                            </a:rPr>
                            <m:t>∞</m:t>
                          </m:r>
                        </m:sup>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𝑖𝑏</m:t>
                              </m:r>
                            </m:e>
                            <m:sub>
                              <m:r>
                                <a:rPr lang="it-IT" i="1">
                                  <a:latin typeface="Cambria Math" panose="02040503050406030204" pitchFamily="18" charset="0"/>
                                </a:rPr>
                                <m:t>𝑛</m:t>
                              </m:r>
                            </m:sub>
                          </m:sSub>
                        </m:e>
                      </m:nary>
                      <m:sSup>
                        <m:sSupPr>
                          <m:ctrlPr>
                            <a:rPr lang="it-IT" i="1">
                              <a:solidFill>
                                <a:srgbClr val="836967"/>
                              </a:solidFill>
                              <a:latin typeface="Cambria Math" panose="02040503050406030204" pitchFamily="18" charset="0"/>
                            </a:rPr>
                          </m:ctrlPr>
                        </m:sSupPr>
                        <m:e>
                          <m:r>
                            <a:rPr lang="it-IT" i="0">
                              <a:latin typeface="Cambria Math" panose="02040503050406030204" pitchFamily="18" charset="0"/>
                            </a:rPr>
                            <m:t>Ƶ</m:t>
                          </m:r>
                        </m:e>
                        <m:sup>
                          <m:r>
                            <a:rPr lang="it-IT" i="0">
                              <a:latin typeface="Cambria Math" panose="02040503050406030204" pitchFamily="18" charset="0"/>
                            </a:rPr>
                            <m:t>−</m:t>
                          </m:r>
                          <m:r>
                            <a:rPr lang="it-IT" i="1">
                              <a:latin typeface="Cambria Math" panose="02040503050406030204" pitchFamily="18" charset="0"/>
                            </a:rPr>
                            <m:t>𝑛</m:t>
                          </m:r>
                        </m:sup>
                      </m:sSup>
                      <m:r>
                        <a:rPr lang="it-IT" i="0">
                          <a:latin typeface="Cambria Math" panose="02040503050406030204" pitchFamily="18" charset="0"/>
                        </a:rPr>
                        <m:t> </m:t>
                      </m:r>
                    </m:oMath>
                  </m:oMathPara>
                </a14:m>
                <a:endParaRPr lang="it-IT" dirty="0"/>
              </a:p>
            </p:txBody>
          </p:sp>
        </mc:Choice>
        <mc:Fallback xmlns="">
          <p:sp>
            <p:nvSpPr>
              <p:cNvPr id="8" name="CasellaDiTesto 7">
                <a:extLst>
                  <a:ext uri="{FF2B5EF4-FFF2-40B4-BE49-F238E27FC236}">
                    <a16:creationId xmlns:a16="http://schemas.microsoft.com/office/drawing/2014/main" id="{05B18310-F73D-A97F-9257-93AF2EBB4972}"/>
                  </a:ext>
                </a:extLst>
              </p:cNvPr>
              <p:cNvSpPr txBox="1">
                <a:spLocks noRot="1" noChangeAspect="1" noMove="1" noResize="1" noEditPoints="1" noAdjustHandles="1" noChangeArrowheads="1" noChangeShapeType="1" noTextEdit="1"/>
              </p:cNvSpPr>
              <p:nvPr/>
            </p:nvSpPr>
            <p:spPr>
              <a:xfrm>
                <a:off x="-1508022" y="1095281"/>
                <a:ext cx="6098458" cy="847604"/>
              </a:xfrm>
              <a:prstGeom prst="rect">
                <a:avLst/>
              </a:prstGeom>
              <a:blipFill>
                <a:blip r:embed="rId2"/>
                <a:stretch>
                  <a:fillRect/>
                </a:stretch>
              </a:blipFill>
            </p:spPr>
            <p:txBody>
              <a:bodyPr/>
              <a:lstStyle/>
              <a:p>
                <a:r>
                  <a:rPr lang="it-IT">
                    <a:noFill/>
                  </a:rPr>
                  <a:t> </a:t>
                </a:r>
              </a:p>
            </p:txBody>
          </p:sp>
        </mc:Fallback>
      </mc:AlternateContent>
      <p:sp>
        <p:nvSpPr>
          <p:cNvPr id="13" name="Freccia a destra 12">
            <a:extLst>
              <a:ext uri="{FF2B5EF4-FFF2-40B4-BE49-F238E27FC236}">
                <a16:creationId xmlns:a16="http://schemas.microsoft.com/office/drawing/2014/main" id="{0A762C4E-6329-691C-F6A4-BD3070CAA0DF}"/>
              </a:ext>
            </a:extLst>
          </p:cNvPr>
          <p:cNvSpPr/>
          <p:nvPr/>
        </p:nvSpPr>
        <p:spPr>
          <a:xfrm>
            <a:off x="2595716" y="1321930"/>
            <a:ext cx="811161" cy="4238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5B6B5EDD-9F02-0A87-B723-39F19C2C613D}"/>
                  </a:ext>
                </a:extLst>
              </p:cNvPr>
              <p:cNvSpPr txBox="1"/>
              <p:nvPr/>
            </p:nvSpPr>
            <p:spPr>
              <a:xfrm>
                <a:off x="1891481" y="1110029"/>
                <a:ext cx="6850624" cy="8476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mtClean="0">
                          <a:latin typeface="Cambria Math" panose="02040503050406030204" pitchFamily="18" charset="0"/>
                        </a:rPr>
                        <m:t>Ԝ</m:t>
                      </m:r>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𝑑</m:t>
                          </m:r>
                          <m:r>
                            <a:rPr lang="it-IT" i="0">
                              <a:latin typeface="Cambria Math" panose="02040503050406030204" pitchFamily="18" charset="0"/>
                            </a:rPr>
                            <m:t>Ƒ</m:t>
                          </m:r>
                        </m:num>
                        <m:den>
                          <m:r>
                            <a:rPr lang="it-IT" i="1">
                              <a:latin typeface="Cambria Math" panose="02040503050406030204" pitchFamily="18" charset="0"/>
                            </a:rPr>
                            <m:t>𝑑</m:t>
                          </m:r>
                          <m:r>
                            <a:rPr lang="it-IT" i="0">
                              <a:latin typeface="Cambria Math" panose="02040503050406030204" pitchFamily="18" charset="0"/>
                            </a:rPr>
                            <m:t>Ƶ</m:t>
                          </m:r>
                        </m:den>
                      </m:f>
                      <m:r>
                        <a:rPr lang="it-IT" i="0">
                          <a:latin typeface="Cambria Math" panose="02040503050406030204" pitchFamily="18" charset="0"/>
                        </a:rPr>
                        <m:t>= </m:t>
                      </m:r>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=1</m:t>
                          </m:r>
                        </m:sub>
                        <m:sup>
                          <m:r>
                            <a:rPr lang="it-IT" i="0">
                              <a:latin typeface="Cambria Math" panose="02040503050406030204" pitchFamily="18" charset="0"/>
                            </a:rPr>
                            <m:t>∞</m:t>
                          </m:r>
                        </m:sup>
                        <m:e>
                          <m:sSub>
                            <m:sSubPr>
                              <m:ctrlPr>
                                <a:rPr lang="it-IT" i="1">
                                  <a:solidFill>
                                    <a:srgbClr val="836967"/>
                                  </a:solidFill>
                                  <a:latin typeface="Cambria Math" panose="02040503050406030204" pitchFamily="18" charset="0"/>
                                </a:rPr>
                              </m:ctrlPr>
                            </m:sSubPr>
                            <m:e>
                              <m:r>
                                <a:rPr lang="it-IT" i="0">
                                  <a:latin typeface="Cambria Math" panose="02040503050406030204" pitchFamily="18" charset="0"/>
                                </a:rPr>
                                <m:t>−</m:t>
                              </m:r>
                              <m:r>
                                <a:rPr lang="it-IT" i="1">
                                  <a:latin typeface="Cambria Math" panose="02040503050406030204" pitchFamily="18" charset="0"/>
                                </a:rPr>
                                <m:t>𝑛𝑖𝑏</m:t>
                              </m:r>
                            </m:e>
                            <m:sub>
                              <m:r>
                                <a:rPr lang="it-IT" i="1">
                                  <a:latin typeface="Cambria Math" panose="02040503050406030204" pitchFamily="18" charset="0"/>
                                </a:rPr>
                                <m:t>𝑛</m:t>
                              </m:r>
                            </m:sub>
                          </m:sSub>
                        </m:e>
                      </m:nary>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0">
                              <a:latin typeface="Cambria Math" panose="02040503050406030204" pitchFamily="18" charset="0"/>
                            </a:rPr>
                            <m:t>−</m:t>
                          </m:r>
                          <m:r>
                            <a:rPr lang="it-IT" i="1">
                              <a:latin typeface="Cambria Math" panose="02040503050406030204" pitchFamily="18" charset="0"/>
                            </a:rPr>
                            <m:t>𝑖</m:t>
                          </m:r>
                          <m:d>
                            <m:dPr>
                              <m:ctrlPr>
                                <a:rPr lang="it-IT" i="1">
                                  <a:latin typeface="Cambria Math" panose="02040503050406030204" pitchFamily="18" charset="0"/>
                                </a:rPr>
                              </m:ctrlPr>
                            </m:dPr>
                            <m:e>
                              <m:r>
                                <a:rPr lang="it-IT" i="1">
                                  <a:latin typeface="Cambria Math" panose="02040503050406030204" pitchFamily="18" charset="0"/>
                                </a:rPr>
                                <m:t>𝑛</m:t>
                              </m:r>
                              <m:r>
                                <a:rPr lang="it-IT" i="0">
                                  <a:latin typeface="Cambria Math" panose="02040503050406030204" pitchFamily="18" charset="0"/>
                                </a:rPr>
                                <m:t>+1</m:t>
                              </m:r>
                            </m:e>
                          </m:d>
                          <m:r>
                            <a:rPr lang="it-IT" i="1">
                              <a:latin typeface="Cambria Math" panose="02040503050406030204" pitchFamily="18" charset="0"/>
                            </a:rPr>
                            <m:t>𝜗</m:t>
                          </m:r>
                        </m:sup>
                      </m:sSup>
                    </m:oMath>
                  </m:oMathPara>
                </a14:m>
                <a:endParaRPr lang="it-IT" dirty="0"/>
              </a:p>
            </p:txBody>
          </p:sp>
        </mc:Choice>
        <mc:Fallback xmlns="">
          <p:sp>
            <p:nvSpPr>
              <p:cNvPr id="15" name="CasellaDiTesto 14">
                <a:extLst>
                  <a:ext uri="{FF2B5EF4-FFF2-40B4-BE49-F238E27FC236}">
                    <a16:creationId xmlns:a16="http://schemas.microsoft.com/office/drawing/2014/main" id="{5B6B5EDD-9F02-0A87-B723-39F19C2C613D}"/>
                  </a:ext>
                </a:extLst>
              </p:cNvPr>
              <p:cNvSpPr txBox="1">
                <a:spLocks noRot="1" noChangeAspect="1" noMove="1" noResize="1" noEditPoints="1" noAdjustHandles="1" noChangeArrowheads="1" noChangeShapeType="1" noTextEdit="1"/>
              </p:cNvSpPr>
              <p:nvPr/>
            </p:nvSpPr>
            <p:spPr>
              <a:xfrm>
                <a:off x="1891481" y="1110029"/>
                <a:ext cx="6850624" cy="847604"/>
              </a:xfrm>
              <a:prstGeom prst="rect">
                <a:avLst/>
              </a:prstGeom>
              <a:blipFill>
                <a:blip r:embed="rId3"/>
                <a:stretch>
                  <a:fillRect/>
                </a:stretch>
              </a:blipFill>
            </p:spPr>
            <p:txBody>
              <a:bodyPr/>
              <a:lstStyle/>
              <a:p>
                <a:r>
                  <a:rPr lang="it-IT">
                    <a:noFill/>
                  </a:rPr>
                  <a:t> </a:t>
                </a:r>
              </a:p>
            </p:txBody>
          </p:sp>
        </mc:Fallback>
      </mc:AlternateContent>
      <p:sp>
        <p:nvSpPr>
          <p:cNvPr id="17" name="CasellaDiTesto 16">
            <a:extLst>
              <a:ext uri="{FF2B5EF4-FFF2-40B4-BE49-F238E27FC236}">
                <a16:creationId xmlns:a16="http://schemas.microsoft.com/office/drawing/2014/main" id="{0DB68CE2-3353-978F-1D02-8BD01E761E3D}"/>
              </a:ext>
            </a:extLst>
          </p:cNvPr>
          <p:cNvSpPr txBox="1"/>
          <p:nvPr/>
        </p:nvSpPr>
        <p:spPr>
          <a:xfrm>
            <a:off x="372397" y="2169534"/>
            <a:ext cx="6850624" cy="923330"/>
          </a:xfrm>
          <a:prstGeom prst="rect">
            <a:avLst/>
          </a:prstGeom>
          <a:noFill/>
        </p:spPr>
        <p:txBody>
          <a:bodyPr wrap="square">
            <a:spAutoFit/>
          </a:bodyPr>
          <a:lstStyle/>
          <a:p>
            <a:pPr algn="just">
              <a:spcAft>
                <a:spcPts val="600"/>
              </a:spcAft>
            </a:pPr>
            <a:r>
              <a:rPr lang="it-IT" sz="1800" dirty="0">
                <a:effectLst/>
                <a:latin typeface="Times New Roman" panose="02020603050405020304" pitchFamily="18" charset="0"/>
                <a:ea typeface="Times New Roman" panose="02020603050405020304" pitchFamily="18" charset="0"/>
              </a:rPr>
              <a:t>Per ricavare invece la velocità della scia nel piano reale ζ bisogna prendere la velocità immaginaria e dividerla per la derivata della trasformazione:</a:t>
            </a:r>
          </a:p>
        </p:txBody>
      </p:sp>
      <mc:AlternateContent xmlns:mc="http://schemas.openxmlformats.org/markup-compatibility/2006" xmlns:a14="http://schemas.microsoft.com/office/drawing/2010/main">
        <mc:Choice Requires="a14">
          <p:sp>
            <p:nvSpPr>
              <p:cNvPr id="19" name="CasellaDiTesto 18">
                <a:extLst>
                  <a:ext uri="{FF2B5EF4-FFF2-40B4-BE49-F238E27FC236}">
                    <a16:creationId xmlns:a16="http://schemas.microsoft.com/office/drawing/2014/main" id="{D404829F-9836-062D-DC8C-C5EB399EA7BE}"/>
                  </a:ext>
                </a:extLst>
              </p:cNvPr>
              <p:cNvSpPr txBox="1"/>
              <p:nvPr/>
            </p:nvSpPr>
            <p:spPr>
              <a:xfrm>
                <a:off x="-79401" y="3118063"/>
                <a:ext cx="4627304" cy="714683"/>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f>
                        <m:fPr>
                          <m:ctrlPr>
                            <a:rPr lang="it-IT" i="1" smtClean="0">
                              <a:solidFill>
                                <a:srgbClr val="836967"/>
                              </a:solidFill>
                              <a:latin typeface="Cambria Math" panose="02040503050406030204" pitchFamily="18" charset="0"/>
                            </a:rPr>
                          </m:ctrlPr>
                        </m:fPr>
                        <m:num>
                          <m:r>
                            <a:rPr lang="it-IT" i="1">
                              <a:latin typeface="Cambria Math" panose="02040503050406030204" pitchFamily="18" charset="0"/>
                            </a:rPr>
                            <m:t>𝑑</m:t>
                          </m:r>
                          <m:r>
                            <a:rPr lang="it-IT" i="1">
                              <a:latin typeface="Cambria Math" panose="02040503050406030204" pitchFamily="18" charset="0"/>
                            </a:rPr>
                            <m:t>𝜁</m:t>
                          </m:r>
                        </m:num>
                        <m:den>
                          <m:r>
                            <a:rPr lang="it-IT" i="1">
                              <a:latin typeface="Cambria Math" panose="02040503050406030204" pitchFamily="18" charset="0"/>
                            </a:rPr>
                            <m:t>𝑑</m:t>
                          </m:r>
                          <m:r>
                            <a:rPr lang="it-IT" i="0">
                              <a:latin typeface="Cambria Math" panose="02040503050406030204" pitchFamily="18" charset="0"/>
                            </a:rPr>
                            <m:t>Ƶ</m:t>
                          </m:r>
                        </m:den>
                      </m:f>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𝑏</m:t>
                          </m:r>
                        </m:num>
                        <m:den>
                          <m:r>
                            <a:rPr lang="it-IT" i="0">
                              <a:latin typeface="Cambria Math" panose="02040503050406030204" pitchFamily="18" charset="0"/>
                            </a:rPr>
                            <m:t>4</m:t>
                          </m:r>
                        </m:den>
                      </m:f>
                      <m:d>
                        <m:dPr>
                          <m:ctrlPr>
                            <a:rPr lang="it-IT" i="1">
                              <a:solidFill>
                                <a:srgbClr val="836967"/>
                              </a:solidFill>
                              <a:latin typeface="Cambria Math" panose="02040503050406030204" pitchFamily="18" charset="0"/>
                            </a:rPr>
                          </m:ctrlPr>
                        </m:dPr>
                        <m:e>
                          <m:r>
                            <a:rPr lang="it-IT" i="0">
                              <a:latin typeface="Cambria Math" panose="02040503050406030204" pitchFamily="18" charset="0"/>
                            </a:rPr>
                            <m:t>1−</m:t>
                          </m:r>
                          <m:f>
                            <m:fPr>
                              <m:ctrlPr>
                                <a:rPr lang="it-IT" i="1">
                                  <a:solidFill>
                                    <a:srgbClr val="836967"/>
                                  </a:solidFill>
                                  <a:latin typeface="Cambria Math" panose="02040503050406030204" pitchFamily="18" charset="0"/>
                                </a:rPr>
                              </m:ctrlPr>
                            </m:fPr>
                            <m:num>
                              <m:r>
                                <a:rPr lang="it-IT" i="0">
                                  <a:latin typeface="Cambria Math" panose="02040503050406030204" pitchFamily="18" charset="0"/>
                                </a:rPr>
                                <m:t>1</m:t>
                              </m:r>
                            </m:num>
                            <m:den>
                              <m:sSup>
                                <m:sSupPr>
                                  <m:ctrlPr>
                                    <a:rPr lang="it-IT" i="1">
                                      <a:solidFill>
                                        <a:srgbClr val="836967"/>
                                      </a:solidFill>
                                      <a:latin typeface="Cambria Math" panose="02040503050406030204" pitchFamily="18" charset="0"/>
                                    </a:rPr>
                                  </m:ctrlPr>
                                </m:sSupPr>
                                <m:e>
                                  <m:r>
                                    <a:rPr lang="it-IT" i="0">
                                      <a:latin typeface="Cambria Math" panose="02040503050406030204" pitchFamily="18" charset="0"/>
                                    </a:rPr>
                                    <m:t>Ƶ</m:t>
                                  </m:r>
                                </m:e>
                                <m:sup>
                                  <m:r>
                                    <a:rPr lang="it-IT" i="0">
                                      <a:latin typeface="Cambria Math" panose="02040503050406030204" pitchFamily="18" charset="0"/>
                                    </a:rPr>
                                    <m:t>2</m:t>
                                  </m:r>
                                </m:sup>
                              </m:sSup>
                            </m:den>
                          </m:f>
                        </m:e>
                      </m:d>
                      <m:r>
                        <a:rPr lang="it-IT" b="0" i="0" smtClean="0">
                          <a:latin typeface="Cambria Math" panose="02040503050406030204" pitchFamily="18" charset="0"/>
                        </a:rPr>
                        <m:t>=</m:t>
                      </m:r>
                      <m:f>
                        <m:fPr>
                          <m:ctrlPr>
                            <a:rPr lang="it-IT" i="1">
                              <a:latin typeface="Cambria Math" panose="02040503050406030204" pitchFamily="18" charset="0"/>
                            </a:rPr>
                          </m:ctrlPr>
                        </m:fPr>
                        <m:num>
                          <m:r>
                            <a:rPr lang="it-IT" i="1">
                              <a:latin typeface="Cambria Math" panose="02040503050406030204" pitchFamily="18" charset="0"/>
                            </a:rPr>
                            <m:t>𝑏</m:t>
                          </m:r>
                        </m:num>
                        <m:den>
                          <m:r>
                            <a:rPr lang="it-IT" i="1">
                              <a:latin typeface="Cambria Math" panose="02040503050406030204" pitchFamily="18" charset="0"/>
                            </a:rPr>
                            <m:t>4</m:t>
                          </m:r>
                        </m:den>
                      </m:f>
                      <m:d>
                        <m:dPr>
                          <m:ctrlPr>
                            <a:rPr lang="it-IT" i="1">
                              <a:latin typeface="Cambria Math" panose="02040503050406030204" pitchFamily="18" charset="0"/>
                            </a:rPr>
                          </m:ctrlPr>
                        </m:dPr>
                        <m:e>
                          <m:r>
                            <a:rPr lang="it-IT" i="1">
                              <a:latin typeface="Cambria Math" panose="02040503050406030204" pitchFamily="18" charset="0"/>
                            </a:rPr>
                            <m:t>1−</m:t>
                          </m:r>
                          <m:sSup>
                            <m:sSupPr>
                              <m:ctrlPr>
                                <a:rPr lang="it-IT" i="1">
                                  <a:latin typeface="Cambria Math" panose="02040503050406030204" pitchFamily="18" charset="0"/>
                                </a:rPr>
                              </m:ctrlPr>
                            </m:sSupPr>
                            <m:e>
                              <m:r>
                                <a:rPr lang="it-IT" i="1">
                                  <a:latin typeface="Cambria Math" panose="02040503050406030204" pitchFamily="18" charset="0"/>
                                </a:rPr>
                                <m:t>𝑒</m:t>
                              </m:r>
                            </m:e>
                            <m:sup>
                              <m:r>
                                <a:rPr lang="it-IT" i="1">
                                  <a:latin typeface="Cambria Math" panose="02040503050406030204" pitchFamily="18" charset="0"/>
                                </a:rPr>
                                <m:t>−2</m:t>
                              </m:r>
                              <m:r>
                                <a:rPr lang="it-IT" i="1">
                                  <a:latin typeface="Cambria Math" panose="02040503050406030204" pitchFamily="18" charset="0"/>
                                </a:rPr>
                                <m:t>𝑖</m:t>
                              </m:r>
                              <m:r>
                                <a:rPr lang="it-IT" i="1">
                                  <a:latin typeface="Cambria Math" panose="02040503050406030204" pitchFamily="18" charset="0"/>
                                </a:rPr>
                                <m:t>𝜗</m:t>
                              </m:r>
                            </m:sup>
                          </m:sSup>
                        </m:e>
                      </m:d>
                    </m:oMath>
                  </m:oMathPara>
                </a14:m>
                <a:endParaRPr lang="it-IT" dirty="0"/>
              </a:p>
            </p:txBody>
          </p:sp>
        </mc:Choice>
        <mc:Fallback xmlns="">
          <p:sp>
            <p:nvSpPr>
              <p:cNvPr id="19" name="CasellaDiTesto 18">
                <a:extLst>
                  <a:ext uri="{FF2B5EF4-FFF2-40B4-BE49-F238E27FC236}">
                    <a16:creationId xmlns:a16="http://schemas.microsoft.com/office/drawing/2014/main" id="{D404829F-9836-062D-DC8C-C5EB399EA7BE}"/>
                  </a:ext>
                </a:extLst>
              </p:cNvPr>
              <p:cNvSpPr txBox="1">
                <a:spLocks noRot="1" noChangeAspect="1" noMove="1" noResize="1" noEditPoints="1" noAdjustHandles="1" noChangeArrowheads="1" noChangeShapeType="1" noTextEdit="1"/>
              </p:cNvSpPr>
              <p:nvPr/>
            </p:nvSpPr>
            <p:spPr>
              <a:xfrm>
                <a:off x="-79401" y="3118063"/>
                <a:ext cx="4627304" cy="714683"/>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1" name="CasellaDiTesto 20">
                <a:extLst>
                  <a:ext uri="{FF2B5EF4-FFF2-40B4-BE49-F238E27FC236}">
                    <a16:creationId xmlns:a16="http://schemas.microsoft.com/office/drawing/2014/main" id="{2C40C4D2-A37B-145A-95E4-A1F8C1E2446E}"/>
                  </a:ext>
                </a:extLst>
              </p:cNvPr>
              <p:cNvSpPr txBox="1"/>
              <p:nvPr/>
            </p:nvSpPr>
            <p:spPr>
              <a:xfrm>
                <a:off x="-79401" y="4268771"/>
                <a:ext cx="6850624" cy="8990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𝑣</m:t>
                      </m:r>
                      <m:r>
                        <a:rPr lang="it-IT" i="0">
                          <a:latin typeface="Cambria Math" panose="02040503050406030204" pitchFamily="18" charset="0"/>
                        </a:rPr>
                        <m:t>−</m:t>
                      </m:r>
                      <m:r>
                        <a:rPr lang="it-IT" i="1">
                          <a:latin typeface="Cambria Math" panose="02040503050406030204" pitchFamily="18" charset="0"/>
                        </a:rPr>
                        <m:t>𝑖𝑤</m:t>
                      </m:r>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r>
                            <a:rPr lang="it-IT" i="0">
                              <a:latin typeface="Cambria Math" panose="02040503050406030204" pitchFamily="18" charset="0"/>
                            </a:rPr>
                            <m:t>Ԝ</m:t>
                          </m:r>
                        </m:num>
                        <m:den>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𝑑</m:t>
                              </m:r>
                              <m:r>
                                <a:rPr lang="it-IT" i="1">
                                  <a:latin typeface="Cambria Math" panose="02040503050406030204" pitchFamily="18" charset="0"/>
                                </a:rPr>
                                <m:t>𝜁</m:t>
                              </m:r>
                            </m:num>
                            <m:den>
                              <m:r>
                                <a:rPr lang="it-IT" i="1">
                                  <a:latin typeface="Cambria Math" panose="02040503050406030204" pitchFamily="18" charset="0"/>
                                </a:rPr>
                                <m:t>𝑑</m:t>
                              </m:r>
                              <m:r>
                                <a:rPr lang="it-IT" i="0">
                                  <a:latin typeface="Cambria Math" panose="02040503050406030204" pitchFamily="18" charset="0"/>
                                </a:rPr>
                                <m:t>Ƶ</m:t>
                              </m:r>
                            </m:den>
                          </m:f>
                        </m:den>
                      </m:f>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=1</m:t>
                              </m:r>
                            </m:sub>
                            <m:sup>
                              <m:r>
                                <a:rPr lang="it-IT" i="0">
                                  <a:latin typeface="Cambria Math" panose="02040503050406030204" pitchFamily="18" charset="0"/>
                                </a:rPr>
                                <m:t>∞</m:t>
                              </m:r>
                            </m:sup>
                            <m:e>
                              <m:sSub>
                                <m:sSubPr>
                                  <m:ctrlPr>
                                    <a:rPr lang="it-IT" i="1">
                                      <a:solidFill>
                                        <a:srgbClr val="836967"/>
                                      </a:solidFill>
                                      <a:latin typeface="Cambria Math" panose="02040503050406030204" pitchFamily="18" charset="0"/>
                                    </a:rPr>
                                  </m:ctrlPr>
                                </m:sSubPr>
                                <m:e>
                                  <m:r>
                                    <a:rPr lang="it-IT" i="0">
                                      <a:latin typeface="Cambria Math" panose="02040503050406030204" pitchFamily="18" charset="0"/>
                                    </a:rPr>
                                    <m:t>−</m:t>
                                  </m:r>
                                  <m:r>
                                    <a:rPr lang="it-IT" i="1">
                                      <a:latin typeface="Cambria Math" panose="02040503050406030204" pitchFamily="18" charset="0"/>
                                    </a:rPr>
                                    <m:t>𝑛𝑖𝑏</m:t>
                                  </m:r>
                                </m:e>
                                <m:sub>
                                  <m:r>
                                    <a:rPr lang="it-IT" i="1">
                                      <a:latin typeface="Cambria Math" panose="02040503050406030204" pitchFamily="18" charset="0"/>
                                    </a:rPr>
                                    <m:t>𝑛</m:t>
                                  </m:r>
                                </m:sub>
                              </m:sSub>
                            </m:e>
                          </m:nary>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0">
                                  <a:latin typeface="Cambria Math" panose="02040503050406030204" pitchFamily="18" charset="0"/>
                                </a:rPr>
                                <m:t>−</m:t>
                              </m:r>
                              <m:r>
                                <a:rPr lang="it-IT" i="1">
                                  <a:latin typeface="Cambria Math" panose="02040503050406030204" pitchFamily="18" charset="0"/>
                                </a:rPr>
                                <m:t>𝑖</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𝑛</m:t>
                                  </m:r>
                                  <m:r>
                                    <a:rPr lang="it-IT" i="0">
                                      <a:latin typeface="Cambria Math" panose="02040503050406030204" pitchFamily="18" charset="0"/>
                                    </a:rPr>
                                    <m:t>+1</m:t>
                                  </m:r>
                                </m:e>
                              </m:d>
                              <m:r>
                                <a:rPr lang="it-IT" i="1">
                                  <a:latin typeface="Cambria Math" panose="02040503050406030204" pitchFamily="18" charset="0"/>
                                </a:rPr>
                                <m:t>𝜗</m:t>
                              </m:r>
                            </m:sup>
                          </m:sSup>
                        </m:num>
                        <m:den>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𝑏</m:t>
                              </m:r>
                            </m:num>
                            <m:den>
                              <m:r>
                                <a:rPr lang="it-IT" i="0">
                                  <a:latin typeface="Cambria Math" panose="02040503050406030204" pitchFamily="18" charset="0"/>
                                </a:rPr>
                                <m:t>4</m:t>
                              </m:r>
                            </m:den>
                          </m:f>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0">
                                  <a:latin typeface="Cambria Math" panose="02040503050406030204" pitchFamily="18" charset="0"/>
                                </a:rPr>
                                <m:t>−</m:t>
                              </m:r>
                              <m:r>
                                <a:rPr lang="it-IT" i="1">
                                  <a:latin typeface="Cambria Math" panose="02040503050406030204" pitchFamily="18" charset="0"/>
                                </a:rPr>
                                <m:t>𝑖</m:t>
                              </m:r>
                              <m:r>
                                <a:rPr lang="it-IT" i="1">
                                  <a:latin typeface="Cambria Math" panose="02040503050406030204" pitchFamily="18" charset="0"/>
                                </a:rPr>
                                <m:t>𝜗</m:t>
                              </m:r>
                            </m:sup>
                          </m:sSup>
                          <m:r>
                            <a:rPr lang="it-IT" i="0">
                              <a:latin typeface="Cambria Math" panose="02040503050406030204" pitchFamily="18" charset="0"/>
                            </a:rPr>
                            <m:t>2</m:t>
                          </m:r>
                          <m:r>
                            <a:rPr lang="it-IT" i="1">
                              <a:latin typeface="Cambria Math" panose="02040503050406030204" pitchFamily="18" charset="0"/>
                            </a:rPr>
                            <m:t>𝑖𝑠𝑖𝑛</m:t>
                          </m:r>
                          <m:r>
                            <a:rPr lang="it-IT" i="1">
                              <a:latin typeface="Cambria Math" panose="02040503050406030204" pitchFamily="18" charset="0"/>
                            </a:rPr>
                            <m:t>𝜗</m:t>
                          </m:r>
                        </m:den>
                      </m:f>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=1</m:t>
                              </m:r>
                            </m:sub>
                            <m:sup>
                              <m:r>
                                <a:rPr lang="it-IT" i="0">
                                  <a:latin typeface="Cambria Math" panose="02040503050406030204" pitchFamily="18" charset="0"/>
                                </a:rPr>
                                <m:t>∞</m:t>
                              </m:r>
                            </m:sup>
                            <m:e>
                              <m:sSub>
                                <m:sSubPr>
                                  <m:ctrlPr>
                                    <a:rPr lang="it-IT" i="1">
                                      <a:solidFill>
                                        <a:srgbClr val="836967"/>
                                      </a:solidFill>
                                      <a:latin typeface="Cambria Math" panose="02040503050406030204" pitchFamily="18" charset="0"/>
                                    </a:rPr>
                                  </m:ctrlPr>
                                </m:sSubPr>
                                <m:e>
                                  <m:r>
                                    <a:rPr lang="it-IT" i="0">
                                      <a:latin typeface="Cambria Math" panose="02040503050406030204" pitchFamily="18" charset="0"/>
                                    </a:rPr>
                                    <m:t>−</m:t>
                                  </m:r>
                                  <m:r>
                                    <a:rPr lang="it-IT" i="1">
                                      <a:latin typeface="Cambria Math" panose="02040503050406030204" pitchFamily="18" charset="0"/>
                                    </a:rPr>
                                    <m:t>𝑛𝑏</m:t>
                                  </m:r>
                                </m:e>
                                <m:sub>
                                  <m:r>
                                    <a:rPr lang="it-IT" i="1">
                                      <a:latin typeface="Cambria Math" panose="02040503050406030204" pitchFamily="18" charset="0"/>
                                    </a:rPr>
                                    <m:t>𝑛</m:t>
                                  </m:r>
                                </m:sub>
                              </m:sSub>
                            </m:e>
                          </m:nary>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𝑒</m:t>
                              </m:r>
                            </m:e>
                            <m:sup>
                              <m:r>
                                <a:rPr lang="it-IT" i="0">
                                  <a:latin typeface="Cambria Math" panose="02040503050406030204" pitchFamily="18" charset="0"/>
                                </a:rPr>
                                <m:t>−</m:t>
                              </m:r>
                              <m:r>
                                <a:rPr lang="it-IT" i="1">
                                  <a:latin typeface="Cambria Math" panose="02040503050406030204" pitchFamily="18" charset="0"/>
                                </a:rPr>
                                <m:t>𝑖𝑛</m:t>
                              </m:r>
                              <m:r>
                                <a:rPr lang="it-IT" i="1">
                                  <a:latin typeface="Cambria Math" panose="02040503050406030204" pitchFamily="18" charset="0"/>
                                </a:rPr>
                                <m:t>𝜗</m:t>
                              </m:r>
                            </m:sup>
                          </m:sSup>
                        </m:num>
                        <m:den>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𝑏</m:t>
                              </m:r>
                            </m:num>
                            <m:den>
                              <m:r>
                                <a:rPr lang="it-IT" i="0">
                                  <a:latin typeface="Cambria Math" panose="02040503050406030204" pitchFamily="18" charset="0"/>
                                </a:rPr>
                                <m:t>2</m:t>
                              </m:r>
                            </m:den>
                          </m:f>
                          <m:r>
                            <a:rPr lang="it-IT" i="1">
                              <a:latin typeface="Cambria Math" panose="02040503050406030204" pitchFamily="18" charset="0"/>
                            </a:rPr>
                            <m:t>𝑠𝑖𝑛</m:t>
                          </m:r>
                          <m:r>
                            <a:rPr lang="it-IT" i="1">
                              <a:latin typeface="Cambria Math" panose="02040503050406030204" pitchFamily="18" charset="0"/>
                            </a:rPr>
                            <m:t>𝜗</m:t>
                          </m:r>
                        </m:den>
                      </m:f>
                    </m:oMath>
                  </m:oMathPara>
                </a14:m>
                <a:endParaRPr lang="it-IT" dirty="0"/>
              </a:p>
            </p:txBody>
          </p:sp>
        </mc:Choice>
        <mc:Fallback xmlns="">
          <p:sp>
            <p:nvSpPr>
              <p:cNvPr id="21" name="CasellaDiTesto 20">
                <a:extLst>
                  <a:ext uri="{FF2B5EF4-FFF2-40B4-BE49-F238E27FC236}">
                    <a16:creationId xmlns:a16="http://schemas.microsoft.com/office/drawing/2014/main" id="{2C40C4D2-A37B-145A-95E4-A1F8C1E2446E}"/>
                  </a:ext>
                </a:extLst>
              </p:cNvPr>
              <p:cNvSpPr txBox="1">
                <a:spLocks noRot="1" noChangeAspect="1" noMove="1" noResize="1" noEditPoints="1" noAdjustHandles="1" noChangeArrowheads="1" noChangeShapeType="1" noTextEdit="1"/>
              </p:cNvSpPr>
              <p:nvPr/>
            </p:nvSpPr>
            <p:spPr>
              <a:xfrm>
                <a:off x="-79401" y="4268771"/>
                <a:ext cx="6850624" cy="899029"/>
              </a:xfrm>
              <a:prstGeom prst="rect">
                <a:avLst/>
              </a:prstGeom>
              <a:blipFill>
                <a:blip r:embed="rId5"/>
                <a:stretch>
                  <a:fillRect/>
                </a:stretch>
              </a:blipFill>
            </p:spPr>
            <p:txBody>
              <a:bodyPr/>
              <a:lstStyle/>
              <a:p>
                <a:r>
                  <a:rPr lang="it-IT">
                    <a:noFill/>
                  </a:rPr>
                  <a:t> </a:t>
                </a:r>
              </a:p>
            </p:txBody>
          </p:sp>
        </mc:Fallback>
      </mc:AlternateContent>
      <p:pic>
        <p:nvPicPr>
          <p:cNvPr id="2" name="Immagine 1" descr="Immagine che contiene testo, orologio">
            <a:extLst>
              <a:ext uri="{FF2B5EF4-FFF2-40B4-BE49-F238E27FC236}">
                <a16:creationId xmlns:a16="http://schemas.microsoft.com/office/drawing/2014/main" id="{E70166FF-8786-FCBD-37BA-EEE7C04A8A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9286" y="1095281"/>
            <a:ext cx="5052714" cy="1677416"/>
          </a:xfrm>
          <a:prstGeom prst="rect">
            <a:avLst/>
          </a:prstGeom>
        </p:spPr>
      </p:pic>
      <p:pic>
        <p:nvPicPr>
          <p:cNvPr id="4" name="Immagine 3">
            <a:extLst>
              <a:ext uri="{FF2B5EF4-FFF2-40B4-BE49-F238E27FC236}">
                <a16:creationId xmlns:a16="http://schemas.microsoft.com/office/drawing/2014/main" id="{7E5F926E-05CB-9C45-B12D-900B620FE6FA}"/>
              </a:ext>
            </a:extLst>
          </p:cNvPr>
          <p:cNvPicPr>
            <a:picLocks noChangeAspect="1"/>
          </p:cNvPicPr>
          <p:nvPr/>
        </p:nvPicPr>
        <p:blipFill rotWithShape="1">
          <a:blip r:embed="rId7"/>
          <a:srcRect l="22982" t="34793" r="47864" b="16170"/>
          <a:stretch/>
        </p:blipFill>
        <p:spPr>
          <a:xfrm>
            <a:off x="7372670" y="2772697"/>
            <a:ext cx="4846076" cy="3722749"/>
          </a:xfrm>
          <a:prstGeom prst="rect">
            <a:avLst/>
          </a:prstGeom>
        </p:spPr>
      </p:pic>
      <p:sp>
        <p:nvSpPr>
          <p:cNvPr id="3" name="Rettangolo 2">
            <a:extLst>
              <a:ext uri="{FF2B5EF4-FFF2-40B4-BE49-F238E27FC236}">
                <a16:creationId xmlns:a16="http://schemas.microsoft.com/office/drawing/2014/main" id="{749525FF-9FFD-659C-29B8-DA55BBB3EA2D}"/>
              </a:ext>
            </a:extLst>
          </p:cNvPr>
          <p:cNvSpPr/>
          <p:nvPr/>
        </p:nvSpPr>
        <p:spPr>
          <a:xfrm>
            <a:off x="9116291" y="1440871"/>
            <a:ext cx="1215084" cy="471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9931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D05B18-C490-09E0-3D36-7A2446F9955E}"/>
              </a:ext>
            </a:extLst>
          </p:cNvPr>
          <p:cNvSpPr>
            <a:spLocks noGrp="1"/>
          </p:cNvSpPr>
          <p:nvPr>
            <p:ph type="title"/>
          </p:nvPr>
        </p:nvSpPr>
        <p:spPr>
          <a:xfrm>
            <a:off x="838200" y="0"/>
            <a:ext cx="10515600" cy="1325563"/>
          </a:xfrm>
        </p:spPr>
        <p:txBody>
          <a:bodyPr/>
          <a:lstStyle/>
          <a:p>
            <a:pPr algn="ctr"/>
            <a:r>
              <a:rPr lang="it-IT" b="1" dirty="0"/>
              <a:t>Forze nel piano di Trefftz</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C321D6F0-D921-40B8-2EFE-C4961ADDA557}"/>
                  </a:ext>
                </a:extLst>
              </p:cNvPr>
              <p:cNvSpPr txBox="1"/>
              <p:nvPr/>
            </p:nvSpPr>
            <p:spPr>
              <a:xfrm>
                <a:off x="-2458" y="4394615"/>
                <a:ext cx="6098458" cy="12431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𝐿</m:t>
                      </m:r>
                      <m:r>
                        <a:rPr lang="it-IT" i="0">
                          <a:latin typeface="Cambria Math" panose="02040503050406030204" pitchFamily="18" charset="0"/>
                        </a:rPr>
                        <m:t>=</m:t>
                      </m:r>
                      <m:r>
                        <a:rPr lang="it-IT" i="1">
                          <a:latin typeface="Cambria Math" panose="02040503050406030204" pitchFamily="18" charset="0"/>
                        </a:rPr>
                        <m:t>𝜌</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𝑉</m:t>
                          </m:r>
                        </m:e>
                        <m:sub>
                          <m:r>
                            <a:rPr lang="it-IT" i="0">
                              <a:latin typeface="Cambria Math" panose="02040503050406030204" pitchFamily="18" charset="0"/>
                            </a:rPr>
                            <m:t>∞</m:t>
                          </m:r>
                        </m:sub>
                      </m:sSub>
                      <m:nary>
                        <m:naryPr>
                          <m:limLoc m:val="undOvr"/>
                          <m:ctrlPr>
                            <a:rPr lang="it-IT" i="1">
                              <a:latin typeface="Cambria Math" panose="02040503050406030204" pitchFamily="18" charset="0"/>
                            </a:rPr>
                          </m:ctrlPr>
                        </m:naryPr>
                        <m:sub>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𝑏</m:t>
                              </m:r>
                            </m:num>
                            <m:den>
                              <m:r>
                                <a:rPr lang="it-IT" i="0">
                                  <a:latin typeface="Cambria Math" panose="02040503050406030204" pitchFamily="18" charset="0"/>
                                </a:rPr>
                                <m:t>2</m:t>
                              </m:r>
                            </m:den>
                          </m:f>
                        </m:sub>
                        <m:sup>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𝑏</m:t>
                              </m:r>
                            </m:num>
                            <m:den>
                              <m:r>
                                <a:rPr lang="it-IT" i="0">
                                  <a:latin typeface="Cambria Math" panose="02040503050406030204" pitchFamily="18" charset="0"/>
                                </a:rPr>
                                <m:t>2</m:t>
                              </m:r>
                            </m:den>
                          </m:f>
                        </m:sup>
                        <m:e>
                          <m:r>
                            <a:rPr lang="it-IT" i="1">
                              <a:latin typeface="Cambria Math" panose="02040503050406030204" pitchFamily="18" charset="0"/>
                            </a:rPr>
                            <m:t>𝛤</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𝑦</m:t>
                              </m:r>
                            </m:e>
                          </m:d>
                          <m:r>
                            <a:rPr lang="it-IT" i="1">
                              <a:latin typeface="Cambria Math" panose="02040503050406030204" pitchFamily="18" charset="0"/>
                            </a:rPr>
                            <m:t>𝑑𝑦</m:t>
                          </m:r>
                        </m:e>
                      </m:nary>
                      <m:r>
                        <a:rPr lang="it-IT" i="0">
                          <a:latin typeface="Cambria Math" panose="02040503050406030204" pitchFamily="18" charset="0"/>
                        </a:rPr>
                        <m:t>=</m:t>
                      </m:r>
                      <m:r>
                        <a:rPr lang="it-IT" i="1">
                          <a:latin typeface="Cambria Math" panose="02040503050406030204" pitchFamily="18" charset="0"/>
                        </a:rPr>
                        <m:t>𝜌</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𝑉</m:t>
                          </m:r>
                        </m:e>
                        <m:sub>
                          <m:r>
                            <a:rPr lang="it-IT" i="0">
                              <a:latin typeface="Cambria Math" panose="02040503050406030204" pitchFamily="18" charset="0"/>
                            </a:rPr>
                            <m:t>∞</m:t>
                          </m:r>
                        </m:sub>
                      </m:sSub>
                      <m:nary>
                        <m:naryPr>
                          <m:limLoc m:val="subSup"/>
                          <m:ctrlPr>
                            <a:rPr lang="it-IT" i="1">
                              <a:latin typeface="Cambria Math" panose="02040503050406030204" pitchFamily="18" charset="0"/>
                            </a:rPr>
                          </m:ctrlPr>
                        </m:naryPr>
                        <m:sub>
                          <m:r>
                            <a:rPr lang="it-IT" i="1">
                              <a:latin typeface="Cambria Math" panose="02040503050406030204" pitchFamily="18" charset="0"/>
                            </a:rPr>
                            <m:t>𝜋</m:t>
                          </m:r>
                        </m:sub>
                        <m:sup>
                          <m:r>
                            <a:rPr lang="it-IT" i="0">
                              <a:latin typeface="Cambria Math" panose="02040503050406030204" pitchFamily="18" charset="0"/>
                            </a:rPr>
                            <m:t>0</m:t>
                          </m:r>
                        </m:sup>
                        <m:e>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=1</m:t>
                              </m:r>
                            </m:sub>
                            <m:sup>
                              <m:r>
                                <a:rPr lang="it-IT" i="0">
                                  <a:latin typeface="Cambria Math" panose="02040503050406030204" pitchFamily="18" charset="0"/>
                                </a:rPr>
                                <m:t>∞</m:t>
                              </m:r>
                            </m:sup>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𝑏</m:t>
                                  </m:r>
                                </m:e>
                                <m:sub>
                                  <m:r>
                                    <a:rPr lang="it-IT" i="1">
                                      <a:latin typeface="Cambria Math" panose="02040503050406030204" pitchFamily="18" charset="0"/>
                                    </a:rPr>
                                    <m:t>𝑛</m:t>
                                  </m:r>
                                </m:sub>
                              </m:sSub>
                            </m:e>
                          </m:nary>
                          <m:func>
                            <m:funcPr>
                              <m:ctrlPr>
                                <a:rPr lang="it-IT" i="1">
                                  <a:latin typeface="Cambria Math" panose="02040503050406030204" pitchFamily="18" charset="0"/>
                                </a:rPr>
                              </m:ctrlPr>
                            </m:funcPr>
                            <m:fName>
                              <m:r>
                                <m:rPr>
                                  <m:sty m:val="p"/>
                                </m:rPr>
                                <a:rPr lang="it-IT" i="0">
                                  <a:latin typeface="Cambria Math" panose="02040503050406030204" pitchFamily="18" charset="0"/>
                                </a:rPr>
                                <m:t>sin</m:t>
                              </m:r>
                            </m:fName>
                            <m:e>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𝑛</m:t>
                                  </m:r>
                                  <m:r>
                                    <a:rPr lang="it-IT" i="1">
                                      <a:latin typeface="Cambria Math" panose="02040503050406030204" pitchFamily="18" charset="0"/>
                                    </a:rPr>
                                    <m:t>𝜗</m:t>
                                  </m:r>
                                </m:e>
                              </m:d>
                            </m:e>
                          </m:func>
                        </m:e>
                      </m:nary>
                      <m:d>
                        <m:dPr>
                          <m:endChr m:val=""/>
                          <m:ctrlPr>
                            <a:rPr lang="it-IT" i="1">
                              <a:latin typeface="Cambria Math" panose="02040503050406030204" pitchFamily="18" charset="0"/>
                            </a:rPr>
                          </m:ctrlPr>
                        </m:dPr>
                        <m:e>
                          <m:r>
                            <a:rPr lang="it-IT" i="0">
                              <a:latin typeface="Cambria Math" panose="02040503050406030204" pitchFamily="18" charset="0"/>
                            </a:rPr>
                            <m:t>−</m:t>
                          </m:r>
                          <m:r>
                            <a:rPr lang="it-IT" i="1">
                              <a:latin typeface="Cambria Math" panose="02040503050406030204" pitchFamily="18" charset="0"/>
                            </a:rPr>
                            <m:t>𝑏𝑠𝑖𝑛</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𝜃</m:t>
                              </m:r>
                            </m:e>
                          </m:d>
                          <m:r>
                            <a:rPr lang="it-IT" i="1">
                              <a:latin typeface="Cambria Math" panose="02040503050406030204" pitchFamily="18" charset="0"/>
                            </a:rPr>
                            <m:t>𝑑</m:t>
                          </m:r>
                          <m:r>
                            <a:rPr lang="it-IT" i="1">
                              <a:latin typeface="Cambria Math" panose="02040503050406030204" pitchFamily="18" charset="0"/>
                            </a:rPr>
                            <m:t>𝜃</m:t>
                          </m:r>
                        </m:e>
                      </m:d>
                    </m:oMath>
                  </m:oMathPara>
                </a14:m>
                <a:endParaRPr lang="it-IT" dirty="0"/>
              </a:p>
            </p:txBody>
          </p:sp>
        </mc:Choice>
        <mc:Fallback xmlns="">
          <p:sp>
            <p:nvSpPr>
              <p:cNvPr id="8" name="CasellaDiTesto 7">
                <a:extLst>
                  <a:ext uri="{FF2B5EF4-FFF2-40B4-BE49-F238E27FC236}">
                    <a16:creationId xmlns:a16="http://schemas.microsoft.com/office/drawing/2014/main" id="{C321D6F0-D921-40B8-2EFE-C4961ADDA557}"/>
                  </a:ext>
                </a:extLst>
              </p:cNvPr>
              <p:cNvSpPr txBox="1">
                <a:spLocks noRot="1" noChangeAspect="1" noMove="1" noResize="1" noEditPoints="1" noAdjustHandles="1" noChangeArrowheads="1" noChangeShapeType="1" noTextEdit="1"/>
              </p:cNvSpPr>
              <p:nvPr/>
            </p:nvSpPr>
            <p:spPr>
              <a:xfrm>
                <a:off x="-2458" y="4394615"/>
                <a:ext cx="6098458" cy="1243161"/>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529A270B-605F-259D-3F88-243A928972AE}"/>
                  </a:ext>
                </a:extLst>
              </p:cNvPr>
              <p:cNvSpPr txBox="1"/>
              <p:nvPr/>
            </p:nvSpPr>
            <p:spPr>
              <a:xfrm>
                <a:off x="7090286" y="4543987"/>
                <a:ext cx="6098458" cy="61645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𝐿</m:t>
                      </m:r>
                      <m:r>
                        <a:rPr lang="it-IT" i="0">
                          <a:latin typeface="Cambria Math" panose="02040503050406030204" pitchFamily="18" charset="0"/>
                        </a:rPr>
                        <m:t>=</m:t>
                      </m:r>
                      <m:r>
                        <a:rPr lang="it-IT" i="1">
                          <a:latin typeface="Cambria Math" panose="02040503050406030204" pitchFamily="18" charset="0"/>
                        </a:rPr>
                        <m:t>𝜌</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𝑉</m:t>
                          </m:r>
                        </m:e>
                        <m:sub>
                          <m:r>
                            <a:rPr lang="it-IT" i="0">
                              <a:latin typeface="Cambria Math" panose="02040503050406030204" pitchFamily="18" charset="0"/>
                            </a:rPr>
                            <m:t>∞</m:t>
                          </m:r>
                        </m:sub>
                      </m:sSub>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𝑏</m:t>
                          </m:r>
                        </m:e>
                        <m:sub>
                          <m:r>
                            <a:rPr lang="it-IT" i="0">
                              <a:latin typeface="Cambria Math" panose="02040503050406030204" pitchFamily="18" charset="0"/>
                            </a:rPr>
                            <m:t>1</m:t>
                          </m:r>
                        </m:sub>
                      </m:sSub>
                      <m:r>
                        <a:rPr lang="it-IT" i="1">
                          <a:latin typeface="Cambria Math" panose="02040503050406030204" pitchFamily="18" charset="0"/>
                        </a:rPr>
                        <m:t>𝜋</m:t>
                      </m:r>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𝑏</m:t>
                          </m:r>
                        </m:num>
                        <m:den>
                          <m:r>
                            <a:rPr lang="it-IT" i="0">
                              <a:latin typeface="Cambria Math" panose="02040503050406030204" pitchFamily="18" charset="0"/>
                            </a:rPr>
                            <m:t>2</m:t>
                          </m:r>
                        </m:den>
                      </m:f>
                    </m:oMath>
                  </m:oMathPara>
                </a14:m>
                <a:endParaRPr lang="it-IT" dirty="0"/>
              </a:p>
            </p:txBody>
          </p:sp>
        </mc:Choice>
        <mc:Fallback xmlns="">
          <p:sp>
            <p:nvSpPr>
              <p:cNvPr id="10" name="CasellaDiTesto 9">
                <a:extLst>
                  <a:ext uri="{FF2B5EF4-FFF2-40B4-BE49-F238E27FC236}">
                    <a16:creationId xmlns:a16="http://schemas.microsoft.com/office/drawing/2014/main" id="{529A270B-605F-259D-3F88-243A928972AE}"/>
                  </a:ext>
                </a:extLst>
              </p:cNvPr>
              <p:cNvSpPr txBox="1">
                <a:spLocks noRot="1" noChangeAspect="1" noMove="1" noResize="1" noEditPoints="1" noAdjustHandles="1" noChangeArrowheads="1" noChangeShapeType="1" noTextEdit="1"/>
              </p:cNvSpPr>
              <p:nvPr/>
            </p:nvSpPr>
            <p:spPr>
              <a:xfrm>
                <a:off x="7090286" y="4543987"/>
                <a:ext cx="6098458" cy="616451"/>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100792E9-025B-BC8E-59D9-3AE6C69D64B5}"/>
                  </a:ext>
                </a:extLst>
              </p:cNvPr>
              <p:cNvSpPr txBox="1"/>
              <p:nvPr/>
            </p:nvSpPr>
            <p:spPr>
              <a:xfrm>
                <a:off x="-2458" y="5648212"/>
                <a:ext cx="9365221" cy="8415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600" i="1">
                              <a:latin typeface="Cambria Math" panose="02040503050406030204" pitchFamily="18" charset="0"/>
                              <a:cs typeface="Calibri" panose="020F0502020204030204" pitchFamily="34" charset="0"/>
                            </a:rPr>
                          </m:ctrlPr>
                        </m:sSubPr>
                        <m:e>
                          <m:r>
                            <a:rPr lang="it-IT" sz="1600" i="1">
                              <a:latin typeface="Cambria Math" panose="02040503050406030204" pitchFamily="18" charset="0"/>
                              <a:ea typeface="Times New Roman" panose="02020603050405020304" pitchFamily="18" charset="0"/>
                              <a:cs typeface="Calibri" panose="020F0502020204030204" pitchFamily="34" charset="0"/>
                            </a:rPr>
                            <m:t>𝐷</m:t>
                          </m:r>
                        </m:e>
                        <m:sub>
                          <m:r>
                            <a:rPr lang="it-IT" sz="1600" i="1">
                              <a:latin typeface="Cambria Math" panose="02040503050406030204" pitchFamily="18" charset="0"/>
                              <a:ea typeface="Times New Roman" panose="02020603050405020304" pitchFamily="18" charset="0"/>
                              <a:cs typeface="Calibri" panose="020F0502020204030204" pitchFamily="34" charset="0"/>
                            </a:rPr>
                            <m:t>𝑖</m:t>
                          </m:r>
                        </m:sub>
                      </m:sSub>
                      <m:r>
                        <a:rPr lang="it-IT" sz="1600" i="0">
                          <a:latin typeface="Cambria Math" panose="02040503050406030204" pitchFamily="18" charset="0"/>
                        </a:rPr>
                        <m:t>=−</m:t>
                      </m:r>
                      <m:r>
                        <a:rPr lang="it-IT" sz="1600" i="1">
                          <a:latin typeface="Cambria Math" panose="02040503050406030204" pitchFamily="18" charset="0"/>
                        </a:rPr>
                        <m:t>𝜌</m:t>
                      </m:r>
                      <m:nary>
                        <m:naryPr>
                          <m:limLoc m:val="subSup"/>
                          <m:ctrlPr>
                            <a:rPr lang="it-IT" sz="1600" i="1">
                              <a:latin typeface="Cambria Math" panose="02040503050406030204" pitchFamily="18" charset="0"/>
                            </a:rPr>
                          </m:ctrlPr>
                        </m:naryPr>
                        <m:sub>
                          <m:r>
                            <a:rPr lang="it-IT" sz="1600" i="1">
                              <a:latin typeface="Cambria Math" panose="02040503050406030204" pitchFamily="18" charset="0"/>
                            </a:rPr>
                            <m:t>𝜋</m:t>
                          </m:r>
                        </m:sub>
                        <m:sup>
                          <m:r>
                            <a:rPr lang="it-IT" sz="1600" i="0">
                              <a:latin typeface="Cambria Math" panose="02040503050406030204" pitchFamily="18" charset="0"/>
                            </a:rPr>
                            <m:t>0</m:t>
                          </m:r>
                        </m:sup>
                        <m:e>
                          <m:nary>
                            <m:naryPr>
                              <m:chr m:val="∑"/>
                              <m:limLoc m:val="undOvr"/>
                              <m:ctrlPr>
                                <a:rPr lang="it-IT" sz="1600" i="1">
                                  <a:latin typeface="Cambria Math" panose="02040503050406030204" pitchFamily="18" charset="0"/>
                                </a:rPr>
                              </m:ctrlPr>
                            </m:naryPr>
                            <m:sub>
                              <m:r>
                                <a:rPr lang="it-IT" sz="1600" i="1">
                                  <a:latin typeface="Cambria Math" panose="02040503050406030204" pitchFamily="18" charset="0"/>
                                </a:rPr>
                                <m:t>𝑛</m:t>
                              </m:r>
                              <m:r>
                                <a:rPr lang="it-IT" sz="1600" i="0">
                                  <a:latin typeface="Cambria Math" panose="02040503050406030204" pitchFamily="18" charset="0"/>
                                </a:rPr>
                                <m:t>=1</m:t>
                              </m:r>
                            </m:sub>
                            <m:sup>
                              <m:r>
                                <a:rPr lang="it-IT" sz="1600" i="0">
                                  <a:latin typeface="Cambria Math" panose="02040503050406030204" pitchFamily="18" charset="0"/>
                                </a:rPr>
                                <m:t>∞</m:t>
                              </m:r>
                            </m:sup>
                            <m:e>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𝑏</m:t>
                                  </m:r>
                                </m:e>
                                <m:sub>
                                  <m:r>
                                    <a:rPr lang="it-IT" sz="1600" i="1">
                                      <a:latin typeface="Cambria Math" panose="02040503050406030204" pitchFamily="18" charset="0"/>
                                    </a:rPr>
                                    <m:t>𝑛</m:t>
                                  </m:r>
                                </m:sub>
                              </m:sSub>
                            </m:e>
                          </m:nary>
                          <m:func>
                            <m:funcPr>
                              <m:ctrlPr>
                                <a:rPr lang="it-IT" sz="1600" i="1">
                                  <a:latin typeface="Cambria Math" panose="02040503050406030204" pitchFamily="18" charset="0"/>
                                </a:rPr>
                              </m:ctrlPr>
                            </m:funcPr>
                            <m:fName>
                              <m:r>
                                <m:rPr>
                                  <m:sty m:val="p"/>
                                </m:rPr>
                                <a:rPr lang="it-IT" sz="1600" i="0">
                                  <a:latin typeface="Cambria Math" panose="02040503050406030204" pitchFamily="18" charset="0"/>
                                </a:rPr>
                                <m:t>sin</m:t>
                              </m:r>
                            </m:fName>
                            <m:e>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𝑛</m:t>
                                  </m:r>
                                  <m:r>
                                    <a:rPr lang="it-IT" sz="1600" i="1">
                                      <a:latin typeface="Cambria Math" panose="02040503050406030204" pitchFamily="18" charset="0"/>
                                    </a:rPr>
                                    <m:t>𝜗</m:t>
                                  </m:r>
                                </m:e>
                              </m:d>
                            </m:e>
                          </m:func>
                          <m:nary>
                            <m:naryPr>
                              <m:chr m:val="∑"/>
                              <m:limLoc m:val="undOvr"/>
                              <m:ctrlPr>
                                <a:rPr lang="it-IT" sz="1600" i="1">
                                  <a:latin typeface="Cambria Math" panose="02040503050406030204" pitchFamily="18" charset="0"/>
                                </a:rPr>
                              </m:ctrlPr>
                            </m:naryPr>
                            <m:sub>
                              <m:r>
                                <a:rPr lang="it-IT" sz="1600" i="1">
                                  <a:latin typeface="Cambria Math" panose="02040503050406030204" pitchFamily="18" charset="0"/>
                                </a:rPr>
                                <m:t>𝑛</m:t>
                              </m:r>
                              <m:r>
                                <a:rPr lang="it-IT" sz="1600" i="0">
                                  <a:latin typeface="Cambria Math" panose="02040503050406030204" pitchFamily="18" charset="0"/>
                                </a:rPr>
                                <m:t>=1</m:t>
                              </m:r>
                            </m:sub>
                            <m:sup>
                              <m:r>
                                <a:rPr lang="it-IT" sz="1600" i="0">
                                  <a:latin typeface="Cambria Math" panose="02040503050406030204" pitchFamily="18" charset="0"/>
                                </a:rPr>
                                <m:t>∞</m:t>
                              </m:r>
                            </m:sup>
                            <m:e>
                              <m:f>
                                <m:fPr>
                                  <m:ctrlPr>
                                    <a:rPr lang="it-IT" sz="1600" i="1">
                                      <a:solidFill>
                                        <a:srgbClr val="836967"/>
                                      </a:solidFill>
                                      <a:latin typeface="Cambria Math" panose="02040503050406030204" pitchFamily="18" charset="0"/>
                                    </a:rPr>
                                  </m:ctrlPr>
                                </m:fPr>
                                <m:num>
                                  <m:sSub>
                                    <m:sSubPr>
                                      <m:ctrlPr>
                                        <a:rPr lang="it-IT" sz="1600" i="1">
                                          <a:solidFill>
                                            <a:srgbClr val="836967"/>
                                          </a:solidFill>
                                          <a:latin typeface="Cambria Math" panose="02040503050406030204" pitchFamily="18" charset="0"/>
                                        </a:rPr>
                                      </m:ctrlPr>
                                    </m:sSubPr>
                                    <m:e>
                                      <m:r>
                                        <a:rPr lang="it-IT" sz="1600" i="0">
                                          <a:latin typeface="Cambria Math" panose="02040503050406030204" pitchFamily="18" charset="0"/>
                                        </a:rPr>
                                        <m:t>−</m:t>
                                      </m:r>
                                      <m:r>
                                        <a:rPr lang="it-IT" sz="1600" i="1">
                                          <a:latin typeface="Cambria Math" panose="02040503050406030204" pitchFamily="18" charset="0"/>
                                        </a:rPr>
                                        <m:t>𝑚𝑏</m:t>
                                      </m:r>
                                    </m:e>
                                    <m:sub>
                                      <m:r>
                                        <a:rPr lang="it-IT" sz="1600" i="1">
                                          <a:latin typeface="Cambria Math" panose="02040503050406030204" pitchFamily="18" charset="0"/>
                                        </a:rPr>
                                        <m:t>𝑚</m:t>
                                      </m:r>
                                    </m:sub>
                                  </m:sSub>
                                </m:num>
                                <m:den>
                                  <m:f>
                                    <m:fPr>
                                      <m:ctrlPr>
                                        <a:rPr lang="it-IT" sz="1600" i="1">
                                          <a:solidFill>
                                            <a:srgbClr val="836967"/>
                                          </a:solidFill>
                                          <a:latin typeface="Cambria Math" panose="02040503050406030204" pitchFamily="18" charset="0"/>
                                        </a:rPr>
                                      </m:ctrlPr>
                                    </m:fPr>
                                    <m:num>
                                      <m:r>
                                        <a:rPr lang="it-IT" sz="1600" i="1">
                                          <a:latin typeface="Cambria Math" panose="02040503050406030204" pitchFamily="18" charset="0"/>
                                        </a:rPr>
                                        <m:t>𝑏</m:t>
                                      </m:r>
                                    </m:num>
                                    <m:den>
                                      <m:r>
                                        <a:rPr lang="it-IT" sz="1600" i="0">
                                          <a:latin typeface="Cambria Math" panose="02040503050406030204" pitchFamily="18" charset="0"/>
                                        </a:rPr>
                                        <m:t>2</m:t>
                                      </m:r>
                                    </m:den>
                                  </m:f>
                                  <m:r>
                                    <a:rPr lang="it-IT" sz="1600" i="1">
                                      <a:latin typeface="Cambria Math" panose="02040503050406030204" pitchFamily="18" charset="0"/>
                                    </a:rPr>
                                    <m:t>𝑠𝑖𝑛</m:t>
                                  </m:r>
                                  <m:r>
                                    <a:rPr lang="it-IT" sz="1600" i="1">
                                      <a:latin typeface="Cambria Math" panose="02040503050406030204" pitchFamily="18" charset="0"/>
                                    </a:rPr>
                                    <m:t>𝜗</m:t>
                                  </m:r>
                                </m:den>
                              </m:f>
                            </m:e>
                          </m:nary>
                          <m:func>
                            <m:funcPr>
                              <m:ctrlPr>
                                <a:rPr lang="it-IT" sz="1600" i="1">
                                  <a:latin typeface="Cambria Math" panose="02040503050406030204" pitchFamily="18" charset="0"/>
                                </a:rPr>
                              </m:ctrlPr>
                            </m:funcPr>
                            <m:fName>
                              <m:r>
                                <m:rPr>
                                  <m:sty m:val="p"/>
                                </m:rPr>
                                <a:rPr lang="it-IT" sz="1600" i="0">
                                  <a:latin typeface="Cambria Math" panose="02040503050406030204" pitchFamily="18" charset="0"/>
                                </a:rPr>
                                <m:t>sin</m:t>
                              </m:r>
                            </m:fName>
                            <m:e>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𝑚</m:t>
                                  </m:r>
                                  <m:r>
                                    <a:rPr lang="it-IT" sz="1600" i="1">
                                      <a:latin typeface="Cambria Math" panose="02040503050406030204" pitchFamily="18" charset="0"/>
                                    </a:rPr>
                                    <m:t>𝜗</m:t>
                                  </m:r>
                                </m:e>
                              </m:d>
                              <m:d>
                                <m:dPr>
                                  <m:ctrlPr>
                                    <a:rPr lang="it-IT" sz="1600" i="1">
                                      <a:solidFill>
                                        <a:srgbClr val="836967"/>
                                      </a:solidFill>
                                      <a:latin typeface="Cambria Math" panose="02040503050406030204" pitchFamily="18" charset="0"/>
                                    </a:rPr>
                                  </m:ctrlPr>
                                </m:dPr>
                                <m:e>
                                  <m:r>
                                    <a:rPr lang="it-IT" sz="1600" i="0">
                                      <a:latin typeface="Cambria Math" panose="02040503050406030204" pitchFamily="18" charset="0"/>
                                    </a:rPr>
                                    <m:t>−</m:t>
                                  </m:r>
                                  <m:f>
                                    <m:fPr>
                                      <m:ctrlPr>
                                        <a:rPr lang="it-IT" sz="1600" i="1">
                                          <a:solidFill>
                                            <a:srgbClr val="836967"/>
                                          </a:solidFill>
                                          <a:latin typeface="Cambria Math" panose="02040503050406030204" pitchFamily="18" charset="0"/>
                                        </a:rPr>
                                      </m:ctrlPr>
                                    </m:fPr>
                                    <m:num>
                                      <m:r>
                                        <a:rPr lang="it-IT" sz="1600" i="1">
                                          <a:latin typeface="Cambria Math" panose="02040503050406030204" pitchFamily="18" charset="0"/>
                                        </a:rPr>
                                        <m:t>𝑏</m:t>
                                      </m:r>
                                    </m:num>
                                    <m:den>
                                      <m:r>
                                        <a:rPr lang="it-IT" sz="1600" i="0">
                                          <a:latin typeface="Cambria Math" panose="02040503050406030204" pitchFamily="18" charset="0"/>
                                        </a:rPr>
                                        <m:t>2</m:t>
                                      </m:r>
                                    </m:den>
                                  </m:f>
                                  <m:r>
                                    <a:rPr lang="it-IT" sz="1600" i="1">
                                      <a:latin typeface="Cambria Math" panose="02040503050406030204" pitchFamily="18" charset="0"/>
                                    </a:rPr>
                                    <m:t>𝑠𝑖𝑛</m:t>
                                  </m:r>
                                  <m:r>
                                    <a:rPr lang="it-IT" sz="1600" i="1">
                                      <a:latin typeface="Cambria Math" panose="02040503050406030204" pitchFamily="18" charset="0"/>
                                    </a:rPr>
                                    <m:t>𝜗</m:t>
                                  </m:r>
                                </m:e>
                              </m:d>
                              <m:r>
                                <a:rPr lang="it-IT" sz="1600" i="1">
                                  <a:latin typeface="Cambria Math" panose="02040503050406030204" pitchFamily="18" charset="0"/>
                                </a:rPr>
                                <m:t>𝑑</m:t>
                              </m:r>
                              <m:r>
                                <a:rPr lang="it-IT" sz="1600" i="1">
                                  <a:latin typeface="Cambria Math" panose="02040503050406030204" pitchFamily="18" charset="0"/>
                                </a:rPr>
                                <m:t>𝜗</m:t>
                              </m:r>
                            </m:e>
                          </m:func>
                          <m:r>
                            <a:rPr lang="it-IT" sz="1600" b="0" i="1" smtClean="0">
                              <a:latin typeface="Cambria Math" panose="02040503050406030204" pitchFamily="18" charset="0"/>
                            </a:rPr>
                            <m:t>=</m:t>
                          </m:r>
                          <m:r>
                            <a:rPr lang="it-IT" sz="1600" i="1">
                              <a:latin typeface="Cambria Math" panose="02040503050406030204" pitchFamily="18" charset="0"/>
                            </a:rPr>
                            <m:t>𝜌</m:t>
                          </m:r>
                          <m:nary>
                            <m:naryPr>
                              <m:limLoc m:val="subSup"/>
                              <m:ctrlPr>
                                <a:rPr lang="it-IT" sz="1600" i="1">
                                  <a:latin typeface="Cambria Math" panose="02040503050406030204" pitchFamily="18" charset="0"/>
                                </a:rPr>
                              </m:ctrlPr>
                            </m:naryPr>
                            <m:sub>
                              <m:r>
                                <a:rPr lang="it-IT" sz="1600" i="1">
                                  <a:latin typeface="Cambria Math" panose="02040503050406030204" pitchFamily="18" charset="0"/>
                                </a:rPr>
                                <m:t>𝜋</m:t>
                              </m:r>
                            </m:sub>
                            <m:sup>
                              <m:r>
                                <a:rPr lang="it-IT" sz="1600">
                                  <a:latin typeface="Cambria Math" panose="02040503050406030204" pitchFamily="18" charset="0"/>
                                </a:rPr>
                                <m:t>0</m:t>
                              </m:r>
                            </m:sup>
                            <m:e>
                              <m:nary>
                                <m:naryPr>
                                  <m:chr m:val="∑"/>
                                  <m:limLoc m:val="undOvr"/>
                                  <m:ctrlPr>
                                    <a:rPr lang="it-IT" sz="1600" i="1">
                                      <a:latin typeface="Cambria Math" panose="02040503050406030204" pitchFamily="18" charset="0"/>
                                    </a:rPr>
                                  </m:ctrlPr>
                                </m:naryPr>
                                <m:sub>
                                  <m:r>
                                    <a:rPr lang="it-IT" sz="1600" i="1">
                                      <a:latin typeface="Cambria Math" panose="02040503050406030204" pitchFamily="18" charset="0"/>
                                    </a:rPr>
                                    <m:t>𝑛</m:t>
                                  </m:r>
                                  <m:r>
                                    <a:rPr lang="it-IT" sz="1600" b="0" i="1" smtClean="0">
                                      <a:latin typeface="Cambria Math" panose="02040503050406030204" pitchFamily="18" charset="0"/>
                                    </a:rPr>
                                    <m:t>,</m:t>
                                  </m:r>
                                  <m:r>
                                    <a:rPr lang="it-IT" sz="1600" b="0" i="1" smtClean="0">
                                      <a:latin typeface="Cambria Math" panose="02040503050406030204" pitchFamily="18" charset="0"/>
                                    </a:rPr>
                                    <m:t>𝑚</m:t>
                                  </m:r>
                                  <m:r>
                                    <a:rPr lang="it-IT" sz="1600">
                                      <a:latin typeface="Cambria Math" panose="02040503050406030204" pitchFamily="18" charset="0"/>
                                    </a:rPr>
                                    <m:t>=1</m:t>
                                  </m:r>
                                </m:sub>
                                <m:sup>
                                  <m:r>
                                    <a:rPr lang="it-IT" sz="1600">
                                      <a:latin typeface="Cambria Math" panose="02040503050406030204" pitchFamily="18" charset="0"/>
                                    </a:rPr>
                                    <m:t>∞</m:t>
                                  </m:r>
                                </m:sup>
                                <m:e>
                                  <m:sSub>
                                    <m:sSubPr>
                                      <m:ctrlPr>
                                        <a:rPr lang="it-IT" sz="1600" i="1" smtClean="0">
                                          <a:solidFill>
                                            <a:srgbClr val="836967"/>
                                          </a:solidFill>
                                          <a:latin typeface="Cambria Math" panose="02040503050406030204" pitchFamily="18" charset="0"/>
                                        </a:rPr>
                                      </m:ctrlPr>
                                    </m:sSubPr>
                                    <m:e>
                                      <m:r>
                                        <a:rPr lang="it-IT" sz="1600" i="1">
                                          <a:latin typeface="Cambria Math" panose="02040503050406030204" pitchFamily="18" charset="0"/>
                                        </a:rPr>
                                        <m:t>𝑏</m:t>
                                      </m:r>
                                    </m:e>
                                    <m:sub>
                                      <m:r>
                                        <a:rPr lang="it-IT" sz="1600" i="1">
                                          <a:latin typeface="Cambria Math" panose="02040503050406030204" pitchFamily="18" charset="0"/>
                                        </a:rPr>
                                        <m:t>𝑛</m:t>
                                      </m:r>
                                    </m:sub>
                                  </m:sSub>
                                </m:e>
                              </m:nary>
                              <m:func>
                                <m:funcPr>
                                  <m:ctrlPr>
                                    <a:rPr lang="it-IT" sz="1600" i="1">
                                      <a:latin typeface="Cambria Math" panose="02040503050406030204" pitchFamily="18" charset="0"/>
                                    </a:rPr>
                                  </m:ctrlPr>
                                </m:funcPr>
                                <m:fName>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𝑏</m:t>
                                      </m:r>
                                    </m:e>
                                    <m:sub>
                                      <m:r>
                                        <a:rPr lang="it-IT" sz="1600" b="0" i="1" smtClean="0">
                                          <a:latin typeface="Cambria Math" panose="02040503050406030204" pitchFamily="18" charset="0"/>
                                        </a:rPr>
                                        <m:t>𝑚</m:t>
                                      </m:r>
                                    </m:sub>
                                  </m:sSub>
                                  <m:r>
                                    <m:rPr>
                                      <m:sty m:val="p"/>
                                    </m:rPr>
                                    <a:rPr lang="it-IT" sz="1600">
                                      <a:latin typeface="Cambria Math" panose="02040503050406030204" pitchFamily="18" charset="0"/>
                                    </a:rPr>
                                    <m:t>sin</m:t>
                                  </m:r>
                                </m:fName>
                                <m:e>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𝑛</m:t>
                                      </m:r>
                                      <m:r>
                                        <a:rPr lang="it-IT" sz="1600" i="1">
                                          <a:latin typeface="Cambria Math" panose="02040503050406030204" pitchFamily="18" charset="0"/>
                                        </a:rPr>
                                        <m:t>𝜗</m:t>
                                      </m:r>
                                    </m:e>
                                  </m:d>
                                </m:e>
                              </m:func>
                              <m:func>
                                <m:funcPr>
                                  <m:ctrlPr>
                                    <a:rPr lang="it-IT" sz="1600" i="1">
                                      <a:latin typeface="Cambria Math" panose="02040503050406030204" pitchFamily="18" charset="0"/>
                                    </a:rPr>
                                  </m:ctrlPr>
                                </m:funcPr>
                                <m:fName>
                                  <m:r>
                                    <m:rPr>
                                      <m:sty m:val="p"/>
                                    </m:rPr>
                                    <a:rPr lang="it-IT" sz="1600">
                                      <a:latin typeface="Cambria Math" panose="02040503050406030204" pitchFamily="18" charset="0"/>
                                    </a:rPr>
                                    <m:t>sin</m:t>
                                  </m:r>
                                </m:fName>
                                <m:e>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𝑚</m:t>
                                      </m:r>
                                      <m:r>
                                        <a:rPr lang="it-IT" sz="1600" i="1">
                                          <a:latin typeface="Cambria Math" panose="02040503050406030204" pitchFamily="18" charset="0"/>
                                        </a:rPr>
                                        <m:t>𝜗</m:t>
                                      </m:r>
                                    </m:e>
                                  </m:d>
                                  <m:r>
                                    <a:rPr lang="it-IT" sz="1600" i="1">
                                      <a:latin typeface="Cambria Math" panose="02040503050406030204" pitchFamily="18" charset="0"/>
                                    </a:rPr>
                                    <m:t>𝑑</m:t>
                                  </m:r>
                                  <m:r>
                                    <a:rPr lang="it-IT" sz="1600" i="1">
                                      <a:latin typeface="Cambria Math" panose="02040503050406030204" pitchFamily="18" charset="0"/>
                                    </a:rPr>
                                    <m:t>𝜗</m:t>
                                  </m:r>
                                </m:e>
                              </m:func>
                            </m:e>
                          </m:nary>
                        </m:e>
                      </m:nary>
                    </m:oMath>
                  </m:oMathPara>
                </a14:m>
                <a:endParaRPr lang="it-IT" sz="1600" dirty="0"/>
              </a:p>
            </p:txBody>
          </p:sp>
        </mc:Choice>
        <mc:Fallback xmlns="">
          <p:sp>
            <p:nvSpPr>
              <p:cNvPr id="12" name="CasellaDiTesto 11">
                <a:extLst>
                  <a:ext uri="{FF2B5EF4-FFF2-40B4-BE49-F238E27FC236}">
                    <a16:creationId xmlns:a16="http://schemas.microsoft.com/office/drawing/2014/main" id="{100792E9-025B-BC8E-59D9-3AE6C69D64B5}"/>
                  </a:ext>
                </a:extLst>
              </p:cNvPr>
              <p:cNvSpPr txBox="1">
                <a:spLocks noRot="1" noChangeAspect="1" noMove="1" noResize="1" noEditPoints="1" noAdjustHandles="1" noChangeArrowheads="1" noChangeShapeType="1" noTextEdit="1"/>
              </p:cNvSpPr>
              <p:nvPr/>
            </p:nvSpPr>
            <p:spPr>
              <a:xfrm>
                <a:off x="-2458" y="5648212"/>
                <a:ext cx="9365221" cy="841577"/>
              </a:xfrm>
              <a:prstGeom prst="rect">
                <a:avLst/>
              </a:prstGeom>
              <a:blipFill>
                <a:blip r:embed="rId5"/>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8FC0D769-C0BC-23AF-D4C6-E2AAB6F51D37}"/>
                  </a:ext>
                </a:extLst>
              </p:cNvPr>
              <p:cNvSpPr txBox="1"/>
              <p:nvPr/>
            </p:nvSpPr>
            <p:spPr>
              <a:xfrm>
                <a:off x="7282016" y="5642185"/>
                <a:ext cx="6098458" cy="8476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ea typeface="Times New Roman" panose="02020603050405020304" pitchFamily="18" charset="0"/>
                              <a:cs typeface="Calibri" panose="020F0502020204030204" pitchFamily="34" charset="0"/>
                            </a:rPr>
                            <m:t>𝐷</m:t>
                          </m:r>
                        </m:e>
                        <m:sub>
                          <m:r>
                            <a:rPr lang="it-IT" i="1">
                              <a:latin typeface="Cambria Math" panose="02040503050406030204" pitchFamily="18" charset="0"/>
                              <a:ea typeface="Times New Roman" panose="02020603050405020304" pitchFamily="18" charset="0"/>
                              <a:cs typeface="Calibri" panose="020F0502020204030204" pitchFamily="34" charset="0"/>
                            </a:rPr>
                            <m:t>𝑖</m:t>
                          </m:r>
                        </m:sub>
                      </m:sSub>
                      <m:r>
                        <a:rPr lang="it-IT" i="0">
                          <a:latin typeface="Cambria Math" panose="02040503050406030204" pitchFamily="18" charset="0"/>
                        </a:rPr>
                        <m:t>=</m:t>
                      </m:r>
                      <m:r>
                        <a:rPr lang="it-IT" i="1">
                          <a:latin typeface="Cambria Math" panose="02040503050406030204" pitchFamily="18" charset="0"/>
                        </a:rPr>
                        <m:t>𝜌</m:t>
                      </m:r>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𝜋</m:t>
                          </m:r>
                        </m:num>
                        <m:den>
                          <m:r>
                            <a:rPr lang="it-IT" i="0">
                              <a:latin typeface="Cambria Math" panose="02040503050406030204" pitchFamily="18" charset="0"/>
                            </a:rPr>
                            <m:t>2</m:t>
                          </m:r>
                        </m:den>
                      </m:f>
                      <m:nary>
                        <m:naryPr>
                          <m:chr m:val="∑"/>
                          <m:limLoc m:val="undOvr"/>
                          <m:ctrlPr>
                            <a:rPr lang="it-IT" i="1">
                              <a:latin typeface="Cambria Math" panose="02040503050406030204" pitchFamily="18" charset="0"/>
                            </a:rPr>
                          </m:ctrlPr>
                        </m:naryPr>
                        <m:sub>
                          <m:r>
                            <a:rPr lang="it-IT" i="1">
                              <a:latin typeface="Cambria Math" panose="02040503050406030204" pitchFamily="18" charset="0"/>
                            </a:rPr>
                            <m:t>𝑛</m:t>
                          </m:r>
                          <m:r>
                            <a:rPr lang="it-IT" i="0">
                              <a:latin typeface="Cambria Math" panose="02040503050406030204" pitchFamily="18" charset="0"/>
                            </a:rPr>
                            <m:t>=1</m:t>
                          </m:r>
                        </m:sub>
                        <m:sup>
                          <m:r>
                            <a:rPr lang="it-IT" i="0">
                              <a:latin typeface="Cambria Math" panose="02040503050406030204" pitchFamily="18" charset="0"/>
                            </a:rPr>
                            <m:t>∞</m:t>
                          </m:r>
                        </m:sup>
                        <m:e>
                          <m:sSup>
                            <m:sSupPr>
                              <m:ctrlPr>
                                <a:rPr lang="it-IT" i="1">
                                  <a:solidFill>
                                    <a:srgbClr val="836967"/>
                                  </a:solidFill>
                                  <a:latin typeface="Cambria Math" panose="02040503050406030204" pitchFamily="18" charset="0"/>
                                </a:rPr>
                              </m:ctrlPr>
                            </m:sSupPr>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𝑛𝑏</m:t>
                                  </m:r>
                                </m:e>
                                <m:sub>
                                  <m:r>
                                    <a:rPr lang="it-IT" i="1">
                                      <a:latin typeface="Cambria Math" panose="02040503050406030204" pitchFamily="18" charset="0"/>
                                    </a:rPr>
                                    <m:t>𝑛</m:t>
                                  </m:r>
                                </m:sub>
                              </m:sSub>
                            </m:e>
                            <m:sup>
                              <m:r>
                                <a:rPr lang="it-IT" i="0">
                                  <a:latin typeface="Cambria Math" panose="02040503050406030204" pitchFamily="18" charset="0"/>
                                </a:rPr>
                                <m:t>2</m:t>
                              </m:r>
                            </m:sup>
                          </m:sSup>
                        </m:e>
                      </m:nary>
                    </m:oMath>
                  </m:oMathPara>
                </a14:m>
                <a:endParaRPr lang="it-IT" dirty="0"/>
              </a:p>
            </p:txBody>
          </p:sp>
        </mc:Choice>
        <mc:Fallback xmlns="">
          <p:sp>
            <p:nvSpPr>
              <p:cNvPr id="14" name="CasellaDiTesto 13">
                <a:extLst>
                  <a:ext uri="{FF2B5EF4-FFF2-40B4-BE49-F238E27FC236}">
                    <a16:creationId xmlns:a16="http://schemas.microsoft.com/office/drawing/2014/main" id="{8FC0D769-C0BC-23AF-D4C6-E2AAB6F51D37}"/>
                  </a:ext>
                </a:extLst>
              </p:cNvPr>
              <p:cNvSpPr txBox="1">
                <a:spLocks noRot="1" noChangeAspect="1" noMove="1" noResize="1" noEditPoints="1" noAdjustHandles="1" noChangeArrowheads="1" noChangeShapeType="1" noTextEdit="1"/>
              </p:cNvSpPr>
              <p:nvPr/>
            </p:nvSpPr>
            <p:spPr>
              <a:xfrm>
                <a:off x="7282016" y="5642185"/>
                <a:ext cx="6098458" cy="847604"/>
              </a:xfrm>
              <a:prstGeom prst="rect">
                <a:avLst/>
              </a:prstGeom>
              <a:blipFill>
                <a:blip r:embed="rId6"/>
                <a:stretch>
                  <a:fillRect/>
                </a:stretch>
              </a:blipFill>
            </p:spPr>
            <p:txBody>
              <a:bodyPr/>
              <a:lstStyle/>
              <a:p>
                <a:r>
                  <a:rPr lang="it-IT">
                    <a:noFill/>
                  </a:rPr>
                  <a:t> </a:t>
                </a:r>
              </a:p>
            </p:txBody>
          </p:sp>
        </mc:Fallback>
      </mc:AlternateContent>
      <p:sp>
        <p:nvSpPr>
          <p:cNvPr id="3" name="Titolo 1">
            <a:extLst>
              <a:ext uri="{FF2B5EF4-FFF2-40B4-BE49-F238E27FC236}">
                <a16:creationId xmlns:a16="http://schemas.microsoft.com/office/drawing/2014/main" id="{26094838-46D1-5B33-2975-2BE8E5CC9AE1}"/>
              </a:ext>
            </a:extLst>
          </p:cNvPr>
          <p:cNvSpPr txBox="1">
            <a:spLocks/>
          </p:cNvSpPr>
          <p:nvPr/>
        </p:nvSpPr>
        <p:spPr>
          <a:xfrm>
            <a:off x="838200" y="16411"/>
            <a:ext cx="10515600" cy="13255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dirty="0"/>
              <a:t>Forze nel piano di Trefftz</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D04BB88A-11D1-86F7-B697-49D732D0E770}"/>
                  </a:ext>
                </a:extLst>
              </p:cNvPr>
              <p:cNvSpPr txBox="1"/>
              <p:nvPr/>
            </p:nvSpPr>
            <p:spPr>
              <a:xfrm>
                <a:off x="5705171" y="1613576"/>
                <a:ext cx="6098458" cy="932884"/>
              </a:xfrm>
              <a:prstGeom prst="rect">
                <a:avLst/>
              </a:prstGeom>
              <a:noFill/>
            </p:spPr>
            <p:txBody>
              <a:bodyPr wrap="square">
                <a:spAutoFit/>
              </a:bodyPr>
              <a:lstStyle/>
              <a:p>
                <a:pPr algn="just">
                  <a:spcAft>
                    <a:spcPts val="600"/>
                  </a:spcAft>
                </a:pPr>
                <a14:m>
                  <m:oMathPara xmlns:m="http://schemas.openxmlformats.org/officeDocument/2006/math">
                    <m:oMathParaPr>
                      <m:jc m:val="centerGroup"/>
                    </m:oMathParaPr>
                    <m:oMath xmlns:m="http://schemas.openxmlformats.org/officeDocument/2006/math">
                      <m:r>
                        <a:rPr lang="it-IT" sz="1800" i="1" smtClean="0">
                          <a:effectLst/>
                          <a:latin typeface="Cambria Math" panose="02040503050406030204" pitchFamily="18" charset="0"/>
                          <a:ea typeface="Times New Roman" panose="02020603050405020304" pitchFamily="18" charset="0"/>
                        </a:rPr>
                        <m:t>𝑣</m:t>
                      </m:r>
                      <m:r>
                        <a:rPr lang="it-IT" sz="1800" i="1" smtClean="0">
                          <a:effectLst/>
                          <a:latin typeface="Cambria Math" panose="02040503050406030204" pitchFamily="18" charset="0"/>
                          <a:ea typeface="Times New Roman" panose="02020603050405020304" pitchFamily="18" charset="0"/>
                        </a:rPr>
                        <m:t>=</m:t>
                      </m:r>
                      <m:f>
                        <m:fPr>
                          <m:ctrlPr>
                            <a:rPr lang="it-IT" sz="1800" i="1">
                              <a:effectLst/>
                              <a:latin typeface="Cambria Math" panose="02040503050406030204" pitchFamily="18" charset="0"/>
                              <a:ea typeface="Times New Roman" panose="02020603050405020304" pitchFamily="18" charset="0"/>
                            </a:rPr>
                          </m:ctrlPr>
                        </m:fPr>
                        <m:num>
                          <m:nary>
                            <m:naryPr>
                              <m:chr m:val="∑"/>
                              <m:limLoc m:val="undOvr"/>
                              <m:ctrlPr>
                                <a:rPr lang="it-IT" sz="1800" i="1">
                                  <a:effectLst/>
                                  <a:latin typeface="Cambria Math" panose="02040503050406030204" pitchFamily="18" charset="0"/>
                                  <a:ea typeface="Times New Roman" panose="02020603050405020304" pitchFamily="18" charset="0"/>
                                </a:rPr>
                              </m:ctrlPr>
                            </m:naryPr>
                            <m:sub>
                              <m:r>
                                <a:rPr lang="it-IT" sz="1800" i="1">
                                  <a:effectLst/>
                                  <a:latin typeface="Cambria Math" panose="02040503050406030204" pitchFamily="18" charset="0"/>
                                  <a:ea typeface="Times New Roman" panose="02020603050405020304" pitchFamily="18" charset="0"/>
                                </a:rPr>
                                <m:t>𝑛</m:t>
                              </m:r>
                              <m:r>
                                <a:rPr lang="it-IT" sz="1800" i="1">
                                  <a:effectLst/>
                                  <a:latin typeface="Cambria Math" panose="02040503050406030204" pitchFamily="18" charset="0"/>
                                  <a:ea typeface="Times New Roman" panose="02020603050405020304" pitchFamily="18" charset="0"/>
                                </a:rPr>
                                <m:t>=1</m:t>
                              </m:r>
                            </m:sub>
                            <m:sup>
                              <m:r>
                                <a:rPr lang="it-IT" sz="1800" i="1">
                                  <a:effectLst/>
                                  <a:latin typeface="Cambria Math" panose="02040503050406030204" pitchFamily="18" charset="0"/>
                                  <a:ea typeface="Times New Roman" panose="02020603050405020304" pitchFamily="18" charset="0"/>
                                </a:rPr>
                                <m:t>∞</m:t>
                              </m:r>
                            </m:sup>
                            <m:e>
                              <m:sSub>
                                <m:sSubPr>
                                  <m:ctrlPr>
                                    <a:rPr lang="it-IT" sz="1800" i="1">
                                      <a:effectLst/>
                                      <a:latin typeface="Cambria Math" panose="02040503050406030204" pitchFamily="18" charset="0"/>
                                      <a:ea typeface="Times New Roman" panose="02020603050405020304" pitchFamily="18" charset="0"/>
                                    </a:rPr>
                                  </m:ctrlPr>
                                </m:sSubPr>
                                <m:e>
                                  <m:r>
                                    <a:rPr lang="it-IT" sz="1800" i="1">
                                      <a:effectLst/>
                                      <a:latin typeface="Cambria Math" panose="02040503050406030204" pitchFamily="18" charset="0"/>
                                      <a:ea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rPr>
                                    <m:t>𝑛𝑏</m:t>
                                  </m:r>
                                </m:e>
                                <m:sub>
                                  <m:r>
                                    <a:rPr lang="it-IT" sz="1800" i="1">
                                      <a:effectLst/>
                                      <a:latin typeface="Cambria Math" panose="02040503050406030204" pitchFamily="18" charset="0"/>
                                      <a:ea typeface="Times New Roman" panose="02020603050405020304" pitchFamily="18" charset="0"/>
                                    </a:rPr>
                                    <m:t>𝑛</m:t>
                                  </m:r>
                                </m:sub>
                              </m:sSub>
                            </m:e>
                          </m:nary>
                          <m:r>
                            <m:rPr>
                              <m:sty m:val="p"/>
                            </m:rPr>
                            <a:rPr lang="it-IT" sz="1800">
                              <a:effectLst/>
                              <a:latin typeface="Cambria Math" panose="02040503050406030204" pitchFamily="18" charset="0"/>
                              <a:ea typeface="Times New Roman" panose="02020603050405020304" pitchFamily="18" charset="0"/>
                            </a:rPr>
                            <m:t>cos</m:t>
                          </m:r>
                          <m:r>
                            <a:rPr lang="it-IT" sz="1800">
                              <a:effectLst/>
                              <a:latin typeface="Cambria Math" panose="02040503050406030204" pitchFamily="18" charset="0"/>
                              <a:ea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rPr>
                            <m:t>𝑛</m:t>
                          </m:r>
                          <m:r>
                            <a:rPr lang="it-IT" sz="1800" i="1">
                              <a:effectLst/>
                              <a:latin typeface="Cambria Math" panose="02040503050406030204" pitchFamily="18" charset="0"/>
                              <a:ea typeface="Times New Roman" panose="02020603050405020304" pitchFamily="18" charset="0"/>
                            </a:rPr>
                            <m:t>𝜗</m:t>
                          </m:r>
                          <m:r>
                            <a:rPr lang="it-IT" sz="1800" i="1">
                              <a:effectLst/>
                              <a:latin typeface="Cambria Math" panose="02040503050406030204" pitchFamily="18" charset="0"/>
                              <a:ea typeface="Times New Roman" panose="02020603050405020304" pitchFamily="18" charset="0"/>
                            </a:rPr>
                            <m:t>)</m:t>
                          </m:r>
                        </m:num>
                        <m:den>
                          <m:f>
                            <m:fPr>
                              <m:ctrlPr>
                                <a:rPr lang="it-IT" sz="1800" i="1">
                                  <a:effectLst/>
                                  <a:latin typeface="Cambria Math" panose="02040503050406030204" pitchFamily="18" charset="0"/>
                                  <a:ea typeface="Times New Roman" panose="02020603050405020304" pitchFamily="18" charset="0"/>
                                </a:rPr>
                              </m:ctrlPr>
                            </m:fPr>
                            <m:num>
                              <m:r>
                                <a:rPr lang="it-IT" sz="1800" i="1">
                                  <a:effectLst/>
                                  <a:latin typeface="Cambria Math" panose="02040503050406030204" pitchFamily="18" charset="0"/>
                                  <a:ea typeface="Times New Roman" panose="02020603050405020304" pitchFamily="18" charset="0"/>
                                </a:rPr>
                                <m:t>𝑏</m:t>
                              </m:r>
                            </m:num>
                            <m:den>
                              <m:r>
                                <a:rPr lang="it-IT" sz="1800" i="1">
                                  <a:effectLst/>
                                  <a:latin typeface="Cambria Math" panose="02040503050406030204" pitchFamily="18" charset="0"/>
                                  <a:ea typeface="Times New Roman" panose="02020603050405020304" pitchFamily="18" charset="0"/>
                                </a:rPr>
                                <m:t>2</m:t>
                              </m:r>
                            </m:den>
                          </m:f>
                          <m:r>
                            <a:rPr lang="it-IT" sz="1800" i="1">
                              <a:effectLst/>
                              <a:latin typeface="Cambria Math" panose="02040503050406030204" pitchFamily="18" charset="0"/>
                              <a:ea typeface="Times New Roman" panose="02020603050405020304" pitchFamily="18" charset="0"/>
                            </a:rPr>
                            <m:t>𝑠𝑖𝑛</m:t>
                          </m:r>
                          <m:r>
                            <a:rPr lang="it-IT" sz="1800" i="1">
                              <a:effectLst/>
                              <a:latin typeface="Cambria Math" panose="02040503050406030204" pitchFamily="18" charset="0"/>
                              <a:ea typeface="Times New Roman" panose="02020603050405020304" pitchFamily="18" charset="0"/>
                            </a:rPr>
                            <m:t>𝜗</m:t>
                          </m:r>
                        </m:den>
                      </m:f>
                      <m:r>
                        <a:rPr lang="it-IT" sz="1800" i="1">
                          <a:effectLst/>
                          <a:latin typeface="Cambria Math" panose="02040503050406030204" pitchFamily="18" charset="0"/>
                          <a:ea typeface="Times New Roman" panose="02020603050405020304" pitchFamily="18" charset="0"/>
                        </a:rPr>
                        <m:t>        </m:t>
                      </m:r>
                      <m:r>
                        <a:rPr lang="it-IT" sz="1800" i="1">
                          <a:effectLst/>
                          <a:latin typeface="Cambria Math" panose="02040503050406030204" pitchFamily="18" charset="0"/>
                          <a:ea typeface="Times New Roman" panose="02020603050405020304" pitchFamily="18" charset="0"/>
                        </a:rPr>
                        <m:t>𝑤</m:t>
                      </m:r>
                      <m:r>
                        <a:rPr lang="it-IT" sz="1800" i="1">
                          <a:effectLst/>
                          <a:latin typeface="Cambria Math" panose="02040503050406030204" pitchFamily="18" charset="0"/>
                          <a:ea typeface="Times New Roman" panose="02020603050405020304" pitchFamily="18" charset="0"/>
                        </a:rPr>
                        <m:t>=</m:t>
                      </m:r>
                      <m:f>
                        <m:fPr>
                          <m:ctrlPr>
                            <a:rPr lang="it-IT" sz="1800" i="1">
                              <a:effectLst/>
                              <a:latin typeface="Cambria Math" panose="02040503050406030204" pitchFamily="18" charset="0"/>
                              <a:ea typeface="Times New Roman" panose="02020603050405020304" pitchFamily="18" charset="0"/>
                            </a:rPr>
                          </m:ctrlPr>
                        </m:fPr>
                        <m:num>
                          <m:nary>
                            <m:naryPr>
                              <m:chr m:val="∑"/>
                              <m:limLoc m:val="undOvr"/>
                              <m:ctrlPr>
                                <a:rPr lang="it-IT" sz="1800" i="1">
                                  <a:effectLst/>
                                  <a:latin typeface="Cambria Math" panose="02040503050406030204" pitchFamily="18" charset="0"/>
                                  <a:ea typeface="Times New Roman" panose="02020603050405020304" pitchFamily="18" charset="0"/>
                                </a:rPr>
                              </m:ctrlPr>
                            </m:naryPr>
                            <m:sub>
                              <m:r>
                                <a:rPr lang="it-IT" sz="1800" i="1">
                                  <a:effectLst/>
                                  <a:latin typeface="Cambria Math" panose="02040503050406030204" pitchFamily="18" charset="0"/>
                                  <a:ea typeface="Times New Roman" panose="02020603050405020304" pitchFamily="18" charset="0"/>
                                </a:rPr>
                                <m:t>𝑛</m:t>
                              </m:r>
                              <m:r>
                                <a:rPr lang="it-IT" sz="1800" i="1">
                                  <a:effectLst/>
                                  <a:latin typeface="Cambria Math" panose="02040503050406030204" pitchFamily="18" charset="0"/>
                                  <a:ea typeface="Times New Roman" panose="02020603050405020304" pitchFamily="18" charset="0"/>
                                </a:rPr>
                                <m:t>=1</m:t>
                              </m:r>
                            </m:sub>
                            <m:sup>
                              <m:r>
                                <a:rPr lang="it-IT" sz="1800" i="1">
                                  <a:effectLst/>
                                  <a:latin typeface="Cambria Math" panose="02040503050406030204" pitchFamily="18" charset="0"/>
                                  <a:ea typeface="Times New Roman" panose="02020603050405020304" pitchFamily="18" charset="0"/>
                                </a:rPr>
                                <m:t>∞</m:t>
                              </m:r>
                            </m:sup>
                            <m:e>
                              <m:sSub>
                                <m:sSubPr>
                                  <m:ctrlPr>
                                    <a:rPr lang="it-IT" sz="1800" i="1">
                                      <a:effectLst/>
                                      <a:latin typeface="Cambria Math" panose="02040503050406030204" pitchFamily="18" charset="0"/>
                                      <a:ea typeface="Times New Roman" panose="02020603050405020304" pitchFamily="18" charset="0"/>
                                    </a:rPr>
                                  </m:ctrlPr>
                                </m:sSubPr>
                                <m:e>
                                  <m:r>
                                    <a:rPr lang="it-IT" sz="1800" i="1">
                                      <a:effectLst/>
                                      <a:latin typeface="Cambria Math" panose="02040503050406030204" pitchFamily="18" charset="0"/>
                                      <a:ea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rPr>
                                    <m:t>𝑛𝑏</m:t>
                                  </m:r>
                                </m:e>
                                <m:sub>
                                  <m:r>
                                    <a:rPr lang="it-IT" sz="1800" i="1">
                                      <a:effectLst/>
                                      <a:latin typeface="Cambria Math" panose="02040503050406030204" pitchFamily="18" charset="0"/>
                                      <a:ea typeface="Times New Roman" panose="02020603050405020304" pitchFamily="18" charset="0"/>
                                    </a:rPr>
                                    <m:t>𝑛</m:t>
                                  </m:r>
                                </m:sub>
                              </m:sSub>
                            </m:e>
                          </m:nary>
                          <m:r>
                            <m:rPr>
                              <m:sty m:val="p"/>
                            </m:rPr>
                            <a:rPr lang="it-IT" sz="1800">
                              <a:effectLst/>
                              <a:latin typeface="Cambria Math" panose="02040503050406030204" pitchFamily="18" charset="0"/>
                              <a:ea typeface="Times New Roman" panose="02020603050405020304" pitchFamily="18" charset="0"/>
                            </a:rPr>
                            <m:t>sin</m:t>
                          </m:r>
                          <m:r>
                            <a:rPr lang="it-IT" sz="1800">
                              <a:effectLst/>
                              <a:latin typeface="Cambria Math" panose="02040503050406030204" pitchFamily="18" charset="0"/>
                              <a:ea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rPr>
                            <m:t>𝑛</m:t>
                          </m:r>
                          <m:r>
                            <a:rPr lang="it-IT" sz="1800" i="1">
                              <a:effectLst/>
                              <a:latin typeface="Cambria Math" panose="02040503050406030204" pitchFamily="18" charset="0"/>
                              <a:ea typeface="Times New Roman" panose="02020603050405020304" pitchFamily="18" charset="0"/>
                            </a:rPr>
                            <m:t>𝜗</m:t>
                          </m:r>
                          <m:r>
                            <a:rPr lang="it-IT" sz="1800" i="1">
                              <a:effectLst/>
                              <a:latin typeface="Cambria Math" panose="02040503050406030204" pitchFamily="18" charset="0"/>
                              <a:ea typeface="Times New Roman" panose="02020603050405020304" pitchFamily="18" charset="0"/>
                            </a:rPr>
                            <m:t>)</m:t>
                          </m:r>
                        </m:num>
                        <m:den>
                          <m:f>
                            <m:fPr>
                              <m:ctrlPr>
                                <a:rPr lang="it-IT" sz="1800" i="1">
                                  <a:effectLst/>
                                  <a:latin typeface="Cambria Math" panose="02040503050406030204" pitchFamily="18" charset="0"/>
                                  <a:ea typeface="Times New Roman" panose="02020603050405020304" pitchFamily="18" charset="0"/>
                                </a:rPr>
                              </m:ctrlPr>
                            </m:fPr>
                            <m:num>
                              <m:r>
                                <a:rPr lang="it-IT" sz="1800" i="1">
                                  <a:effectLst/>
                                  <a:latin typeface="Cambria Math" panose="02040503050406030204" pitchFamily="18" charset="0"/>
                                  <a:ea typeface="Times New Roman" panose="02020603050405020304" pitchFamily="18" charset="0"/>
                                </a:rPr>
                                <m:t>𝑏</m:t>
                              </m:r>
                            </m:num>
                            <m:den>
                              <m:r>
                                <a:rPr lang="it-IT" sz="1800" i="1">
                                  <a:effectLst/>
                                  <a:latin typeface="Cambria Math" panose="02040503050406030204" pitchFamily="18" charset="0"/>
                                  <a:ea typeface="Times New Roman" panose="02020603050405020304" pitchFamily="18" charset="0"/>
                                </a:rPr>
                                <m:t>2</m:t>
                              </m:r>
                            </m:den>
                          </m:f>
                          <m:r>
                            <a:rPr lang="it-IT" sz="1800" i="1">
                              <a:effectLst/>
                              <a:latin typeface="Cambria Math" panose="02040503050406030204" pitchFamily="18" charset="0"/>
                              <a:ea typeface="Times New Roman" panose="02020603050405020304" pitchFamily="18" charset="0"/>
                            </a:rPr>
                            <m:t>𝑠𝑖𝑛</m:t>
                          </m:r>
                          <m:r>
                            <a:rPr lang="it-IT" sz="1800" i="1">
                              <a:effectLst/>
                              <a:latin typeface="Cambria Math" panose="02040503050406030204" pitchFamily="18" charset="0"/>
                              <a:ea typeface="Times New Roman" panose="02020603050405020304" pitchFamily="18" charset="0"/>
                            </a:rPr>
                            <m:t>𝜗</m:t>
                          </m:r>
                        </m:den>
                      </m:f>
                    </m:oMath>
                  </m:oMathPara>
                </a14:m>
                <a:endParaRPr lang="it-IT" sz="1800" dirty="0">
                  <a:effectLst/>
                  <a:latin typeface="Times New Roman" panose="02020603050405020304" pitchFamily="18" charset="0"/>
                  <a:ea typeface="Times New Roman" panose="02020603050405020304" pitchFamily="18" charset="0"/>
                </a:endParaRPr>
              </a:p>
            </p:txBody>
          </p:sp>
        </mc:Choice>
        <mc:Fallback xmlns="">
          <p:sp>
            <p:nvSpPr>
              <p:cNvPr id="5" name="CasellaDiTesto 4">
                <a:extLst>
                  <a:ext uri="{FF2B5EF4-FFF2-40B4-BE49-F238E27FC236}">
                    <a16:creationId xmlns:a16="http://schemas.microsoft.com/office/drawing/2014/main" id="{D04BB88A-11D1-86F7-B697-49D732D0E770}"/>
                  </a:ext>
                </a:extLst>
              </p:cNvPr>
              <p:cNvSpPr txBox="1">
                <a:spLocks noRot="1" noChangeAspect="1" noMove="1" noResize="1" noEditPoints="1" noAdjustHandles="1" noChangeArrowheads="1" noChangeShapeType="1" noTextEdit="1"/>
              </p:cNvSpPr>
              <p:nvPr/>
            </p:nvSpPr>
            <p:spPr>
              <a:xfrm>
                <a:off x="5705171" y="1613576"/>
                <a:ext cx="6098458" cy="932884"/>
              </a:xfrm>
              <a:prstGeom prst="rect">
                <a:avLst/>
              </a:prstGeom>
              <a:blipFill>
                <a:blip r:embed="rId7"/>
                <a:stretch>
                  <a:fillRect/>
                </a:stretch>
              </a:blipFill>
            </p:spPr>
            <p:txBody>
              <a:bodyPr/>
              <a:lstStyle/>
              <a:p>
                <a:r>
                  <a:rPr lang="it-IT">
                    <a:noFill/>
                  </a:rPr>
                  <a:t> </a:t>
                </a:r>
              </a:p>
            </p:txBody>
          </p:sp>
        </mc:Fallback>
      </mc:AlternateContent>
      <p:sp>
        <p:nvSpPr>
          <p:cNvPr id="6" name="CasellaDiTesto 5">
            <a:extLst>
              <a:ext uri="{FF2B5EF4-FFF2-40B4-BE49-F238E27FC236}">
                <a16:creationId xmlns:a16="http://schemas.microsoft.com/office/drawing/2014/main" id="{03A4A90D-6FBB-ED4E-4BB5-039899972B6F}"/>
              </a:ext>
            </a:extLst>
          </p:cNvPr>
          <p:cNvSpPr txBox="1"/>
          <p:nvPr/>
        </p:nvSpPr>
        <p:spPr>
          <a:xfrm>
            <a:off x="6096000" y="2546460"/>
            <a:ext cx="5257800" cy="923330"/>
          </a:xfrm>
          <a:prstGeom prst="rect">
            <a:avLst/>
          </a:prstGeom>
          <a:noFill/>
        </p:spPr>
        <p:txBody>
          <a:bodyPr wrap="square" rtlCol="0">
            <a:spAutoFit/>
          </a:bodyPr>
          <a:lstStyle/>
          <a:p>
            <a:r>
              <a:rPr lang="it-IT" dirty="0"/>
              <a:t>Conoscendo le velocità e quindi anche il potenziale è possibile ora risolvere gli integrali della portanza e della resistenza indotta nel piano di Trefftz</a:t>
            </a:r>
          </a:p>
        </p:txBody>
      </p:sp>
      <p:pic>
        <p:nvPicPr>
          <p:cNvPr id="13" name="Immagine 12">
            <a:extLst>
              <a:ext uri="{FF2B5EF4-FFF2-40B4-BE49-F238E27FC236}">
                <a16:creationId xmlns:a16="http://schemas.microsoft.com/office/drawing/2014/main" id="{7C05050F-895D-A71A-A700-23CAC48D8EBE}"/>
              </a:ext>
            </a:extLst>
          </p:cNvPr>
          <p:cNvPicPr>
            <a:picLocks noChangeAspect="1"/>
          </p:cNvPicPr>
          <p:nvPr/>
        </p:nvPicPr>
        <p:blipFill>
          <a:blip r:embed="rId8"/>
          <a:stretch>
            <a:fillRect/>
          </a:stretch>
        </p:blipFill>
        <p:spPr>
          <a:xfrm>
            <a:off x="6193094" y="3482987"/>
            <a:ext cx="3350649" cy="1293121"/>
          </a:xfrm>
          <a:prstGeom prst="rect">
            <a:avLst/>
          </a:prstGeom>
        </p:spPr>
      </p:pic>
      <p:pic>
        <p:nvPicPr>
          <p:cNvPr id="9" name="Immagine 8">
            <a:extLst>
              <a:ext uri="{FF2B5EF4-FFF2-40B4-BE49-F238E27FC236}">
                <a16:creationId xmlns:a16="http://schemas.microsoft.com/office/drawing/2014/main" id="{66D7E912-812C-FE5B-DFD2-AD5FFB5DC322}"/>
              </a:ext>
            </a:extLst>
          </p:cNvPr>
          <p:cNvPicPr>
            <a:picLocks noChangeAspect="1"/>
          </p:cNvPicPr>
          <p:nvPr/>
        </p:nvPicPr>
        <p:blipFill rotWithShape="1">
          <a:blip r:embed="rId9">
            <a:extLst>
              <a:ext uri="{28A0092B-C50C-407E-A947-70E740481C1C}">
                <a14:useLocalDpi xmlns:a14="http://schemas.microsoft.com/office/drawing/2010/main" val="0"/>
              </a:ext>
            </a:extLst>
          </a:blip>
          <a:srcRect t="13536"/>
          <a:stretch/>
        </p:blipFill>
        <p:spPr>
          <a:xfrm>
            <a:off x="287911" y="1599232"/>
            <a:ext cx="5087060" cy="2775821"/>
          </a:xfrm>
          <a:prstGeom prst="rect">
            <a:avLst/>
          </a:prstGeom>
        </p:spPr>
      </p:pic>
    </p:spTree>
    <p:extLst>
      <p:ext uri="{BB962C8B-B14F-4D97-AF65-F5344CB8AC3E}">
        <p14:creationId xmlns:p14="http://schemas.microsoft.com/office/powerpoint/2010/main" val="4063751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975BBBD-6FAD-E0FF-8C5F-DA6C01C51373}"/>
              </a:ext>
            </a:extLst>
          </p:cNvPr>
          <p:cNvPicPr>
            <a:picLocks noChangeAspect="1"/>
          </p:cNvPicPr>
          <p:nvPr/>
        </p:nvPicPr>
        <p:blipFill rotWithShape="1">
          <a:blip r:embed="rId2">
            <a:extLst>
              <a:ext uri="{28A0092B-C50C-407E-A947-70E740481C1C}">
                <a14:useLocalDpi xmlns:a14="http://schemas.microsoft.com/office/drawing/2010/main" val="0"/>
              </a:ext>
            </a:extLst>
          </a:blip>
          <a:srcRect l="23558" t="48279" r="21816" b="15891"/>
          <a:stretch/>
        </p:blipFill>
        <p:spPr bwMode="auto">
          <a:xfrm>
            <a:off x="0" y="3335386"/>
            <a:ext cx="7551174" cy="2784501"/>
          </a:xfrm>
          <a:prstGeom prst="rect">
            <a:avLst/>
          </a:prstGeom>
          <a:ln>
            <a:noFill/>
          </a:ln>
          <a:extLst>
            <a:ext uri="{53640926-AAD7-44D8-BBD7-CCE9431645EC}">
              <a14:shadowObscured xmlns:a14="http://schemas.microsoft.com/office/drawing/2010/main"/>
            </a:ext>
          </a:extLst>
        </p:spPr>
      </p:pic>
      <p:sp>
        <p:nvSpPr>
          <p:cNvPr id="6" name="CasellaDiTesto 5">
            <a:extLst>
              <a:ext uri="{FF2B5EF4-FFF2-40B4-BE49-F238E27FC236}">
                <a16:creationId xmlns:a16="http://schemas.microsoft.com/office/drawing/2014/main" id="{004E1351-BD72-F7BD-942E-B2B8F4A75513}"/>
              </a:ext>
            </a:extLst>
          </p:cNvPr>
          <p:cNvSpPr txBox="1"/>
          <p:nvPr/>
        </p:nvSpPr>
        <p:spPr>
          <a:xfrm>
            <a:off x="1530143" y="14748"/>
            <a:ext cx="9658966" cy="769441"/>
          </a:xfrm>
          <a:prstGeom prst="rect">
            <a:avLst/>
          </a:prstGeom>
          <a:noFill/>
        </p:spPr>
        <p:txBody>
          <a:bodyPr wrap="square">
            <a:spAutoFit/>
          </a:bodyPr>
          <a:lstStyle/>
          <a:p>
            <a:pPr algn="ctr"/>
            <a:r>
              <a:rPr lang="it-IT" sz="4400" b="1"/>
              <a:t>Confronto tra ali ellittiche e rettangolari </a:t>
            </a:r>
            <a:endParaRPr lang="it-IT" sz="4400" dirty="0"/>
          </a:p>
        </p:txBody>
      </p:sp>
      <p:pic>
        <p:nvPicPr>
          <p:cNvPr id="7" name="Immagine 6">
            <a:extLst>
              <a:ext uri="{FF2B5EF4-FFF2-40B4-BE49-F238E27FC236}">
                <a16:creationId xmlns:a16="http://schemas.microsoft.com/office/drawing/2014/main" id="{A19EF0C5-EDF4-1F77-A2DD-B1C2FCC1CAA4}"/>
              </a:ext>
            </a:extLst>
          </p:cNvPr>
          <p:cNvPicPr>
            <a:picLocks noChangeAspect="1"/>
          </p:cNvPicPr>
          <p:nvPr/>
        </p:nvPicPr>
        <p:blipFill rotWithShape="1">
          <a:blip r:embed="rId3">
            <a:extLst>
              <a:ext uri="{28A0092B-C50C-407E-A947-70E740481C1C}">
                <a14:useLocalDpi xmlns:a14="http://schemas.microsoft.com/office/drawing/2010/main" val="0"/>
              </a:ext>
            </a:extLst>
          </a:blip>
          <a:srcRect l="24070" t="18826" r="26084" b="8603"/>
          <a:stretch/>
        </p:blipFill>
        <p:spPr bwMode="auto">
          <a:xfrm>
            <a:off x="7123768" y="2597274"/>
            <a:ext cx="5205884" cy="4260726"/>
          </a:xfrm>
          <a:prstGeom prst="rect">
            <a:avLst/>
          </a:prstGeom>
          <a:ln>
            <a:noFill/>
          </a:ln>
          <a:extLst>
            <a:ext uri="{53640926-AAD7-44D8-BBD7-CCE9431645EC}">
              <a14:shadowObscured xmlns:a14="http://schemas.microsoft.com/office/drawing/2010/main"/>
            </a:ext>
          </a:extLst>
        </p:spPr>
      </p:pic>
      <p:pic>
        <p:nvPicPr>
          <p:cNvPr id="3" name="Immagine 2" descr="Immagine che contiene cielo, aeroplano, esterni, combattente&#10;&#10;Descrizione generata automaticamente">
            <a:extLst>
              <a:ext uri="{FF2B5EF4-FFF2-40B4-BE49-F238E27FC236}">
                <a16:creationId xmlns:a16="http://schemas.microsoft.com/office/drawing/2014/main" id="{6CF27172-501D-9C96-86C7-87C928166A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7593" y="784189"/>
            <a:ext cx="2957994" cy="1940144"/>
          </a:xfrm>
          <a:prstGeom prst="rect">
            <a:avLst/>
          </a:prstGeom>
          <a:noFill/>
          <a:ln>
            <a:noFill/>
          </a:ln>
        </p:spPr>
      </p:pic>
      <p:pic>
        <p:nvPicPr>
          <p:cNvPr id="1026" name="Picture 2">
            <a:extLst>
              <a:ext uri="{FF2B5EF4-FFF2-40B4-BE49-F238E27FC236}">
                <a16:creationId xmlns:a16="http://schemas.microsoft.com/office/drawing/2014/main" id="{EA3D98BB-C97D-1335-E096-BB46F8BDA5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0680" y="784189"/>
            <a:ext cx="2957995" cy="194014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ttore diritto 4">
            <a:extLst>
              <a:ext uri="{FF2B5EF4-FFF2-40B4-BE49-F238E27FC236}">
                <a16:creationId xmlns:a16="http://schemas.microsoft.com/office/drawing/2014/main" id="{BC50A46D-DA73-8F5A-31A9-ED0D27B1E6E1}"/>
              </a:ext>
            </a:extLst>
          </p:cNvPr>
          <p:cNvCxnSpPr/>
          <p:nvPr/>
        </p:nvCxnSpPr>
        <p:spPr>
          <a:xfrm>
            <a:off x="8657303" y="1725561"/>
            <a:ext cx="8996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FFF49435-CAA6-283A-8A87-2A10AFCC8F7E}"/>
              </a:ext>
            </a:extLst>
          </p:cNvPr>
          <p:cNvCxnSpPr/>
          <p:nvPr/>
        </p:nvCxnSpPr>
        <p:spPr>
          <a:xfrm>
            <a:off x="8657303" y="1995948"/>
            <a:ext cx="89965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9" name="Connettore diritto 8">
            <a:extLst>
              <a:ext uri="{FF2B5EF4-FFF2-40B4-BE49-F238E27FC236}">
                <a16:creationId xmlns:a16="http://schemas.microsoft.com/office/drawing/2014/main" id="{738FD40F-9725-791E-81A2-2B0935BC8CE5}"/>
              </a:ext>
            </a:extLst>
          </p:cNvPr>
          <p:cNvCxnSpPr/>
          <p:nvPr/>
        </p:nvCxnSpPr>
        <p:spPr>
          <a:xfrm>
            <a:off x="8657303" y="2261419"/>
            <a:ext cx="899652" cy="0"/>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10" name="CasellaDiTesto 9">
            <a:extLst>
              <a:ext uri="{FF2B5EF4-FFF2-40B4-BE49-F238E27FC236}">
                <a16:creationId xmlns:a16="http://schemas.microsoft.com/office/drawing/2014/main" id="{DEB2C025-EFEE-8ABB-7982-DB9BE86539FE}"/>
              </a:ext>
            </a:extLst>
          </p:cNvPr>
          <p:cNvSpPr txBox="1"/>
          <p:nvPr/>
        </p:nvSpPr>
        <p:spPr>
          <a:xfrm>
            <a:off x="9556955" y="1471235"/>
            <a:ext cx="1961535" cy="369332"/>
          </a:xfrm>
          <a:prstGeom prst="rect">
            <a:avLst/>
          </a:prstGeom>
          <a:noFill/>
        </p:spPr>
        <p:txBody>
          <a:bodyPr wrap="square" rtlCol="0">
            <a:spAutoFit/>
          </a:bodyPr>
          <a:lstStyle/>
          <a:p>
            <a:r>
              <a:rPr lang="it-IT" dirty="0"/>
              <a:t>Ala ellittica</a:t>
            </a:r>
          </a:p>
        </p:txBody>
      </p:sp>
      <p:sp>
        <p:nvSpPr>
          <p:cNvPr id="11" name="CasellaDiTesto 10">
            <a:extLst>
              <a:ext uri="{FF2B5EF4-FFF2-40B4-BE49-F238E27FC236}">
                <a16:creationId xmlns:a16="http://schemas.microsoft.com/office/drawing/2014/main" id="{9DF31075-6AA5-DB76-7E36-1DBDAD508D7E}"/>
              </a:ext>
            </a:extLst>
          </p:cNvPr>
          <p:cNvSpPr txBox="1"/>
          <p:nvPr/>
        </p:nvSpPr>
        <p:spPr>
          <a:xfrm>
            <a:off x="9556954" y="1776091"/>
            <a:ext cx="1961535" cy="369332"/>
          </a:xfrm>
          <a:prstGeom prst="rect">
            <a:avLst/>
          </a:prstGeom>
          <a:noFill/>
        </p:spPr>
        <p:txBody>
          <a:bodyPr wrap="square" rtlCol="0">
            <a:spAutoFit/>
          </a:bodyPr>
          <a:lstStyle/>
          <a:p>
            <a:r>
              <a:rPr lang="it-IT" dirty="0"/>
              <a:t>Ala rettangolare</a:t>
            </a:r>
          </a:p>
        </p:txBody>
      </p:sp>
      <p:sp>
        <p:nvSpPr>
          <p:cNvPr id="12" name="CasellaDiTesto 11">
            <a:extLst>
              <a:ext uri="{FF2B5EF4-FFF2-40B4-BE49-F238E27FC236}">
                <a16:creationId xmlns:a16="http://schemas.microsoft.com/office/drawing/2014/main" id="{08DFE64F-13F6-6CC1-6CF2-3E4D83D0BE5B}"/>
              </a:ext>
            </a:extLst>
          </p:cNvPr>
          <p:cNvSpPr txBox="1"/>
          <p:nvPr/>
        </p:nvSpPr>
        <p:spPr>
          <a:xfrm>
            <a:off x="9556954" y="2110953"/>
            <a:ext cx="1961535" cy="369332"/>
          </a:xfrm>
          <a:prstGeom prst="rect">
            <a:avLst/>
          </a:prstGeom>
          <a:noFill/>
        </p:spPr>
        <p:txBody>
          <a:bodyPr wrap="square" rtlCol="0">
            <a:spAutoFit/>
          </a:bodyPr>
          <a:lstStyle/>
          <a:p>
            <a:r>
              <a:rPr lang="it-IT" dirty="0"/>
              <a:t>Ala rettangolare</a:t>
            </a:r>
          </a:p>
        </p:txBody>
      </p:sp>
      <p:sp>
        <p:nvSpPr>
          <p:cNvPr id="13" name="Rettangolo 12">
            <a:extLst>
              <a:ext uri="{FF2B5EF4-FFF2-40B4-BE49-F238E27FC236}">
                <a16:creationId xmlns:a16="http://schemas.microsoft.com/office/drawing/2014/main" id="{321A89E6-1346-E31F-177E-2BED57BB3E34}"/>
              </a:ext>
            </a:extLst>
          </p:cNvPr>
          <p:cNvSpPr/>
          <p:nvPr/>
        </p:nvSpPr>
        <p:spPr>
          <a:xfrm>
            <a:off x="8170606" y="1312606"/>
            <a:ext cx="3569110" cy="128466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420C9DE5-56A9-915D-EB59-2EEC43B1AF20}"/>
                  </a:ext>
                </a:extLst>
              </p:cNvPr>
              <p:cNvSpPr txBox="1"/>
              <p:nvPr/>
            </p:nvSpPr>
            <p:spPr>
              <a:xfrm>
                <a:off x="306649" y="6119887"/>
                <a:ext cx="6164826" cy="655629"/>
              </a:xfrm>
              <a:prstGeom prst="rect">
                <a:avLst/>
              </a:prstGeom>
              <a:noFill/>
            </p:spPr>
            <p:txBody>
              <a:bodyPr wrap="square">
                <a:spAutoFit/>
              </a:bodyPr>
              <a:lstStyle/>
              <a:p>
                <a14:m>
                  <m:oMath xmlns:m="http://schemas.openxmlformats.org/officeDocument/2006/math">
                    <m:sSub>
                      <m:sSubPr>
                        <m:ctrlPr>
                          <a:rPr lang="it-IT" i="1" smtClean="0">
                            <a:effectLst/>
                            <a:latin typeface="Cambria Math" panose="02040503050406030204" pitchFamily="18" charset="0"/>
                            <a:cs typeface="Calibri" panose="020F0502020204030204" pitchFamily="34" charset="0"/>
                          </a:rPr>
                        </m:ctrlPr>
                      </m:sSubPr>
                      <m:e>
                        <m:r>
                          <a:rPr lang="it-IT" sz="1800" i="1">
                            <a:effectLst/>
                            <a:latin typeface="Cambria Math" panose="02040503050406030204" pitchFamily="18" charset="0"/>
                            <a:ea typeface="Times New Roman" panose="02020603050405020304" pitchFamily="18" charset="0"/>
                            <a:cs typeface="Calibri" panose="020F0502020204030204" pitchFamily="34" charset="0"/>
                          </a:rPr>
                          <m:t>𝐷</m:t>
                        </m:r>
                      </m:e>
                      <m:sub>
                        <m:r>
                          <a:rPr lang="it-IT" sz="1800" i="1">
                            <a:effectLst/>
                            <a:latin typeface="Cambria Math" panose="02040503050406030204" pitchFamily="18" charset="0"/>
                            <a:ea typeface="Times New Roman" panose="02020603050405020304" pitchFamily="18" charset="0"/>
                            <a:cs typeface="Calibri" panose="020F0502020204030204" pitchFamily="34" charset="0"/>
                          </a:rPr>
                          <m:t>𝑖</m:t>
                        </m:r>
                        <m:r>
                          <a:rPr lang="it-IT" sz="1800" b="0" i="1" smtClean="0">
                            <a:effectLst/>
                            <a:latin typeface="Cambria Math" panose="02040503050406030204" pitchFamily="18" charset="0"/>
                            <a:ea typeface="Times New Roman" panose="02020603050405020304" pitchFamily="18" charset="0"/>
                            <a:cs typeface="Calibri" panose="020F0502020204030204" pitchFamily="34" charset="0"/>
                          </a:rPr>
                          <m:t>_1</m:t>
                        </m:r>
                      </m:sub>
                    </m:sSub>
                  </m:oMath>
                </a14:m>
                <a:r>
                  <a:rPr lang="it-IT" dirty="0"/>
                  <a:t> = resistenza ala ellittica di riferimento</a:t>
                </a:r>
              </a:p>
              <a:p>
                <a14:m>
                  <m:oMath xmlns:m="http://schemas.openxmlformats.org/officeDocument/2006/math">
                    <m:sSub>
                      <m:sSubPr>
                        <m:ctrlPr>
                          <a:rPr lang="it-IT" i="1" smtClean="0">
                            <a:effectLst/>
                            <a:latin typeface="Cambria Math" panose="02040503050406030204" pitchFamily="18" charset="0"/>
                            <a:cs typeface="Calibri" panose="020F0502020204030204" pitchFamily="34" charset="0"/>
                          </a:rPr>
                        </m:ctrlPr>
                      </m:sSubPr>
                      <m:e>
                        <m:r>
                          <a:rPr lang="it-IT" b="0" i="1" smtClean="0">
                            <a:effectLst/>
                            <a:latin typeface="Cambria Math" panose="02040503050406030204" pitchFamily="18" charset="0"/>
                            <a:cs typeface="Calibri" panose="020F0502020204030204" pitchFamily="34" charset="0"/>
                          </a:rPr>
                          <m:t>𝑏</m:t>
                        </m:r>
                      </m:e>
                      <m:sub>
                        <m:r>
                          <a:rPr lang="it-IT" sz="1800" i="1">
                            <a:effectLst/>
                            <a:latin typeface="Cambria Math" panose="02040503050406030204" pitchFamily="18" charset="0"/>
                            <a:ea typeface="Times New Roman" panose="02020603050405020304" pitchFamily="18" charset="0"/>
                            <a:cs typeface="Calibri" panose="020F0502020204030204" pitchFamily="34" charset="0"/>
                          </a:rPr>
                          <m:t>𝑖</m:t>
                        </m:r>
                        <m:r>
                          <a:rPr lang="it-IT" sz="1800" b="0" i="1" smtClean="0">
                            <a:effectLst/>
                            <a:latin typeface="Cambria Math" panose="02040503050406030204" pitchFamily="18" charset="0"/>
                            <a:ea typeface="Times New Roman" panose="02020603050405020304" pitchFamily="18" charset="0"/>
                            <a:cs typeface="Calibri" panose="020F0502020204030204" pitchFamily="34" charset="0"/>
                          </a:rPr>
                          <m:t>−1</m:t>
                        </m:r>
                      </m:sub>
                    </m:sSub>
                  </m:oMath>
                </a14:m>
                <a:r>
                  <a:rPr lang="it-IT" dirty="0"/>
                  <a:t>= apertura alare ala ellittica di riferimento</a:t>
                </a:r>
              </a:p>
            </p:txBody>
          </p:sp>
        </mc:Choice>
        <mc:Fallback xmlns="">
          <p:sp>
            <p:nvSpPr>
              <p:cNvPr id="14" name="CasellaDiTesto 13">
                <a:extLst>
                  <a:ext uri="{FF2B5EF4-FFF2-40B4-BE49-F238E27FC236}">
                    <a16:creationId xmlns:a16="http://schemas.microsoft.com/office/drawing/2014/main" id="{420C9DE5-56A9-915D-EB59-2EEC43B1AF20}"/>
                  </a:ext>
                </a:extLst>
              </p:cNvPr>
              <p:cNvSpPr txBox="1">
                <a:spLocks noRot="1" noChangeAspect="1" noMove="1" noResize="1" noEditPoints="1" noAdjustHandles="1" noChangeArrowheads="1" noChangeShapeType="1" noTextEdit="1"/>
              </p:cNvSpPr>
              <p:nvPr/>
            </p:nvSpPr>
            <p:spPr>
              <a:xfrm>
                <a:off x="306649" y="6119887"/>
                <a:ext cx="6164826" cy="655629"/>
              </a:xfrm>
              <a:prstGeom prst="rect">
                <a:avLst/>
              </a:prstGeom>
              <a:blipFill>
                <a:blip r:embed="rId6"/>
                <a:stretch>
                  <a:fillRect t="-4673" b="-14953"/>
                </a:stretch>
              </a:blipFill>
            </p:spPr>
            <p:txBody>
              <a:bodyPr/>
              <a:lstStyle/>
              <a:p>
                <a:r>
                  <a:rPr lang="it-IT">
                    <a:noFill/>
                  </a:rPr>
                  <a:t> </a:t>
                </a:r>
              </a:p>
            </p:txBody>
          </p:sp>
        </mc:Fallback>
      </mc:AlternateContent>
    </p:spTree>
    <p:extLst>
      <p:ext uri="{BB962C8B-B14F-4D97-AF65-F5344CB8AC3E}">
        <p14:creationId xmlns:p14="http://schemas.microsoft.com/office/powerpoint/2010/main" val="196286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275E213-EE26-9B86-F275-CCAD37AF7397}"/>
              </a:ext>
            </a:extLst>
          </p:cNvPr>
          <p:cNvSpPr>
            <a:spLocks noGrp="1"/>
          </p:cNvSpPr>
          <p:nvPr>
            <p:ph type="title"/>
          </p:nvPr>
        </p:nvSpPr>
        <p:spPr>
          <a:xfrm>
            <a:off x="546350" y="375096"/>
            <a:ext cx="11139854" cy="930447"/>
          </a:xfrm>
        </p:spPr>
        <p:txBody>
          <a:bodyPr vert="horz" lIns="91440" tIns="45720" rIns="91440" bIns="45720" rtlCol="0" anchor="b">
            <a:normAutofit/>
          </a:bodyPr>
          <a:lstStyle/>
          <a:p>
            <a:pPr algn="ctr"/>
            <a:r>
              <a:rPr lang="en-US" sz="5400" b="1">
                <a:solidFill>
                  <a:srgbClr val="FFFFFF"/>
                </a:solidFill>
              </a:rPr>
              <a:t>Ali con winglet</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Immagine 3">
            <a:extLst>
              <a:ext uri="{FF2B5EF4-FFF2-40B4-BE49-F238E27FC236}">
                <a16:creationId xmlns:a16="http://schemas.microsoft.com/office/drawing/2014/main" id="{56A2F880-9699-AFFD-CA71-0B8C27896FAD}"/>
              </a:ext>
            </a:extLst>
          </p:cNvPr>
          <p:cNvPicPr>
            <a:picLocks noChangeAspect="1"/>
          </p:cNvPicPr>
          <p:nvPr/>
        </p:nvPicPr>
        <p:blipFill rotWithShape="1">
          <a:blip r:embed="rId2">
            <a:extLst>
              <a:ext uri="{28A0092B-C50C-407E-A947-70E740481C1C}">
                <a14:useLocalDpi xmlns:a14="http://schemas.microsoft.com/office/drawing/2010/main" val="0"/>
              </a:ext>
            </a:extLst>
          </a:blip>
          <a:srcRect l="11437" t="20648" r="13622" b="8603"/>
          <a:stretch/>
        </p:blipFill>
        <p:spPr bwMode="auto">
          <a:xfrm>
            <a:off x="54599" y="3429000"/>
            <a:ext cx="5455917" cy="2897283"/>
          </a:xfrm>
          <a:prstGeom prst="rect">
            <a:avLst/>
          </a:prstGeom>
          <a:extLst>
            <a:ext uri="{53640926-AAD7-44D8-BBD7-CCE9431645EC}">
              <a14:shadowObscured xmlns:a14="http://schemas.microsoft.com/office/drawing/2010/main"/>
            </a:ext>
          </a:extLst>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Immagine 4">
            <a:extLst>
              <a:ext uri="{FF2B5EF4-FFF2-40B4-BE49-F238E27FC236}">
                <a16:creationId xmlns:a16="http://schemas.microsoft.com/office/drawing/2014/main" id="{AA2EBB84-3819-16BB-404F-2B3FBB1988DC}"/>
              </a:ext>
            </a:extLst>
          </p:cNvPr>
          <p:cNvPicPr>
            <a:picLocks noChangeAspect="1"/>
          </p:cNvPicPr>
          <p:nvPr/>
        </p:nvPicPr>
        <p:blipFill rotWithShape="1">
          <a:blip r:embed="rId3">
            <a:extLst>
              <a:ext uri="{28A0092B-C50C-407E-A947-70E740481C1C}">
                <a14:useLocalDpi xmlns:a14="http://schemas.microsoft.com/office/drawing/2010/main" val="0"/>
              </a:ext>
            </a:extLst>
          </a:blip>
          <a:srcRect l="18095" t="28239" r="19085" b="14372"/>
          <a:stretch/>
        </p:blipFill>
        <p:spPr bwMode="auto">
          <a:xfrm>
            <a:off x="6379758" y="3429000"/>
            <a:ext cx="5455917" cy="2803632"/>
          </a:xfrm>
          <a:prstGeom prst="rect">
            <a:avLst/>
          </a:prstGeom>
          <a:extLst>
            <a:ext uri="{53640926-AAD7-44D8-BBD7-CCE9431645EC}">
              <a14:shadowObscured xmlns:a14="http://schemas.microsoft.com/office/drawing/2010/main"/>
            </a:ext>
          </a:extLst>
        </p:spPr>
      </p:pic>
      <p:pic>
        <p:nvPicPr>
          <p:cNvPr id="3" name="Picture 2" descr="Winglet: Cosa sono?">
            <a:extLst>
              <a:ext uri="{FF2B5EF4-FFF2-40B4-BE49-F238E27FC236}">
                <a16:creationId xmlns:a16="http://schemas.microsoft.com/office/drawing/2014/main" id="{56993A03-22A1-F5C9-8992-B3B7C61D3C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866"/>
          <a:stretch/>
        </p:blipFill>
        <p:spPr bwMode="auto">
          <a:xfrm>
            <a:off x="4575955" y="2219352"/>
            <a:ext cx="3080643" cy="180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65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D61E47C-E6A9-104E-A1E5-46AA4422AC51}"/>
              </a:ext>
            </a:extLst>
          </p:cNvPr>
          <p:cNvSpPr>
            <a:spLocks noGrp="1"/>
          </p:cNvSpPr>
          <p:nvPr>
            <p:ph idx="1"/>
          </p:nvPr>
        </p:nvSpPr>
        <p:spPr>
          <a:xfrm>
            <a:off x="929146" y="1002891"/>
            <a:ext cx="10498394" cy="3085588"/>
          </a:xfrm>
        </p:spPr>
        <p:txBody>
          <a:bodyPr/>
          <a:lstStyle/>
          <a:p>
            <a:r>
              <a:rPr lang="it-IT" sz="2400" dirty="0"/>
              <a:t>La teoria di Trefftz una buona formulazione delle forze ma anche del campo di moto attorno all’ala </a:t>
            </a:r>
          </a:p>
          <a:p>
            <a:endParaRPr lang="it-IT" sz="2400" dirty="0"/>
          </a:p>
          <a:p>
            <a:r>
              <a:rPr lang="it-IT" sz="2400" dirty="0"/>
              <a:t>Dalla teoria del Piano di Trefftz si è trovato un modo per avere la condizione di resistenza minima (Teorema di </a:t>
            </a:r>
            <a:r>
              <a:rPr lang="it-IT" sz="2400" dirty="0" err="1"/>
              <a:t>Munk</a:t>
            </a:r>
            <a:r>
              <a:rPr lang="it-IT" sz="2400" dirty="0"/>
              <a:t>)</a:t>
            </a:r>
          </a:p>
          <a:p>
            <a:endParaRPr lang="it-IT" sz="2400" dirty="0"/>
          </a:p>
          <a:p>
            <a:r>
              <a:rPr lang="it-IT" sz="2400" dirty="0"/>
              <a:t>La teoria è applicabile anche ad una struttura con una configurazione complicata </a:t>
            </a:r>
          </a:p>
          <a:p>
            <a:pPr marL="0" indent="0">
              <a:buNone/>
            </a:pPr>
            <a:endParaRPr lang="it-IT" dirty="0"/>
          </a:p>
        </p:txBody>
      </p:sp>
      <p:sp>
        <p:nvSpPr>
          <p:cNvPr id="4" name="Rettangolo 3">
            <a:extLst>
              <a:ext uri="{FF2B5EF4-FFF2-40B4-BE49-F238E27FC236}">
                <a16:creationId xmlns:a16="http://schemas.microsoft.com/office/drawing/2014/main" id="{477F75FC-ED98-3FF0-CBF5-C19161DC971A}"/>
              </a:ext>
            </a:extLst>
          </p:cNvPr>
          <p:cNvSpPr/>
          <p:nvPr/>
        </p:nvSpPr>
        <p:spPr>
          <a:xfrm>
            <a:off x="838200" y="87227"/>
            <a:ext cx="10515600" cy="7694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5" name="CasellaDiTesto 4">
            <a:extLst>
              <a:ext uri="{FF2B5EF4-FFF2-40B4-BE49-F238E27FC236}">
                <a16:creationId xmlns:a16="http://schemas.microsoft.com/office/drawing/2014/main" id="{C2DC2149-E2CB-1DEF-EE8F-03A1A4A25957}"/>
              </a:ext>
            </a:extLst>
          </p:cNvPr>
          <p:cNvSpPr txBox="1"/>
          <p:nvPr/>
        </p:nvSpPr>
        <p:spPr>
          <a:xfrm>
            <a:off x="1015179" y="101018"/>
            <a:ext cx="10412361" cy="769441"/>
          </a:xfrm>
          <a:prstGeom prst="rect">
            <a:avLst/>
          </a:prstGeom>
          <a:noFill/>
        </p:spPr>
        <p:txBody>
          <a:bodyPr wrap="square" rtlCol="0">
            <a:spAutoFit/>
          </a:bodyPr>
          <a:lstStyle/>
          <a:p>
            <a:pPr algn="ctr"/>
            <a:r>
              <a:rPr lang="it-IT" sz="4400" dirty="0"/>
              <a:t>Conclusione</a:t>
            </a:r>
          </a:p>
        </p:txBody>
      </p:sp>
      <p:pic>
        <p:nvPicPr>
          <p:cNvPr id="2050" name="Picture 2" descr="Airbus rivela il progetto per i nuovi aerei commerciali a impatto zero –  EURACTIV Italia">
            <a:extLst>
              <a:ext uri="{FF2B5EF4-FFF2-40B4-BE49-F238E27FC236}">
                <a16:creationId xmlns:a16="http://schemas.microsoft.com/office/drawing/2014/main" id="{5DC4DC9B-5DDF-DC9F-BD16-F565B806A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752" y="4234702"/>
            <a:ext cx="4105248" cy="26232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 Thailandia acquista un Piaggio P-180 Avanti – Analisi Difesa">
            <a:extLst>
              <a:ext uri="{FF2B5EF4-FFF2-40B4-BE49-F238E27FC236}">
                <a16:creationId xmlns:a16="http://schemas.microsoft.com/office/drawing/2014/main" id="{D59B6B9C-5423-477B-B44E-065B33704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4703"/>
            <a:ext cx="3642852" cy="2623298"/>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descr="Immagine che contiene diagramma&#10;&#10;Descrizione generata automaticamente">
            <a:extLst>
              <a:ext uri="{FF2B5EF4-FFF2-40B4-BE49-F238E27FC236}">
                <a16:creationId xmlns:a16="http://schemas.microsoft.com/office/drawing/2014/main" id="{1D28A9EC-1DEE-9CD3-62E4-660175F85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6394" y="4234702"/>
            <a:ext cx="4396816" cy="2309203"/>
          </a:xfrm>
          <a:prstGeom prst="rect">
            <a:avLst/>
          </a:prstGeom>
        </p:spPr>
      </p:pic>
    </p:spTree>
    <p:extLst>
      <p:ext uri="{BB962C8B-B14F-4D97-AF65-F5344CB8AC3E}">
        <p14:creationId xmlns:p14="http://schemas.microsoft.com/office/powerpoint/2010/main" val="410753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B9F8FB8-6149-1B2D-EEC6-21013A242CC9}"/>
              </a:ext>
            </a:extLst>
          </p:cNvPr>
          <p:cNvSpPr txBox="1"/>
          <p:nvPr/>
        </p:nvSpPr>
        <p:spPr>
          <a:xfrm>
            <a:off x="1814051" y="1297858"/>
            <a:ext cx="8332839" cy="3416320"/>
          </a:xfrm>
          <a:prstGeom prst="rect">
            <a:avLst/>
          </a:prstGeom>
          <a:noFill/>
        </p:spPr>
        <p:txBody>
          <a:bodyPr wrap="square" rtlCol="0">
            <a:spAutoFit/>
          </a:bodyPr>
          <a:lstStyle/>
          <a:p>
            <a:pPr algn="ctr"/>
            <a:r>
              <a:rPr lang="it-IT" sz="7200" dirty="0">
                <a:latin typeface="Times New Roman" panose="02020603050405020304" pitchFamily="18" charset="0"/>
                <a:cs typeface="Times New Roman" panose="02020603050405020304" pitchFamily="18" charset="0"/>
              </a:rPr>
              <a:t>Ringrazio</a:t>
            </a:r>
          </a:p>
          <a:p>
            <a:pPr algn="ctr"/>
            <a:r>
              <a:rPr lang="it-IT" sz="7200" dirty="0">
                <a:latin typeface="Times New Roman" panose="02020603050405020304" pitchFamily="18" charset="0"/>
                <a:cs typeface="Times New Roman" panose="02020603050405020304" pitchFamily="18" charset="0"/>
              </a:rPr>
              <a:t>per </a:t>
            </a:r>
          </a:p>
          <a:p>
            <a:pPr algn="ctr"/>
            <a:r>
              <a:rPr lang="it-IT" sz="7200" dirty="0">
                <a:latin typeface="Times New Roman" panose="02020603050405020304" pitchFamily="18" charset="0"/>
                <a:cs typeface="Times New Roman" panose="02020603050405020304" pitchFamily="18" charset="0"/>
              </a:rPr>
              <a:t>l’attenzione </a:t>
            </a:r>
          </a:p>
        </p:txBody>
      </p:sp>
    </p:spTree>
    <p:extLst>
      <p:ext uri="{BB962C8B-B14F-4D97-AF65-F5344CB8AC3E}">
        <p14:creationId xmlns:p14="http://schemas.microsoft.com/office/powerpoint/2010/main" val="99727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esearch examines wing shapes to reduce vortex and wake">
            <a:extLst>
              <a:ext uri="{FF2B5EF4-FFF2-40B4-BE49-F238E27FC236}">
                <a16:creationId xmlns:a16="http://schemas.microsoft.com/office/drawing/2014/main" id="{13099B1E-77DA-7BD7-52DE-05D9F9B678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09" r="1274" b="-1"/>
          <a:stretch/>
        </p:blipFill>
        <p:spPr bwMode="auto">
          <a:xfrm>
            <a:off x="4660389"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367C4E5A-CCF3-FCDC-0217-B82EA1F87D2F}"/>
              </a:ext>
            </a:extLst>
          </p:cNvPr>
          <p:cNvSpPr>
            <a:spLocks noGrp="1"/>
          </p:cNvSpPr>
          <p:nvPr>
            <p:ph type="title"/>
          </p:nvPr>
        </p:nvSpPr>
        <p:spPr>
          <a:xfrm>
            <a:off x="838200" y="365125"/>
            <a:ext cx="3822189" cy="1899912"/>
          </a:xfrm>
        </p:spPr>
        <p:style>
          <a:lnRef idx="0">
            <a:schemeClr val="dk1"/>
          </a:lnRef>
          <a:fillRef idx="3">
            <a:schemeClr val="dk1"/>
          </a:fillRef>
          <a:effectRef idx="3">
            <a:schemeClr val="dk1"/>
          </a:effectRef>
          <a:fontRef idx="minor">
            <a:schemeClr val="lt1"/>
          </a:fontRef>
        </p:style>
        <p:txBody>
          <a:bodyPr>
            <a:normAutofit/>
          </a:bodyPr>
          <a:lstStyle/>
          <a:p>
            <a:r>
              <a:rPr lang="it-IT" sz="4000"/>
              <a:t>Obbiettivo</a:t>
            </a:r>
          </a:p>
        </p:txBody>
      </p:sp>
      <p:sp>
        <p:nvSpPr>
          <p:cNvPr id="3" name="Segnaposto contenuto 2">
            <a:extLst>
              <a:ext uri="{FF2B5EF4-FFF2-40B4-BE49-F238E27FC236}">
                <a16:creationId xmlns:a16="http://schemas.microsoft.com/office/drawing/2014/main" id="{301A7F3C-4C3A-4193-7E4A-EF055CC09C6E}"/>
              </a:ext>
            </a:extLst>
          </p:cNvPr>
          <p:cNvSpPr>
            <a:spLocks noGrp="1"/>
          </p:cNvSpPr>
          <p:nvPr>
            <p:ph idx="1"/>
          </p:nvPr>
        </p:nvSpPr>
        <p:spPr>
          <a:xfrm>
            <a:off x="838200" y="2434201"/>
            <a:ext cx="3822189" cy="3742762"/>
          </a:xfrm>
        </p:spPr>
        <p:txBody>
          <a:bodyPr>
            <a:normAutofit/>
          </a:bodyPr>
          <a:lstStyle/>
          <a:p>
            <a:pPr marL="0" indent="0">
              <a:buNone/>
            </a:pPr>
            <a:r>
              <a:rPr lang="it-IT" sz="2000" dirty="0"/>
              <a:t>Conoscere l’aerodinamica di un aereo permette di capire e scegliere una migliore configurazione alare.</a:t>
            </a:r>
          </a:p>
          <a:p>
            <a:pPr marL="0" indent="0">
              <a:buNone/>
            </a:pPr>
            <a:r>
              <a:rPr lang="it-IT" sz="2000" dirty="0"/>
              <a:t>Una minimizzazione delle perdite si traduce come una miglior rendimento aerodinamico del velivolo e una minimizzazione del consumo di carburante </a:t>
            </a:r>
          </a:p>
        </p:txBody>
      </p:sp>
    </p:spTree>
    <p:extLst>
      <p:ext uri="{BB962C8B-B14F-4D97-AF65-F5344CB8AC3E}">
        <p14:creationId xmlns:p14="http://schemas.microsoft.com/office/powerpoint/2010/main" val="4219354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7BC425-7C07-ECB9-E8DE-32AFC30674FF}"/>
              </a:ext>
            </a:extLst>
          </p:cNvPr>
          <p:cNvSpPr>
            <a:spLocks noGrp="1"/>
          </p:cNvSpPr>
          <p:nvPr>
            <p:ph type="title"/>
          </p:nvPr>
        </p:nvSpPr>
        <p:spPr>
          <a:xfrm>
            <a:off x="943897" y="276360"/>
            <a:ext cx="10515600" cy="1325563"/>
          </a:xfrm>
        </p:spPr>
        <p:style>
          <a:lnRef idx="2">
            <a:schemeClr val="dk1"/>
          </a:lnRef>
          <a:fillRef idx="1">
            <a:schemeClr val="lt1"/>
          </a:fillRef>
          <a:effectRef idx="0">
            <a:schemeClr val="dk1"/>
          </a:effectRef>
          <a:fontRef idx="minor">
            <a:schemeClr val="dk1"/>
          </a:fontRef>
        </p:style>
        <p:txBody>
          <a:bodyPr/>
          <a:lstStyle/>
          <a:p>
            <a:pPr algn="ctr"/>
            <a:r>
              <a:rPr lang="it-IT" dirty="0"/>
              <a:t>Argomenti trattati </a:t>
            </a:r>
          </a:p>
        </p:txBody>
      </p:sp>
      <p:sp>
        <p:nvSpPr>
          <p:cNvPr id="3" name="Segnaposto contenuto 2">
            <a:extLst>
              <a:ext uri="{FF2B5EF4-FFF2-40B4-BE49-F238E27FC236}">
                <a16:creationId xmlns:a16="http://schemas.microsoft.com/office/drawing/2014/main" id="{E794BCE9-9010-9FEB-2678-14BECB1E97BB}"/>
              </a:ext>
            </a:extLst>
          </p:cNvPr>
          <p:cNvSpPr>
            <a:spLocks noGrp="1"/>
          </p:cNvSpPr>
          <p:nvPr>
            <p:ph idx="1"/>
          </p:nvPr>
        </p:nvSpPr>
        <p:spPr>
          <a:xfrm>
            <a:off x="838200" y="1825625"/>
            <a:ext cx="3719052" cy="725846"/>
          </a:xfrm>
        </p:spPr>
        <p:txBody>
          <a:bodyPr>
            <a:normAutofit/>
          </a:bodyPr>
          <a:lstStyle/>
          <a:p>
            <a:pPr marL="0" indent="0">
              <a:buNone/>
            </a:pPr>
            <a:endParaRPr lang="it-IT" dirty="0"/>
          </a:p>
          <a:p>
            <a:pPr marL="514350" indent="-514350">
              <a:buFont typeface="+mj-lt"/>
              <a:buAutoNum type="arabicPeriod"/>
            </a:pPr>
            <a:endParaRPr lang="it-IT" dirty="0"/>
          </a:p>
          <a:p>
            <a:pPr marL="514350" indent="-514350">
              <a:buFont typeface="+mj-lt"/>
              <a:buAutoNum type="arabicPeriod"/>
            </a:pPr>
            <a:endParaRPr lang="it-IT" dirty="0"/>
          </a:p>
        </p:txBody>
      </p:sp>
      <p:sp>
        <p:nvSpPr>
          <p:cNvPr id="4" name="Rettangolo 3">
            <a:extLst>
              <a:ext uri="{FF2B5EF4-FFF2-40B4-BE49-F238E27FC236}">
                <a16:creationId xmlns:a16="http://schemas.microsoft.com/office/drawing/2014/main" id="{C7B7AE10-8573-2B92-05C6-406F018F887E}"/>
              </a:ext>
            </a:extLst>
          </p:cNvPr>
          <p:cNvSpPr/>
          <p:nvPr/>
        </p:nvSpPr>
        <p:spPr>
          <a:xfrm>
            <a:off x="1241964" y="1997680"/>
            <a:ext cx="3918716" cy="7258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5" name="CasellaDiTesto 4">
            <a:extLst>
              <a:ext uri="{FF2B5EF4-FFF2-40B4-BE49-F238E27FC236}">
                <a16:creationId xmlns:a16="http://schemas.microsoft.com/office/drawing/2014/main" id="{35748E69-65A5-2C55-5255-E7242D7612DC}"/>
              </a:ext>
            </a:extLst>
          </p:cNvPr>
          <p:cNvSpPr txBox="1"/>
          <p:nvPr/>
        </p:nvSpPr>
        <p:spPr>
          <a:xfrm>
            <a:off x="1578078" y="2196888"/>
            <a:ext cx="3185651" cy="369332"/>
          </a:xfrm>
          <a:prstGeom prst="rect">
            <a:avLst/>
          </a:prstGeom>
          <a:noFill/>
        </p:spPr>
        <p:txBody>
          <a:bodyPr wrap="square" rtlCol="0">
            <a:spAutoFit/>
          </a:bodyPr>
          <a:lstStyle/>
          <a:p>
            <a:r>
              <a:rPr lang="it-IT" dirty="0"/>
              <a:t>Descrizione del fenomeno</a:t>
            </a:r>
          </a:p>
        </p:txBody>
      </p:sp>
      <p:sp>
        <p:nvSpPr>
          <p:cNvPr id="6" name="Freccia a destra 5">
            <a:extLst>
              <a:ext uri="{FF2B5EF4-FFF2-40B4-BE49-F238E27FC236}">
                <a16:creationId xmlns:a16="http://schemas.microsoft.com/office/drawing/2014/main" id="{C5D26DFB-D6DF-7F56-D7E6-95179DB6D6C7}"/>
              </a:ext>
            </a:extLst>
          </p:cNvPr>
          <p:cNvSpPr/>
          <p:nvPr/>
        </p:nvSpPr>
        <p:spPr>
          <a:xfrm>
            <a:off x="5427406" y="2208907"/>
            <a:ext cx="710381" cy="398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llout: freccia in giù 8">
            <a:extLst>
              <a:ext uri="{FF2B5EF4-FFF2-40B4-BE49-F238E27FC236}">
                <a16:creationId xmlns:a16="http://schemas.microsoft.com/office/drawing/2014/main" id="{FAECD5EB-0519-A52F-5005-5C322AA7A4D8}"/>
              </a:ext>
            </a:extLst>
          </p:cNvPr>
          <p:cNvSpPr/>
          <p:nvPr/>
        </p:nvSpPr>
        <p:spPr>
          <a:xfrm>
            <a:off x="6571034" y="2009804"/>
            <a:ext cx="3927985" cy="1194619"/>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r>
              <a:rPr lang="it-IT" dirty="0"/>
              <a:t>Dinamica dell’ala di lunghezza finita con riferimenti alle leggi fisiche </a:t>
            </a:r>
          </a:p>
        </p:txBody>
      </p:sp>
      <p:sp>
        <p:nvSpPr>
          <p:cNvPr id="10" name="Rettangolo 9">
            <a:extLst>
              <a:ext uri="{FF2B5EF4-FFF2-40B4-BE49-F238E27FC236}">
                <a16:creationId xmlns:a16="http://schemas.microsoft.com/office/drawing/2014/main" id="{D8A5D0A6-3074-8A30-0B24-961E5D38FA4C}"/>
              </a:ext>
            </a:extLst>
          </p:cNvPr>
          <p:cNvSpPr/>
          <p:nvPr/>
        </p:nvSpPr>
        <p:spPr>
          <a:xfrm>
            <a:off x="6571034" y="3265180"/>
            <a:ext cx="3918716" cy="7258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11" name="CasellaDiTesto 10">
            <a:extLst>
              <a:ext uri="{FF2B5EF4-FFF2-40B4-BE49-F238E27FC236}">
                <a16:creationId xmlns:a16="http://schemas.microsoft.com/office/drawing/2014/main" id="{51DE4467-C882-7E75-E049-79516E495529}"/>
              </a:ext>
            </a:extLst>
          </p:cNvPr>
          <p:cNvSpPr txBox="1"/>
          <p:nvPr/>
        </p:nvSpPr>
        <p:spPr>
          <a:xfrm>
            <a:off x="6459795" y="3429000"/>
            <a:ext cx="3599330" cy="369332"/>
          </a:xfrm>
          <a:prstGeom prst="rect">
            <a:avLst/>
          </a:prstGeom>
          <a:noFill/>
        </p:spPr>
        <p:txBody>
          <a:bodyPr wrap="square" rtlCol="0">
            <a:spAutoFit/>
          </a:bodyPr>
          <a:lstStyle/>
          <a:p>
            <a:pPr algn="ctr"/>
            <a:r>
              <a:rPr lang="it-IT" dirty="0"/>
              <a:t>Piano di Trefftz </a:t>
            </a:r>
          </a:p>
        </p:txBody>
      </p:sp>
      <p:sp>
        <p:nvSpPr>
          <p:cNvPr id="12" name="Freccia a sinistra 11">
            <a:extLst>
              <a:ext uri="{FF2B5EF4-FFF2-40B4-BE49-F238E27FC236}">
                <a16:creationId xmlns:a16="http://schemas.microsoft.com/office/drawing/2014/main" id="{E5171ACA-E488-ED24-674D-2DDFB425C4D4}"/>
              </a:ext>
            </a:extLst>
          </p:cNvPr>
          <p:cNvSpPr/>
          <p:nvPr/>
        </p:nvSpPr>
        <p:spPr>
          <a:xfrm>
            <a:off x="5427406" y="3429000"/>
            <a:ext cx="668594" cy="39820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2BD0F37B-8974-039F-B173-30E7FD76C655}"/>
              </a:ext>
            </a:extLst>
          </p:cNvPr>
          <p:cNvSpPr/>
          <p:nvPr/>
        </p:nvSpPr>
        <p:spPr>
          <a:xfrm>
            <a:off x="1241964" y="3250743"/>
            <a:ext cx="3918716" cy="7258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14" name="CasellaDiTesto 13">
            <a:extLst>
              <a:ext uri="{FF2B5EF4-FFF2-40B4-BE49-F238E27FC236}">
                <a16:creationId xmlns:a16="http://schemas.microsoft.com/office/drawing/2014/main" id="{3729E0B0-9218-5383-801E-9353C57DF313}"/>
              </a:ext>
            </a:extLst>
          </p:cNvPr>
          <p:cNvSpPr txBox="1"/>
          <p:nvPr/>
        </p:nvSpPr>
        <p:spPr>
          <a:xfrm>
            <a:off x="1401657" y="3357622"/>
            <a:ext cx="3599330" cy="646331"/>
          </a:xfrm>
          <a:prstGeom prst="rect">
            <a:avLst/>
          </a:prstGeom>
          <a:noFill/>
        </p:spPr>
        <p:txBody>
          <a:bodyPr wrap="square" rtlCol="0">
            <a:spAutoFit/>
          </a:bodyPr>
          <a:lstStyle/>
          <a:p>
            <a:pPr algn="ctr"/>
            <a:r>
              <a:rPr lang="it-IT" dirty="0"/>
              <a:t>Formulazione precisa per il calcolo delle forze</a:t>
            </a:r>
          </a:p>
        </p:txBody>
      </p:sp>
      <p:sp>
        <p:nvSpPr>
          <p:cNvPr id="15" name="Freccia in giù 14">
            <a:extLst>
              <a:ext uri="{FF2B5EF4-FFF2-40B4-BE49-F238E27FC236}">
                <a16:creationId xmlns:a16="http://schemas.microsoft.com/office/drawing/2014/main" id="{5068E684-5D90-DD00-F737-CDD9449000E0}"/>
              </a:ext>
            </a:extLst>
          </p:cNvPr>
          <p:cNvSpPr/>
          <p:nvPr/>
        </p:nvSpPr>
        <p:spPr>
          <a:xfrm>
            <a:off x="2942303" y="4140883"/>
            <a:ext cx="457200" cy="725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74441484-EEBF-ABB1-18E7-65E57363536C}"/>
              </a:ext>
            </a:extLst>
          </p:cNvPr>
          <p:cNvSpPr/>
          <p:nvPr/>
        </p:nvSpPr>
        <p:spPr>
          <a:xfrm>
            <a:off x="1292033" y="5062574"/>
            <a:ext cx="3977709" cy="9233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18" name="CasellaDiTesto 17">
            <a:extLst>
              <a:ext uri="{FF2B5EF4-FFF2-40B4-BE49-F238E27FC236}">
                <a16:creationId xmlns:a16="http://schemas.microsoft.com/office/drawing/2014/main" id="{D701EDD2-9D5F-F22B-48A0-C75D606A8E5B}"/>
              </a:ext>
            </a:extLst>
          </p:cNvPr>
          <p:cNvSpPr txBox="1"/>
          <p:nvPr/>
        </p:nvSpPr>
        <p:spPr>
          <a:xfrm>
            <a:off x="1540003" y="5062574"/>
            <a:ext cx="3887403" cy="646331"/>
          </a:xfrm>
          <a:prstGeom prst="rect">
            <a:avLst/>
          </a:prstGeom>
          <a:noFill/>
        </p:spPr>
        <p:txBody>
          <a:bodyPr wrap="square" rtlCol="0">
            <a:spAutoFit/>
          </a:bodyPr>
          <a:lstStyle/>
          <a:p>
            <a:r>
              <a:rPr lang="it-IT" dirty="0"/>
              <a:t>Confronto di diverse alari</a:t>
            </a:r>
          </a:p>
          <a:p>
            <a:r>
              <a:rPr lang="it-IT" dirty="0"/>
              <a:t>(ellittica e rettangolare)</a:t>
            </a:r>
          </a:p>
        </p:txBody>
      </p:sp>
      <p:sp>
        <p:nvSpPr>
          <p:cNvPr id="19" name="Freccia a destra 18">
            <a:extLst>
              <a:ext uri="{FF2B5EF4-FFF2-40B4-BE49-F238E27FC236}">
                <a16:creationId xmlns:a16="http://schemas.microsoft.com/office/drawing/2014/main" id="{17945379-FADE-100C-6101-4A253A63C77C}"/>
              </a:ext>
            </a:extLst>
          </p:cNvPr>
          <p:cNvSpPr/>
          <p:nvPr/>
        </p:nvSpPr>
        <p:spPr>
          <a:xfrm>
            <a:off x="5518940" y="5325135"/>
            <a:ext cx="710381" cy="3982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a:extLst>
              <a:ext uri="{FF2B5EF4-FFF2-40B4-BE49-F238E27FC236}">
                <a16:creationId xmlns:a16="http://schemas.microsoft.com/office/drawing/2014/main" id="{E07C7C33-F32B-3D41-ADCD-5C8265068F00}"/>
              </a:ext>
            </a:extLst>
          </p:cNvPr>
          <p:cNvSpPr/>
          <p:nvPr/>
        </p:nvSpPr>
        <p:spPr>
          <a:xfrm>
            <a:off x="6571034" y="5064876"/>
            <a:ext cx="3977709" cy="9233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21" name="CasellaDiTesto 20">
            <a:extLst>
              <a:ext uri="{FF2B5EF4-FFF2-40B4-BE49-F238E27FC236}">
                <a16:creationId xmlns:a16="http://schemas.microsoft.com/office/drawing/2014/main" id="{20AA2A17-F8BC-3A20-E83C-34425C0E69E5}"/>
              </a:ext>
            </a:extLst>
          </p:cNvPr>
          <p:cNvSpPr txBox="1"/>
          <p:nvPr/>
        </p:nvSpPr>
        <p:spPr>
          <a:xfrm>
            <a:off x="6661340" y="5201072"/>
            <a:ext cx="3887403" cy="646331"/>
          </a:xfrm>
          <a:prstGeom prst="rect">
            <a:avLst/>
          </a:prstGeom>
          <a:noFill/>
        </p:spPr>
        <p:txBody>
          <a:bodyPr wrap="square" rtlCol="0">
            <a:spAutoFit/>
          </a:bodyPr>
          <a:lstStyle/>
          <a:p>
            <a:r>
              <a:rPr lang="it-IT" dirty="0"/>
              <a:t>Analisi del Piano di Trefftz con supporti (</a:t>
            </a:r>
            <a:r>
              <a:rPr lang="it-IT" dirty="0" err="1"/>
              <a:t>winglet</a:t>
            </a:r>
            <a:r>
              <a:rPr lang="it-IT" dirty="0"/>
              <a:t>) inseriti sulle ali</a:t>
            </a:r>
          </a:p>
        </p:txBody>
      </p:sp>
    </p:spTree>
    <p:extLst>
      <p:ext uri="{BB962C8B-B14F-4D97-AF65-F5344CB8AC3E}">
        <p14:creationId xmlns:p14="http://schemas.microsoft.com/office/powerpoint/2010/main" val="4205314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9E17E62-CF0A-4CF1-C172-0F81C065A38E}"/>
              </a:ext>
            </a:extLst>
          </p:cNvPr>
          <p:cNvSpPr>
            <a:spLocks noGrp="1"/>
          </p:cNvSpPr>
          <p:nvPr>
            <p:ph type="title"/>
          </p:nvPr>
        </p:nvSpPr>
        <p:spPr>
          <a:xfrm>
            <a:off x="838198" y="547815"/>
            <a:ext cx="5167185" cy="1680519"/>
          </a:xfr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r>
              <a:rPr lang="en-US" sz="4000">
                <a:solidFill>
                  <a:schemeClr val="tx1"/>
                </a:solidFill>
                <a:latin typeface="+mj-lt"/>
                <a:ea typeface="+mj-ea"/>
                <a:cs typeface="+mj-cs"/>
              </a:rPr>
              <a:t>Ala di lunghezza finita </a:t>
            </a:r>
          </a:p>
        </p:txBody>
      </p:sp>
      <p:sp>
        <p:nvSpPr>
          <p:cNvPr id="3" name="CasellaDiTesto 2">
            <a:extLst>
              <a:ext uri="{FF2B5EF4-FFF2-40B4-BE49-F238E27FC236}">
                <a16:creationId xmlns:a16="http://schemas.microsoft.com/office/drawing/2014/main" id="{C0B58760-449E-126F-3488-E94881A839A9}"/>
              </a:ext>
            </a:extLst>
          </p:cNvPr>
          <p:cNvSpPr txBox="1"/>
          <p:nvPr/>
        </p:nvSpPr>
        <p:spPr>
          <a:xfrm>
            <a:off x="6186619" y="547815"/>
            <a:ext cx="5178960" cy="16805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a:t>La variazione di pressione presente sull’estradosso e intradosso sull’ala oltre alla formazione portanza genera, oltre alla portanza per sostenere l’aereo in volo, un moto vorticoso dovuto alla tendenza delle linee di corrente di passare dalla zona di alta pressione a quella di bassa pressione  </a:t>
            </a:r>
          </a:p>
        </p:txBody>
      </p:sp>
      <p:pic>
        <p:nvPicPr>
          <p:cNvPr id="9" name="Immagine 8">
            <a:extLst>
              <a:ext uri="{FF2B5EF4-FFF2-40B4-BE49-F238E27FC236}">
                <a16:creationId xmlns:a16="http://schemas.microsoft.com/office/drawing/2014/main" id="{EA9C2CC9-6E16-16F9-0793-D554D45EF411}"/>
              </a:ext>
            </a:extLst>
          </p:cNvPr>
          <p:cNvPicPr>
            <a:picLocks noChangeAspect="1"/>
          </p:cNvPicPr>
          <p:nvPr/>
        </p:nvPicPr>
        <p:blipFill rotWithShape="1">
          <a:blip r:embed="rId2">
            <a:extLst>
              <a:ext uri="{28A0092B-C50C-407E-A947-70E740481C1C}">
                <a14:useLocalDpi xmlns:a14="http://schemas.microsoft.com/office/drawing/2010/main" val="0"/>
              </a:ext>
            </a:extLst>
          </a:blip>
          <a:srcRect l="33117" t="28543" r="30181" b="22267"/>
          <a:stretch/>
        </p:blipFill>
        <p:spPr bwMode="auto">
          <a:xfrm>
            <a:off x="960467" y="2421924"/>
            <a:ext cx="4922647" cy="3711146"/>
          </a:xfrm>
          <a:prstGeom prst="rect">
            <a:avLst/>
          </a:prstGeom>
          <a:extLst>
            <a:ext uri="{53640926-AAD7-44D8-BBD7-CCE9431645EC}">
              <a14:shadowObscured xmlns:a14="http://schemas.microsoft.com/office/drawing/2010/main"/>
            </a:ext>
          </a:extLst>
        </p:spPr>
      </p:pic>
      <p:pic>
        <p:nvPicPr>
          <p:cNvPr id="4" name="Immagine 3">
            <a:extLst>
              <a:ext uri="{FF2B5EF4-FFF2-40B4-BE49-F238E27FC236}">
                <a16:creationId xmlns:a16="http://schemas.microsoft.com/office/drawing/2014/main" id="{A89ED6E7-33C9-5DCB-DB36-9EA430171E30}"/>
              </a:ext>
            </a:extLst>
          </p:cNvPr>
          <p:cNvPicPr>
            <a:picLocks noChangeAspect="1"/>
          </p:cNvPicPr>
          <p:nvPr/>
        </p:nvPicPr>
        <p:blipFill rotWithShape="1">
          <a:blip r:embed="rId3">
            <a:extLst>
              <a:ext uri="{28A0092B-C50C-407E-A947-70E740481C1C}">
                <a14:useLocalDpi xmlns:a14="http://schemas.microsoft.com/office/drawing/2010/main" val="0"/>
              </a:ext>
            </a:extLst>
          </a:blip>
          <a:srcRect l="38067" t="27024" r="15501" b="21356"/>
          <a:stretch/>
        </p:blipFill>
        <p:spPr bwMode="auto">
          <a:xfrm>
            <a:off x="6206131" y="2271249"/>
            <a:ext cx="5883112" cy="270708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22CE3893-0A63-1199-C4FD-4918C32ED0D9}"/>
                  </a:ext>
                </a:extLst>
              </p:cNvPr>
              <p:cNvSpPr txBox="1"/>
              <p:nvPr/>
            </p:nvSpPr>
            <p:spPr>
              <a:xfrm>
                <a:off x="5866873" y="4949216"/>
                <a:ext cx="6098458" cy="39158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b="1" i="1" smtClean="0">
                              <a:solidFill>
                                <a:srgbClr val="836967"/>
                              </a:solidFill>
                              <a:latin typeface="Cambria Math" panose="02040503050406030204" pitchFamily="18" charset="0"/>
                            </a:rPr>
                          </m:ctrlPr>
                        </m:sSubPr>
                        <m:e>
                          <m:r>
                            <a:rPr lang="it-IT" b="1">
                              <a:latin typeface="Cambria Math" panose="02040503050406030204" pitchFamily="18" charset="0"/>
                            </a:rPr>
                            <m:t>𝐕</m:t>
                          </m:r>
                        </m:e>
                        <m:sub>
                          <m:r>
                            <a:rPr lang="it-IT" b="0" i="1">
                              <a:latin typeface="Cambria Math" panose="02040503050406030204" pitchFamily="18" charset="0"/>
                            </a:rPr>
                            <m:t>𝑒𝑓𝑓</m:t>
                          </m:r>
                        </m:sub>
                      </m:sSub>
                      <m:r>
                        <a:rPr lang="it-IT" b="0" i="0">
                          <a:latin typeface="Cambria Math" panose="02040503050406030204" pitchFamily="18" charset="0"/>
                        </a:rPr>
                        <m:t>=</m:t>
                      </m:r>
                      <m:sSub>
                        <m:sSubPr>
                          <m:ctrlPr>
                            <a:rPr lang="it-IT" b="0" i="1">
                              <a:solidFill>
                                <a:srgbClr val="836967"/>
                              </a:solidFill>
                              <a:latin typeface="Cambria Math" panose="02040503050406030204" pitchFamily="18" charset="0"/>
                            </a:rPr>
                          </m:ctrlPr>
                        </m:sSubPr>
                        <m:e>
                          <m:r>
                            <m:rPr>
                              <m:sty m:val="p"/>
                            </m:rPr>
                            <a:rPr lang="it-IT" b="0" i="0">
                              <a:latin typeface="Cambria Math" panose="02040503050406030204" pitchFamily="18" charset="0"/>
                            </a:rPr>
                            <m:t>V</m:t>
                          </m:r>
                        </m:e>
                        <m:sub>
                          <m:r>
                            <a:rPr lang="it-IT" b="0" i="0">
                              <a:latin typeface="Cambria Math" panose="02040503050406030204" pitchFamily="18" charset="0"/>
                            </a:rPr>
                            <m:t>∞</m:t>
                          </m:r>
                        </m:sub>
                      </m:sSub>
                      <m:acc>
                        <m:accPr>
                          <m:chr m:val="̂"/>
                          <m:ctrlPr>
                            <a:rPr lang="it-IT" b="0" i="1">
                              <a:solidFill>
                                <a:srgbClr val="836967"/>
                              </a:solidFill>
                              <a:latin typeface="Cambria Math" panose="02040503050406030204" pitchFamily="18" charset="0"/>
                            </a:rPr>
                          </m:ctrlPr>
                        </m:accPr>
                        <m:e>
                          <m:r>
                            <a:rPr lang="it-IT" b="1" i="1">
                              <a:latin typeface="Cambria Math" panose="02040503050406030204" pitchFamily="18" charset="0"/>
                            </a:rPr>
                            <m:t>𝒙</m:t>
                          </m:r>
                        </m:e>
                      </m:acc>
                      <m:r>
                        <a:rPr lang="it-IT" b="0" i="0">
                          <a:latin typeface="Cambria Math" panose="02040503050406030204" pitchFamily="18" charset="0"/>
                        </a:rPr>
                        <m:t>+</m:t>
                      </m:r>
                      <m:sSub>
                        <m:sSubPr>
                          <m:ctrlPr>
                            <a:rPr lang="it-IT" b="0" i="1">
                              <a:solidFill>
                                <a:srgbClr val="836967"/>
                              </a:solidFill>
                              <a:latin typeface="Cambria Math" panose="02040503050406030204" pitchFamily="18" charset="0"/>
                            </a:rPr>
                          </m:ctrlPr>
                        </m:sSubPr>
                        <m:e>
                          <m:r>
                            <a:rPr lang="it-IT" b="0" i="1">
                              <a:latin typeface="Cambria Math" panose="02040503050406030204" pitchFamily="18" charset="0"/>
                            </a:rPr>
                            <m:t>𝑤</m:t>
                          </m:r>
                        </m:e>
                        <m:sub>
                          <m:r>
                            <a:rPr lang="it-IT" b="0" i="1">
                              <a:latin typeface="Cambria Math" panose="02040503050406030204" pitchFamily="18" charset="0"/>
                            </a:rPr>
                            <m:t>𝑤𝑎𝑘𝑒</m:t>
                          </m:r>
                        </m:sub>
                      </m:sSub>
                      <m:acc>
                        <m:accPr>
                          <m:chr m:val="̂"/>
                          <m:ctrlPr>
                            <a:rPr lang="it-IT" b="0" i="1">
                              <a:solidFill>
                                <a:srgbClr val="836967"/>
                              </a:solidFill>
                              <a:latin typeface="Cambria Math" panose="02040503050406030204" pitchFamily="18" charset="0"/>
                            </a:rPr>
                          </m:ctrlPr>
                        </m:accPr>
                        <m:e>
                          <m:r>
                            <a:rPr lang="it-IT" b="1" i="1">
                              <a:latin typeface="Cambria Math" panose="02040503050406030204" pitchFamily="18" charset="0"/>
                            </a:rPr>
                            <m:t>𝒛</m:t>
                          </m:r>
                        </m:e>
                      </m:acc>
                    </m:oMath>
                  </m:oMathPara>
                </a14:m>
                <a:endParaRPr lang="it-IT" dirty="0"/>
              </a:p>
            </p:txBody>
          </p:sp>
        </mc:Choice>
        <mc:Fallback xmlns="">
          <p:sp>
            <p:nvSpPr>
              <p:cNvPr id="6" name="CasellaDiTesto 5">
                <a:extLst>
                  <a:ext uri="{FF2B5EF4-FFF2-40B4-BE49-F238E27FC236}">
                    <a16:creationId xmlns:a16="http://schemas.microsoft.com/office/drawing/2014/main" id="{22CE3893-0A63-1199-C4FD-4918C32ED0D9}"/>
                  </a:ext>
                </a:extLst>
              </p:cNvPr>
              <p:cNvSpPr txBox="1">
                <a:spLocks noRot="1" noChangeAspect="1" noMove="1" noResize="1" noEditPoints="1" noAdjustHandles="1" noChangeArrowheads="1" noChangeShapeType="1" noTextEdit="1"/>
              </p:cNvSpPr>
              <p:nvPr/>
            </p:nvSpPr>
            <p:spPr>
              <a:xfrm>
                <a:off x="5866873" y="4949216"/>
                <a:ext cx="6098458" cy="391582"/>
              </a:xfrm>
              <a:prstGeom prst="rect">
                <a:avLst/>
              </a:prstGeom>
              <a:blipFill>
                <a:blip r:embed="rId4"/>
                <a:stretch>
                  <a:fillRect t="-4688" b="-93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12D0ED14-15D4-1CAA-A294-6AA93E9202CE}"/>
                  </a:ext>
                </a:extLst>
              </p:cNvPr>
              <p:cNvSpPr txBox="1"/>
              <p:nvPr/>
            </p:nvSpPr>
            <p:spPr>
              <a:xfrm>
                <a:off x="8064316" y="5417323"/>
                <a:ext cx="6098458" cy="391582"/>
              </a:xfrm>
              <a:prstGeom prst="rect">
                <a:avLst/>
              </a:prstGeom>
              <a:noFill/>
            </p:spPr>
            <p:txBody>
              <a:bodyPr wrap="square">
                <a:spAutoFit/>
              </a:bodyPr>
              <a:lstStyle/>
              <a:p>
                <a14:m>
                  <m:oMath xmlns:m="http://schemas.openxmlformats.org/officeDocument/2006/math">
                    <m:sSub>
                      <m:sSubPr>
                        <m:ctrlPr>
                          <a:rPr lang="it-IT" i="1" smtClean="0">
                            <a:effectLst/>
                            <a:latin typeface="Cambria Math" panose="02040503050406030204" pitchFamily="18" charset="0"/>
                          </a:rPr>
                        </m:ctrlPr>
                      </m:sSubPr>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𝑒𝑓𝑓</m:t>
                        </m:r>
                      </m:sub>
                    </m:s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𝛼</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a14:m>
                <a:r>
                  <a:rPr lang="it-IT" sz="1800" dirty="0">
                    <a:effectLst/>
                    <a:latin typeface="Times New Roman" panose="02020603050405020304" pitchFamily="18" charset="0"/>
                    <a:ea typeface="Times New Roman" panose="02020603050405020304" pitchFamily="18" charset="0"/>
                  </a:rPr>
                  <a:t> </a:t>
                </a:r>
                <a:endParaRPr lang="it-IT" dirty="0"/>
              </a:p>
            </p:txBody>
          </p:sp>
        </mc:Choice>
        <mc:Fallback xmlns="">
          <p:sp>
            <p:nvSpPr>
              <p:cNvPr id="10" name="CasellaDiTesto 9">
                <a:extLst>
                  <a:ext uri="{FF2B5EF4-FFF2-40B4-BE49-F238E27FC236}">
                    <a16:creationId xmlns:a16="http://schemas.microsoft.com/office/drawing/2014/main" id="{12D0ED14-15D4-1CAA-A294-6AA93E9202CE}"/>
                  </a:ext>
                </a:extLst>
              </p:cNvPr>
              <p:cNvSpPr txBox="1">
                <a:spLocks noRot="1" noChangeAspect="1" noMove="1" noResize="1" noEditPoints="1" noAdjustHandles="1" noChangeArrowheads="1" noChangeShapeType="1" noTextEdit="1"/>
              </p:cNvSpPr>
              <p:nvPr/>
            </p:nvSpPr>
            <p:spPr>
              <a:xfrm>
                <a:off x="8064316" y="5417323"/>
                <a:ext cx="6098458" cy="391582"/>
              </a:xfrm>
              <a:prstGeom prst="rect">
                <a:avLst/>
              </a:prstGeom>
              <a:blipFill>
                <a:blip r:embed="rId5"/>
                <a:stretch>
                  <a:fillRect b="-93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3AAA4081-0825-3248-AF63-511BA4698C4D}"/>
                  </a:ext>
                </a:extLst>
              </p:cNvPr>
              <p:cNvSpPr txBox="1"/>
              <p:nvPr/>
            </p:nvSpPr>
            <p:spPr>
              <a:xfrm>
                <a:off x="5355114" y="5885431"/>
                <a:ext cx="7138218" cy="61010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smtClean="0">
                              <a:effectLst/>
                              <a:latin typeface="Cambria Math" panose="02040503050406030204" pitchFamily="18" charset="0"/>
                            </a:rPr>
                          </m:ctrlPr>
                        </m:sSubPr>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𝑎𝑟𝑐𝑡𝑔</m:t>
                      </m:r>
                      <m:f>
                        <m:fPr>
                          <m:ctrlPr>
                            <a:rPr lang="it-IT" i="1">
                              <a:effectLst/>
                              <a:latin typeface="Cambria Math" panose="02040503050406030204" pitchFamily="18" charset="0"/>
                            </a:rPr>
                          </m:ctrlPr>
                        </m:fPr>
                        <m:num>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𝑤𝑎𝑘𝑒</m:t>
                              </m:r>
                            </m:sub>
                          </m:sSub>
                        </m:num>
                        <m:den>
                          <m:sSub>
                            <m:sSubPr>
                              <m:ctrlPr>
                                <a:rPr lang="it-IT" i="1">
                                  <a:effectLst/>
                                  <a:latin typeface="Cambria Math" panose="02040503050406030204" pitchFamily="18" charset="0"/>
                                </a:rPr>
                              </m:ctrlPr>
                            </m:sSubPr>
                            <m:e>
                              <m:r>
                                <m:rPr>
                                  <m:sty m:val="p"/>
                                </m:rPr>
                                <a:rPr lang="it-IT" sz="1800">
                                  <a:effectLst/>
                                  <a:latin typeface="Cambria Math" panose="02040503050406030204" pitchFamily="18" charset="0"/>
                                  <a:ea typeface="Times New Roman" panose="02020603050405020304" pitchFamily="18" charset="0"/>
                                  <a:cs typeface="Times New Roman" panose="02020603050405020304" pitchFamily="18" charset="0"/>
                                </a:rPr>
                                <m:t>V</m:t>
                              </m:r>
                            </m:e>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sub>
                          </m:sSub>
                        </m:den>
                      </m:f>
                    </m:oMath>
                  </m:oMathPara>
                </a14:m>
                <a:endParaRPr lang="it-IT" dirty="0"/>
              </a:p>
            </p:txBody>
          </p:sp>
        </mc:Choice>
        <mc:Fallback xmlns="">
          <p:sp>
            <p:nvSpPr>
              <p:cNvPr id="12" name="CasellaDiTesto 11">
                <a:extLst>
                  <a:ext uri="{FF2B5EF4-FFF2-40B4-BE49-F238E27FC236}">
                    <a16:creationId xmlns:a16="http://schemas.microsoft.com/office/drawing/2014/main" id="{3AAA4081-0825-3248-AF63-511BA4698C4D}"/>
                  </a:ext>
                </a:extLst>
              </p:cNvPr>
              <p:cNvSpPr txBox="1">
                <a:spLocks noRot="1" noChangeAspect="1" noMove="1" noResize="1" noEditPoints="1" noAdjustHandles="1" noChangeArrowheads="1" noChangeShapeType="1" noTextEdit="1"/>
              </p:cNvSpPr>
              <p:nvPr/>
            </p:nvSpPr>
            <p:spPr>
              <a:xfrm>
                <a:off x="5355114" y="5885431"/>
                <a:ext cx="7138218" cy="610103"/>
              </a:xfrm>
              <a:prstGeom prst="rect">
                <a:avLst/>
              </a:prstGeom>
              <a:blipFill>
                <a:blip r:embed="rId6"/>
                <a:stretch>
                  <a:fillRect/>
                </a:stretch>
              </a:blipFill>
            </p:spPr>
            <p:txBody>
              <a:bodyPr/>
              <a:lstStyle/>
              <a:p>
                <a:r>
                  <a:rPr lang="it-IT">
                    <a:noFill/>
                  </a:rPr>
                  <a:t> </a:t>
                </a:r>
              </a:p>
            </p:txBody>
          </p:sp>
        </mc:Fallback>
      </mc:AlternateContent>
      <p:sp>
        <p:nvSpPr>
          <p:cNvPr id="13" name="CasellaDiTesto 12">
            <a:extLst>
              <a:ext uri="{FF2B5EF4-FFF2-40B4-BE49-F238E27FC236}">
                <a16:creationId xmlns:a16="http://schemas.microsoft.com/office/drawing/2014/main" id="{67DCE75D-8458-859D-D2BA-CBDE28DCC31F}"/>
              </a:ext>
            </a:extLst>
          </p:cNvPr>
          <p:cNvSpPr txBox="1"/>
          <p:nvPr/>
        </p:nvSpPr>
        <p:spPr>
          <a:xfrm>
            <a:off x="1563328" y="2271249"/>
            <a:ext cx="2227007" cy="369332"/>
          </a:xfrm>
          <a:prstGeom prst="rect">
            <a:avLst/>
          </a:prstGeom>
          <a:noFill/>
        </p:spPr>
        <p:txBody>
          <a:bodyPr wrap="square" rtlCol="0">
            <a:spAutoFit/>
          </a:bodyPr>
          <a:lstStyle/>
          <a:p>
            <a:r>
              <a:rPr lang="it-IT" dirty="0">
                <a:solidFill>
                  <a:srgbClr val="FF0000"/>
                </a:solidFill>
              </a:rPr>
              <a:t>Portanza caso ideale </a:t>
            </a:r>
          </a:p>
        </p:txBody>
      </p:sp>
      <p:sp>
        <p:nvSpPr>
          <p:cNvPr id="16" name="CasellaDiTesto 15">
            <a:extLst>
              <a:ext uri="{FF2B5EF4-FFF2-40B4-BE49-F238E27FC236}">
                <a16:creationId xmlns:a16="http://schemas.microsoft.com/office/drawing/2014/main" id="{A3BE1053-3DC3-C543-DF6E-4B251E84FDF3}"/>
              </a:ext>
            </a:extLst>
          </p:cNvPr>
          <p:cNvSpPr txBox="1"/>
          <p:nvPr/>
        </p:nvSpPr>
        <p:spPr>
          <a:xfrm>
            <a:off x="3790335" y="2267815"/>
            <a:ext cx="2076538" cy="369332"/>
          </a:xfrm>
          <a:prstGeom prst="rect">
            <a:avLst/>
          </a:prstGeom>
          <a:noFill/>
        </p:spPr>
        <p:txBody>
          <a:bodyPr wrap="square">
            <a:spAutoFit/>
          </a:bodyPr>
          <a:lstStyle/>
          <a:p>
            <a:r>
              <a:rPr lang="it-IT" dirty="0">
                <a:solidFill>
                  <a:srgbClr val="0070C0"/>
                </a:solidFill>
              </a:rPr>
              <a:t>Portanza caso reale </a:t>
            </a:r>
          </a:p>
        </p:txBody>
      </p:sp>
    </p:spTree>
    <p:extLst>
      <p:ext uri="{BB962C8B-B14F-4D97-AF65-F5344CB8AC3E}">
        <p14:creationId xmlns:p14="http://schemas.microsoft.com/office/powerpoint/2010/main" val="1114465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8C6906-0BE2-228C-3D16-857C7B155F89}"/>
              </a:ext>
            </a:extLst>
          </p:cNvPr>
          <p:cNvSpPr>
            <a:spLocks noGrp="1"/>
          </p:cNvSpPr>
          <p:nvPr>
            <p:ph type="title"/>
          </p:nvPr>
        </p:nvSpPr>
        <p:spPr/>
        <p:txBody>
          <a:bodyPr/>
          <a:lstStyle/>
          <a:p>
            <a:pPr algn="ctr"/>
            <a:r>
              <a:rPr lang="it-IT" b="1" dirty="0"/>
              <a:t>Equazione di </a:t>
            </a:r>
            <a:r>
              <a:rPr lang="it-IT" b="1" dirty="0" err="1"/>
              <a:t>Prandtl</a:t>
            </a:r>
            <a:endParaRPr lang="it-IT" b="1" dirty="0"/>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19BEECA5-519D-BAE2-8182-DE496FD59A6C}"/>
                  </a:ext>
                </a:extLst>
              </p:cNvPr>
              <p:cNvSpPr txBox="1"/>
              <p:nvPr/>
            </p:nvSpPr>
            <p:spPr>
              <a:xfrm>
                <a:off x="-463345" y="2221323"/>
                <a:ext cx="6098458" cy="6858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𝑤</m:t>
                          </m:r>
                        </m:e>
                        <m:sub>
                          <m:r>
                            <a:rPr lang="it-IT" sz="1600" i="1">
                              <a:latin typeface="Cambria Math" panose="02040503050406030204" pitchFamily="18" charset="0"/>
                            </a:rPr>
                            <m:t>𝑤𝑎𝑘𝑒</m:t>
                          </m:r>
                        </m:sub>
                      </m:sSub>
                      <m:d>
                        <m:dPr>
                          <m:ctrlPr>
                            <a:rPr lang="it-IT" sz="1600" i="1">
                              <a:solidFill>
                                <a:srgbClr val="836967"/>
                              </a:solidFill>
                              <a:latin typeface="Cambria Math" panose="02040503050406030204" pitchFamily="18" charset="0"/>
                            </a:rPr>
                          </m:ctrlPr>
                        </m:dPr>
                        <m:e>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𝑦</m:t>
                              </m:r>
                            </m:e>
                            <m:sub>
                              <m:r>
                                <a:rPr lang="it-IT" sz="1600" i="0">
                                  <a:latin typeface="Cambria Math" panose="02040503050406030204" pitchFamily="18" charset="0"/>
                                </a:rPr>
                                <m:t>0</m:t>
                              </m:r>
                            </m:sub>
                          </m:sSub>
                        </m:e>
                      </m:d>
                      <m:r>
                        <a:rPr lang="it-IT" sz="1600" i="0">
                          <a:latin typeface="Cambria Math" panose="02040503050406030204" pitchFamily="18" charset="0"/>
                        </a:rPr>
                        <m:t>=</m:t>
                      </m:r>
                      <m:f>
                        <m:fPr>
                          <m:ctrlPr>
                            <a:rPr lang="it-IT" sz="1600" i="1">
                              <a:solidFill>
                                <a:srgbClr val="836967"/>
                              </a:solidFill>
                              <a:latin typeface="Cambria Math" panose="02040503050406030204" pitchFamily="18" charset="0"/>
                            </a:rPr>
                          </m:ctrlPr>
                        </m:fPr>
                        <m:num>
                          <m:r>
                            <a:rPr lang="it-IT" sz="1600" i="0">
                              <a:latin typeface="Cambria Math" panose="02040503050406030204" pitchFamily="18" charset="0"/>
                            </a:rPr>
                            <m:t>1</m:t>
                          </m:r>
                        </m:num>
                        <m:den>
                          <m:r>
                            <a:rPr lang="it-IT" sz="1600" i="0">
                              <a:latin typeface="Cambria Math" panose="02040503050406030204" pitchFamily="18" charset="0"/>
                            </a:rPr>
                            <m:t>4</m:t>
                          </m:r>
                          <m:r>
                            <a:rPr lang="it-IT" sz="1600" i="1">
                              <a:latin typeface="Cambria Math" panose="02040503050406030204" pitchFamily="18" charset="0"/>
                            </a:rPr>
                            <m:t>𝜋</m:t>
                          </m:r>
                        </m:den>
                      </m:f>
                      <m:nary>
                        <m:naryPr>
                          <m:limLoc m:val="subSup"/>
                          <m:ctrlPr>
                            <a:rPr lang="it-IT" sz="1600" i="1">
                              <a:latin typeface="Cambria Math" panose="02040503050406030204" pitchFamily="18" charset="0"/>
                            </a:rPr>
                          </m:ctrlPr>
                        </m:naryPr>
                        <m:sub>
                          <m:r>
                            <a:rPr lang="it-IT" sz="1600" i="0">
                              <a:latin typeface="Cambria Math" panose="02040503050406030204" pitchFamily="18" charset="0"/>
                            </a:rPr>
                            <m:t>−</m:t>
                          </m:r>
                          <m:f>
                            <m:fPr>
                              <m:type m:val="lin"/>
                              <m:ctrlPr>
                                <a:rPr lang="it-IT" sz="1600" i="1">
                                  <a:latin typeface="Cambria Math" panose="02040503050406030204" pitchFamily="18" charset="0"/>
                                </a:rPr>
                              </m:ctrlPr>
                            </m:fPr>
                            <m:num>
                              <m:r>
                                <a:rPr lang="it-IT" sz="1600" i="1">
                                  <a:latin typeface="Cambria Math" panose="02040503050406030204" pitchFamily="18" charset="0"/>
                                </a:rPr>
                                <m:t>𝑏</m:t>
                              </m:r>
                            </m:num>
                            <m:den>
                              <m:r>
                                <a:rPr lang="it-IT" sz="1600" i="0">
                                  <a:latin typeface="Cambria Math" panose="02040503050406030204" pitchFamily="18" charset="0"/>
                                </a:rPr>
                                <m:t>2</m:t>
                              </m:r>
                            </m:den>
                          </m:f>
                        </m:sub>
                        <m:sup>
                          <m:f>
                            <m:fPr>
                              <m:type m:val="lin"/>
                              <m:ctrlPr>
                                <a:rPr lang="it-IT" sz="1600" i="1">
                                  <a:latin typeface="Cambria Math" panose="02040503050406030204" pitchFamily="18" charset="0"/>
                                </a:rPr>
                              </m:ctrlPr>
                            </m:fPr>
                            <m:num>
                              <m:r>
                                <a:rPr lang="it-IT" sz="1600" i="1">
                                  <a:latin typeface="Cambria Math" panose="02040503050406030204" pitchFamily="18" charset="0"/>
                                </a:rPr>
                                <m:t>𝑏</m:t>
                              </m:r>
                            </m:num>
                            <m:den>
                              <m:r>
                                <a:rPr lang="it-IT" sz="1600" i="0">
                                  <a:latin typeface="Cambria Math" panose="02040503050406030204" pitchFamily="18" charset="0"/>
                                </a:rPr>
                                <m:t>2</m:t>
                              </m:r>
                            </m:den>
                          </m:f>
                        </m:sup>
                        <m:e>
                          <m:f>
                            <m:fPr>
                              <m:ctrlPr>
                                <a:rPr lang="it-IT" sz="1600" i="1">
                                  <a:solidFill>
                                    <a:srgbClr val="836967"/>
                                  </a:solidFill>
                                  <a:latin typeface="Cambria Math" panose="02040503050406030204" pitchFamily="18" charset="0"/>
                                </a:rPr>
                              </m:ctrlPr>
                            </m:fPr>
                            <m:num>
                              <m:r>
                                <a:rPr lang="it-IT" sz="1600" i="1">
                                  <a:latin typeface="Cambria Math" panose="02040503050406030204" pitchFamily="18" charset="0"/>
                                </a:rPr>
                                <m:t>𝑑</m:t>
                              </m:r>
                              <m:r>
                                <a:rPr lang="it-IT" sz="1600" i="1">
                                  <a:latin typeface="Cambria Math" panose="02040503050406030204" pitchFamily="18" charset="0"/>
                                </a:rPr>
                                <m:t>𝛤</m:t>
                              </m:r>
                              <m:d>
                                <m:dPr>
                                  <m:ctrlPr>
                                    <a:rPr lang="it-IT" sz="1600" i="1">
                                      <a:latin typeface="Cambria Math" panose="02040503050406030204" pitchFamily="18" charset="0"/>
                                    </a:rPr>
                                  </m:ctrlPr>
                                </m:dPr>
                                <m:e>
                                  <m:r>
                                    <a:rPr lang="it-IT" sz="1600" i="1">
                                      <a:latin typeface="Cambria Math" panose="02040503050406030204" pitchFamily="18" charset="0"/>
                                    </a:rPr>
                                    <m:t>𝑦</m:t>
                                  </m:r>
                                </m:e>
                              </m:d>
                            </m:num>
                            <m:den>
                              <m:r>
                                <a:rPr lang="it-IT" sz="1600" i="1">
                                  <a:latin typeface="Cambria Math" panose="02040503050406030204" pitchFamily="18" charset="0"/>
                                </a:rPr>
                                <m:t>𝑑𝑦</m:t>
                              </m:r>
                            </m:den>
                          </m:f>
                          <m:f>
                            <m:fPr>
                              <m:ctrlPr>
                                <a:rPr lang="it-IT" sz="1600" i="1">
                                  <a:solidFill>
                                    <a:srgbClr val="836967"/>
                                  </a:solidFill>
                                  <a:latin typeface="Cambria Math" panose="02040503050406030204" pitchFamily="18" charset="0"/>
                                </a:rPr>
                              </m:ctrlPr>
                            </m:fPr>
                            <m:num>
                              <m:r>
                                <a:rPr lang="it-IT" sz="1600" i="1">
                                  <a:latin typeface="Cambria Math" panose="02040503050406030204" pitchFamily="18" charset="0"/>
                                </a:rPr>
                                <m:t>𝑑𝑦</m:t>
                              </m:r>
                            </m:num>
                            <m:den>
                              <m:r>
                                <a:rPr lang="it-IT" sz="1600" i="1">
                                  <a:latin typeface="Cambria Math" panose="02040503050406030204" pitchFamily="18" charset="0"/>
                                </a:rPr>
                                <m:t>𝑦</m:t>
                              </m:r>
                              <m:r>
                                <a:rPr lang="it-IT" sz="1600" i="0">
                                  <a:latin typeface="Cambria Math" panose="02040503050406030204" pitchFamily="18" charset="0"/>
                                </a:rPr>
                                <m:t>−</m:t>
                              </m:r>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𝑦</m:t>
                                  </m:r>
                                </m:e>
                                <m:sub>
                                  <m:r>
                                    <a:rPr lang="it-IT" sz="1600" i="0">
                                      <a:latin typeface="Cambria Math" panose="02040503050406030204" pitchFamily="18" charset="0"/>
                                    </a:rPr>
                                    <m:t>0</m:t>
                                  </m:r>
                                </m:sub>
                              </m:sSub>
                            </m:den>
                          </m:f>
                        </m:e>
                      </m:nary>
                    </m:oMath>
                  </m:oMathPara>
                </a14:m>
                <a:endParaRPr lang="it-IT" sz="1600" dirty="0"/>
              </a:p>
            </p:txBody>
          </p:sp>
        </mc:Choice>
        <mc:Fallback xmlns="">
          <p:sp>
            <p:nvSpPr>
              <p:cNvPr id="5" name="CasellaDiTesto 4">
                <a:extLst>
                  <a:ext uri="{FF2B5EF4-FFF2-40B4-BE49-F238E27FC236}">
                    <a16:creationId xmlns:a16="http://schemas.microsoft.com/office/drawing/2014/main" id="{19BEECA5-519D-BAE2-8182-DE496FD59A6C}"/>
                  </a:ext>
                </a:extLst>
              </p:cNvPr>
              <p:cNvSpPr txBox="1">
                <a:spLocks noRot="1" noChangeAspect="1" noMove="1" noResize="1" noEditPoints="1" noAdjustHandles="1" noChangeArrowheads="1" noChangeShapeType="1" noTextEdit="1"/>
              </p:cNvSpPr>
              <p:nvPr/>
            </p:nvSpPr>
            <p:spPr>
              <a:xfrm>
                <a:off x="-463345" y="2221323"/>
                <a:ext cx="6098458" cy="685829"/>
              </a:xfrm>
              <a:prstGeom prst="rect">
                <a:avLst/>
              </a:prstGeom>
              <a:blipFill>
                <a:blip r:embed="rId2"/>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F2945FF5-30EC-BF78-ABDD-BDCBEDC43307}"/>
                  </a:ext>
                </a:extLst>
              </p:cNvPr>
              <p:cNvSpPr txBox="1"/>
              <p:nvPr/>
            </p:nvSpPr>
            <p:spPr>
              <a:xfrm>
                <a:off x="-1005963" y="2977169"/>
                <a:ext cx="6408174" cy="3385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solidFill>
                                <a:srgbClr val="836967"/>
                              </a:solidFill>
                              <a:latin typeface="Cambria Math" panose="02040503050406030204" pitchFamily="18" charset="0"/>
                            </a:rPr>
                          </m:ctrlPr>
                        </m:sSubPr>
                        <m:e>
                          <m:r>
                            <a:rPr lang="it-IT" sz="1600" i="1">
                              <a:latin typeface="Cambria Math" panose="02040503050406030204" pitchFamily="18" charset="0"/>
                            </a:rPr>
                            <m:t>𝛼</m:t>
                          </m:r>
                        </m:e>
                        <m:sub>
                          <m:r>
                            <m:rPr>
                              <m:sty m:val="p"/>
                            </m:rPr>
                            <a:rPr lang="it-IT" sz="1600" b="0" i="0" smtClean="0">
                              <a:latin typeface="Cambria Math" panose="02040503050406030204" pitchFamily="18" charset="0"/>
                            </a:rPr>
                            <m:t>eff</m:t>
                          </m:r>
                        </m:sub>
                      </m:sSub>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𝑦</m:t>
                          </m:r>
                        </m:e>
                      </m:d>
                      <m:r>
                        <a:rPr lang="it-IT" sz="1600" i="0">
                          <a:latin typeface="Cambria Math" panose="02040503050406030204" pitchFamily="18" charset="0"/>
                        </a:rPr>
                        <m:t>= </m:t>
                      </m:r>
                      <m:r>
                        <a:rPr lang="it-IT" sz="1600" i="1">
                          <a:latin typeface="Cambria Math" panose="02040503050406030204" pitchFamily="18" charset="0"/>
                        </a:rPr>
                        <m:t>𝛼</m:t>
                      </m:r>
                      <m:r>
                        <a:rPr lang="it-IT" sz="1600" i="0">
                          <a:latin typeface="Cambria Math" panose="02040503050406030204" pitchFamily="18" charset="0"/>
                        </a:rPr>
                        <m:t>−</m:t>
                      </m:r>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𝛼</m:t>
                          </m:r>
                        </m:e>
                        <m:sub>
                          <m:r>
                            <a:rPr lang="it-IT" sz="1600" i="0">
                              <a:latin typeface="Cambria Math" panose="02040503050406030204" pitchFamily="18" charset="0"/>
                            </a:rPr>
                            <m:t>0</m:t>
                          </m:r>
                        </m:sub>
                      </m:sSub>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𝑦</m:t>
                          </m:r>
                        </m:e>
                      </m:d>
                      <m:r>
                        <a:rPr lang="it-IT" sz="1600" i="0">
                          <a:latin typeface="Cambria Math" panose="02040503050406030204" pitchFamily="18" charset="0"/>
                        </a:rPr>
                        <m:t>−</m:t>
                      </m:r>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𝛼</m:t>
                          </m:r>
                        </m:e>
                        <m:sub>
                          <m:r>
                            <a:rPr lang="it-IT" sz="1600" i="1">
                              <a:latin typeface="Cambria Math" panose="02040503050406030204" pitchFamily="18" charset="0"/>
                            </a:rPr>
                            <m:t>𝑖</m:t>
                          </m:r>
                        </m:sub>
                      </m:sSub>
                      <m:r>
                        <a:rPr lang="it-IT" sz="1600" i="0">
                          <a:latin typeface="Cambria Math" panose="02040503050406030204" pitchFamily="18" charset="0"/>
                        </a:rPr>
                        <m:t> </m:t>
                      </m:r>
                    </m:oMath>
                  </m:oMathPara>
                </a14:m>
                <a:endParaRPr lang="it-IT" sz="1600" dirty="0"/>
              </a:p>
            </p:txBody>
          </p:sp>
        </mc:Choice>
        <mc:Fallback xmlns="">
          <p:sp>
            <p:nvSpPr>
              <p:cNvPr id="7" name="CasellaDiTesto 6">
                <a:extLst>
                  <a:ext uri="{FF2B5EF4-FFF2-40B4-BE49-F238E27FC236}">
                    <a16:creationId xmlns:a16="http://schemas.microsoft.com/office/drawing/2014/main" id="{F2945FF5-30EC-BF78-ABDD-BDCBEDC43307}"/>
                  </a:ext>
                </a:extLst>
              </p:cNvPr>
              <p:cNvSpPr txBox="1">
                <a:spLocks noRot="1" noChangeAspect="1" noMove="1" noResize="1" noEditPoints="1" noAdjustHandles="1" noChangeArrowheads="1" noChangeShapeType="1" noTextEdit="1"/>
              </p:cNvSpPr>
              <p:nvPr/>
            </p:nvSpPr>
            <p:spPr>
              <a:xfrm>
                <a:off x="-1005963" y="2977169"/>
                <a:ext cx="6408174" cy="338554"/>
              </a:xfrm>
              <a:prstGeom prst="rect">
                <a:avLst/>
              </a:prstGeom>
              <a:blipFill>
                <a:blip r:embed="rId3"/>
                <a:stretch>
                  <a:fillRect b="-3571"/>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82B905B7-7D98-8347-C8E0-FF94C20E154C}"/>
                  </a:ext>
                </a:extLst>
              </p:cNvPr>
              <p:cNvSpPr txBox="1"/>
              <p:nvPr/>
            </p:nvSpPr>
            <p:spPr>
              <a:xfrm>
                <a:off x="-1068642" y="3917851"/>
                <a:ext cx="6592528" cy="58484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600" i="1" smtClean="0">
                          <a:latin typeface="Cambria Math" panose="02040503050406030204" pitchFamily="18" charset="0"/>
                        </a:rPr>
                        <m:t>𝑑𝐿</m:t>
                      </m:r>
                      <m:r>
                        <a:rPr lang="it-IT" sz="1600" i="0">
                          <a:latin typeface="Cambria Math" panose="02040503050406030204" pitchFamily="18" charset="0"/>
                        </a:rPr>
                        <m:t>=</m:t>
                      </m:r>
                      <m:r>
                        <a:rPr lang="it-IT" sz="1600" i="1">
                          <a:latin typeface="Cambria Math" panose="02040503050406030204" pitchFamily="18" charset="0"/>
                        </a:rPr>
                        <m:t>𝜌</m:t>
                      </m:r>
                      <m:f>
                        <m:fPr>
                          <m:ctrlPr>
                            <a:rPr lang="it-IT" sz="1600" i="1">
                              <a:solidFill>
                                <a:srgbClr val="836967"/>
                              </a:solidFill>
                              <a:latin typeface="Cambria Math" panose="02040503050406030204" pitchFamily="18" charset="0"/>
                            </a:rPr>
                          </m:ctrlPr>
                        </m:fPr>
                        <m:num>
                          <m:sSubSup>
                            <m:sSubSupPr>
                              <m:ctrlPr>
                                <a:rPr lang="it-IT" sz="1600" i="1">
                                  <a:solidFill>
                                    <a:srgbClr val="836967"/>
                                  </a:solidFill>
                                  <a:latin typeface="Cambria Math" panose="02040503050406030204" pitchFamily="18" charset="0"/>
                                </a:rPr>
                              </m:ctrlPr>
                            </m:sSubSupPr>
                            <m:e>
                              <m:r>
                                <a:rPr lang="it-IT" sz="1600" i="1">
                                  <a:latin typeface="Cambria Math" panose="02040503050406030204" pitchFamily="18" charset="0"/>
                                </a:rPr>
                                <m:t>𝑉</m:t>
                              </m:r>
                            </m:e>
                            <m:sub>
                              <m:r>
                                <a:rPr lang="it-IT" sz="1600" i="0">
                                  <a:latin typeface="Cambria Math" panose="02040503050406030204" pitchFamily="18" charset="0"/>
                                </a:rPr>
                                <m:t>∞</m:t>
                              </m:r>
                            </m:sub>
                            <m:sup>
                              <m:r>
                                <a:rPr lang="it-IT" sz="1600" i="0">
                                  <a:latin typeface="Cambria Math" panose="02040503050406030204" pitchFamily="18" charset="0"/>
                                </a:rPr>
                                <m:t>2</m:t>
                              </m:r>
                            </m:sup>
                          </m:sSubSup>
                        </m:num>
                        <m:den>
                          <m:r>
                            <a:rPr lang="it-IT" sz="1600" i="0">
                              <a:latin typeface="Cambria Math" panose="02040503050406030204" pitchFamily="18" charset="0"/>
                            </a:rPr>
                            <m:t>2</m:t>
                          </m:r>
                        </m:den>
                      </m:f>
                      <m:r>
                        <a:rPr lang="it-IT" sz="1600" i="1">
                          <a:latin typeface="Cambria Math" panose="02040503050406030204" pitchFamily="18" charset="0"/>
                        </a:rPr>
                        <m:t>𝑐</m:t>
                      </m:r>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𝑦</m:t>
                          </m:r>
                        </m:e>
                      </m:d>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𝑐</m:t>
                          </m:r>
                        </m:e>
                        <m:sub>
                          <m:r>
                            <a:rPr lang="it-IT" sz="1600" i="1">
                              <a:latin typeface="Cambria Math" panose="02040503050406030204" pitchFamily="18" charset="0"/>
                            </a:rPr>
                            <m:t>𝑙</m:t>
                          </m:r>
                        </m:sub>
                      </m:sSub>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𝛼</m:t>
                          </m:r>
                        </m:e>
                        <m:sub>
                          <m:r>
                            <a:rPr lang="it-IT" sz="1600" i="0">
                              <a:latin typeface="Cambria Math" panose="02040503050406030204" pitchFamily="18" charset="0"/>
                            </a:rPr>
                            <m:t>∞</m:t>
                          </m:r>
                        </m:sub>
                      </m:sSub>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𝑦</m:t>
                          </m:r>
                        </m:e>
                      </m:d>
                      <m:r>
                        <a:rPr lang="it-IT" sz="1600" i="1">
                          <a:latin typeface="Cambria Math" panose="02040503050406030204" pitchFamily="18" charset="0"/>
                        </a:rPr>
                        <m:t>𝑑𝑦</m:t>
                      </m:r>
                    </m:oMath>
                  </m:oMathPara>
                </a14:m>
                <a:endParaRPr lang="it-IT" sz="1600" dirty="0"/>
              </a:p>
            </p:txBody>
          </p:sp>
        </mc:Choice>
        <mc:Fallback xmlns="">
          <p:sp>
            <p:nvSpPr>
              <p:cNvPr id="9" name="CasellaDiTesto 8">
                <a:extLst>
                  <a:ext uri="{FF2B5EF4-FFF2-40B4-BE49-F238E27FC236}">
                    <a16:creationId xmlns:a16="http://schemas.microsoft.com/office/drawing/2014/main" id="{82B905B7-7D98-8347-C8E0-FF94C20E154C}"/>
                  </a:ext>
                </a:extLst>
              </p:cNvPr>
              <p:cNvSpPr txBox="1">
                <a:spLocks noRot="1" noChangeAspect="1" noMove="1" noResize="1" noEditPoints="1" noAdjustHandles="1" noChangeArrowheads="1" noChangeShapeType="1" noTextEdit="1"/>
              </p:cNvSpPr>
              <p:nvPr/>
            </p:nvSpPr>
            <p:spPr>
              <a:xfrm>
                <a:off x="-1068642" y="3917851"/>
                <a:ext cx="6592528" cy="584840"/>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AC65EE2E-4CFE-E5A5-9E3D-F51A81EC7EEF}"/>
                  </a:ext>
                </a:extLst>
              </p:cNvPr>
              <p:cNvSpPr txBox="1"/>
              <p:nvPr/>
            </p:nvSpPr>
            <p:spPr>
              <a:xfrm>
                <a:off x="-559209" y="4624067"/>
                <a:ext cx="6636774" cy="6015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600" i="1" smtClean="0">
                          <a:latin typeface="Cambria Math" panose="02040503050406030204" pitchFamily="18" charset="0"/>
                        </a:rPr>
                        <m:t>𝛤</m:t>
                      </m:r>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𝑦</m:t>
                          </m:r>
                        </m:e>
                      </m:d>
                      <m:r>
                        <a:rPr lang="it-IT" sz="1600" i="1">
                          <a:latin typeface="Cambria Math" panose="02040503050406030204" pitchFamily="18" charset="0"/>
                        </a:rPr>
                        <m:t>𝑑𝑦</m:t>
                      </m:r>
                      <m:r>
                        <a:rPr lang="it-IT" sz="1600" i="0">
                          <a:latin typeface="Cambria Math" panose="02040503050406030204" pitchFamily="18" charset="0"/>
                        </a:rPr>
                        <m:t>=</m:t>
                      </m:r>
                      <m:f>
                        <m:fPr>
                          <m:ctrlPr>
                            <a:rPr lang="it-IT" sz="1600" i="1">
                              <a:solidFill>
                                <a:srgbClr val="836967"/>
                              </a:solidFill>
                              <a:latin typeface="Cambria Math" panose="02040503050406030204" pitchFamily="18" charset="0"/>
                            </a:rPr>
                          </m:ctrlPr>
                        </m:fPr>
                        <m:num>
                          <m:r>
                            <a:rPr lang="it-IT" sz="1600" i="1">
                              <a:latin typeface="Cambria Math" panose="02040503050406030204" pitchFamily="18" charset="0"/>
                            </a:rPr>
                            <m:t>𝑑𝐿</m:t>
                          </m:r>
                        </m:num>
                        <m:den>
                          <m:r>
                            <a:rPr lang="it-IT" sz="1600" i="1">
                              <a:latin typeface="Cambria Math" panose="02040503050406030204" pitchFamily="18" charset="0"/>
                            </a:rPr>
                            <m:t>𝜌</m:t>
                          </m:r>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𝑉</m:t>
                              </m:r>
                            </m:e>
                            <m:sub>
                              <m:r>
                                <a:rPr lang="it-IT" sz="1600" i="0">
                                  <a:latin typeface="Cambria Math" panose="02040503050406030204" pitchFamily="18" charset="0"/>
                                </a:rPr>
                                <m:t>∞</m:t>
                              </m:r>
                            </m:sub>
                          </m:sSub>
                        </m:den>
                      </m:f>
                      <m:r>
                        <a:rPr lang="it-IT" sz="1600" i="0">
                          <a:latin typeface="Cambria Math" panose="02040503050406030204" pitchFamily="18" charset="0"/>
                        </a:rPr>
                        <m:t>=</m:t>
                      </m:r>
                      <m:f>
                        <m:fPr>
                          <m:ctrlPr>
                            <a:rPr lang="it-IT" sz="1600" i="1">
                              <a:solidFill>
                                <a:srgbClr val="836967"/>
                              </a:solidFill>
                              <a:latin typeface="Cambria Math" panose="02040503050406030204" pitchFamily="18" charset="0"/>
                            </a:rPr>
                          </m:ctrlPr>
                        </m:fPr>
                        <m:num>
                          <m:r>
                            <a:rPr lang="it-IT" sz="1600" i="0">
                              <a:latin typeface="Cambria Math" panose="02040503050406030204" pitchFamily="18" charset="0"/>
                            </a:rPr>
                            <m:t>1</m:t>
                          </m:r>
                        </m:num>
                        <m:den>
                          <m:r>
                            <a:rPr lang="it-IT" sz="1600" i="0">
                              <a:latin typeface="Cambria Math" panose="02040503050406030204" pitchFamily="18" charset="0"/>
                            </a:rPr>
                            <m:t>2</m:t>
                          </m:r>
                        </m:den>
                      </m:f>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𝑉</m:t>
                          </m:r>
                        </m:e>
                        <m:sub>
                          <m:r>
                            <a:rPr lang="it-IT" sz="1600" i="0">
                              <a:latin typeface="Cambria Math" panose="02040503050406030204" pitchFamily="18" charset="0"/>
                            </a:rPr>
                            <m:t>∞</m:t>
                          </m:r>
                        </m:sub>
                      </m:sSub>
                      <m:r>
                        <a:rPr lang="it-IT" sz="1600" i="1">
                          <a:latin typeface="Cambria Math" panose="02040503050406030204" pitchFamily="18" charset="0"/>
                        </a:rPr>
                        <m:t>𝑐</m:t>
                      </m:r>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𝑦</m:t>
                          </m:r>
                        </m:e>
                      </m:d>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𝑐</m:t>
                          </m:r>
                        </m:e>
                        <m:sub>
                          <m:r>
                            <a:rPr lang="it-IT" sz="1600" i="1">
                              <a:latin typeface="Cambria Math" panose="02040503050406030204" pitchFamily="18" charset="0"/>
                            </a:rPr>
                            <m:t>𝑙</m:t>
                          </m:r>
                        </m:sub>
                      </m:sSub>
                      <m:sSub>
                        <m:sSubPr>
                          <m:ctrlPr>
                            <a:rPr lang="it-IT" sz="1600" i="1">
                              <a:solidFill>
                                <a:srgbClr val="836967"/>
                              </a:solidFill>
                              <a:latin typeface="Cambria Math" panose="02040503050406030204" pitchFamily="18" charset="0"/>
                            </a:rPr>
                          </m:ctrlPr>
                        </m:sSubPr>
                        <m:e>
                          <m:r>
                            <a:rPr lang="it-IT" sz="1600" i="1">
                              <a:latin typeface="Cambria Math" panose="02040503050406030204" pitchFamily="18" charset="0"/>
                            </a:rPr>
                            <m:t>𝛼</m:t>
                          </m:r>
                        </m:e>
                        <m:sub>
                          <m:r>
                            <m:rPr>
                              <m:sty m:val="p"/>
                            </m:rPr>
                            <a:rPr lang="it-IT" sz="1600" b="0" i="0" smtClean="0">
                              <a:latin typeface="Cambria Math" panose="02040503050406030204" pitchFamily="18" charset="0"/>
                            </a:rPr>
                            <m:t>eff</m:t>
                          </m:r>
                        </m:sub>
                      </m:sSub>
                      <m:d>
                        <m:dPr>
                          <m:ctrlPr>
                            <a:rPr lang="it-IT" sz="1600" i="1">
                              <a:solidFill>
                                <a:srgbClr val="836967"/>
                              </a:solidFill>
                              <a:latin typeface="Cambria Math" panose="02040503050406030204" pitchFamily="18" charset="0"/>
                            </a:rPr>
                          </m:ctrlPr>
                        </m:dPr>
                        <m:e>
                          <m:r>
                            <a:rPr lang="it-IT" sz="1600" i="1">
                              <a:latin typeface="Cambria Math" panose="02040503050406030204" pitchFamily="18" charset="0"/>
                            </a:rPr>
                            <m:t>𝑦</m:t>
                          </m:r>
                        </m:e>
                      </m:d>
                      <m:r>
                        <a:rPr lang="it-IT" sz="1600" i="1">
                          <a:latin typeface="Cambria Math" panose="02040503050406030204" pitchFamily="18" charset="0"/>
                        </a:rPr>
                        <m:t>𝑑𝑦</m:t>
                      </m:r>
                      <m:r>
                        <a:rPr lang="it-IT" sz="1600" i="0">
                          <a:latin typeface="Cambria Math" panose="02040503050406030204" pitchFamily="18" charset="0"/>
                        </a:rPr>
                        <m:t> </m:t>
                      </m:r>
                    </m:oMath>
                  </m:oMathPara>
                </a14:m>
                <a:endParaRPr lang="it-IT" sz="1600" dirty="0"/>
              </a:p>
            </p:txBody>
          </p:sp>
        </mc:Choice>
        <mc:Fallback xmlns="">
          <p:sp>
            <p:nvSpPr>
              <p:cNvPr id="11" name="CasellaDiTesto 10">
                <a:extLst>
                  <a:ext uri="{FF2B5EF4-FFF2-40B4-BE49-F238E27FC236}">
                    <a16:creationId xmlns:a16="http://schemas.microsoft.com/office/drawing/2014/main" id="{AC65EE2E-4CFE-E5A5-9E3D-F51A81EC7EEF}"/>
                  </a:ext>
                </a:extLst>
              </p:cNvPr>
              <p:cNvSpPr txBox="1">
                <a:spLocks noRot="1" noChangeAspect="1" noMove="1" noResize="1" noEditPoints="1" noAdjustHandles="1" noChangeArrowheads="1" noChangeShapeType="1" noTextEdit="1"/>
              </p:cNvSpPr>
              <p:nvPr/>
            </p:nvSpPr>
            <p:spPr>
              <a:xfrm>
                <a:off x="-559209" y="4624067"/>
                <a:ext cx="6636774" cy="601511"/>
              </a:xfrm>
              <a:prstGeom prst="rect">
                <a:avLst/>
              </a:prstGeom>
              <a:blipFill>
                <a:blip r:embed="rId5"/>
                <a:stretch>
                  <a:fillRect/>
                </a:stretch>
              </a:blipFill>
            </p:spPr>
            <p:txBody>
              <a:bodyPr/>
              <a:lstStyle/>
              <a:p>
                <a:r>
                  <a:rPr lang="it-IT">
                    <a:noFill/>
                  </a:rPr>
                  <a:t> </a:t>
                </a:r>
              </a:p>
            </p:txBody>
          </p:sp>
        </mc:Fallback>
      </mc:AlternateContent>
      <p:sp>
        <p:nvSpPr>
          <p:cNvPr id="13" name="CasellaDiTesto 12">
            <a:extLst>
              <a:ext uri="{FF2B5EF4-FFF2-40B4-BE49-F238E27FC236}">
                <a16:creationId xmlns:a16="http://schemas.microsoft.com/office/drawing/2014/main" id="{D7E72B1B-18CC-54BF-81C6-7C695C337157}"/>
              </a:ext>
            </a:extLst>
          </p:cNvPr>
          <p:cNvSpPr txBox="1"/>
          <p:nvPr/>
        </p:nvSpPr>
        <p:spPr>
          <a:xfrm>
            <a:off x="4333568" y="1145391"/>
            <a:ext cx="1505564" cy="4708981"/>
          </a:xfrm>
          <a:prstGeom prst="rect">
            <a:avLst/>
          </a:prstGeom>
          <a:noFill/>
        </p:spPr>
        <p:txBody>
          <a:bodyPr wrap="square">
            <a:spAutoFit/>
          </a:bodyPr>
          <a:lstStyle/>
          <a:p>
            <a:r>
              <a:rPr lang="it-IT" sz="30000" dirty="0"/>
              <a:t>}</a:t>
            </a:r>
          </a:p>
        </p:txBody>
      </p:sp>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19998904-F513-FD5D-27EE-3851530A76E3}"/>
                  </a:ext>
                </a:extLst>
              </p:cNvPr>
              <p:cNvSpPr txBox="1"/>
              <p:nvPr/>
            </p:nvSpPr>
            <p:spPr>
              <a:xfrm>
                <a:off x="5690420" y="3229799"/>
                <a:ext cx="6636774" cy="7599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it-IT" i="1" smtClean="0">
                              <a:solidFill>
                                <a:srgbClr val="836967"/>
                              </a:solidFill>
                              <a:latin typeface="Cambria Math" panose="02040503050406030204" pitchFamily="18" charset="0"/>
                            </a:rPr>
                          </m:ctrlPr>
                        </m:fPr>
                        <m:num>
                          <m:r>
                            <a:rPr lang="it-IT" i="1">
                              <a:latin typeface="Cambria Math" panose="02040503050406030204" pitchFamily="18" charset="0"/>
                            </a:rPr>
                            <m:t>𝛤</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𝑦</m:t>
                              </m:r>
                            </m:e>
                          </m:d>
                        </m:num>
                        <m:den>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𝑉</m:t>
                              </m:r>
                            </m:e>
                            <m:sub>
                              <m:r>
                                <a:rPr lang="it-IT" i="0">
                                  <a:latin typeface="Cambria Math" panose="02040503050406030204" pitchFamily="18" charset="0"/>
                                </a:rPr>
                                <m:t>∞</m:t>
                              </m:r>
                            </m:sub>
                          </m:sSub>
                        </m:den>
                      </m:f>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r>
                            <a:rPr lang="it-IT" i="0">
                              <a:latin typeface="Cambria Math" panose="02040503050406030204" pitchFamily="18" charset="0"/>
                            </a:rPr>
                            <m:t>1</m:t>
                          </m:r>
                        </m:num>
                        <m:den>
                          <m:r>
                            <a:rPr lang="it-IT" i="0">
                              <a:latin typeface="Cambria Math" panose="02040503050406030204" pitchFamily="18" charset="0"/>
                            </a:rPr>
                            <m:t>2</m:t>
                          </m:r>
                        </m:den>
                      </m:f>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𝑉</m:t>
                          </m:r>
                        </m:e>
                        <m:sub>
                          <m:r>
                            <a:rPr lang="it-IT" i="0">
                              <a:latin typeface="Cambria Math" panose="02040503050406030204" pitchFamily="18" charset="0"/>
                            </a:rPr>
                            <m:t>∞</m:t>
                          </m:r>
                        </m:sub>
                      </m:sSub>
                      <m:r>
                        <a:rPr lang="it-IT" i="1">
                          <a:latin typeface="Cambria Math" panose="02040503050406030204" pitchFamily="18" charset="0"/>
                        </a:rPr>
                        <m:t>𝑐</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𝑦</m:t>
                          </m:r>
                        </m:e>
                      </m:d>
                      <m:sSup>
                        <m:sSupPr>
                          <m:ctrlPr>
                            <a:rPr lang="it-IT" i="1">
                              <a:solidFill>
                                <a:srgbClr val="836967"/>
                              </a:solidFill>
                              <a:latin typeface="Cambria Math" panose="02040503050406030204" pitchFamily="18" charset="0"/>
                            </a:rPr>
                          </m:ctrlPr>
                        </m:sSupPr>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𝑐</m:t>
                              </m:r>
                            </m:e>
                            <m:sub>
                              <m:r>
                                <a:rPr lang="it-IT" i="1">
                                  <a:latin typeface="Cambria Math" panose="02040503050406030204" pitchFamily="18" charset="0"/>
                                </a:rPr>
                                <m:t>𝑙</m:t>
                              </m:r>
                            </m:sub>
                          </m:sSub>
                        </m:e>
                        <m:sup>
                          <m:r>
                            <a:rPr lang="it-IT" i="0">
                              <a:latin typeface="Cambria Math" panose="02040503050406030204" pitchFamily="18" charset="0"/>
                            </a:rPr>
                            <m:t>′</m:t>
                          </m:r>
                        </m:sup>
                      </m:sSup>
                      <m:d>
                        <m:dPr>
                          <m:begChr m:val="["/>
                          <m:endChr m:val="]"/>
                          <m:ctrlPr>
                            <a:rPr lang="it-IT" i="1">
                              <a:solidFill>
                                <a:srgbClr val="836967"/>
                              </a:solidFill>
                              <a:latin typeface="Cambria Math" panose="02040503050406030204" pitchFamily="18" charset="0"/>
                            </a:rPr>
                          </m:ctrlPr>
                        </m:dPr>
                        <m:e>
                          <m:r>
                            <a:rPr lang="it-IT" i="1">
                              <a:latin typeface="Cambria Math" panose="02040503050406030204" pitchFamily="18" charset="0"/>
                            </a:rPr>
                            <m:t>𝛼</m:t>
                          </m:r>
                          <m:r>
                            <a:rPr lang="it-IT" i="0">
                              <a:latin typeface="Cambria Math" panose="02040503050406030204" pitchFamily="18" charset="0"/>
                            </a:rPr>
                            <m:t>−</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𝛼</m:t>
                              </m:r>
                            </m:e>
                            <m:sub>
                              <m:r>
                                <a:rPr lang="it-IT" i="0">
                                  <a:latin typeface="Cambria Math" panose="02040503050406030204" pitchFamily="18" charset="0"/>
                                </a:rPr>
                                <m:t>0</m:t>
                              </m:r>
                            </m:sub>
                          </m:sSub>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𝑦</m:t>
                              </m:r>
                            </m:e>
                          </m:d>
                        </m:e>
                      </m:d>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𝑐</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𝑦</m:t>
                              </m:r>
                            </m:e>
                          </m:d>
                          <m:sSup>
                            <m:sSupPr>
                              <m:ctrlPr>
                                <a:rPr lang="it-IT" i="1">
                                  <a:solidFill>
                                    <a:srgbClr val="836967"/>
                                  </a:solidFill>
                                  <a:latin typeface="Cambria Math" panose="02040503050406030204" pitchFamily="18" charset="0"/>
                                </a:rPr>
                              </m:ctrlPr>
                            </m:sSupPr>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𝑐</m:t>
                                  </m:r>
                                </m:e>
                                <m:sub>
                                  <m:r>
                                    <a:rPr lang="it-IT" i="1">
                                      <a:latin typeface="Cambria Math" panose="02040503050406030204" pitchFamily="18" charset="0"/>
                                    </a:rPr>
                                    <m:t>𝑙</m:t>
                                  </m:r>
                                </m:sub>
                              </m:sSub>
                            </m:e>
                            <m:sup>
                              <m:r>
                                <a:rPr lang="it-IT" i="0">
                                  <a:latin typeface="Cambria Math" panose="02040503050406030204" pitchFamily="18" charset="0"/>
                                </a:rPr>
                                <m:t>′</m:t>
                              </m:r>
                            </m:sup>
                          </m:sSup>
                        </m:num>
                        <m:den>
                          <m:r>
                            <a:rPr lang="it-IT" i="0">
                              <a:latin typeface="Cambria Math" panose="02040503050406030204" pitchFamily="18" charset="0"/>
                            </a:rPr>
                            <m:t>8</m:t>
                          </m:r>
                          <m:r>
                            <a:rPr lang="it-IT" i="1">
                              <a:latin typeface="Cambria Math" panose="02040503050406030204" pitchFamily="18" charset="0"/>
                            </a:rPr>
                            <m:t>𝜋</m:t>
                          </m:r>
                        </m:den>
                      </m:f>
                      <m:nary>
                        <m:naryPr>
                          <m:limLoc m:val="subSup"/>
                          <m:ctrlPr>
                            <a:rPr lang="it-IT" i="1">
                              <a:latin typeface="Cambria Math" panose="02040503050406030204" pitchFamily="18" charset="0"/>
                            </a:rPr>
                          </m:ctrlPr>
                        </m:naryPr>
                        <m:sub>
                          <m:r>
                            <a:rPr lang="it-IT" i="0">
                              <a:latin typeface="Cambria Math" panose="02040503050406030204" pitchFamily="18" charset="0"/>
                            </a:rPr>
                            <m:t>−</m:t>
                          </m:r>
                          <m:f>
                            <m:fPr>
                              <m:type m:val="lin"/>
                              <m:ctrlPr>
                                <a:rPr lang="it-IT" i="1">
                                  <a:latin typeface="Cambria Math" panose="02040503050406030204" pitchFamily="18" charset="0"/>
                                </a:rPr>
                              </m:ctrlPr>
                            </m:fPr>
                            <m:num>
                              <m:r>
                                <a:rPr lang="it-IT" i="1">
                                  <a:latin typeface="Cambria Math" panose="02040503050406030204" pitchFamily="18" charset="0"/>
                                </a:rPr>
                                <m:t>𝑏</m:t>
                              </m:r>
                            </m:num>
                            <m:den>
                              <m:r>
                                <a:rPr lang="it-IT" i="0">
                                  <a:latin typeface="Cambria Math" panose="02040503050406030204" pitchFamily="18" charset="0"/>
                                </a:rPr>
                                <m:t>2</m:t>
                              </m:r>
                            </m:den>
                          </m:f>
                        </m:sub>
                        <m:sup>
                          <m:f>
                            <m:fPr>
                              <m:type m:val="lin"/>
                              <m:ctrlPr>
                                <a:rPr lang="it-IT" i="1">
                                  <a:latin typeface="Cambria Math" panose="02040503050406030204" pitchFamily="18" charset="0"/>
                                </a:rPr>
                              </m:ctrlPr>
                            </m:fPr>
                            <m:num>
                              <m:r>
                                <a:rPr lang="it-IT" i="1">
                                  <a:latin typeface="Cambria Math" panose="02040503050406030204" pitchFamily="18" charset="0"/>
                                </a:rPr>
                                <m:t>𝑏</m:t>
                              </m:r>
                            </m:num>
                            <m:den>
                              <m:r>
                                <a:rPr lang="it-IT" i="0">
                                  <a:latin typeface="Cambria Math" panose="02040503050406030204" pitchFamily="18" charset="0"/>
                                </a:rPr>
                                <m:t>2</m:t>
                              </m:r>
                            </m:den>
                          </m:f>
                        </m:sup>
                        <m:e>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𝑑</m:t>
                              </m:r>
                              <m:d>
                                <m:dPr>
                                  <m:ctrlPr>
                                    <a:rPr lang="it-IT" i="1">
                                      <a:latin typeface="Cambria Math" panose="02040503050406030204" pitchFamily="18" charset="0"/>
                                    </a:rPr>
                                  </m:ctrlPr>
                                </m:dPr>
                                <m:e>
                                  <m:f>
                                    <m:fPr>
                                      <m:type m:val="lin"/>
                                      <m:ctrlPr>
                                        <a:rPr lang="it-IT" i="1">
                                          <a:latin typeface="Cambria Math" panose="02040503050406030204" pitchFamily="18" charset="0"/>
                                        </a:rPr>
                                      </m:ctrlPr>
                                    </m:fPr>
                                    <m:num>
                                      <m:r>
                                        <a:rPr lang="it-IT" i="1">
                                          <a:latin typeface="Cambria Math" panose="02040503050406030204" pitchFamily="18" charset="0"/>
                                        </a:rPr>
                                        <m:t>𝛤</m:t>
                                      </m:r>
                                    </m:num>
                                    <m:den>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𝑉</m:t>
                                          </m:r>
                                        </m:e>
                                        <m:sub>
                                          <m:r>
                                            <a:rPr lang="it-IT" i="0">
                                              <a:latin typeface="Cambria Math" panose="02040503050406030204" pitchFamily="18" charset="0"/>
                                            </a:rPr>
                                            <m:t>∞</m:t>
                                          </m:r>
                                        </m:sub>
                                      </m:sSub>
                                    </m:den>
                                  </m:f>
                                </m:e>
                              </m:d>
                            </m:num>
                            <m:den>
                              <m:r>
                                <a:rPr lang="it-IT" i="1">
                                  <a:latin typeface="Cambria Math" panose="02040503050406030204" pitchFamily="18" charset="0"/>
                                </a:rPr>
                                <m:t>𝑑𝑦</m:t>
                              </m:r>
                              <m:r>
                                <a:rPr lang="it-IT" i="0">
                                  <a:latin typeface="Cambria Math" panose="02040503050406030204" pitchFamily="18" charset="0"/>
                                </a:rPr>
                                <m:t>′</m:t>
                              </m:r>
                            </m:den>
                          </m:f>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𝑑𝑦</m:t>
                              </m:r>
                              <m:r>
                                <a:rPr lang="it-IT" i="0">
                                  <a:latin typeface="Cambria Math" panose="02040503050406030204" pitchFamily="18" charset="0"/>
                                </a:rPr>
                                <m:t>′</m:t>
                              </m:r>
                            </m:num>
                            <m:den>
                              <m:r>
                                <a:rPr lang="it-IT" i="1">
                                  <a:latin typeface="Cambria Math" panose="02040503050406030204" pitchFamily="18" charset="0"/>
                                </a:rPr>
                                <m:t>𝑦</m:t>
                              </m:r>
                              <m:r>
                                <a:rPr lang="it-IT" i="0">
                                  <a:latin typeface="Cambria Math" panose="02040503050406030204" pitchFamily="18" charset="0"/>
                                </a:rPr>
                                <m:t>′−</m:t>
                              </m:r>
                              <m:r>
                                <a:rPr lang="it-IT" i="1">
                                  <a:latin typeface="Cambria Math" panose="02040503050406030204" pitchFamily="18" charset="0"/>
                                </a:rPr>
                                <m:t>𝑦</m:t>
                              </m:r>
                            </m:den>
                          </m:f>
                        </m:e>
                      </m:nary>
                    </m:oMath>
                  </m:oMathPara>
                </a14:m>
                <a:endParaRPr lang="it-IT" dirty="0"/>
              </a:p>
            </p:txBody>
          </p:sp>
        </mc:Choice>
        <mc:Fallback xmlns="">
          <p:sp>
            <p:nvSpPr>
              <p:cNvPr id="15" name="CasellaDiTesto 14">
                <a:extLst>
                  <a:ext uri="{FF2B5EF4-FFF2-40B4-BE49-F238E27FC236}">
                    <a16:creationId xmlns:a16="http://schemas.microsoft.com/office/drawing/2014/main" id="{19998904-F513-FD5D-27EE-3851530A76E3}"/>
                  </a:ext>
                </a:extLst>
              </p:cNvPr>
              <p:cNvSpPr txBox="1">
                <a:spLocks noRot="1" noChangeAspect="1" noMove="1" noResize="1" noEditPoints="1" noAdjustHandles="1" noChangeArrowheads="1" noChangeShapeType="1" noTextEdit="1"/>
              </p:cNvSpPr>
              <p:nvPr/>
            </p:nvSpPr>
            <p:spPr>
              <a:xfrm>
                <a:off x="5690420" y="3229799"/>
                <a:ext cx="6636774" cy="759952"/>
              </a:xfrm>
              <a:prstGeom prst="rect">
                <a:avLst/>
              </a:prstGeom>
              <a:blipFill>
                <a:blip r:embed="rId6"/>
                <a:stretch>
                  <a:fillRect/>
                </a:stretch>
              </a:blipFill>
            </p:spPr>
            <p:txBody>
              <a:bodyPr/>
              <a:lstStyle/>
              <a:p>
                <a:r>
                  <a:rPr lang="it-IT">
                    <a:noFill/>
                  </a:rPr>
                  <a:t> </a:t>
                </a:r>
              </a:p>
            </p:txBody>
          </p:sp>
        </mc:Fallback>
      </mc:AlternateContent>
      <p:sp>
        <p:nvSpPr>
          <p:cNvPr id="3" name="Titolo 1">
            <a:extLst>
              <a:ext uri="{FF2B5EF4-FFF2-40B4-BE49-F238E27FC236}">
                <a16:creationId xmlns:a16="http://schemas.microsoft.com/office/drawing/2014/main" id="{0C09B52A-1D49-5EBE-F72C-5666FCEB6D4C}"/>
              </a:ext>
            </a:extLst>
          </p:cNvPr>
          <p:cNvSpPr txBox="1">
            <a:spLocks/>
          </p:cNvSpPr>
          <p:nvPr/>
        </p:nvSpPr>
        <p:spPr>
          <a:xfrm>
            <a:off x="819765" y="92477"/>
            <a:ext cx="10515600" cy="13255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dirty="0"/>
              <a:t>Equazione di </a:t>
            </a:r>
            <a:r>
              <a:rPr lang="it-IT" dirty="0" err="1"/>
              <a:t>Prandtl</a:t>
            </a:r>
            <a:endParaRPr lang="it-IT" dirty="0"/>
          </a:p>
        </p:txBody>
      </p:sp>
      <p:sp>
        <p:nvSpPr>
          <p:cNvPr id="6" name="Rettangolo 5">
            <a:extLst>
              <a:ext uri="{FF2B5EF4-FFF2-40B4-BE49-F238E27FC236}">
                <a16:creationId xmlns:a16="http://schemas.microsoft.com/office/drawing/2014/main" id="{4C6187B2-D2F5-CE03-EF72-044C7A438207}"/>
              </a:ext>
            </a:extLst>
          </p:cNvPr>
          <p:cNvSpPr/>
          <p:nvPr/>
        </p:nvSpPr>
        <p:spPr>
          <a:xfrm>
            <a:off x="5877232" y="3130550"/>
            <a:ext cx="641555" cy="859201"/>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6DED10FF-306E-1C81-9147-125C3BC8F9D2}"/>
              </a:ext>
            </a:extLst>
          </p:cNvPr>
          <p:cNvSpPr/>
          <p:nvPr/>
        </p:nvSpPr>
        <p:spPr>
          <a:xfrm>
            <a:off x="10741742" y="3229799"/>
            <a:ext cx="641555" cy="39234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7DD38565-7EE0-DA03-73E6-F7280BB8D233}"/>
              </a:ext>
            </a:extLst>
          </p:cNvPr>
          <p:cNvSpPr txBox="1"/>
          <p:nvPr/>
        </p:nvSpPr>
        <p:spPr>
          <a:xfrm>
            <a:off x="6937272" y="2036657"/>
            <a:ext cx="3318387" cy="369332"/>
          </a:xfrm>
          <a:prstGeom prst="rect">
            <a:avLst/>
          </a:prstGeom>
          <a:noFill/>
        </p:spPr>
        <p:txBody>
          <a:bodyPr wrap="square" rtlCol="0">
            <a:spAutoFit/>
          </a:bodyPr>
          <a:lstStyle/>
          <a:p>
            <a:pPr algn="ctr"/>
            <a:r>
              <a:rPr lang="it-IT" dirty="0"/>
              <a:t> Incognita</a:t>
            </a:r>
          </a:p>
        </p:txBody>
      </p:sp>
      <p:cxnSp>
        <p:nvCxnSpPr>
          <p:cNvPr id="18" name="Connettore 2 17">
            <a:extLst>
              <a:ext uri="{FF2B5EF4-FFF2-40B4-BE49-F238E27FC236}">
                <a16:creationId xmlns:a16="http://schemas.microsoft.com/office/drawing/2014/main" id="{F8BBCADF-F63C-83E8-8728-5250A0076B26}"/>
              </a:ext>
            </a:extLst>
          </p:cNvPr>
          <p:cNvCxnSpPr/>
          <p:nvPr/>
        </p:nvCxnSpPr>
        <p:spPr>
          <a:xfrm flipH="1">
            <a:off x="6754761" y="2370598"/>
            <a:ext cx="1356852" cy="759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6FC1E4BA-113B-6F95-481B-5E2588E4812E}"/>
              </a:ext>
            </a:extLst>
          </p:cNvPr>
          <p:cNvCxnSpPr/>
          <p:nvPr/>
        </p:nvCxnSpPr>
        <p:spPr>
          <a:xfrm>
            <a:off x="9188245" y="2370598"/>
            <a:ext cx="1401097" cy="759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695BBDB7-7D45-1450-5E2C-C33C89A1D521}"/>
              </a:ext>
            </a:extLst>
          </p:cNvPr>
          <p:cNvSpPr txBox="1"/>
          <p:nvPr/>
        </p:nvSpPr>
        <p:spPr>
          <a:xfrm>
            <a:off x="6352870" y="4767820"/>
            <a:ext cx="5662151" cy="923330"/>
          </a:xfrm>
          <a:prstGeom prst="rect">
            <a:avLst/>
          </a:prstGeom>
          <a:noFill/>
        </p:spPr>
        <p:txBody>
          <a:bodyPr wrap="square" rtlCol="0">
            <a:spAutoFit/>
          </a:bodyPr>
          <a:lstStyle/>
          <a:p>
            <a:pPr algn="ctr"/>
            <a:r>
              <a:rPr lang="it-IT" dirty="0"/>
              <a:t>                       Metodi di risoluzione:</a:t>
            </a:r>
          </a:p>
          <a:p>
            <a:pPr marL="342900" indent="-342900">
              <a:buAutoNum type="arabicParenR"/>
            </a:pPr>
            <a:r>
              <a:rPr lang="it-IT" dirty="0"/>
              <a:t>Metodo Numerico</a:t>
            </a:r>
          </a:p>
          <a:p>
            <a:pPr marL="342900" indent="-342900">
              <a:buAutoNum type="arabicParenR"/>
            </a:pPr>
            <a:r>
              <a:rPr lang="it-IT" dirty="0"/>
              <a:t>Metodo Analitico</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434480A9-49B0-0360-92FA-42D9BF651366}"/>
                  </a:ext>
                </a:extLst>
              </p:cNvPr>
              <p:cNvSpPr txBox="1"/>
              <p:nvPr/>
            </p:nvSpPr>
            <p:spPr>
              <a:xfrm>
                <a:off x="554294" y="6003647"/>
                <a:ext cx="7291848" cy="369332"/>
              </a:xfrm>
              <a:prstGeom prst="rect">
                <a:avLst/>
              </a:prstGeom>
              <a:noFill/>
            </p:spPr>
            <p:txBody>
              <a:bodyPr wrap="square">
                <a:spAutoFit/>
              </a:bodyPr>
              <a:lstStyle/>
              <a:p>
                <a:pPr marL="0" indent="0" algn="just">
                  <a:spcBef>
                    <a:spcPts val="0"/>
                  </a:spcBef>
                  <a:buNone/>
                </a:pPr>
                <a:r>
                  <a:rPr lang="it-IT" sz="1800" dirty="0">
                    <a:latin typeface="Times New Roman" panose="02020603050405020304" pitchFamily="18" charset="0"/>
                    <a:cs typeface="Times New Roman" panose="02020603050405020304" pitchFamily="18" charset="0"/>
                  </a:rPr>
                  <a:t>La </a:t>
                </a:r>
                <a:r>
                  <a:rPr lang="it-IT" dirty="0">
                    <a:latin typeface="Times New Roman" panose="02020603050405020304" pitchFamily="18" charset="0"/>
                    <a:cs typeface="Times New Roman" panose="02020603050405020304" pitchFamily="18" charset="0"/>
                  </a:rPr>
                  <a:t>variabile</a:t>
                </a:r>
                <a:r>
                  <a:rPr lang="it-IT" sz="18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1800" i="1" smtClean="0">
                        <a:latin typeface="Cambria Math" panose="02040503050406030204" pitchFamily="18" charset="0"/>
                        <a:cs typeface="Times New Roman" panose="02020603050405020304" pitchFamily="18" charset="0"/>
                      </a:rPr>
                      <m:t>Γ</m:t>
                    </m:r>
                  </m:oMath>
                </a14:m>
                <a:r>
                  <a:rPr lang="it-IT" sz="1800" dirty="0">
                    <a:latin typeface="Times New Roman" panose="02020603050405020304" pitchFamily="18" charset="0"/>
                    <a:cs typeface="Times New Roman" panose="02020603050405020304" pitchFamily="18" charset="0"/>
                  </a:rPr>
                  <a:t> è la circuitazione del campo di moto in una linea chiusa</a:t>
                </a:r>
              </a:p>
            </p:txBody>
          </p:sp>
        </mc:Choice>
        <mc:Fallback xmlns="">
          <p:sp>
            <p:nvSpPr>
              <p:cNvPr id="8" name="CasellaDiTesto 7">
                <a:extLst>
                  <a:ext uri="{FF2B5EF4-FFF2-40B4-BE49-F238E27FC236}">
                    <a16:creationId xmlns:a16="http://schemas.microsoft.com/office/drawing/2014/main" id="{434480A9-49B0-0360-92FA-42D9BF651366}"/>
                  </a:ext>
                </a:extLst>
              </p:cNvPr>
              <p:cNvSpPr txBox="1">
                <a:spLocks noRot="1" noChangeAspect="1" noMove="1" noResize="1" noEditPoints="1" noAdjustHandles="1" noChangeArrowheads="1" noChangeShapeType="1" noTextEdit="1"/>
              </p:cNvSpPr>
              <p:nvPr/>
            </p:nvSpPr>
            <p:spPr>
              <a:xfrm>
                <a:off x="554294" y="6003647"/>
                <a:ext cx="7291848" cy="369332"/>
              </a:xfrm>
              <a:prstGeom prst="rect">
                <a:avLst/>
              </a:prstGeom>
              <a:blipFill>
                <a:blip r:embed="rId7"/>
                <a:stretch>
                  <a:fillRect l="-753" t="-10000" b="-2666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3FFCCD6E-226B-EA9E-3F57-6702512BB75A}"/>
                  </a:ext>
                </a:extLst>
              </p:cNvPr>
              <p:cNvSpPr txBox="1"/>
              <p:nvPr/>
            </p:nvSpPr>
            <p:spPr>
              <a:xfrm>
                <a:off x="-1383888" y="3437099"/>
                <a:ext cx="6703142" cy="5526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600" i="1" smtClean="0">
                              <a:effectLst/>
                              <a:latin typeface="Cambria Math" panose="020405030504060302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𝛼</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𝑎𝑟𝑐𝑡𝑔</m:t>
                      </m:r>
                      <m:f>
                        <m:fPr>
                          <m:ctrlPr>
                            <a:rPr lang="it-IT" sz="1600" i="1">
                              <a:effectLst/>
                              <a:latin typeface="Cambria Math" panose="02040503050406030204" pitchFamily="18" charset="0"/>
                            </a:rPr>
                          </m:ctrlPr>
                        </m:fPr>
                        <m:num>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sz="1600" i="1">
                                  <a:effectLst/>
                                  <a:latin typeface="Cambria Math" panose="02040503050406030204" pitchFamily="18" charset="0"/>
                                </a:rPr>
                              </m:ctrlPr>
                            </m:sSubPr>
                            <m:e>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𝑤</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𝑤𝑎𝑘𝑒</m:t>
                              </m:r>
                            </m:sub>
                          </m:sSub>
                        </m:num>
                        <m:den>
                          <m:sSub>
                            <m:sSubPr>
                              <m:ctrlPr>
                                <a:rPr lang="it-IT" sz="1600" i="1">
                                  <a:effectLst/>
                                  <a:latin typeface="Cambria Math" panose="02040503050406030204" pitchFamily="18" charset="0"/>
                                </a:rPr>
                              </m:ctrlPr>
                            </m:sSubPr>
                            <m:e>
                              <m:r>
                                <m:rPr>
                                  <m:sty m:val="p"/>
                                </m:rPr>
                                <a:rPr lang="it-IT" sz="1600">
                                  <a:effectLst/>
                                  <a:latin typeface="Cambria Math" panose="02040503050406030204" pitchFamily="18" charset="0"/>
                                  <a:ea typeface="Times New Roman" panose="02020603050405020304" pitchFamily="18" charset="0"/>
                                  <a:cs typeface="Times New Roman" panose="02020603050405020304" pitchFamily="18" charset="0"/>
                                </a:rPr>
                                <m:t>V</m:t>
                              </m:r>
                            </m:e>
                            <m:sub>
                              <m:r>
                                <a:rPr lang="it-IT" sz="1600" i="1">
                                  <a:effectLst/>
                                  <a:latin typeface="Cambria Math" panose="02040503050406030204" pitchFamily="18" charset="0"/>
                                  <a:ea typeface="Times New Roman" panose="02020603050405020304" pitchFamily="18" charset="0"/>
                                  <a:cs typeface="Times New Roman" panose="02020603050405020304" pitchFamily="18" charset="0"/>
                                </a:rPr>
                                <m:t>∞</m:t>
                              </m:r>
                            </m:sub>
                          </m:sSub>
                        </m:den>
                      </m:f>
                    </m:oMath>
                  </m:oMathPara>
                </a14:m>
                <a:endParaRPr lang="it-IT" sz="1600" dirty="0"/>
              </a:p>
            </p:txBody>
          </p:sp>
        </mc:Choice>
        <mc:Fallback xmlns="">
          <p:sp>
            <p:nvSpPr>
              <p:cNvPr id="10" name="CasellaDiTesto 9">
                <a:extLst>
                  <a:ext uri="{FF2B5EF4-FFF2-40B4-BE49-F238E27FC236}">
                    <a16:creationId xmlns:a16="http://schemas.microsoft.com/office/drawing/2014/main" id="{3FFCCD6E-226B-EA9E-3F57-6702512BB75A}"/>
                  </a:ext>
                </a:extLst>
              </p:cNvPr>
              <p:cNvSpPr txBox="1">
                <a:spLocks noRot="1" noChangeAspect="1" noMove="1" noResize="1" noEditPoints="1" noAdjustHandles="1" noChangeArrowheads="1" noChangeShapeType="1" noTextEdit="1"/>
              </p:cNvSpPr>
              <p:nvPr/>
            </p:nvSpPr>
            <p:spPr>
              <a:xfrm>
                <a:off x="-1383888" y="3437099"/>
                <a:ext cx="6703142" cy="552652"/>
              </a:xfrm>
              <a:prstGeom prst="rect">
                <a:avLst/>
              </a:prstGeom>
              <a:blipFill>
                <a:blip r:embed="rId8"/>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230895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9C4CAA-9368-38A1-4518-B0A5AF079BB5}"/>
              </a:ext>
            </a:extLst>
          </p:cNvPr>
          <p:cNvSpPr>
            <a:spLocks noGrp="1"/>
          </p:cNvSpPr>
          <p:nvPr>
            <p:ph type="title"/>
          </p:nvPr>
        </p:nvSpPr>
        <p:spPr>
          <a:xfrm>
            <a:off x="838200" y="365125"/>
            <a:ext cx="10515600" cy="932733"/>
          </a:xfrm>
        </p:spPr>
        <p:txBody>
          <a:bodyPr/>
          <a:lstStyle/>
          <a:p>
            <a:endParaRPr lang="it-IT"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CB505F98-0708-E9CF-3415-225F1A1EF9C7}"/>
                  </a:ext>
                </a:extLst>
              </p:cNvPr>
              <p:cNvSpPr>
                <a:spLocks noGrp="1"/>
              </p:cNvSpPr>
              <p:nvPr>
                <p:ph idx="1"/>
              </p:nvPr>
            </p:nvSpPr>
            <p:spPr>
              <a:xfrm>
                <a:off x="506361" y="3097868"/>
                <a:ext cx="10633587" cy="4654674"/>
              </a:xfrm>
            </p:spPr>
            <p:txBody>
              <a:bodyPr>
                <a:noAutofit/>
              </a:bodyPr>
              <a:lstStyle/>
              <a:p>
                <a:endParaRPr lang="it-IT" sz="2000" dirty="0">
                  <a:latin typeface="Times New Roman" panose="02020603050405020304" pitchFamily="18" charset="0"/>
                  <a:cs typeface="Times New Roman" panose="02020603050405020304" pitchFamily="18" charset="0"/>
                </a:endParaRPr>
              </a:p>
              <a:p>
                <a:pPr>
                  <a:spcBef>
                    <a:spcPts val="0"/>
                  </a:spcBef>
                </a:pPr>
                <a:r>
                  <a:rPr lang="it-IT" sz="1800" dirty="0">
                    <a:latin typeface="Times New Roman" panose="02020603050405020304" pitchFamily="18" charset="0"/>
                    <a:cs typeface="Times New Roman" panose="02020603050405020304" pitchFamily="18" charset="0"/>
                  </a:rPr>
                  <a:t>Il flusso potenziale → il flusso è irrotazionale </a:t>
                </a:r>
              </a:p>
              <a:p>
                <a:pPr marL="0" indent="0">
                  <a:spcBef>
                    <a:spcPts val="0"/>
                  </a:spcBef>
                  <a:buNone/>
                </a:pPr>
                <a:r>
                  <a:rPr lang="it-IT" sz="1800" dirty="0">
                    <a:latin typeface="Times New Roman" panose="02020603050405020304" pitchFamily="18" charset="0"/>
                    <a:cs typeface="Times New Roman" panose="02020603050405020304" pitchFamily="18" charset="0"/>
                  </a:rPr>
                  <a:t>                                         e incomprimibile</a:t>
                </a:r>
                <a:endParaRPr lang="it-IT" sz="9600" dirty="0"/>
              </a:p>
              <a:p>
                <a:pPr marL="0" indent="0">
                  <a:spcBef>
                    <a:spcPts val="0"/>
                  </a:spcBef>
                  <a:buNone/>
                </a:pPr>
                <a:r>
                  <a:rPr lang="it-IT" sz="1800" dirty="0">
                    <a:latin typeface="Times New Roman" panose="02020603050405020304" pitchFamily="18" charset="0"/>
                    <a:cs typeface="Times New Roman" panose="02020603050405020304" pitchFamily="18" charset="0"/>
                  </a:rPr>
                  <a:t>       (V</a:t>
                </a:r>
                <a14:m>
                  <m:oMath xmlns:m="http://schemas.openxmlformats.org/officeDocument/2006/math">
                    <m:r>
                      <a:rPr lang="it-IT" sz="18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it-IT" sz="1800" b="0" i="1" smtClean="0">
                        <a:latin typeface="Cambria Math" panose="02040503050406030204" pitchFamily="18" charset="0"/>
                        <a:ea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𝜑</m:t>
                    </m:r>
                  </m:oMath>
                </a14:m>
                <a:r>
                  <a:rPr lang="it-IT" sz="1800" dirty="0">
                    <a:latin typeface="Times New Roman" panose="02020603050405020304" pitchFamily="18" charset="0"/>
                    <a:cs typeface="Times New Roman" panose="02020603050405020304" pitchFamily="18" charset="0"/>
                  </a:rPr>
                  <a:t>)</a:t>
                </a:r>
              </a:p>
              <a:p>
                <a:pPr>
                  <a:spcBef>
                    <a:spcPts val="0"/>
                  </a:spcBef>
                </a:pPr>
                <a:endParaRPr lang="it-IT" sz="1800" dirty="0">
                  <a:latin typeface="Times New Roman" panose="02020603050405020304" pitchFamily="18" charset="0"/>
                  <a:cs typeface="Times New Roman" panose="02020603050405020304" pitchFamily="18" charset="0"/>
                </a:endParaRPr>
              </a:p>
              <a:p>
                <a:pPr>
                  <a:spcBef>
                    <a:spcPts val="0"/>
                  </a:spcBef>
                </a:pPr>
                <a:r>
                  <a:rPr lang="it-IT" sz="1800" dirty="0">
                    <a:latin typeface="Times New Roman" panose="02020603050405020304" pitchFamily="18" charset="0"/>
                    <a:cs typeface="Times New Roman" panose="02020603050405020304" pitchFamily="18" charset="0"/>
                  </a:rPr>
                  <a:t>Condizione di non penetrabilità del flusso </a:t>
                </a:r>
                <a14:m>
                  <m:oMath xmlns:m="http://schemas.openxmlformats.org/officeDocument/2006/math">
                    <m:r>
                      <m:rPr>
                        <m:sty m:val="p"/>
                      </m:rPr>
                      <a:rPr lang="it-IT" sz="1800" b="0" i="1" smtClean="0">
                        <a:latin typeface="Cambria Math" panose="02040503050406030204" pitchFamily="18" charset="0"/>
                        <a:ea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𝜑</m:t>
                    </m:r>
                    <m:r>
                      <a:rPr lang="it-IT" sz="1800" b="0" i="1" smtClean="0">
                        <a:latin typeface="Cambria Math" panose="02040503050406030204" pitchFamily="18" charset="0"/>
                        <a:ea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ea typeface="Cambria Math" panose="02040503050406030204" pitchFamily="18" charset="0"/>
                        <a:cs typeface="Times New Roman" panose="02020603050405020304" pitchFamily="18" charset="0"/>
                      </a:rPr>
                      <m:t>𝑛</m:t>
                    </m:r>
                    <m:r>
                      <a:rPr lang="it-IT" sz="1800" b="0" i="1" smtClean="0">
                        <a:latin typeface="Cambria Math" panose="02040503050406030204" pitchFamily="18" charset="0"/>
                        <a:ea typeface="Cambria Math" panose="02040503050406030204" pitchFamily="18" charset="0"/>
                        <a:cs typeface="Times New Roman" panose="02020603050405020304" pitchFamily="18" charset="0"/>
                      </a:rPr>
                      <m:t>=0</m:t>
                    </m:r>
                  </m:oMath>
                </a14:m>
                <a:endParaRPr lang="it-IT" sz="1800" b="0" dirty="0">
                  <a:latin typeface="Times New Roman" panose="02020603050405020304" pitchFamily="18" charset="0"/>
                  <a:ea typeface="Cambria Math" panose="02040503050406030204" pitchFamily="18" charset="0"/>
                  <a:cs typeface="Times New Roman" panose="02020603050405020304" pitchFamily="18" charset="0"/>
                </a:endParaRPr>
              </a:p>
              <a:p>
                <a:pPr>
                  <a:spcBef>
                    <a:spcPts val="0"/>
                  </a:spcBef>
                </a:pPr>
                <a:endParaRPr lang="it-IT" sz="1800" b="0" dirty="0">
                  <a:latin typeface="Times New Roman" panose="02020603050405020304" pitchFamily="18" charset="0"/>
                  <a:ea typeface="Cambria Math" panose="02040503050406030204" pitchFamily="18" charset="0"/>
                  <a:cs typeface="Times New Roman" panose="02020603050405020304" pitchFamily="18" charset="0"/>
                </a:endParaRPr>
              </a:p>
              <a:p>
                <a:pPr>
                  <a:spcBef>
                    <a:spcPts val="0"/>
                  </a:spcBef>
                </a:pPr>
                <a:r>
                  <a:rPr lang="it-IT" sz="1800" dirty="0">
                    <a:latin typeface="Times New Roman" panose="02020603050405020304" pitchFamily="18" charset="0"/>
                    <a:cs typeface="Times New Roman" panose="02020603050405020304" pitchFamily="18" charset="0"/>
                  </a:rPr>
                  <a:t>Costanza del flusso all’infinito (</a:t>
                </a:r>
                <a14:m>
                  <m:oMath xmlns:m="http://schemas.openxmlformats.org/officeDocument/2006/math">
                    <m:sSub>
                      <m:sSubPr>
                        <m:ctrlPr>
                          <a:rPr lang="it-IT" sz="1800" i="1">
                            <a:latin typeface="Cambria Math" panose="02040503050406030204" pitchFamily="18" charset="0"/>
                          </a:rPr>
                        </m:ctrlPr>
                      </m:sSubPr>
                      <m:e>
                        <m:r>
                          <m:rPr>
                            <m:sty m:val="p"/>
                          </m:rPr>
                          <a:rPr lang="it-IT" sz="1800">
                            <a:latin typeface="Cambria Math" panose="02040503050406030204" pitchFamily="18" charset="0"/>
                            <a:ea typeface="Times New Roman" panose="02020603050405020304" pitchFamily="18" charset="0"/>
                            <a:cs typeface="Times New Roman" panose="02020603050405020304" pitchFamily="18" charset="0"/>
                          </a:rPr>
                          <m:t>V</m:t>
                        </m:r>
                      </m:e>
                      <m:sub>
                        <m:r>
                          <a:rPr lang="it-IT" sz="1800" i="1">
                            <a:latin typeface="Cambria Math" panose="02040503050406030204" pitchFamily="18" charset="0"/>
                            <a:ea typeface="Times New Roman" panose="02020603050405020304" pitchFamily="18" charset="0"/>
                            <a:cs typeface="Times New Roman" panose="02020603050405020304" pitchFamily="18" charset="0"/>
                          </a:rPr>
                          <m:t>∞</m:t>
                        </m:r>
                      </m:sub>
                    </m:sSub>
                    <m:r>
                      <a:rPr lang="it-IT" sz="1800" b="0" i="1" smtClean="0">
                        <a:latin typeface="Cambria Math" panose="02040503050406030204" pitchFamily="18" charset="0"/>
                        <a:ea typeface="Cambria Math" panose="02040503050406030204" pitchFamily="18" charset="0"/>
                        <a:cs typeface="Times New Roman" panose="02020603050405020304" pitchFamily="18" charset="0"/>
                      </a:rPr>
                      <m:t>=</m:t>
                    </m:r>
                    <m:r>
                      <m:rPr>
                        <m:sty m:val="p"/>
                      </m:rPr>
                      <a:rPr lang="it-IT" sz="1800" b="0" i="1" smtClean="0">
                        <a:latin typeface="Cambria Math" panose="02040503050406030204" pitchFamily="18" charset="0"/>
                        <a:ea typeface="Cambria Math" panose="02040503050406030204" pitchFamily="18" charset="0"/>
                        <a:cs typeface="Times New Roman" panose="02020603050405020304" pitchFamily="18" charset="0"/>
                      </a:rPr>
                      <m:t>∇</m:t>
                    </m:r>
                    <m:r>
                      <a:rPr lang="it-IT" sz="1800" i="1">
                        <a:latin typeface="Cambria Math" panose="02040503050406030204" pitchFamily="18" charset="0"/>
                        <a:ea typeface="Cambria Math" panose="02040503050406030204" pitchFamily="18" charset="0"/>
                        <a:cs typeface="Times New Roman" panose="02020603050405020304" pitchFamily="18" charset="0"/>
                      </a:rPr>
                      <m:t>𝜑</m:t>
                    </m:r>
                    <m:r>
                      <a:rPr lang="it-IT" sz="1800" b="0" i="1" smtClean="0">
                        <a:latin typeface="Cambria Math" panose="02040503050406030204" pitchFamily="18" charset="0"/>
                        <a:ea typeface="Cambria Math" panose="02040503050406030204" pitchFamily="18" charset="0"/>
                        <a:cs typeface="Times New Roman" panose="02020603050405020304" pitchFamily="18" charset="0"/>
                      </a:rPr>
                      <m:t>(∞)</m:t>
                    </m:r>
                    <m:r>
                      <a:rPr lang="it-IT" sz="1800" i="1">
                        <a:latin typeface="Cambria Math" panose="02040503050406030204" pitchFamily="18" charset="0"/>
                        <a:ea typeface="Cambria Math" panose="02040503050406030204" pitchFamily="18" charset="0"/>
                        <a:cs typeface="Times New Roman" panose="02020603050405020304" pitchFamily="18" charset="0"/>
                      </a:rPr>
                      <m:t>)</m:t>
                    </m:r>
                  </m:oMath>
                </a14:m>
                <a:endParaRPr lang="it-IT" sz="1800" b="0" dirty="0">
                  <a:latin typeface="Times New Roman" panose="02020603050405020304" pitchFamily="18" charset="0"/>
                  <a:ea typeface="Cambria Math" panose="02040503050406030204" pitchFamily="18" charset="0"/>
                  <a:cs typeface="Times New Roman" panose="02020603050405020304" pitchFamily="18" charset="0"/>
                </a:endParaRPr>
              </a:p>
              <a:p>
                <a:pPr>
                  <a:spcBef>
                    <a:spcPts val="0"/>
                  </a:spcBef>
                </a:pPr>
                <a:endParaRPr lang="it-IT" sz="1800" b="0" dirty="0">
                  <a:latin typeface="Times New Roman" panose="02020603050405020304" pitchFamily="18" charset="0"/>
                  <a:ea typeface="Cambria Math" panose="02040503050406030204" pitchFamily="18" charset="0"/>
                  <a:cs typeface="Times New Roman" panose="02020603050405020304" pitchFamily="18" charset="0"/>
                </a:endParaRPr>
              </a:p>
              <a:p>
                <a:pPr>
                  <a:spcBef>
                    <a:spcPts val="0"/>
                  </a:spcBef>
                </a:pPr>
                <a:r>
                  <a:rPr lang="it-IT" sz="1800" dirty="0">
                    <a:latin typeface="Times New Roman" panose="02020603050405020304" pitchFamily="18" charset="0"/>
                    <a:cs typeface="Times New Roman" panose="02020603050405020304" pitchFamily="18" charset="0"/>
                  </a:rPr>
                  <a:t>La scia singola è una superficie di spessore infinitesimo che ammette una discontinuità di potenziale</a:t>
                </a:r>
              </a:p>
              <a:p>
                <a:pPr>
                  <a:spcBef>
                    <a:spcPts val="0"/>
                  </a:spcBef>
                </a:pPr>
                <a:endParaRPr lang="it-IT" sz="1800" dirty="0">
                  <a:latin typeface="Times New Roman" panose="02020603050405020304" pitchFamily="18" charset="0"/>
                  <a:cs typeface="Times New Roman" panose="02020603050405020304" pitchFamily="18" charset="0"/>
                </a:endParaRPr>
              </a:p>
              <a:p>
                <a:pPr algn="just">
                  <a:spcBef>
                    <a:spcPts val="0"/>
                  </a:spcBef>
                </a:pPr>
                <a:r>
                  <a:rPr lang="it-IT" sz="1800" dirty="0">
                    <a:latin typeface="Times New Roman" panose="02020603050405020304" pitchFamily="18" charset="0"/>
                    <a:cs typeface="Times New Roman" panose="02020603050405020304" pitchFamily="18" charset="0"/>
                  </a:rPr>
                  <a:t>Condizione di </a:t>
                </a:r>
                <a:r>
                  <a:rPr lang="it-IT" sz="1800" dirty="0" err="1">
                    <a:latin typeface="Times New Roman" panose="02020603050405020304" pitchFamily="18" charset="0"/>
                    <a:cs typeface="Times New Roman" panose="02020603050405020304" pitchFamily="18" charset="0"/>
                  </a:rPr>
                  <a:t>Kutta</a:t>
                </a:r>
                <a:r>
                  <a:rPr lang="it-IT" sz="1800" dirty="0">
                    <a:latin typeface="Times New Roman" panose="02020603050405020304" pitchFamily="18" charset="0"/>
                    <a:cs typeface="Times New Roman" panose="02020603050405020304" pitchFamily="18" charset="0"/>
                  </a:rPr>
                  <a:t> → il vortice si stacca dall’ala da bordo aguzzo di uscita e la circolazione risulta essere 		            uguale alla variazione del potenziale tra la superficie inferiore e superiore  (</a:t>
                </a:r>
                <a14:m>
                  <m:oMath xmlns:m="http://schemas.openxmlformats.org/officeDocument/2006/math">
                    <m:r>
                      <m:rPr>
                        <m:sty m:val="p"/>
                      </m:rPr>
                      <a:rPr lang="el-GR" sz="1800" i="1" smtClean="0">
                        <a:latin typeface="Cambria Math" panose="02040503050406030204" pitchFamily="18" charset="0"/>
                        <a:cs typeface="Times New Roman" panose="02020603050405020304" pitchFamily="18" charset="0"/>
                      </a:rPr>
                      <m:t>Γ</m:t>
                    </m:r>
                  </m:oMath>
                </a14:m>
                <a:r>
                  <a:rPr lang="it-IT" sz="1800" dirty="0">
                    <a:latin typeface="Times New Roman" panose="02020603050405020304" pitchFamily="18" charset="0"/>
                    <a:cs typeface="Times New Roman" panose="02020603050405020304" pitchFamily="18" charset="0"/>
                  </a:rPr>
                  <a:t> =</a:t>
                </a:r>
                <a14:m>
                  <m:oMath xmlns:m="http://schemas.openxmlformats.org/officeDocument/2006/math">
                    <m:r>
                      <a:rPr lang="it-IT" sz="1800" i="1" dirty="0" smtClean="0">
                        <a:latin typeface="Cambria Math" panose="02040503050406030204" pitchFamily="18" charset="0"/>
                        <a:ea typeface="Cambria Math" panose="02040503050406030204" pitchFamily="18" charset="0"/>
                        <a:cs typeface="Times New Roman" panose="02020603050405020304" pitchFamily="18" charset="0"/>
                      </a:rPr>
                      <m:t>∆</m:t>
                    </m:r>
                    <m:r>
                      <a:rPr lang="it-IT" sz="1800" i="1" dirty="0" smtClean="0">
                        <a:latin typeface="Cambria Math" panose="02040503050406030204" pitchFamily="18" charset="0"/>
                        <a:ea typeface="Cambria Math" panose="02040503050406030204" pitchFamily="18" charset="0"/>
                        <a:cs typeface="Times New Roman" panose="02020603050405020304" pitchFamily="18" charset="0"/>
                      </a:rPr>
                      <m:t>𝜑</m:t>
                    </m:r>
                  </m:oMath>
                </a14:m>
                <a:r>
                  <a:rPr lang="it-IT" sz="1800" dirty="0">
                    <a:latin typeface="Times New Roman" panose="02020603050405020304" pitchFamily="18" charset="0"/>
                    <a:cs typeface="Times New Roman" panose="02020603050405020304" pitchFamily="18" charset="0"/>
                  </a:rPr>
                  <a:t>) </a:t>
                </a:r>
              </a:p>
              <a:p>
                <a:pPr marL="0" indent="0" algn="just">
                  <a:spcBef>
                    <a:spcPts val="0"/>
                  </a:spcBef>
                  <a:buNone/>
                </a:pPr>
                <a:endParaRPr lang="it-IT" sz="1800" dirty="0">
                  <a:latin typeface="Times New Roman" panose="02020603050405020304" pitchFamily="18" charset="0"/>
                  <a:cs typeface="Times New Roman" panose="02020603050405020304" pitchFamily="18" charset="0"/>
                </a:endParaRPr>
              </a:p>
              <a:p>
                <a:pPr marL="0" indent="0" algn="just">
                  <a:spcBef>
                    <a:spcPts val="0"/>
                  </a:spcBef>
                  <a:buNone/>
                </a:pPr>
                <a:endParaRPr lang="it-IT" sz="2000" dirty="0">
                  <a:latin typeface="Times New Roman" panose="02020603050405020304" pitchFamily="18" charset="0"/>
                  <a:cs typeface="Times New Roman" panose="02020603050405020304" pitchFamily="18" charset="0"/>
                </a:endParaRPr>
              </a:p>
            </p:txBody>
          </p:sp>
        </mc:Choice>
        <mc:Fallback xmlns="">
          <p:sp>
            <p:nvSpPr>
              <p:cNvPr id="3" name="Segnaposto contenuto 2">
                <a:extLst>
                  <a:ext uri="{FF2B5EF4-FFF2-40B4-BE49-F238E27FC236}">
                    <a16:creationId xmlns:a16="http://schemas.microsoft.com/office/drawing/2014/main" id="{CB505F98-0708-E9CF-3415-225F1A1EF9C7}"/>
                  </a:ext>
                </a:extLst>
              </p:cNvPr>
              <p:cNvSpPr>
                <a:spLocks noGrp="1" noRot="1" noChangeAspect="1" noMove="1" noResize="1" noEditPoints="1" noAdjustHandles="1" noChangeArrowheads="1" noChangeShapeType="1" noTextEdit="1"/>
              </p:cNvSpPr>
              <p:nvPr>
                <p:ph idx="1"/>
              </p:nvPr>
            </p:nvSpPr>
            <p:spPr>
              <a:xfrm>
                <a:off x="506361" y="3097868"/>
                <a:ext cx="10633587" cy="4654674"/>
              </a:xfrm>
              <a:blipFill>
                <a:blip r:embed="rId2"/>
                <a:stretch>
                  <a:fillRect l="-344" r="-516"/>
                </a:stretch>
              </a:blipFill>
            </p:spPr>
            <p:txBody>
              <a:bodyPr/>
              <a:lstStyle/>
              <a:p>
                <a:r>
                  <a:rPr lang="it-IT">
                    <a:noFill/>
                  </a:rPr>
                  <a:t> </a:t>
                </a:r>
              </a:p>
            </p:txBody>
          </p:sp>
        </mc:Fallback>
      </mc:AlternateContent>
      <p:sp>
        <p:nvSpPr>
          <p:cNvPr id="5" name="Rettangolo 4">
            <a:extLst>
              <a:ext uri="{FF2B5EF4-FFF2-40B4-BE49-F238E27FC236}">
                <a16:creationId xmlns:a16="http://schemas.microsoft.com/office/drawing/2014/main" id="{0AA5F76F-A711-231F-6158-78DBE587CE51}"/>
              </a:ext>
            </a:extLst>
          </p:cNvPr>
          <p:cNvSpPr/>
          <p:nvPr/>
        </p:nvSpPr>
        <p:spPr>
          <a:xfrm>
            <a:off x="838200" y="230188"/>
            <a:ext cx="10515600" cy="906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
        <p:nvSpPr>
          <p:cNvPr id="6" name="CasellaDiTesto 5">
            <a:extLst>
              <a:ext uri="{FF2B5EF4-FFF2-40B4-BE49-F238E27FC236}">
                <a16:creationId xmlns:a16="http://schemas.microsoft.com/office/drawing/2014/main" id="{63247532-B0A9-AC02-66AB-A31E3BBC037F}"/>
              </a:ext>
            </a:extLst>
          </p:cNvPr>
          <p:cNvSpPr txBox="1"/>
          <p:nvPr/>
        </p:nvSpPr>
        <p:spPr>
          <a:xfrm>
            <a:off x="1052051" y="367736"/>
            <a:ext cx="10087897" cy="769441"/>
          </a:xfrm>
          <a:prstGeom prst="rect">
            <a:avLst/>
          </a:prstGeom>
          <a:noFill/>
        </p:spPr>
        <p:txBody>
          <a:bodyPr wrap="square" rtlCol="0">
            <a:spAutoFit/>
          </a:bodyPr>
          <a:lstStyle/>
          <a:p>
            <a:pPr algn="ctr"/>
            <a:r>
              <a:rPr lang="it-IT" sz="4400" dirty="0"/>
              <a:t>Ipotesi iniziali</a:t>
            </a:r>
          </a:p>
        </p:txBody>
      </p:sp>
      <p:pic>
        <p:nvPicPr>
          <p:cNvPr id="1026" name="Picture 2" descr="TRASPORTO: AEREI – educazionetecnicaonline.com">
            <a:extLst>
              <a:ext uri="{FF2B5EF4-FFF2-40B4-BE49-F238E27FC236}">
                <a16:creationId xmlns:a16="http://schemas.microsoft.com/office/drawing/2014/main" id="{9815210D-45AF-BC14-7B9A-8F602D8EC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092" y="1432795"/>
            <a:ext cx="3373814" cy="1843548"/>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E5BC4B8D-ADDC-6D36-737E-439DB9A76A24}"/>
              </a:ext>
            </a:extLst>
          </p:cNvPr>
          <p:cNvSpPr txBox="1"/>
          <p:nvPr/>
        </p:nvSpPr>
        <p:spPr>
          <a:xfrm>
            <a:off x="5041490" y="2937187"/>
            <a:ext cx="6098458" cy="1569660"/>
          </a:xfrm>
          <a:prstGeom prst="rect">
            <a:avLst/>
          </a:prstGeom>
          <a:noFill/>
        </p:spPr>
        <p:txBody>
          <a:bodyPr wrap="square">
            <a:spAutoFit/>
          </a:bodyPr>
          <a:lstStyle/>
          <a:p>
            <a:r>
              <a:rPr lang="it-IT" sz="9600" dirty="0"/>
              <a:t>}</a:t>
            </a:r>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0242AE25-E24B-4342-8167-78D2C42957E0}"/>
                  </a:ext>
                </a:extLst>
              </p:cNvPr>
              <p:cNvSpPr txBox="1"/>
              <p:nvPr/>
            </p:nvSpPr>
            <p:spPr>
              <a:xfrm>
                <a:off x="5587181" y="3537351"/>
                <a:ext cx="6098458" cy="369332"/>
              </a:xfrm>
              <a:prstGeom prst="rect">
                <a:avLst/>
              </a:prstGeom>
              <a:noFill/>
            </p:spPr>
            <p:txBody>
              <a:bodyPr wrap="square">
                <a:spAutoFit/>
              </a:bodyPr>
              <a:lstStyle/>
              <a:p>
                <a:pPr marL="0" indent="0">
                  <a:spcBef>
                    <a:spcPts val="0"/>
                  </a:spcBef>
                  <a:buNone/>
                </a:pPr>
                <a:r>
                  <a:rPr lang="it-IT" sz="1800" dirty="0">
                    <a:latin typeface="Times New Roman" panose="02020603050405020304" pitchFamily="18" charset="0"/>
                    <a:cs typeface="Times New Roman" panose="02020603050405020304" pitchFamily="18" charset="0"/>
                  </a:rPr>
                  <a:t> equazione di </a:t>
                </a:r>
                <a:r>
                  <a:rPr lang="it-IT" dirty="0">
                    <a:latin typeface="Times New Roman" panose="02020603050405020304" pitchFamily="18" charset="0"/>
                    <a:cs typeface="Times New Roman" panose="02020603050405020304" pitchFamily="18" charset="0"/>
                  </a:rPr>
                  <a:t>L</a:t>
                </a:r>
                <a:r>
                  <a:rPr lang="it-IT" sz="1800" dirty="0">
                    <a:latin typeface="Times New Roman" panose="02020603050405020304" pitchFamily="18" charset="0"/>
                    <a:cs typeface="Times New Roman" panose="02020603050405020304" pitchFamily="18" charset="0"/>
                  </a:rPr>
                  <a:t>aplace (</a:t>
                </a:r>
                <a14:m>
                  <m:oMath xmlns:m="http://schemas.openxmlformats.org/officeDocument/2006/math">
                    <m:sSup>
                      <m:sSupPr>
                        <m:ctrlPr>
                          <a:rPr lang="it-IT" sz="1800" i="1" smtClean="0">
                            <a:latin typeface="Cambria Math" panose="02040503050406030204" pitchFamily="18" charset="0"/>
                            <a:cs typeface="Times New Roman" panose="02020603050405020304" pitchFamily="18" charset="0"/>
                          </a:rPr>
                        </m:ctrlPr>
                      </m:sSupPr>
                      <m:e>
                        <m:r>
                          <m:rPr>
                            <m:sty m:val="p"/>
                          </m:rPr>
                          <a:rPr lang="it-IT" sz="1800" i="1" smtClean="0">
                            <a:latin typeface="Cambria Math" panose="02040503050406030204" pitchFamily="18" charset="0"/>
                            <a:ea typeface="Cambria Math" panose="02040503050406030204" pitchFamily="18" charset="0"/>
                            <a:cs typeface="Times New Roman" panose="02020603050405020304" pitchFamily="18" charset="0"/>
                          </a:rPr>
                          <m:t>∇</m:t>
                        </m:r>
                      </m:e>
                      <m:sup>
                        <m:r>
                          <a:rPr lang="it-IT" sz="1800" b="0" i="1" smtClean="0">
                            <a:latin typeface="Cambria Math" panose="02040503050406030204" pitchFamily="18" charset="0"/>
                            <a:cs typeface="Times New Roman" panose="02020603050405020304" pitchFamily="18" charset="0"/>
                          </a:rPr>
                          <m:t>2</m:t>
                        </m:r>
                      </m:sup>
                    </m:sSup>
                    <m:r>
                      <a:rPr lang="it-IT" sz="1800" i="1" smtClean="0">
                        <a:latin typeface="Cambria Math" panose="02040503050406030204" pitchFamily="18" charset="0"/>
                        <a:ea typeface="Cambria Math" panose="02040503050406030204" pitchFamily="18" charset="0"/>
                        <a:cs typeface="Times New Roman" panose="02020603050405020304" pitchFamily="18" charset="0"/>
                      </a:rPr>
                      <m:t>𝜑</m:t>
                    </m:r>
                    <m:r>
                      <a:rPr lang="it-IT" sz="1800" b="0" i="1" smtClean="0">
                        <a:latin typeface="Cambria Math" panose="02040503050406030204" pitchFamily="18" charset="0"/>
                        <a:cs typeface="Times New Roman" panose="02020603050405020304" pitchFamily="18" charset="0"/>
                      </a:rPr>
                      <m:t>=0</m:t>
                    </m:r>
                  </m:oMath>
                </a14:m>
                <a:r>
                  <a:rPr lang="it-IT" sz="1800" dirty="0">
                    <a:latin typeface="Times New Roman" panose="02020603050405020304" pitchFamily="18" charset="0"/>
                    <a:cs typeface="Times New Roman" panose="02020603050405020304" pitchFamily="18" charset="0"/>
                  </a:rPr>
                  <a:t>)</a:t>
                </a:r>
              </a:p>
            </p:txBody>
          </p:sp>
        </mc:Choice>
        <mc:Fallback xmlns="">
          <p:sp>
            <p:nvSpPr>
              <p:cNvPr id="9" name="CasellaDiTesto 8">
                <a:extLst>
                  <a:ext uri="{FF2B5EF4-FFF2-40B4-BE49-F238E27FC236}">
                    <a16:creationId xmlns:a16="http://schemas.microsoft.com/office/drawing/2014/main" id="{0242AE25-E24B-4342-8167-78D2C42957E0}"/>
                  </a:ext>
                </a:extLst>
              </p:cNvPr>
              <p:cNvSpPr txBox="1">
                <a:spLocks noRot="1" noChangeAspect="1" noMove="1" noResize="1" noEditPoints="1" noAdjustHandles="1" noChangeArrowheads="1" noChangeShapeType="1" noTextEdit="1"/>
              </p:cNvSpPr>
              <p:nvPr/>
            </p:nvSpPr>
            <p:spPr>
              <a:xfrm>
                <a:off x="5587181" y="3537351"/>
                <a:ext cx="6098458" cy="369332"/>
              </a:xfrm>
              <a:prstGeom prst="rect">
                <a:avLst/>
              </a:prstGeom>
              <a:blipFill>
                <a:blip r:embed="rId4"/>
                <a:stretch>
                  <a:fillRect t="-8197" b="-24590"/>
                </a:stretch>
              </a:blipFill>
            </p:spPr>
            <p:txBody>
              <a:bodyPr/>
              <a:lstStyle/>
              <a:p>
                <a:r>
                  <a:rPr lang="it-IT">
                    <a:noFill/>
                  </a:rPr>
                  <a:t> </a:t>
                </a:r>
              </a:p>
            </p:txBody>
          </p:sp>
        </mc:Fallback>
      </mc:AlternateContent>
    </p:spTree>
    <p:extLst>
      <p:ext uri="{BB962C8B-B14F-4D97-AF65-F5344CB8AC3E}">
        <p14:creationId xmlns:p14="http://schemas.microsoft.com/office/powerpoint/2010/main" val="331295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2AD5A4-13D1-BA10-2F50-4FD5B42D7362}"/>
              </a:ext>
            </a:extLst>
          </p:cNvPr>
          <p:cNvSpPr>
            <a:spLocks noGrp="1"/>
          </p:cNvSpPr>
          <p:nvPr>
            <p:ph type="title"/>
          </p:nvPr>
        </p:nvSpPr>
        <p:spPr>
          <a:xfrm>
            <a:off x="838200" y="0"/>
            <a:ext cx="10515600" cy="1325563"/>
          </a:xfrm>
        </p:spPr>
        <p:txBody>
          <a:bodyPr/>
          <a:lstStyle/>
          <a:p>
            <a:pPr algn="ctr"/>
            <a:r>
              <a:rPr lang="it-IT" b="1" dirty="0"/>
              <a:t>Volume di controllo distante all’ala</a:t>
            </a:r>
          </a:p>
        </p:txBody>
      </p:sp>
      <p:pic>
        <p:nvPicPr>
          <p:cNvPr id="4" name="Immagine 3">
            <a:extLst>
              <a:ext uri="{FF2B5EF4-FFF2-40B4-BE49-F238E27FC236}">
                <a16:creationId xmlns:a16="http://schemas.microsoft.com/office/drawing/2014/main" id="{E48301C0-C92A-450C-FFE6-5C2BC1A180D6}"/>
              </a:ext>
            </a:extLst>
          </p:cNvPr>
          <p:cNvPicPr>
            <a:picLocks noChangeAspect="1"/>
          </p:cNvPicPr>
          <p:nvPr/>
        </p:nvPicPr>
        <p:blipFill rotWithShape="1">
          <a:blip r:embed="rId2">
            <a:extLst>
              <a:ext uri="{28A0092B-C50C-407E-A947-70E740481C1C}">
                <a14:useLocalDpi xmlns:a14="http://schemas.microsoft.com/office/drawing/2010/main" val="0"/>
              </a:ext>
            </a:extLst>
          </a:blip>
          <a:srcRect l="12632" t="30061" r="30010" b="30466"/>
          <a:stretch/>
        </p:blipFill>
        <p:spPr bwMode="auto">
          <a:xfrm>
            <a:off x="320778" y="1505586"/>
            <a:ext cx="8155858" cy="3155726"/>
          </a:xfrm>
          <a:prstGeom prst="rect">
            <a:avLst/>
          </a:prstGeom>
          <a:ln>
            <a:noFill/>
          </a:ln>
          <a:extLst>
            <a:ext uri="{53640926-AAD7-44D8-BBD7-CCE9431645EC}">
              <a14:shadowObscured xmlns:a14="http://schemas.microsoft.com/office/drawing/2010/main"/>
            </a:ext>
          </a:extLst>
        </p:spPr>
      </p:pic>
      <p:sp>
        <p:nvSpPr>
          <p:cNvPr id="3" name="Titolo 1">
            <a:extLst>
              <a:ext uri="{FF2B5EF4-FFF2-40B4-BE49-F238E27FC236}">
                <a16:creationId xmlns:a16="http://schemas.microsoft.com/office/drawing/2014/main" id="{D1066ED4-2314-BCCF-6331-5F364A66E1C2}"/>
              </a:ext>
            </a:extLst>
          </p:cNvPr>
          <p:cNvSpPr txBox="1">
            <a:spLocks/>
          </p:cNvSpPr>
          <p:nvPr/>
        </p:nvSpPr>
        <p:spPr>
          <a:xfrm>
            <a:off x="838198" y="88490"/>
            <a:ext cx="10515600" cy="1325563"/>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dirty="0"/>
              <a:t>Volume di controllo distante dall’ala</a:t>
            </a:r>
          </a:p>
        </p:txBody>
      </p:sp>
      <mc:AlternateContent xmlns:mc="http://schemas.openxmlformats.org/markup-compatibility/2006" xmlns:a14="http://schemas.microsoft.com/office/drawing/2010/main">
        <mc:Choice Requires="a14">
          <p:sp>
            <p:nvSpPr>
              <p:cNvPr id="9" name="CasellaDiTesto 8">
                <a:extLst>
                  <a:ext uri="{FF2B5EF4-FFF2-40B4-BE49-F238E27FC236}">
                    <a16:creationId xmlns:a16="http://schemas.microsoft.com/office/drawing/2014/main" id="{41476AA3-DEC2-4415-34AC-5B3A7DA93C16}"/>
                  </a:ext>
                </a:extLst>
              </p:cNvPr>
              <p:cNvSpPr txBox="1"/>
              <p:nvPr/>
            </p:nvSpPr>
            <p:spPr>
              <a:xfrm>
                <a:off x="8195187" y="1919478"/>
                <a:ext cx="3676035" cy="412164"/>
              </a:xfrm>
              <a:prstGeom prst="rect">
                <a:avLst/>
              </a:prstGeom>
              <a:noFill/>
            </p:spPr>
            <p:txBody>
              <a:bodyPr wrap="square">
                <a:spAutoFit/>
              </a:bodyPr>
              <a:lstStyle/>
              <a:p>
                <a14:m>
                  <m:oMath xmlns:m="http://schemas.openxmlformats.org/officeDocument/2006/math">
                    <m:nary>
                      <m:naryPr>
                        <m:chr m:val="∯"/>
                        <m:limLoc m:val="undOvr"/>
                        <m:subHide m:val="on"/>
                        <m:supHide m:val="on"/>
                        <m:ctrlPr>
                          <a:rPr lang="it-IT" i="1" smtClean="0">
                            <a:effectLst/>
                            <a:latin typeface="Cambria Math" panose="02040503050406030204" pitchFamily="18" charset="0"/>
                          </a:rPr>
                        </m:ctrlPr>
                      </m:naryPr>
                      <m:sub/>
                      <m:sup/>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𝜌</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𝑽</m:t>
                        </m:r>
                      </m:e>
                    </m:nary>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it-IT" b="1" i="1">
                            <a:effectLst/>
                            <a:latin typeface="Cambria Math" panose="02040503050406030204" pitchFamily="18" charset="0"/>
                          </a:rPr>
                        </m:ctrlPr>
                      </m:accPr>
                      <m:e>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𝒏</m:t>
                        </m:r>
                      </m:e>
                    </m:acc>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𝑽</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𝑝</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it-IT" b="1" i="1">
                            <a:effectLst/>
                            <a:latin typeface="Cambria Math" panose="02040503050406030204" pitchFamily="18" charset="0"/>
                          </a:rPr>
                        </m:ctrlPr>
                      </m:accPr>
                      <m:e>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𝒏</m:t>
                        </m:r>
                      </m:e>
                    </m:acc>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𝑑𝑆</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=0</m:t>
                    </m:r>
                  </m:oMath>
                </a14:m>
                <a:r>
                  <a:rPr lang="it-IT" sz="1800" dirty="0">
                    <a:effectLst/>
                    <a:latin typeface="Times New Roman" panose="02020603050405020304" pitchFamily="18" charset="0"/>
                    <a:ea typeface="Times New Roman" panose="02020603050405020304" pitchFamily="18" charset="0"/>
                  </a:rPr>
                  <a:t> </a:t>
                </a:r>
                <a:endParaRPr lang="it-IT" dirty="0"/>
              </a:p>
            </p:txBody>
          </p:sp>
        </mc:Choice>
        <mc:Fallback xmlns="">
          <p:sp>
            <p:nvSpPr>
              <p:cNvPr id="9" name="CasellaDiTesto 8">
                <a:extLst>
                  <a:ext uri="{FF2B5EF4-FFF2-40B4-BE49-F238E27FC236}">
                    <a16:creationId xmlns:a16="http://schemas.microsoft.com/office/drawing/2014/main" id="{41476AA3-DEC2-4415-34AC-5B3A7DA93C16}"/>
                  </a:ext>
                </a:extLst>
              </p:cNvPr>
              <p:cNvSpPr txBox="1">
                <a:spLocks noRot="1" noChangeAspect="1" noMove="1" noResize="1" noEditPoints="1" noAdjustHandles="1" noChangeArrowheads="1" noChangeShapeType="1" noTextEdit="1"/>
              </p:cNvSpPr>
              <p:nvPr/>
            </p:nvSpPr>
            <p:spPr>
              <a:xfrm>
                <a:off x="8195187" y="1919478"/>
                <a:ext cx="3676035" cy="412164"/>
              </a:xfrm>
              <a:prstGeom prst="rect">
                <a:avLst/>
              </a:prstGeom>
              <a:blipFill>
                <a:blip r:embed="rId3"/>
                <a:stretch>
                  <a:fillRect l="-11111" t="-134328" b="-195522"/>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2F297EFC-953A-1B4D-C3F9-323B2DAC71BF}"/>
                  </a:ext>
                </a:extLst>
              </p:cNvPr>
              <p:cNvSpPr txBox="1"/>
              <p:nvPr/>
            </p:nvSpPr>
            <p:spPr>
              <a:xfrm>
                <a:off x="8195187" y="2837067"/>
                <a:ext cx="6098458" cy="511102"/>
              </a:xfrm>
              <a:prstGeom prst="rect">
                <a:avLst/>
              </a:prstGeom>
              <a:noFill/>
            </p:spPr>
            <p:txBody>
              <a:bodyPr wrap="square">
                <a:spAutoFit/>
              </a:bodyPr>
              <a:lstStyle/>
              <a:p>
                <a14:m>
                  <m:oMath xmlns:m="http://schemas.openxmlformats.org/officeDocument/2006/math">
                    <m:nary>
                      <m:naryPr>
                        <m:chr m:val="∬"/>
                        <m:limLoc m:val="subSup"/>
                        <m:ctrlPr>
                          <a:rPr lang="it-IT" i="1" smtClean="0">
                            <a:effectLst/>
                            <a:latin typeface="Cambria Math" panose="02040503050406030204" pitchFamily="18" charset="0"/>
                          </a:rPr>
                        </m:ctrlPr>
                      </m:naryPr>
                      <m:sub>
                        <m:r>
                          <m:rPr>
                            <m:brk m:alnAt="17"/>
                          </m:rPr>
                          <a:rPr lang="it-IT" b="0" i="1" smtClean="0">
                            <a:effectLst/>
                            <a:latin typeface="Cambria Math" panose="02040503050406030204" pitchFamily="18" charset="0"/>
                          </a:rPr>
                          <m:t>𝑆</m:t>
                        </m:r>
                        <m:r>
                          <a:rPr lang="it-IT" b="0" i="1" smtClean="0">
                            <a:effectLst/>
                            <a:latin typeface="Cambria Math" panose="02040503050406030204" pitchFamily="18" charset="0"/>
                          </a:rPr>
                          <m:t>_</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𝑐𝑢𝑡</m:t>
                        </m:r>
                      </m:sub>
                      <m:sup/>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𝜌</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𝑽</m:t>
                        </m:r>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it-IT" b="1" i="1">
                                <a:effectLst/>
                                <a:latin typeface="Cambria Math" panose="02040503050406030204" pitchFamily="18" charset="0"/>
                              </a:rPr>
                            </m:ctrlPr>
                          </m:accPr>
                          <m:e>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𝒏</m:t>
                            </m:r>
                          </m:e>
                        </m:acc>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𝑽</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𝑝</m:t>
                        </m:r>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 </m:t>
                        </m:r>
                        <m:acc>
                          <m:accPr>
                            <m:chr m:val="̂"/>
                            <m:ctrlPr>
                              <a:rPr lang="it-IT" b="1" i="1">
                                <a:effectLst/>
                                <a:latin typeface="Cambria Math" panose="02040503050406030204" pitchFamily="18" charset="0"/>
                              </a:rPr>
                            </m:ctrlPr>
                          </m:accPr>
                          <m:e>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𝒏</m:t>
                            </m:r>
                          </m:e>
                        </m:acc>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effectLst/>
                                <a:latin typeface="Cambria Math" panose="02040503050406030204" pitchFamily="18" charset="0"/>
                              </a:rPr>
                            </m:ctrlPr>
                          </m:sSubPr>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𝜏</m:t>
                            </m:r>
                          </m:e>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𝑤</m:t>
                            </m:r>
                          </m:sub>
                        </m:s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𝑑𝑆</m:t>
                        </m:r>
                      </m:e>
                    </m:nary>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it-IT" sz="1800" dirty="0">
                    <a:effectLst/>
                    <a:latin typeface="Times New Roman" panose="02020603050405020304" pitchFamily="18" charset="0"/>
                    <a:ea typeface="Times New Roman" panose="02020603050405020304" pitchFamily="18" charset="0"/>
                  </a:rPr>
                  <a:t>= 0</a:t>
                </a:r>
                <a:endParaRPr lang="it-IT" dirty="0"/>
              </a:p>
            </p:txBody>
          </p:sp>
        </mc:Choice>
        <mc:Fallback xmlns="">
          <p:sp>
            <p:nvSpPr>
              <p:cNvPr id="11" name="CasellaDiTesto 10">
                <a:extLst>
                  <a:ext uri="{FF2B5EF4-FFF2-40B4-BE49-F238E27FC236}">
                    <a16:creationId xmlns:a16="http://schemas.microsoft.com/office/drawing/2014/main" id="{2F297EFC-953A-1B4D-C3F9-323B2DAC71BF}"/>
                  </a:ext>
                </a:extLst>
              </p:cNvPr>
              <p:cNvSpPr txBox="1">
                <a:spLocks noRot="1" noChangeAspect="1" noMove="1" noResize="1" noEditPoints="1" noAdjustHandles="1" noChangeArrowheads="1" noChangeShapeType="1" noTextEdit="1"/>
              </p:cNvSpPr>
              <p:nvPr/>
            </p:nvSpPr>
            <p:spPr>
              <a:xfrm>
                <a:off x="8195187" y="2837067"/>
                <a:ext cx="6098458" cy="511102"/>
              </a:xfrm>
              <a:prstGeom prst="rect">
                <a:avLst/>
              </a:prstGeom>
              <a:blipFill>
                <a:blip r:embed="rId4"/>
                <a:stretch>
                  <a:fillRect l="-6693" t="-91667" b="-15119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0D6B6BA5-D106-D022-C124-0ADB698D5004}"/>
                  </a:ext>
                </a:extLst>
              </p:cNvPr>
              <p:cNvSpPr txBox="1"/>
              <p:nvPr/>
            </p:nvSpPr>
            <p:spPr>
              <a:xfrm>
                <a:off x="8195187" y="3526759"/>
                <a:ext cx="2836607" cy="394723"/>
              </a:xfrm>
              <a:prstGeom prst="rect">
                <a:avLst/>
              </a:prstGeom>
              <a:noFill/>
            </p:spPr>
            <p:txBody>
              <a:bodyPr wrap="square">
                <a:spAutoFit/>
              </a:bodyPr>
              <a:lstStyle/>
              <a:p>
                <a:r>
                  <a:rPr lang="it-IT" sz="1800" b="1" dirty="0">
                    <a:effectLst/>
                    <a:latin typeface="Times New Roman" panose="02020603050405020304" pitchFamily="18" charset="0"/>
                    <a:ea typeface="Times New Roman" panose="02020603050405020304" pitchFamily="18" charset="0"/>
                  </a:rPr>
                  <a:t> </a:t>
                </a:r>
                <a14:m>
                  <m:oMath xmlns:m="http://schemas.openxmlformats.org/officeDocument/2006/math">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𝑽</m:t>
                    </m:r>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it-IT" b="1" i="1">
                            <a:effectLst/>
                            <a:latin typeface="Cambria Math" panose="02040503050406030204" pitchFamily="18" charset="0"/>
                          </a:rPr>
                        </m:ctrlPr>
                      </m:accPr>
                      <m:e>
                        <m:r>
                          <a:rPr lang="it-IT" sz="1800" b="1" i="1">
                            <a:effectLst/>
                            <a:latin typeface="Cambria Math" panose="02040503050406030204" pitchFamily="18" charset="0"/>
                            <a:ea typeface="Times New Roman" panose="02020603050405020304" pitchFamily="18" charset="0"/>
                            <a:cs typeface="Times New Roman" panose="02020603050405020304" pitchFamily="18" charset="0"/>
                          </a:rPr>
                          <m:t>𝒏</m:t>
                        </m:r>
                      </m:e>
                    </m:acc>
                  </m:oMath>
                </a14:m>
                <a:r>
                  <a:rPr lang="it-IT" sz="1800" dirty="0">
                    <a:effectLst/>
                    <a:latin typeface="Times New Roman" panose="02020603050405020304" pitchFamily="18" charset="0"/>
                    <a:ea typeface="Times New Roman" panose="02020603050405020304" pitchFamily="18" charset="0"/>
                  </a:rPr>
                  <a:t> =0  ( riferito a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𝑆</m:t>
                        </m:r>
                      </m:e>
                      <m:sub>
                        <m:r>
                          <a:rPr lang="it-IT" i="1">
                            <a:latin typeface="Cambria Math" panose="02040503050406030204" pitchFamily="18" charset="0"/>
                          </a:rPr>
                          <m:t>𝑏𝑜𝑑𝑦</m:t>
                        </m:r>
                      </m:sub>
                    </m:sSub>
                  </m:oMath>
                </a14:m>
                <a:r>
                  <a:rPr lang="it-IT" sz="1800" dirty="0">
                    <a:effectLst/>
                    <a:latin typeface="Times New Roman" panose="02020603050405020304" pitchFamily="18" charset="0"/>
                    <a:ea typeface="Times New Roman" panose="02020603050405020304" pitchFamily="18" charset="0"/>
                  </a:rPr>
                  <a:t>)  </a:t>
                </a:r>
                <a:endParaRPr lang="it-IT" dirty="0"/>
              </a:p>
            </p:txBody>
          </p:sp>
        </mc:Choice>
        <mc:Fallback xmlns="">
          <p:sp>
            <p:nvSpPr>
              <p:cNvPr id="13" name="CasellaDiTesto 12">
                <a:extLst>
                  <a:ext uri="{FF2B5EF4-FFF2-40B4-BE49-F238E27FC236}">
                    <a16:creationId xmlns:a16="http://schemas.microsoft.com/office/drawing/2014/main" id="{0D6B6BA5-D106-D022-C124-0ADB698D5004}"/>
                  </a:ext>
                </a:extLst>
              </p:cNvPr>
              <p:cNvSpPr txBox="1">
                <a:spLocks noRot="1" noChangeAspect="1" noMove="1" noResize="1" noEditPoints="1" noAdjustHandles="1" noChangeArrowheads="1" noChangeShapeType="1" noTextEdit="1"/>
              </p:cNvSpPr>
              <p:nvPr/>
            </p:nvSpPr>
            <p:spPr>
              <a:xfrm>
                <a:off x="8195187" y="3526759"/>
                <a:ext cx="2836607" cy="394723"/>
              </a:xfrm>
              <a:prstGeom prst="rect">
                <a:avLst/>
              </a:prstGeom>
              <a:blipFill>
                <a:blip r:embed="rId5"/>
                <a:stretch>
                  <a:fillRect t="-9375" r="-215" b="-18750"/>
                </a:stretch>
              </a:blipFill>
            </p:spPr>
            <p:txBody>
              <a:bodyPr/>
              <a:lstStyle/>
              <a:p>
                <a:r>
                  <a:rPr lang="it-IT">
                    <a:noFill/>
                  </a:rPr>
                  <a:t> </a:t>
                </a:r>
              </a:p>
            </p:txBody>
          </p:sp>
        </mc:Fallback>
      </mc:AlternateContent>
      <p:sp>
        <p:nvSpPr>
          <p:cNvPr id="14" name="CasellaDiTesto 13">
            <a:extLst>
              <a:ext uri="{FF2B5EF4-FFF2-40B4-BE49-F238E27FC236}">
                <a16:creationId xmlns:a16="http://schemas.microsoft.com/office/drawing/2014/main" id="{33A8C7AE-FD35-1707-146C-3FE7C5FB046E}"/>
              </a:ext>
            </a:extLst>
          </p:cNvPr>
          <p:cNvSpPr txBox="1"/>
          <p:nvPr/>
        </p:nvSpPr>
        <p:spPr>
          <a:xfrm>
            <a:off x="8207476" y="2373612"/>
            <a:ext cx="3146321" cy="369332"/>
          </a:xfrm>
          <a:prstGeom prst="rect">
            <a:avLst/>
          </a:prstGeom>
          <a:noFill/>
        </p:spPr>
        <p:txBody>
          <a:bodyPr wrap="square" rtlCol="0">
            <a:spAutoFit/>
          </a:bodyPr>
          <a:lstStyle/>
          <a:p>
            <a:r>
              <a:rPr lang="it-IT" b="1" dirty="0"/>
              <a:t>Per costruzione di V.C. :</a:t>
            </a:r>
          </a:p>
        </p:txBody>
      </p:sp>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B721798A-112B-340D-BEA0-1F801DCF9FE0}"/>
                  </a:ext>
                </a:extLst>
              </p:cNvPr>
              <p:cNvSpPr txBox="1"/>
              <p:nvPr/>
            </p:nvSpPr>
            <p:spPr>
              <a:xfrm>
                <a:off x="320778" y="4836350"/>
                <a:ext cx="8155858" cy="77033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subSup"/>
                          <m:ctrlPr>
                            <a:rPr lang="it-IT" i="1" smtClean="0">
                              <a:latin typeface="Cambria Math" panose="02040503050406030204" pitchFamily="18" charset="0"/>
                            </a:rPr>
                          </m:ctrlPr>
                        </m:naryPr>
                        <m:sub>
                          <m:r>
                            <a:rPr lang="it-IT" i="1">
                              <a:latin typeface="Cambria Math" panose="02040503050406030204" pitchFamily="18" charset="0"/>
                            </a:rPr>
                            <m:t>𝑏𝑜𝑑𝑦</m:t>
                          </m:r>
                        </m:sub>
                        <m:sup/>
                        <m:e>
                          <m:r>
                            <a:rPr lang="it-IT" i="0">
                              <a:latin typeface="Cambria Math" panose="02040503050406030204" pitchFamily="18" charset="0"/>
                            </a:rPr>
                            <m:t> </m:t>
                          </m:r>
                          <m:d>
                            <m:dPr>
                              <m:begChr m:val="["/>
                              <m:endChr m:val="]"/>
                              <m:ctrlPr>
                                <a:rPr lang="it-IT" i="1">
                                  <a:solidFill>
                                    <a:srgbClr val="836967"/>
                                  </a:solidFill>
                                  <a:latin typeface="Cambria Math" panose="02040503050406030204" pitchFamily="18" charset="0"/>
                                </a:rPr>
                              </m:ctrlPr>
                            </m:dPr>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𝑤</m:t>
                                  </m:r>
                                </m:sub>
                              </m:sSub>
                              <m:r>
                                <a:rPr lang="it-IT" i="0">
                                  <a:latin typeface="Cambria Math" panose="02040503050406030204" pitchFamily="18" charset="0"/>
                                </a:rPr>
                                <m:t> </m:t>
                              </m:r>
                              <m:acc>
                                <m:accPr>
                                  <m:chr m:val="̂"/>
                                  <m:ctrlPr>
                                    <a:rPr lang="it-IT" i="1">
                                      <a:solidFill>
                                        <a:srgbClr val="836967"/>
                                      </a:solidFill>
                                      <a:latin typeface="Cambria Math" panose="02040503050406030204" pitchFamily="18" charset="0"/>
                                    </a:rPr>
                                  </m:ctrlPr>
                                </m:accPr>
                                <m:e>
                                  <m:r>
                                    <a:rPr lang="it-IT" b="1" i="1">
                                      <a:latin typeface="Cambria Math" panose="02040503050406030204" pitchFamily="18" charset="0"/>
                                    </a:rPr>
                                    <m:t>𝒏</m:t>
                                  </m:r>
                                </m:e>
                              </m:acc>
                              <m:r>
                                <a:rPr lang="it-IT" b="0" i="0">
                                  <a:latin typeface="Cambria Math" panose="02040503050406030204" pitchFamily="18" charset="0"/>
                                </a:rPr>
                                <m:t>−</m:t>
                              </m:r>
                              <m:sSub>
                                <m:sSubPr>
                                  <m:ctrlPr>
                                    <a:rPr lang="it-IT" b="0" i="1">
                                      <a:solidFill>
                                        <a:srgbClr val="836967"/>
                                      </a:solidFill>
                                      <a:latin typeface="Cambria Math" panose="02040503050406030204" pitchFamily="18" charset="0"/>
                                    </a:rPr>
                                  </m:ctrlPr>
                                </m:sSubPr>
                                <m:e>
                                  <m:r>
                                    <a:rPr lang="it-IT" b="0" i="1">
                                      <a:latin typeface="Cambria Math" panose="02040503050406030204" pitchFamily="18" charset="0"/>
                                    </a:rPr>
                                    <m:t>𝜏</m:t>
                                  </m:r>
                                </m:e>
                                <m:sub>
                                  <m:r>
                                    <a:rPr lang="it-IT" b="0" i="1">
                                      <a:latin typeface="Cambria Math" panose="02040503050406030204" pitchFamily="18" charset="0"/>
                                    </a:rPr>
                                    <m:t>𝑤</m:t>
                                  </m:r>
                                </m:sub>
                              </m:sSub>
                            </m:e>
                          </m:d>
                          <m:r>
                            <a:rPr lang="it-IT" b="0" i="1">
                              <a:latin typeface="Cambria Math" panose="02040503050406030204" pitchFamily="18" charset="0"/>
                            </a:rPr>
                            <m:t>𝑑𝑆</m:t>
                          </m:r>
                        </m:e>
                      </m:nary>
                      <m:r>
                        <a:rPr lang="it-IT" b="0" i="1" smtClean="0">
                          <a:latin typeface="Cambria Math" panose="02040503050406030204" pitchFamily="18" charset="0"/>
                        </a:rPr>
                        <m:t>+</m:t>
                      </m:r>
                      <m:nary>
                        <m:naryPr>
                          <m:chr m:val="∯"/>
                          <m:limLoc m:val="subSup"/>
                          <m:ctrlPr>
                            <a:rPr lang="it-IT" i="1">
                              <a:latin typeface="Cambria Math" panose="02040503050406030204" pitchFamily="18" charset="0"/>
                            </a:rPr>
                          </m:ctrlPr>
                        </m:naryPr>
                        <m:sub>
                          <m:r>
                            <a:rPr lang="it-IT" i="1">
                              <a:latin typeface="Cambria Math" panose="02040503050406030204" pitchFamily="18" charset="0"/>
                            </a:rPr>
                            <m:t>𝑜𝑢𝑡𝑒𝑟</m:t>
                          </m:r>
                        </m:sub>
                        <m:sup/>
                        <m:e>
                          <m:d>
                            <m:dPr>
                              <m:begChr m:val="["/>
                              <m:endChr m:val="]"/>
                              <m:ctrlPr>
                                <a:rPr lang="it-IT" i="1">
                                  <a:latin typeface="Cambria Math" panose="02040503050406030204" pitchFamily="18" charset="0"/>
                                </a:rPr>
                              </m:ctrlPr>
                            </m:dPr>
                            <m:e>
                              <m:r>
                                <a:rPr lang="it-IT" i="1">
                                  <a:latin typeface="Cambria Math" panose="02040503050406030204" pitchFamily="18" charset="0"/>
                                </a:rPr>
                                <m:t>(</m:t>
                              </m:r>
                              <m:r>
                                <a:rPr lang="it-IT" i="1">
                                  <a:latin typeface="Cambria Math" panose="02040503050406030204" pitchFamily="18" charset="0"/>
                                </a:rPr>
                                <m:t>𝑝</m:t>
                              </m:r>
                              <m:r>
                                <a:rPr lang="it-IT" i="1">
                                  <a:latin typeface="Cambria Math" panose="02040503050406030204" pitchFamily="18" charset="0"/>
                                </a:rPr>
                                <m:t>) </m:t>
                              </m:r>
                              <m:acc>
                                <m:accPr>
                                  <m:chr m:val="̂"/>
                                  <m:ctrlPr>
                                    <a:rPr lang="it-IT" b="1" i="1">
                                      <a:latin typeface="Cambria Math" panose="02040503050406030204" pitchFamily="18" charset="0"/>
                                    </a:rPr>
                                  </m:ctrlPr>
                                </m:accPr>
                                <m:e>
                                  <m:r>
                                    <a:rPr lang="it-IT" b="1" i="1">
                                      <a:latin typeface="Cambria Math" panose="02040503050406030204" pitchFamily="18" charset="0"/>
                                    </a:rPr>
                                    <m:t>𝒏</m:t>
                                  </m:r>
                                </m:e>
                              </m:acc>
                              <m:r>
                                <a:rPr lang="it-IT" i="1">
                                  <a:latin typeface="Cambria Math" panose="02040503050406030204" pitchFamily="18" charset="0"/>
                                </a:rPr>
                                <m:t>−</m:t>
                              </m:r>
                              <m:r>
                                <a:rPr lang="it-IT" i="1">
                                  <a:latin typeface="Cambria Math" panose="02040503050406030204" pitchFamily="18" charset="0"/>
                                </a:rPr>
                                <m:t>𝜌</m:t>
                              </m:r>
                              <m:d>
                                <m:dPr>
                                  <m:ctrlPr>
                                    <a:rPr lang="it-IT" i="1">
                                      <a:latin typeface="Cambria Math" panose="02040503050406030204" pitchFamily="18" charset="0"/>
                                    </a:rPr>
                                  </m:ctrlPr>
                                </m:dPr>
                                <m:e>
                                  <m:r>
                                    <a:rPr lang="it-IT" b="1" i="1">
                                      <a:latin typeface="Cambria Math" panose="02040503050406030204" pitchFamily="18" charset="0"/>
                                    </a:rPr>
                                    <m:t>𝑽</m:t>
                                  </m:r>
                                  <m:r>
                                    <a:rPr lang="it-IT" b="1" i="1">
                                      <a:latin typeface="Cambria Math" panose="02040503050406030204" pitchFamily="18" charset="0"/>
                                    </a:rPr>
                                    <m:t>·</m:t>
                                  </m:r>
                                  <m:acc>
                                    <m:accPr>
                                      <m:chr m:val="̂"/>
                                      <m:ctrlPr>
                                        <a:rPr lang="it-IT" b="1" i="1">
                                          <a:latin typeface="Cambria Math" panose="02040503050406030204" pitchFamily="18" charset="0"/>
                                        </a:rPr>
                                      </m:ctrlPr>
                                    </m:accPr>
                                    <m:e>
                                      <m:r>
                                        <a:rPr lang="it-IT" b="1" i="1">
                                          <a:latin typeface="Cambria Math" panose="02040503050406030204" pitchFamily="18" charset="0"/>
                                        </a:rPr>
                                        <m:t>𝒏</m:t>
                                      </m:r>
                                    </m:e>
                                  </m:acc>
                                </m:e>
                              </m:d>
                              <m:r>
                                <a:rPr lang="it-IT" i="1">
                                  <a:latin typeface="Cambria Math" panose="02040503050406030204" pitchFamily="18" charset="0"/>
                                </a:rPr>
                                <m:t>(</m:t>
                              </m:r>
                              <m:r>
                                <a:rPr lang="it-IT" b="1" i="1">
                                  <a:latin typeface="Cambria Math" panose="02040503050406030204" pitchFamily="18" charset="0"/>
                                </a:rPr>
                                <m:t>𝑽</m:t>
                              </m:r>
                              <m:r>
                                <a:rPr lang="it-IT" i="1">
                                  <a:latin typeface="Cambria Math" panose="02040503050406030204" pitchFamily="18" charset="0"/>
                                </a:rPr>
                                <m:t>)</m:t>
                              </m:r>
                            </m:e>
                          </m:d>
                          <m:r>
                            <a:rPr lang="it-IT" b="0" i="1" smtClean="0">
                              <a:latin typeface="Cambria Math" panose="02040503050406030204" pitchFamily="18" charset="0"/>
                            </a:rPr>
                            <m:t>𝑑𝑆</m:t>
                          </m:r>
                          <m:r>
                            <a:rPr lang="it-IT" b="0" i="1" smtClean="0">
                              <a:latin typeface="Cambria Math" panose="02040503050406030204" pitchFamily="18" charset="0"/>
                            </a:rPr>
                            <m:t>=0</m:t>
                          </m:r>
                        </m:e>
                      </m:nary>
                    </m:oMath>
                  </m:oMathPara>
                </a14:m>
                <a:endParaRPr lang="it-IT" dirty="0"/>
              </a:p>
            </p:txBody>
          </p:sp>
        </mc:Choice>
        <mc:Fallback xmlns="">
          <p:sp>
            <p:nvSpPr>
              <p:cNvPr id="16" name="CasellaDiTesto 15">
                <a:extLst>
                  <a:ext uri="{FF2B5EF4-FFF2-40B4-BE49-F238E27FC236}">
                    <a16:creationId xmlns:a16="http://schemas.microsoft.com/office/drawing/2014/main" id="{B721798A-112B-340D-BEA0-1F801DCF9FE0}"/>
                  </a:ext>
                </a:extLst>
              </p:cNvPr>
              <p:cNvSpPr txBox="1">
                <a:spLocks noRot="1" noChangeAspect="1" noMove="1" noResize="1" noEditPoints="1" noAdjustHandles="1" noChangeArrowheads="1" noChangeShapeType="1" noTextEdit="1"/>
              </p:cNvSpPr>
              <p:nvPr/>
            </p:nvSpPr>
            <p:spPr>
              <a:xfrm>
                <a:off x="320778" y="4836350"/>
                <a:ext cx="8155858" cy="770339"/>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3FA3BC9D-E3BA-6A50-B379-0A05240AEB08}"/>
                  </a:ext>
                </a:extLst>
              </p:cNvPr>
              <p:cNvSpPr txBox="1"/>
              <p:nvPr/>
            </p:nvSpPr>
            <p:spPr>
              <a:xfrm>
                <a:off x="601980" y="5784933"/>
                <a:ext cx="7094220" cy="7393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1" i="1">
                          <a:latin typeface="Cambria Math" panose="02040503050406030204" pitchFamily="18" charset="0"/>
                        </a:rPr>
                        <m:t>𝑭</m:t>
                      </m:r>
                      <m:r>
                        <a:rPr lang="it-IT" i="1">
                          <a:latin typeface="Cambria Math" panose="02040503050406030204" pitchFamily="18" charset="0"/>
                        </a:rPr>
                        <m:t>=</m:t>
                      </m:r>
                      <m:nary>
                        <m:naryPr>
                          <m:chr m:val="∯"/>
                          <m:limLoc m:val="subSup"/>
                          <m:ctrlPr>
                            <a:rPr lang="it-IT" i="1">
                              <a:latin typeface="Cambria Math" panose="02040503050406030204" pitchFamily="18" charset="0"/>
                            </a:rPr>
                          </m:ctrlPr>
                        </m:naryPr>
                        <m:sub>
                          <m:r>
                            <a:rPr lang="it-IT" i="1">
                              <a:latin typeface="Cambria Math" panose="02040503050406030204" pitchFamily="18" charset="0"/>
                            </a:rPr>
                            <m:t>𝑜𝑢𝑡𝑒𝑟</m:t>
                          </m:r>
                        </m:sub>
                        <m:sup/>
                        <m:e>
                          <m:r>
                            <a:rPr lang="it-IT" i="1">
                              <a:latin typeface="Cambria Math" panose="02040503050406030204" pitchFamily="18" charset="0"/>
                            </a:rPr>
                            <m:t> </m:t>
                          </m:r>
                          <m:d>
                            <m:dPr>
                              <m:begChr m:val="["/>
                              <m:endChr m:val="]"/>
                              <m:ctrlPr>
                                <a:rPr lang="it-IT" i="1">
                                  <a:latin typeface="Cambria Math" panose="02040503050406030204" pitchFamily="18" charset="0"/>
                                </a:rPr>
                              </m:ctrlPr>
                            </m:dPr>
                            <m:e>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m:t>
                                  </m:r>
                                </m:sub>
                              </m:sSub>
                              <m:r>
                                <a:rPr lang="it-IT" i="1">
                                  <a:latin typeface="Cambria Math" panose="02040503050406030204" pitchFamily="18" charset="0"/>
                                </a:rPr>
                                <m:t>−</m:t>
                              </m:r>
                              <m:r>
                                <a:rPr lang="it-IT" i="1">
                                  <a:latin typeface="Cambria Math" panose="02040503050406030204" pitchFamily="18" charset="0"/>
                                </a:rPr>
                                <m:t>𝑝</m:t>
                              </m:r>
                              <m:r>
                                <a:rPr lang="it-IT" i="1">
                                  <a:latin typeface="Cambria Math" panose="02040503050406030204" pitchFamily="18" charset="0"/>
                                </a:rPr>
                                <m:t>) </m:t>
                              </m:r>
                              <m:acc>
                                <m:accPr>
                                  <m:chr m:val="̂"/>
                                  <m:ctrlPr>
                                    <a:rPr lang="it-IT" b="1" i="1">
                                      <a:latin typeface="Cambria Math" panose="02040503050406030204" pitchFamily="18" charset="0"/>
                                    </a:rPr>
                                  </m:ctrlPr>
                                </m:accPr>
                                <m:e>
                                  <m:r>
                                    <a:rPr lang="it-IT" b="1" i="1">
                                      <a:latin typeface="Cambria Math" panose="02040503050406030204" pitchFamily="18" charset="0"/>
                                    </a:rPr>
                                    <m:t>𝒏</m:t>
                                  </m:r>
                                </m:e>
                              </m:acc>
                              <m:r>
                                <a:rPr lang="it-IT" i="1">
                                  <a:latin typeface="Cambria Math" panose="02040503050406030204" pitchFamily="18" charset="0"/>
                                </a:rPr>
                                <m:t>−</m:t>
                              </m:r>
                              <m:r>
                                <a:rPr lang="it-IT" i="1">
                                  <a:latin typeface="Cambria Math" panose="02040503050406030204" pitchFamily="18" charset="0"/>
                                </a:rPr>
                                <m:t>𝜌</m:t>
                              </m:r>
                              <m:d>
                                <m:dPr>
                                  <m:ctrlPr>
                                    <a:rPr lang="it-IT" i="1">
                                      <a:latin typeface="Cambria Math" panose="02040503050406030204" pitchFamily="18" charset="0"/>
                                    </a:rPr>
                                  </m:ctrlPr>
                                </m:dPr>
                                <m:e>
                                  <m:r>
                                    <a:rPr lang="it-IT" b="1" i="1">
                                      <a:latin typeface="Cambria Math" panose="02040503050406030204" pitchFamily="18" charset="0"/>
                                    </a:rPr>
                                    <m:t>𝑽</m:t>
                                  </m:r>
                                  <m:r>
                                    <a:rPr lang="it-IT" b="1" i="1">
                                      <a:latin typeface="Cambria Math" panose="02040503050406030204" pitchFamily="18" charset="0"/>
                                    </a:rPr>
                                    <m:t>·</m:t>
                                  </m:r>
                                  <m:acc>
                                    <m:accPr>
                                      <m:chr m:val="̂"/>
                                      <m:ctrlPr>
                                        <a:rPr lang="it-IT" b="1" i="1">
                                          <a:latin typeface="Cambria Math" panose="02040503050406030204" pitchFamily="18" charset="0"/>
                                        </a:rPr>
                                      </m:ctrlPr>
                                    </m:accPr>
                                    <m:e>
                                      <m:r>
                                        <a:rPr lang="it-IT" b="1" i="1">
                                          <a:latin typeface="Cambria Math" panose="02040503050406030204" pitchFamily="18" charset="0"/>
                                        </a:rPr>
                                        <m:t>𝒏</m:t>
                                      </m:r>
                                    </m:e>
                                  </m:acc>
                                </m:e>
                              </m:d>
                              <m:r>
                                <a:rPr lang="it-IT" i="1">
                                  <a:latin typeface="Cambria Math" panose="02040503050406030204" pitchFamily="18" charset="0"/>
                                </a:rPr>
                                <m:t>(</m:t>
                              </m:r>
                              <m:r>
                                <a:rPr lang="it-IT" b="1" i="1">
                                  <a:latin typeface="Cambria Math" panose="02040503050406030204" pitchFamily="18" charset="0"/>
                                </a:rPr>
                                <m:t>𝑽</m:t>
                              </m:r>
                              <m:r>
                                <a:rPr lang="it-IT" i="1">
                                  <a:latin typeface="Cambria Math" panose="02040503050406030204" pitchFamily="18" charset="0"/>
                                </a:rPr>
                                <m:t>−</m:t>
                              </m:r>
                              <m:sSub>
                                <m:sSubPr>
                                  <m:ctrlPr>
                                    <a:rPr lang="it-IT" i="1">
                                      <a:latin typeface="Cambria Math" panose="02040503050406030204" pitchFamily="18" charset="0"/>
                                    </a:rPr>
                                  </m:ctrlPr>
                                </m:sSubPr>
                                <m:e>
                                  <m:r>
                                    <a:rPr lang="it-IT" b="1" i="1">
                                      <a:latin typeface="Cambria Math" panose="02040503050406030204" pitchFamily="18" charset="0"/>
                                    </a:rPr>
                                    <m:t>𝑽</m:t>
                                  </m:r>
                                </m:e>
                                <m:sub>
                                  <m:r>
                                    <a:rPr lang="it-IT" i="1">
                                      <a:latin typeface="Cambria Math" panose="02040503050406030204" pitchFamily="18" charset="0"/>
                                    </a:rPr>
                                    <m:t>∞</m:t>
                                  </m:r>
                                </m:sub>
                              </m:sSub>
                              <m:r>
                                <a:rPr lang="it-IT" i="1">
                                  <a:latin typeface="Cambria Math" panose="02040503050406030204" pitchFamily="18" charset="0"/>
                                </a:rPr>
                                <m:t>)</m:t>
                              </m:r>
                            </m:e>
                          </m:d>
                          <m:r>
                            <a:rPr lang="it-IT" i="1">
                              <a:latin typeface="Cambria Math" panose="02040503050406030204" pitchFamily="18" charset="0"/>
                            </a:rPr>
                            <m:t>𝑑𝑆</m:t>
                          </m:r>
                        </m:e>
                      </m:nary>
                    </m:oMath>
                  </m:oMathPara>
                </a14:m>
                <a:endParaRPr lang="it-IT" dirty="0"/>
              </a:p>
            </p:txBody>
          </p:sp>
        </mc:Choice>
        <mc:Fallback xmlns="">
          <p:sp>
            <p:nvSpPr>
              <p:cNvPr id="18" name="CasellaDiTesto 17">
                <a:extLst>
                  <a:ext uri="{FF2B5EF4-FFF2-40B4-BE49-F238E27FC236}">
                    <a16:creationId xmlns:a16="http://schemas.microsoft.com/office/drawing/2014/main" id="{3FA3BC9D-E3BA-6A50-B379-0A05240AEB08}"/>
                  </a:ext>
                </a:extLst>
              </p:cNvPr>
              <p:cNvSpPr txBox="1">
                <a:spLocks noRot="1" noChangeAspect="1" noMove="1" noResize="1" noEditPoints="1" noAdjustHandles="1" noChangeArrowheads="1" noChangeShapeType="1" noTextEdit="1"/>
              </p:cNvSpPr>
              <p:nvPr/>
            </p:nvSpPr>
            <p:spPr>
              <a:xfrm>
                <a:off x="601980" y="5784933"/>
                <a:ext cx="7094220" cy="739305"/>
              </a:xfrm>
              <a:prstGeom prst="rect">
                <a:avLst/>
              </a:prstGeom>
              <a:blipFill>
                <a:blip r:embed="rId7"/>
                <a:stretch>
                  <a:fillRect/>
                </a:stretch>
              </a:blipFill>
            </p:spPr>
            <p:txBody>
              <a:bodyPr/>
              <a:lstStyle/>
              <a:p>
                <a:r>
                  <a:rPr lang="it-IT">
                    <a:noFill/>
                  </a:rPr>
                  <a:t> </a:t>
                </a:r>
              </a:p>
            </p:txBody>
          </p:sp>
        </mc:Fallback>
      </mc:AlternateContent>
      <p:sp>
        <p:nvSpPr>
          <p:cNvPr id="19" name="Rettangolo 18">
            <a:extLst>
              <a:ext uri="{FF2B5EF4-FFF2-40B4-BE49-F238E27FC236}">
                <a16:creationId xmlns:a16="http://schemas.microsoft.com/office/drawing/2014/main" id="{C4FD36DB-55BB-DB0E-46F9-F7E0BC4AF38A}"/>
              </a:ext>
            </a:extLst>
          </p:cNvPr>
          <p:cNvSpPr/>
          <p:nvPr/>
        </p:nvSpPr>
        <p:spPr>
          <a:xfrm>
            <a:off x="1375779" y="4845436"/>
            <a:ext cx="2286000" cy="770339"/>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dirty="0"/>
          </a:p>
        </p:txBody>
      </p:sp>
      <p:sp>
        <p:nvSpPr>
          <p:cNvPr id="21" name="Rettangolo 20">
            <a:extLst>
              <a:ext uri="{FF2B5EF4-FFF2-40B4-BE49-F238E27FC236}">
                <a16:creationId xmlns:a16="http://schemas.microsoft.com/office/drawing/2014/main" id="{5A9E8B3E-E3BA-C86B-EE95-A01E474A546C}"/>
              </a:ext>
            </a:extLst>
          </p:cNvPr>
          <p:cNvSpPr/>
          <p:nvPr/>
        </p:nvSpPr>
        <p:spPr>
          <a:xfrm>
            <a:off x="1798320" y="6019800"/>
            <a:ext cx="289560" cy="33528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5639527F-EFAB-F108-C73B-382163935E17}"/>
                  </a:ext>
                </a:extLst>
              </p:cNvPr>
              <p:cNvSpPr txBox="1"/>
              <p:nvPr/>
            </p:nvSpPr>
            <p:spPr>
              <a:xfrm>
                <a:off x="8207476" y="3943151"/>
                <a:ext cx="7143750" cy="492764"/>
              </a:xfrm>
              <a:prstGeom prst="rect">
                <a:avLst/>
              </a:prstGeom>
              <a:noFill/>
            </p:spPr>
            <p:txBody>
              <a:bodyPr wrap="square">
                <a:spAutoFit/>
              </a:bodyPr>
              <a:lstStyle/>
              <a:p>
                <a14:m>
                  <m:oMath xmlns:m="http://schemas.openxmlformats.org/officeDocument/2006/math">
                    <m:nary>
                      <m:naryPr>
                        <m:chr m:val="∯"/>
                        <m:limLoc m:val="subSup"/>
                        <m:ctrlPr>
                          <a:rPr lang="it-IT" i="1" smtClean="0">
                            <a:latin typeface="Cambria Math" panose="02040503050406030204" pitchFamily="18" charset="0"/>
                          </a:rPr>
                        </m:ctrlPr>
                      </m:naryPr>
                      <m:sub>
                        <m:r>
                          <a:rPr lang="it-IT" i="1">
                            <a:latin typeface="Cambria Math" panose="02040503050406030204" pitchFamily="18" charset="0"/>
                          </a:rPr>
                          <m:t>𝑜</m:t>
                        </m:r>
                        <m:r>
                          <a:rPr lang="it-IT" b="0" i="1" smtClean="0">
                            <a:latin typeface="Cambria Math" panose="02040503050406030204" pitchFamily="18" charset="0"/>
                          </a:rPr>
                          <m:t>𝑢𝑡𝑒𝑟</m:t>
                        </m:r>
                      </m:sub>
                      <m:sup/>
                      <m:e>
                        <m:r>
                          <a:rPr lang="it-IT" i="0">
                            <a:latin typeface="Cambria Math" panose="02040503050406030204" pitchFamily="18" charset="0"/>
                          </a:rPr>
                          <m:t> </m:t>
                        </m:r>
                        <m:d>
                          <m:dPr>
                            <m:begChr m:val="["/>
                            <m:endChr m:val="]"/>
                            <m:ctrlPr>
                              <a:rPr lang="it-IT" i="1">
                                <a:solidFill>
                                  <a:srgbClr val="836967"/>
                                </a:solidFill>
                                <a:latin typeface="Cambria Math" panose="02040503050406030204" pitchFamily="18" charset="0"/>
                              </a:rPr>
                            </m:ctrlPr>
                          </m:dPr>
                          <m:e>
                            <m:sSub>
                              <m:sSubPr>
                                <m:ctrlPr>
                                  <a:rPr lang="it-IT" b="0" i="1">
                                    <a:solidFill>
                                      <a:srgbClr val="836967"/>
                                    </a:solidFill>
                                    <a:latin typeface="Cambria Math" panose="02040503050406030204" pitchFamily="18" charset="0"/>
                                  </a:rPr>
                                </m:ctrlPr>
                              </m:sSubPr>
                              <m:e>
                                <m:r>
                                  <a:rPr lang="it-IT" b="1" i="1">
                                    <a:latin typeface="Cambria Math" panose="02040503050406030204" pitchFamily="18" charset="0"/>
                                  </a:rPr>
                                  <m:t>𝝉</m:t>
                                </m:r>
                              </m:e>
                              <m:sub>
                                <m:r>
                                  <a:rPr lang="it-IT" b="0" i="1">
                                    <a:latin typeface="Cambria Math" panose="02040503050406030204" pitchFamily="18" charset="0"/>
                                  </a:rPr>
                                  <m:t>𝑤</m:t>
                                </m:r>
                              </m:sub>
                            </m:sSub>
                          </m:e>
                        </m:d>
                        <m:r>
                          <a:rPr lang="it-IT" b="0" i="1">
                            <a:latin typeface="Cambria Math" panose="02040503050406030204" pitchFamily="18" charset="0"/>
                          </a:rPr>
                          <m:t>𝑑𝑆</m:t>
                        </m:r>
                      </m:e>
                    </m:nary>
                  </m:oMath>
                </a14:m>
                <a:r>
                  <a:rPr lang="it-IT" dirty="0"/>
                  <a:t> = 0</a:t>
                </a:r>
              </a:p>
            </p:txBody>
          </p:sp>
        </mc:Choice>
        <mc:Fallback xmlns="">
          <p:sp>
            <p:nvSpPr>
              <p:cNvPr id="6" name="CasellaDiTesto 5">
                <a:extLst>
                  <a:ext uri="{FF2B5EF4-FFF2-40B4-BE49-F238E27FC236}">
                    <a16:creationId xmlns:a16="http://schemas.microsoft.com/office/drawing/2014/main" id="{5639527F-EFAB-F108-C73B-382163935E17}"/>
                  </a:ext>
                </a:extLst>
              </p:cNvPr>
              <p:cNvSpPr txBox="1">
                <a:spLocks noRot="1" noChangeAspect="1" noMove="1" noResize="1" noEditPoints="1" noAdjustHandles="1" noChangeArrowheads="1" noChangeShapeType="1" noTextEdit="1"/>
              </p:cNvSpPr>
              <p:nvPr/>
            </p:nvSpPr>
            <p:spPr>
              <a:xfrm>
                <a:off x="8207476" y="3943151"/>
                <a:ext cx="7143750" cy="492764"/>
              </a:xfrm>
              <a:prstGeom prst="rect">
                <a:avLst/>
              </a:prstGeom>
              <a:blipFill>
                <a:blip r:embed="rId8"/>
                <a:stretch>
                  <a:fillRect l="-5717" t="-95062" b="-160494"/>
                </a:stretch>
              </a:blipFill>
            </p:spPr>
            <p:txBody>
              <a:bodyPr/>
              <a:lstStyle/>
              <a:p>
                <a:r>
                  <a:rPr lang="it-IT">
                    <a:noFill/>
                  </a:rPr>
                  <a:t> </a:t>
                </a:r>
              </a:p>
            </p:txBody>
          </p:sp>
        </mc:Fallback>
      </mc:AlternateContent>
      <p:sp>
        <p:nvSpPr>
          <p:cNvPr id="7" name="Rettangolo 6">
            <a:extLst>
              <a:ext uri="{FF2B5EF4-FFF2-40B4-BE49-F238E27FC236}">
                <a16:creationId xmlns:a16="http://schemas.microsoft.com/office/drawing/2014/main" id="{F43157F3-30F1-41C1-960D-0BE1E0EE3C6B}"/>
              </a:ext>
            </a:extLst>
          </p:cNvPr>
          <p:cNvSpPr/>
          <p:nvPr/>
        </p:nvSpPr>
        <p:spPr>
          <a:xfrm>
            <a:off x="8195187" y="2331642"/>
            <a:ext cx="3676035" cy="219471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50008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8" grpId="0"/>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558F120B-69CD-61DC-170C-21FF937E88EC}"/>
                  </a:ext>
                </a:extLst>
              </p:cNvPr>
              <p:cNvSpPr txBox="1"/>
              <p:nvPr/>
            </p:nvSpPr>
            <p:spPr>
              <a:xfrm>
                <a:off x="7565923" y="5838713"/>
                <a:ext cx="3381067" cy="9719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𝐿</m:t>
                      </m:r>
                      <m:r>
                        <a:rPr lang="it-IT" i="0">
                          <a:latin typeface="Cambria Math" panose="02040503050406030204" pitchFamily="18" charset="0"/>
                        </a:rPr>
                        <m:t>=</m:t>
                      </m:r>
                      <m:r>
                        <a:rPr lang="it-IT" i="1">
                          <a:latin typeface="Cambria Math" panose="02040503050406030204" pitchFamily="18" charset="0"/>
                        </a:rPr>
                        <m:t>𝜌</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𝑉</m:t>
                          </m:r>
                        </m:e>
                        <m:sub>
                          <m:r>
                            <a:rPr lang="it-IT" i="0">
                              <a:latin typeface="Cambria Math" panose="02040503050406030204" pitchFamily="18" charset="0"/>
                            </a:rPr>
                            <m:t>∞</m:t>
                          </m:r>
                        </m:sub>
                      </m:sSub>
                      <m:nary>
                        <m:naryPr>
                          <m:limLoc m:val="undOvr"/>
                          <m:ctrlPr>
                            <a:rPr lang="it-IT" i="1">
                              <a:latin typeface="Cambria Math" panose="02040503050406030204" pitchFamily="18" charset="0"/>
                            </a:rPr>
                          </m:ctrlPr>
                        </m:naryPr>
                        <m:sub>
                          <m:r>
                            <a:rPr lang="it-IT" i="0">
                              <a:latin typeface="Cambria Math" panose="02040503050406030204" pitchFamily="18" charset="0"/>
                            </a:rPr>
                            <m:t>−</m:t>
                          </m:r>
                          <m:f>
                            <m:fPr>
                              <m:type m:val="lin"/>
                              <m:ctrlPr>
                                <a:rPr lang="it-IT" i="1">
                                  <a:latin typeface="Cambria Math" panose="02040503050406030204" pitchFamily="18" charset="0"/>
                                </a:rPr>
                              </m:ctrlPr>
                            </m:fPr>
                            <m:num>
                              <m:r>
                                <a:rPr lang="it-IT" i="1">
                                  <a:latin typeface="Cambria Math" panose="02040503050406030204" pitchFamily="18" charset="0"/>
                                </a:rPr>
                                <m:t>𝑏</m:t>
                              </m:r>
                            </m:num>
                            <m:den>
                              <m:r>
                                <a:rPr lang="it-IT" i="0">
                                  <a:latin typeface="Cambria Math" panose="02040503050406030204" pitchFamily="18" charset="0"/>
                                </a:rPr>
                                <m:t>2</m:t>
                              </m:r>
                            </m:den>
                          </m:f>
                        </m:sub>
                        <m:sup>
                          <m:f>
                            <m:fPr>
                              <m:type m:val="lin"/>
                              <m:ctrlPr>
                                <a:rPr lang="it-IT" i="1">
                                  <a:latin typeface="Cambria Math" panose="02040503050406030204" pitchFamily="18" charset="0"/>
                                </a:rPr>
                              </m:ctrlPr>
                            </m:fPr>
                            <m:num>
                              <m:r>
                                <a:rPr lang="it-IT" i="1">
                                  <a:latin typeface="Cambria Math" panose="02040503050406030204" pitchFamily="18" charset="0"/>
                                </a:rPr>
                                <m:t>𝑏</m:t>
                              </m:r>
                            </m:num>
                            <m:den>
                              <m:r>
                                <a:rPr lang="it-IT" i="0">
                                  <a:latin typeface="Cambria Math" panose="02040503050406030204" pitchFamily="18" charset="0"/>
                                </a:rPr>
                                <m:t>2</m:t>
                              </m:r>
                            </m:den>
                          </m:f>
                        </m:sup>
                        <m:e>
                          <m:r>
                            <a:rPr lang="it-IT" i="1">
                              <a:latin typeface="Cambria Math" panose="02040503050406030204" pitchFamily="18" charset="0"/>
                            </a:rPr>
                            <m:t>𝛤</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𝑦</m:t>
                              </m:r>
                            </m:e>
                          </m:d>
                          <m:r>
                            <a:rPr lang="it-IT" i="1">
                              <a:latin typeface="Cambria Math" panose="02040503050406030204" pitchFamily="18" charset="0"/>
                            </a:rPr>
                            <m:t>𝑑𝑦</m:t>
                          </m:r>
                        </m:e>
                      </m:nary>
                    </m:oMath>
                  </m:oMathPara>
                </a14:m>
                <a:endParaRPr lang="it-IT" dirty="0"/>
              </a:p>
            </p:txBody>
          </p:sp>
        </mc:Choice>
        <mc:Fallback xmlns="">
          <p:sp>
            <p:nvSpPr>
              <p:cNvPr id="6" name="CasellaDiTesto 5">
                <a:extLst>
                  <a:ext uri="{FF2B5EF4-FFF2-40B4-BE49-F238E27FC236}">
                    <a16:creationId xmlns:a16="http://schemas.microsoft.com/office/drawing/2014/main" id="{558F120B-69CD-61DC-170C-21FF937E88EC}"/>
                  </a:ext>
                </a:extLst>
              </p:cNvPr>
              <p:cNvSpPr txBox="1">
                <a:spLocks noRot="1" noChangeAspect="1" noMove="1" noResize="1" noEditPoints="1" noAdjustHandles="1" noChangeArrowheads="1" noChangeShapeType="1" noTextEdit="1"/>
              </p:cNvSpPr>
              <p:nvPr/>
            </p:nvSpPr>
            <p:spPr>
              <a:xfrm>
                <a:off x="7565923" y="5838713"/>
                <a:ext cx="3381067" cy="971933"/>
              </a:xfrm>
              <a:prstGeom prst="rect">
                <a:avLst/>
              </a:prstGeom>
              <a:blipFill>
                <a:blip r:embed="rId3"/>
                <a:stretch>
                  <a:fillRect/>
                </a:stretch>
              </a:blipFill>
            </p:spPr>
            <p:txBody>
              <a:bodyPr/>
              <a:lstStyle/>
              <a:p>
                <a:r>
                  <a:rPr lang="it-IT">
                    <a:noFill/>
                  </a:rPr>
                  <a:t> </a:t>
                </a:r>
              </a:p>
            </p:txBody>
          </p:sp>
        </mc:Fallback>
      </mc:AlternateContent>
      <p:sp>
        <p:nvSpPr>
          <p:cNvPr id="3" name="Titolo 1">
            <a:extLst>
              <a:ext uri="{FF2B5EF4-FFF2-40B4-BE49-F238E27FC236}">
                <a16:creationId xmlns:a16="http://schemas.microsoft.com/office/drawing/2014/main" id="{84EC0B65-B265-DFBF-A054-09DE951738A0}"/>
              </a:ext>
            </a:extLst>
          </p:cNvPr>
          <p:cNvSpPr txBox="1">
            <a:spLocks/>
          </p:cNvSpPr>
          <p:nvPr/>
        </p:nvSpPr>
        <p:spPr>
          <a:xfrm>
            <a:off x="1090890" y="151080"/>
            <a:ext cx="10515600" cy="535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it-IT" sz="3200" dirty="0"/>
              <a:t>Analisi nel Piano di Trefftz</a:t>
            </a:r>
          </a:p>
        </p:txBody>
      </p:sp>
      <mc:AlternateContent xmlns:mc="http://schemas.openxmlformats.org/markup-compatibility/2006" xmlns:a14="http://schemas.microsoft.com/office/drawing/2010/main">
        <mc:Choice Requires="a14">
          <p:sp>
            <p:nvSpPr>
              <p:cNvPr id="5" name="CasellaDiTesto 4">
                <a:extLst>
                  <a:ext uri="{FF2B5EF4-FFF2-40B4-BE49-F238E27FC236}">
                    <a16:creationId xmlns:a16="http://schemas.microsoft.com/office/drawing/2014/main" id="{31C333B9-D042-50DD-A8A5-1B97351A064E}"/>
                  </a:ext>
                </a:extLst>
              </p:cNvPr>
              <p:cNvSpPr txBox="1"/>
              <p:nvPr/>
            </p:nvSpPr>
            <p:spPr>
              <a:xfrm>
                <a:off x="4946491" y="851971"/>
                <a:ext cx="7094220" cy="7393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1" i="1">
                          <a:latin typeface="Cambria Math" panose="02040503050406030204" pitchFamily="18" charset="0"/>
                        </a:rPr>
                        <m:t>𝑭</m:t>
                      </m:r>
                      <m:r>
                        <a:rPr lang="it-IT" i="1">
                          <a:latin typeface="Cambria Math" panose="02040503050406030204" pitchFamily="18" charset="0"/>
                        </a:rPr>
                        <m:t>=</m:t>
                      </m:r>
                      <m:nary>
                        <m:naryPr>
                          <m:chr m:val="∯"/>
                          <m:limLoc m:val="subSup"/>
                          <m:ctrlPr>
                            <a:rPr lang="it-IT" i="1">
                              <a:latin typeface="Cambria Math" panose="02040503050406030204" pitchFamily="18" charset="0"/>
                            </a:rPr>
                          </m:ctrlPr>
                        </m:naryPr>
                        <m:sub>
                          <m:r>
                            <a:rPr lang="it-IT" i="1">
                              <a:latin typeface="Cambria Math" panose="02040503050406030204" pitchFamily="18" charset="0"/>
                            </a:rPr>
                            <m:t>𝑜𝑢𝑡𝑒𝑟</m:t>
                          </m:r>
                        </m:sub>
                        <m:sup/>
                        <m:e>
                          <m:r>
                            <a:rPr lang="it-IT" i="1">
                              <a:latin typeface="Cambria Math" panose="02040503050406030204" pitchFamily="18" charset="0"/>
                            </a:rPr>
                            <m:t> </m:t>
                          </m:r>
                          <m:d>
                            <m:dPr>
                              <m:begChr m:val="["/>
                              <m:endChr m:val="]"/>
                              <m:ctrlPr>
                                <a:rPr lang="it-IT" i="1">
                                  <a:latin typeface="Cambria Math" panose="02040503050406030204" pitchFamily="18" charset="0"/>
                                </a:rPr>
                              </m:ctrlPr>
                            </m:dPr>
                            <m:e>
                              <m:r>
                                <a:rPr lang="it-IT" i="1">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m:t>
                                  </m:r>
                                </m:sub>
                              </m:sSub>
                              <m:r>
                                <a:rPr lang="it-IT" i="1">
                                  <a:latin typeface="Cambria Math" panose="02040503050406030204" pitchFamily="18" charset="0"/>
                                </a:rPr>
                                <m:t>−</m:t>
                              </m:r>
                              <m:r>
                                <a:rPr lang="it-IT" i="1">
                                  <a:latin typeface="Cambria Math" panose="02040503050406030204" pitchFamily="18" charset="0"/>
                                </a:rPr>
                                <m:t>𝑝</m:t>
                              </m:r>
                              <m:r>
                                <a:rPr lang="it-IT" i="1">
                                  <a:latin typeface="Cambria Math" panose="02040503050406030204" pitchFamily="18" charset="0"/>
                                </a:rPr>
                                <m:t>) </m:t>
                              </m:r>
                              <m:acc>
                                <m:accPr>
                                  <m:chr m:val="̂"/>
                                  <m:ctrlPr>
                                    <a:rPr lang="it-IT" b="1" i="1">
                                      <a:latin typeface="Cambria Math" panose="02040503050406030204" pitchFamily="18" charset="0"/>
                                    </a:rPr>
                                  </m:ctrlPr>
                                </m:accPr>
                                <m:e>
                                  <m:r>
                                    <a:rPr lang="it-IT" b="1" i="1">
                                      <a:latin typeface="Cambria Math" panose="02040503050406030204" pitchFamily="18" charset="0"/>
                                    </a:rPr>
                                    <m:t>𝒏</m:t>
                                  </m:r>
                                </m:e>
                              </m:acc>
                              <m:r>
                                <a:rPr lang="it-IT" i="1">
                                  <a:latin typeface="Cambria Math" panose="02040503050406030204" pitchFamily="18" charset="0"/>
                                </a:rPr>
                                <m:t>−</m:t>
                              </m:r>
                              <m:r>
                                <a:rPr lang="it-IT" i="1">
                                  <a:latin typeface="Cambria Math" panose="02040503050406030204" pitchFamily="18" charset="0"/>
                                </a:rPr>
                                <m:t>𝜌</m:t>
                              </m:r>
                              <m:d>
                                <m:dPr>
                                  <m:ctrlPr>
                                    <a:rPr lang="it-IT" i="1">
                                      <a:latin typeface="Cambria Math" panose="02040503050406030204" pitchFamily="18" charset="0"/>
                                    </a:rPr>
                                  </m:ctrlPr>
                                </m:dPr>
                                <m:e>
                                  <m:r>
                                    <a:rPr lang="it-IT" b="1" i="1">
                                      <a:latin typeface="Cambria Math" panose="02040503050406030204" pitchFamily="18" charset="0"/>
                                    </a:rPr>
                                    <m:t>𝑽</m:t>
                                  </m:r>
                                  <m:r>
                                    <a:rPr lang="it-IT" b="1" i="1">
                                      <a:latin typeface="Cambria Math" panose="02040503050406030204" pitchFamily="18" charset="0"/>
                                    </a:rPr>
                                    <m:t>·</m:t>
                                  </m:r>
                                  <m:acc>
                                    <m:accPr>
                                      <m:chr m:val="̂"/>
                                      <m:ctrlPr>
                                        <a:rPr lang="it-IT" b="1" i="1">
                                          <a:latin typeface="Cambria Math" panose="02040503050406030204" pitchFamily="18" charset="0"/>
                                        </a:rPr>
                                      </m:ctrlPr>
                                    </m:accPr>
                                    <m:e>
                                      <m:r>
                                        <a:rPr lang="it-IT" b="1" i="1">
                                          <a:latin typeface="Cambria Math" panose="02040503050406030204" pitchFamily="18" charset="0"/>
                                        </a:rPr>
                                        <m:t>𝒏</m:t>
                                      </m:r>
                                    </m:e>
                                  </m:acc>
                                </m:e>
                              </m:d>
                              <m:r>
                                <a:rPr lang="it-IT" i="1">
                                  <a:latin typeface="Cambria Math" panose="02040503050406030204" pitchFamily="18" charset="0"/>
                                </a:rPr>
                                <m:t>(</m:t>
                              </m:r>
                              <m:r>
                                <a:rPr lang="it-IT" b="1" i="1">
                                  <a:latin typeface="Cambria Math" panose="02040503050406030204" pitchFamily="18" charset="0"/>
                                </a:rPr>
                                <m:t>𝑽</m:t>
                              </m:r>
                              <m:r>
                                <a:rPr lang="it-IT" i="1">
                                  <a:latin typeface="Cambria Math" panose="02040503050406030204" pitchFamily="18" charset="0"/>
                                </a:rPr>
                                <m:t>−</m:t>
                              </m:r>
                              <m:sSub>
                                <m:sSubPr>
                                  <m:ctrlPr>
                                    <a:rPr lang="it-IT" i="1">
                                      <a:latin typeface="Cambria Math" panose="02040503050406030204" pitchFamily="18" charset="0"/>
                                    </a:rPr>
                                  </m:ctrlPr>
                                </m:sSubPr>
                                <m:e>
                                  <m:r>
                                    <a:rPr lang="it-IT" b="1" i="1">
                                      <a:latin typeface="Cambria Math" panose="02040503050406030204" pitchFamily="18" charset="0"/>
                                    </a:rPr>
                                    <m:t>𝑽</m:t>
                                  </m:r>
                                </m:e>
                                <m:sub>
                                  <m:r>
                                    <a:rPr lang="it-IT" i="1">
                                      <a:latin typeface="Cambria Math" panose="02040503050406030204" pitchFamily="18" charset="0"/>
                                    </a:rPr>
                                    <m:t>∞</m:t>
                                  </m:r>
                                </m:sub>
                              </m:sSub>
                              <m:r>
                                <a:rPr lang="it-IT" i="1">
                                  <a:latin typeface="Cambria Math" panose="02040503050406030204" pitchFamily="18" charset="0"/>
                                </a:rPr>
                                <m:t>)</m:t>
                              </m:r>
                            </m:e>
                          </m:d>
                          <m:r>
                            <a:rPr lang="it-IT" i="1">
                              <a:latin typeface="Cambria Math" panose="02040503050406030204" pitchFamily="18" charset="0"/>
                            </a:rPr>
                            <m:t>𝑑𝑆</m:t>
                          </m:r>
                        </m:e>
                      </m:nary>
                    </m:oMath>
                  </m:oMathPara>
                </a14:m>
                <a:endParaRPr lang="it-IT" dirty="0"/>
              </a:p>
            </p:txBody>
          </p:sp>
        </mc:Choice>
        <mc:Fallback xmlns="">
          <p:sp>
            <p:nvSpPr>
              <p:cNvPr id="5" name="CasellaDiTesto 4">
                <a:extLst>
                  <a:ext uri="{FF2B5EF4-FFF2-40B4-BE49-F238E27FC236}">
                    <a16:creationId xmlns:a16="http://schemas.microsoft.com/office/drawing/2014/main" id="{31C333B9-D042-50DD-A8A5-1B97351A064E}"/>
                  </a:ext>
                </a:extLst>
              </p:cNvPr>
              <p:cNvSpPr txBox="1">
                <a:spLocks noRot="1" noChangeAspect="1" noMove="1" noResize="1" noEditPoints="1" noAdjustHandles="1" noChangeArrowheads="1" noChangeShapeType="1" noTextEdit="1"/>
              </p:cNvSpPr>
              <p:nvPr/>
            </p:nvSpPr>
            <p:spPr>
              <a:xfrm>
                <a:off x="4946491" y="851971"/>
                <a:ext cx="7094220" cy="739305"/>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B7804163-8426-2611-045C-61DFC6F61529}"/>
                  </a:ext>
                </a:extLst>
              </p:cNvPr>
              <p:cNvSpPr txBox="1"/>
              <p:nvPr/>
            </p:nvSpPr>
            <p:spPr>
              <a:xfrm>
                <a:off x="8946740" y="1933399"/>
                <a:ext cx="2499852" cy="391133"/>
              </a:xfrm>
              <a:prstGeom prst="rect">
                <a:avLst/>
              </a:prstGeom>
              <a:noFill/>
            </p:spPr>
            <p:txBody>
              <a:bodyPr wrap="square" lIns="0" tIns="0" rIns="0" bIns="0" rtlCol="0">
                <a:spAutoFit/>
              </a:bodyPr>
              <a:lstStyle/>
              <a:p>
                <a14:m>
                  <m:oMath xmlns:m="http://schemas.openxmlformats.org/officeDocument/2006/math">
                    <m:sSub>
                      <m:sSubPr>
                        <m:ctrlPr>
                          <a:rPr lang="it-IT" i="1" smtClean="0">
                            <a:latin typeface="Cambria Math" panose="02040503050406030204" pitchFamily="18" charset="0"/>
                          </a:rPr>
                        </m:ctrlPr>
                      </m:sSubPr>
                      <m:e>
                        <m:r>
                          <a:rPr lang="it-IT" i="1">
                            <a:latin typeface="Cambria Math" panose="02040503050406030204" pitchFamily="18" charset="0"/>
                          </a:rPr>
                          <m:t>𝑝</m:t>
                        </m:r>
                      </m:e>
                      <m:sub>
                        <m:r>
                          <a:rPr lang="it-IT" i="1">
                            <a:latin typeface="Cambria Math" panose="02040503050406030204" pitchFamily="18" charset="0"/>
                          </a:rPr>
                          <m:t>∞</m:t>
                        </m:r>
                      </m:sub>
                    </m:sSub>
                    <m:r>
                      <a:rPr lang="it-IT" i="1">
                        <a:latin typeface="Cambria Math" panose="02040503050406030204" pitchFamily="18" charset="0"/>
                      </a:rPr>
                      <m:t>−</m:t>
                    </m:r>
                    <m:r>
                      <a:rPr lang="it-IT" i="1">
                        <a:latin typeface="Cambria Math" panose="02040503050406030204" pitchFamily="18" charset="0"/>
                      </a:rPr>
                      <m:t>𝑝</m:t>
                    </m:r>
                  </m:oMath>
                </a14:m>
                <a:r>
                  <a:rPr lang="it-IT" dirty="0"/>
                  <a:t> = </a:t>
                </a:r>
                <a14:m>
                  <m:oMath xmlns:m="http://schemas.openxmlformats.org/officeDocument/2006/math">
                    <m:f>
                      <m:fPr>
                        <m:ctrlPr>
                          <a:rPr lang="it-IT" i="1">
                            <a:solidFill>
                              <a:srgbClr val="836967"/>
                            </a:solidFill>
                            <a:latin typeface="Cambria Math" panose="02040503050406030204" pitchFamily="18" charset="0"/>
                          </a:rPr>
                        </m:ctrlPr>
                      </m:fPr>
                      <m:num>
                        <m:r>
                          <a:rPr lang="it-IT">
                            <a:latin typeface="Cambria Math" panose="02040503050406030204" pitchFamily="18" charset="0"/>
                          </a:rPr>
                          <m:t>1</m:t>
                        </m:r>
                      </m:num>
                      <m:den>
                        <m:r>
                          <a:rPr lang="it-IT">
                            <a:latin typeface="Cambria Math" panose="02040503050406030204" pitchFamily="18" charset="0"/>
                          </a:rPr>
                          <m:t>2</m:t>
                        </m:r>
                      </m:den>
                    </m:f>
                    <m:r>
                      <a:rPr lang="it-IT" i="1">
                        <a:latin typeface="Cambria Math" panose="02040503050406030204" pitchFamily="18" charset="0"/>
                      </a:rPr>
                      <m:t>𝜌</m:t>
                    </m:r>
                    <m:r>
                      <a:rPr lang="it-IT" b="0" i="1" smtClean="0">
                        <a:latin typeface="Cambria Math" panose="02040503050406030204" pitchFamily="18" charset="0"/>
                      </a:rPr>
                      <m:t>(</m:t>
                    </m:r>
                    <m:sSubSup>
                      <m:sSubSupPr>
                        <m:ctrlPr>
                          <a:rPr lang="it-IT" b="0" i="1" smtClean="0">
                            <a:latin typeface="Cambria Math" panose="02040503050406030204" pitchFamily="18" charset="0"/>
                          </a:rPr>
                        </m:ctrlPr>
                      </m:sSubSupPr>
                      <m:e>
                        <m:sSup>
                          <m:sSupPr>
                            <m:ctrlPr>
                              <a:rPr lang="it-IT" b="0" i="1" smtClean="0">
                                <a:latin typeface="Cambria Math" panose="02040503050406030204" pitchFamily="18" charset="0"/>
                              </a:rPr>
                            </m:ctrlPr>
                          </m:sSupPr>
                          <m:e>
                            <m:r>
                              <a:rPr lang="it-IT" b="0" i="1" smtClean="0">
                                <a:latin typeface="Cambria Math" panose="02040503050406030204" pitchFamily="18" charset="0"/>
                              </a:rPr>
                              <m:t>𝑉</m:t>
                            </m:r>
                          </m:e>
                          <m:sup>
                            <m:r>
                              <a:rPr lang="it-IT" b="0" i="1" smtClean="0">
                                <a:latin typeface="Cambria Math" panose="02040503050406030204" pitchFamily="18" charset="0"/>
                              </a:rPr>
                              <m:t>2</m:t>
                            </m:r>
                          </m:sup>
                        </m:sSup>
                        <m:r>
                          <a:rPr lang="it-IT" b="0" i="1" smtClean="0">
                            <a:latin typeface="Cambria Math" panose="02040503050406030204" pitchFamily="18" charset="0"/>
                          </a:rPr>
                          <m:t>−</m:t>
                        </m:r>
                        <m:r>
                          <a:rPr lang="it-IT" b="0" i="1" smtClean="0">
                            <a:latin typeface="Cambria Math" panose="02040503050406030204" pitchFamily="18" charset="0"/>
                          </a:rPr>
                          <m:t>𝑉</m:t>
                        </m:r>
                      </m:e>
                      <m:sub>
                        <m:r>
                          <a:rPr lang="it-IT" b="0" i="1" smtClean="0">
                            <a:latin typeface="Cambria Math" panose="02040503050406030204" pitchFamily="18" charset="0"/>
                            <a:ea typeface="Cambria Math" panose="02040503050406030204" pitchFamily="18" charset="0"/>
                          </a:rPr>
                          <m:t>∞</m:t>
                        </m:r>
                      </m:sub>
                      <m:sup>
                        <m:r>
                          <a:rPr lang="it-IT" b="0" i="1" smtClean="0">
                            <a:latin typeface="Cambria Math" panose="02040503050406030204" pitchFamily="18" charset="0"/>
                          </a:rPr>
                          <m:t>2</m:t>
                        </m:r>
                      </m:sup>
                    </m:sSubSup>
                    <m:r>
                      <a:rPr lang="it-IT" b="0" i="1" smtClean="0">
                        <a:latin typeface="Cambria Math" panose="02040503050406030204" pitchFamily="18" charset="0"/>
                      </a:rPr>
                      <m:t>)</m:t>
                    </m:r>
                  </m:oMath>
                </a14:m>
                <a:r>
                  <a:rPr lang="it-IT" dirty="0"/>
                  <a:t> </a:t>
                </a:r>
              </a:p>
            </p:txBody>
          </p:sp>
        </mc:Choice>
        <mc:Fallback xmlns="">
          <p:sp>
            <p:nvSpPr>
              <p:cNvPr id="7" name="CasellaDiTesto 6">
                <a:extLst>
                  <a:ext uri="{FF2B5EF4-FFF2-40B4-BE49-F238E27FC236}">
                    <a16:creationId xmlns:a16="http://schemas.microsoft.com/office/drawing/2014/main" id="{B7804163-8426-2611-045C-61DFC6F61529}"/>
                  </a:ext>
                </a:extLst>
              </p:cNvPr>
              <p:cNvSpPr txBox="1">
                <a:spLocks noRot="1" noChangeAspect="1" noMove="1" noResize="1" noEditPoints="1" noAdjustHandles="1" noChangeArrowheads="1" noChangeShapeType="1" noTextEdit="1"/>
              </p:cNvSpPr>
              <p:nvPr/>
            </p:nvSpPr>
            <p:spPr>
              <a:xfrm>
                <a:off x="8946740" y="1933399"/>
                <a:ext cx="2499852" cy="391133"/>
              </a:xfrm>
              <a:prstGeom prst="rect">
                <a:avLst/>
              </a:prstGeom>
              <a:blipFill>
                <a:blip r:embed="rId5"/>
                <a:stretch>
                  <a:fillRect l="-3415" t="-4688" b="-2343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0221A867-15BF-A2C2-4FFE-EB77C48E95B1}"/>
                  </a:ext>
                </a:extLst>
              </p:cNvPr>
              <p:cNvSpPr txBox="1"/>
              <p:nvPr/>
            </p:nvSpPr>
            <p:spPr>
              <a:xfrm>
                <a:off x="8902992" y="2334748"/>
                <a:ext cx="6275438" cy="369332"/>
              </a:xfrm>
              <a:prstGeom prst="rect">
                <a:avLst/>
              </a:prstGeom>
              <a:noFill/>
            </p:spPr>
            <p:txBody>
              <a:bodyPr wrap="square">
                <a:spAutoFit/>
              </a:bodyPr>
              <a:lstStyle/>
              <a:p>
                <a:r>
                  <a:rPr lang="it-IT" b="1" i="1" dirty="0"/>
                  <a:t>V</a:t>
                </a:r>
                <a14:m>
                  <m:oMath xmlns:m="http://schemas.openxmlformats.org/officeDocument/2006/math">
                    <m:r>
                      <a:rPr lang="it-IT" b="1" i="1" smtClean="0">
                        <a:latin typeface="Cambria Math" panose="02040503050406030204" pitchFamily="18" charset="0"/>
                      </a:rPr>
                      <m:t> </m:t>
                    </m:r>
                    <m:r>
                      <a:rPr lang="it-IT" b="0" i="0">
                        <a:latin typeface="Cambria Math" panose="02040503050406030204" pitchFamily="18" charset="0"/>
                      </a:rPr>
                      <m:t>=</m:t>
                    </m:r>
                    <m:sSub>
                      <m:sSubPr>
                        <m:ctrlPr>
                          <a:rPr lang="it-IT" b="0" i="1">
                            <a:solidFill>
                              <a:srgbClr val="836967"/>
                            </a:solidFill>
                            <a:latin typeface="Cambria Math" panose="02040503050406030204" pitchFamily="18" charset="0"/>
                          </a:rPr>
                        </m:ctrlPr>
                      </m:sSubPr>
                      <m:e>
                        <m:r>
                          <m:rPr>
                            <m:sty m:val="p"/>
                          </m:rPr>
                          <a:rPr lang="it-IT" b="0" i="0">
                            <a:latin typeface="Cambria Math" panose="02040503050406030204" pitchFamily="18" charset="0"/>
                          </a:rPr>
                          <m:t>V</m:t>
                        </m:r>
                      </m:e>
                      <m:sub>
                        <m:r>
                          <a:rPr lang="it-IT" b="0" i="0">
                            <a:latin typeface="Cambria Math" panose="02040503050406030204" pitchFamily="18" charset="0"/>
                          </a:rPr>
                          <m:t>∞</m:t>
                        </m:r>
                      </m:sub>
                    </m:sSub>
                    <m:acc>
                      <m:accPr>
                        <m:chr m:val="̂"/>
                        <m:ctrlPr>
                          <a:rPr lang="it-IT" b="0" i="1">
                            <a:solidFill>
                              <a:srgbClr val="836967"/>
                            </a:solidFill>
                            <a:latin typeface="Cambria Math" panose="02040503050406030204" pitchFamily="18" charset="0"/>
                          </a:rPr>
                        </m:ctrlPr>
                      </m:accPr>
                      <m:e>
                        <m:r>
                          <a:rPr lang="it-IT" b="1" i="1">
                            <a:latin typeface="Cambria Math" panose="02040503050406030204" pitchFamily="18" charset="0"/>
                          </a:rPr>
                          <m:t>𝒙</m:t>
                        </m:r>
                      </m:e>
                    </m:acc>
                    <m:r>
                      <a:rPr lang="it-IT" b="0" i="0">
                        <a:latin typeface="Cambria Math" panose="02040503050406030204" pitchFamily="18" charset="0"/>
                      </a:rPr>
                      <m:t>+</m:t>
                    </m:r>
                    <m:sSub>
                      <m:sSubPr>
                        <m:ctrlPr>
                          <a:rPr lang="it-IT" b="0" i="1">
                            <a:solidFill>
                              <a:srgbClr val="836967"/>
                            </a:solidFill>
                            <a:latin typeface="Cambria Math" panose="02040503050406030204" pitchFamily="18" charset="0"/>
                          </a:rPr>
                        </m:ctrlPr>
                      </m:sSubPr>
                      <m:e>
                        <m:r>
                          <a:rPr lang="it-IT" b="0" i="1">
                            <a:latin typeface="Cambria Math" panose="02040503050406030204" pitchFamily="18" charset="0"/>
                          </a:rPr>
                          <m:t>𝑤</m:t>
                        </m:r>
                      </m:e>
                      <m:sub>
                        <m:r>
                          <a:rPr lang="it-IT" b="0" i="1">
                            <a:latin typeface="Cambria Math" panose="02040503050406030204" pitchFamily="18" charset="0"/>
                          </a:rPr>
                          <m:t>𝑤𝑎𝑘𝑒</m:t>
                        </m:r>
                      </m:sub>
                    </m:sSub>
                    <m:acc>
                      <m:accPr>
                        <m:chr m:val="̂"/>
                        <m:ctrlPr>
                          <a:rPr lang="it-IT" b="0" i="1">
                            <a:solidFill>
                              <a:srgbClr val="836967"/>
                            </a:solidFill>
                            <a:latin typeface="Cambria Math" panose="02040503050406030204" pitchFamily="18" charset="0"/>
                          </a:rPr>
                        </m:ctrlPr>
                      </m:accPr>
                      <m:e>
                        <m:r>
                          <a:rPr lang="it-IT" b="1" i="1">
                            <a:latin typeface="Cambria Math" panose="02040503050406030204" pitchFamily="18" charset="0"/>
                          </a:rPr>
                          <m:t>𝒛</m:t>
                        </m:r>
                      </m:e>
                    </m:acc>
                  </m:oMath>
                </a14:m>
                <a:endParaRPr lang="it-IT" dirty="0"/>
              </a:p>
            </p:txBody>
          </p:sp>
        </mc:Choice>
        <mc:Fallback xmlns="">
          <p:sp>
            <p:nvSpPr>
              <p:cNvPr id="11" name="CasellaDiTesto 10">
                <a:extLst>
                  <a:ext uri="{FF2B5EF4-FFF2-40B4-BE49-F238E27FC236}">
                    <a16:creationId xmlns:a16="http://schemas.microsoft.com/office/drawing/2014/main" id="{0221A867-15BF-A2C2-4FFE-EB77C48E95B1}"/>
                  </a:ext>
                </a:extLst>
              </p:cNvPr>
              <p:cNvSpPr txBox="1">
                <a:spLocks noRot="1" noChangeAspect="1" noMove="1" noResize="1" noEditPoints="1" noAdjustHandles="1" noChangeArrowheads="1" noChangeShapeType="1" noTextEdit="1"/>
              </p:cNvSpPr>
              <p:nvPr/>
            </p:nvSpPr>
            <p:spPr>
              <a:xfrm>
                <a:off x="8902992" y="2334748"/>
                <a:ext cx="6275438" cy="369332"/>
              </a:xfrm>
              <a:prstGeom prst="rect">
                <a:avLst/>
              </a:prstGeom>
              <a:blipFill>
                <a:blip r:embed="rId6"/>
                <a:stretch>
                  <a:fillRect l="-777" t="-9836" b="-2459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CasellaDiTesto 13">
                <a:extLst>
                  <a:ext uri="{FF2B5EF4-FFF2-40B4-BE49-F238E27FC236}">
                    <a16:creationId xmlns:a16="http://schemas.microsoft.com/office/drawing/2014/main" id="{0CD6549D-CE89-6F4A-94D0-A2185A865E93}"/>
                  </a:ext>
                </a:extLst>
              </p:cNvPr>
              <p:cNvSpPr txBox="1"/>
              <p:nvPr/>
            </p:nvSpPr>
            <p:spPr>
              <a:xfrm>
                <a:off x="8102340" y="1862867"/>
                <a:ext cx="1260988" cy="9233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it-IT" sz="6000" i="1" smtClean="0">
                          <a:latin typeface="Cambria Math" panose="02040503050406030204" pitchFamily="18" charset="0"/>
                        </a:rPr>
                        <m:t>{</m:t>
                      </m:r>
                    </m:oMath>
                  </m:oMathPara>
                </a14:m>
                <a:endParaRPr lang="it-IT" sz="6000" dirty="0"/>
              </a:p>
            </p:txBody>
          </p:sp>
        </mc:Choice>
        <mc:Fallback xmlns="">
          <p:sp>
            <p:nvSpPr>
              <p:cNvPr id="14" name="CasellaDiTesto 13">
                <a:extLst>
                  <a:ext uri="{FF2B5EF4-FFF2-40B4-BE49-F238E27FC236}">
                    <a16:creationId xmlns:a16="http://schemas.microsoft.com/office/drawing/2014/main" id="{0CD6549D-CE89-6F4A-94D0-A2185A865E93}"/>
                  </a:ext>
                </a:extLst>
              </p:cNvPr>
              <p:cNvSpPr txBox="1">
                <a:spLocks noRot="1" noChangeAspect="1" noMove="1" noResize="1" noEditPoints="1" noAdjustHandles="1" noChangeArrowheads="1" noChangeShapeType="1" noTextEdit="1"/>
              </p:cNvSpPr>
              <p:nvPr/>
            </p:nvSpPr>
            <p:spPr>
              <a:xfrm>
                <a:off x="8102340" y="1862867"/>
                <a:ext cx="1260988" cy="923330"/>
              </a:xfrm>
              <a:prstGeom prst="rect">
                <a:avLst/>
              </a:prstGeom>
              <a:blipFill>
                <a:blip r:embed="rId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59CCEBE1-BDC2-A89E-61F1-C160AA4C5952}"/>
                  </a:ext>
                </a:extLst>
              </p:cNvPr>
              <p:cNvSpPr txBox="1"/>
              <p:nvPr/>
            </p:nvSpPr>
            <p:spPr>
              <a:xfrm>
                <a:off x="5336466" y="2212096"/>
                <a:ext cx="3259394" cy="369332"/>
              </a:xfrm>
              <a:prstGeom prst="rect">
                <a:avLst/>
              </a:prstGeom>
              <a:noFill/>
            </p:spPr>
            <p:txBody>
              <a:bodyPr wrap="square" rtlCol="0">
                <a:spAutoFit/>
              </a:bodyPr>
              <a:lstStyle/>
              <a:p>
                <a14:m>
                  <m:oMath xmlns:m="http://schemas.openxmlformats.org/officeDocument/2006/math">
                    <m:r>
                      <a:rPr lang="it-IT" b="1" i="1" smtClean="0">
                        <a:latin typeface="Cambria Math" panose="02040503050406030204" pitchFamily="18" charset="0"/>
                      </a:rPr>
                      <m:t>𝑭</m:t>
                    </m:r>
                  </m:oMath>
                </a14:m>
                <a:r>
                  <a:rPr lang="it-IT" dirty="0"/>
                  <a:t> in funzione solo della velocità</a:t>
                </a:r>
              </a:p>
            </p:txBody>
          </p:sp>
        </mc:Choice>
        <mc:Fallback xmlns="">
          <p:sp>
            <p:nvSpPr>
              <p:cNvPr id="15" name="CasellaDiTesto 14">
                <a:extLst>
                  <a:ext uri="{FF2B5EF4-FFF2-40B4-BE49-F238E27FC236}">
                    <a16:creationId xmlns:a16="http://schemas.microsoft.com/office/drawing/2014/main" id="{59CCEBE1-BDC2-A89E-61F1-C160AA4C5952}"/>
                  </a:ext>
                </a:extLst>
              </p:cNvPr>
              <p:cNvSpPr txBox="1">
                <a:spLocks noRot="1" noChangeAspect="1" noMove="1" noResize="1" noEditPoints="1" noAdjustHandles="1" noChangeArrowheads="1" noChangeShapeType="1" noTextEdit="1"/>
              </p:cNvSpPr>
              <p:nvPr/>
            </p:nvSpPr>
            <p:spPr>
              <a:xfrm>
                <a:off x="5336466" y="2212096"/>
                <a:ext cx="3259394" cy="369332"/>
              </a:xfrm>
              <a:prstGeom prst="rect">
                <a:avLst/>
              </a:prstGeom>
              <a:blipFill>
                <a:blip r:embed="rId8"/>
                <a:stretch>
                  <a:fillRect t="-10000" b="-26667"/>
                </a:stretch>
              </a:blipFill>
            </p:spPr>
            <p:txBody>
              <a:bodyPr/>
              <a:lstStyle/>
              <a:p>
                <a:r>
                  <a:rPr lang="it-IT">
                    <a:noFill/>
                  </a:rPr>
                  <a:t> </a:t>
                </a:r>
              </a:p>
            </p:txBody>
          </p:sp>
        </mc:Fallback>
      </mc:AlternateContent>
      <p:cxnSp>
        <p:nvCxnSpPr>
          <p:cNvPr id="17" name="Connettore diritto 16">
            <a:extLst>
              <a:ext uri="{FF2B5EF4-FFF2-40B4-BE49-F238E27FC236}">
                <a16:creationId xmlns:a16="http://schemas.microsoft.com/office/drawing/2014/main" id="{E5627CB6-AA87-D109-0243-8AF131287092}"/>
              </a:ext>
            </a:extLst>
          </p:cNvPr>
          <p:cNvCxnSpPr/>
          <p:nvPr/>
        </p:nvCxnSpPr>
        <p:spPr>
          <a:xfrm>
            <a:off x="117987" y="3790335"/>
            <a:ext cx="12074013" cy="0"/>
          </a:xfrm>
          <a:prstGeom prst="line">
            <a:avLst/>
          </a:prstGeom>
        </p:spPr>
        <p:style>
          <a:lnRef idx="1">
            <a:schemeClr val="dk1"/>
          </a:lnRef>
          <a:fillRef idx="0">
            <a:schemeClr val="dk1"/>
          </a:fillRef>
          <a:effectRef idx="0">
            <a:schemeClr val="dk1"/>
          </a:effectRef>
          <a:fontRef idx="minor">
            <a:schemeClr val="tx1"/>
          </a:fontRef>
        </p:style>
      </p:cxnSp>
      <p:cxnSp>
        <p:nvCxnSpPr>
          <p:cNvPr id="21" name="Connettore diritto 20">
            <a:extLst>
              <a:ext uri="{FF2B5EF4-FFF2-40B4-BE49-F238E27FC236}">
                <a16:creationId xmlns:a16="http://schemas.microsoft.com/office/drawing/2014/main" id="{4F9859D0-8088-C3D3-7DEE-421D8E9682FE}"/>
              </a:ext>
            </a:extLst>
          </p:cNvPr>
          <p:cNvCxnSpPr/>
          <p:nvPr/>
        </p:nvCxnSpPr>
        <p:spPr>
          <a:xfrm flipV="1">
            <a:off x="6096000" y="3775587"/>
            <a:ext cx="0" cy="3082413"/>
          </a:xfrm>
          <a:prstGeom prst="line">
            <a:avLst/>
          </a:prstGeom>
        </p:spPr>
        <p:style>
          <a:lnRef idx="1">
            <a:schemeClr val="dk1"/>
          </a:lnRef>
          <a:fillRef idx="0">
            <a:schemeClr val="dk1"/>
          </a:fillRef>
          <a:effectRef idx="0">
            <a:schemeClr val="dk1"/>
          </a:effectRef>
          <a:fontRef idx="minor">
            <a:schemeClr val="tx1"/>
          </a:fontRef>
        </p:style>
      </p:cxnSp>
      <p:sp>
        <p:nvSpPr>
          <p:cNvPr id="22" name="CasellaDiTesto 21">
            <a:extLst>
              <a:ext uri="{FF2B5EF4-FFF2-40B4-BE49-F238E27FC236}">
                <a16:creationId xmlns:a16="http://schemas.microsoft.com/office/drawing/2014/main" id="{1783874D-8952-B299-6238-BDA867DA73D3}"/>
              </a:ext>
            </a:extLst>
          </p:cNvPr>
          <p:cNvSpPr txBox="1"/>
          <p:nvPr/>
        </p:nvSpPr>
        <p:spPr>
          <a:xfrm>
            <a:off x="117987" y="3861606"/>
            <a:ext cx="3156640" cy="369332"/>
          </a:xfrm>
          <a:prstGeom prst="rect">
            <a:avLst/>
          </a:prstGeom>
          <a:noFill/>
        </p:spPr>
        <p:txBody>
          <a:bodyPr wrap="square" rtlCol="0">
            <a:spAutoFit/>
          </a:bodyPr>
          <a:lstStyle/>
          <a:p>
            <a:r>
              <a:rPr lang="it-IT" dirty="0"/>
              <a:t>Asse x :</a:t>
            </a:r>
          </a:p>
        </p:txBody>
      </p:sp>
      <p:sp>
        <p:nvSpPr>
          <p:cNvPr id="24" name="CasellaDiTesto 23">
            <a:extLst>
              <a:ext uri="{FF2B5EF4-FFF2-40B4-BE49-F238E27FC236}">
                <a16:creationId xmlns:a16="http://schemas.microsoft.com/office/drawing/2014/main" id="{5268B0A3-4B6A-AF39-A8B7-CF2653BA6FC7}"/>
              </a:ext>
            </a:extLst>
          </p:cNvPr>
          <p:cNvSpPr txBox="1"/>
          <p:nvPr/>
        </p:nvSpPr>
        <p:spPr>
          <a:xfrm>
            <a:off x="6154993" y="3859345"/>
            <a:ext cx="7588044" cy="369332"/>
          </a:xfrm>
          <a:prstGeom prst="rect">
            <a:avLst/>
          </a:prstGeom>
          <a:noFill/>
        </p:spPr>
        <p:txBody>
          <a:bodyPr wrap="square">
            <a:spAutoFit/>
          </a:bodyPr>
          <a:lstStyle/>
          <a:p>
            <a:r>
              <a:rPr lang="it-IT" dirty="0"/>
              <a:t>Asse z :</a:t>
            </a:r>
          </a:p>
        </p:txBody>
      </p:sp>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3E37C4FC-D60E-7F28-C457-762341738B20}"/>
                  </a:ext>
                </a:extLst>
              </p:cNvPr>
              <p:cNvSpPr txBox="1"/>
              <p:nvPr/>
            </p:nvSpPr>
            <p:spPr>
              <a:xfrm>
                <a:off x="6697611" y="4293848"/>
                <a:ext cx="7588044" cy="525593"/>
              </a:xfrm>
              <a:prstGeom prst="rect">
                <a:avLst/>
              </a:prstGeom>
              <a:noFill/>
            </p:spPr>
            <p:txBody>
              <a:bodyPr wrap="square">
                <a:spAutoFit/>
              </a:bodyPr>
              <a:lstStyle/>
              <a:p>
                <a14:m>
                  <m:oMath xmlns:m="http://schemas.openxmlformats.org/officeDocument/2006/math">
                    <m:r>
                      <a:rPr lang="it-IT" i="1" smtClean="0">
                        <a:latin typeface="Cambria Math" panose="02040503050406030204" pitchFamily="18" charset="0"/>
                      </a:rPr>
                      <m:t>𝐿</m:t>
                    </m:r>
                    <m:r>
                      <a:rPr lang="it-IT" i="0">
                        <a:latin typeface="Cambria Math" panose="02040503050406030204" pitchFamily="18" charset="0"/>
                      </a:rPr>
                      <m:t>=−</m:t>
                    </m:r>
                    <m:r>
                      <a:rPr lang="it-IT" i="1">
                        <a:latin typeface="Cambria Math" panose="02040503050406030204" pitchFamily="18" charset="0"/>
                      </a:rPr>
                      <m:t>𝜌</m:t>
                    </m:r>
                    <m:nary>
                      <m:naryPr>
                        <m:chr m:val="∬"/>
                        <m:limLoc m:val="subSup"/>
                        <m:ctrlPr>
                          <a:rPr lang="it-IT" i="1">
                            <a:latin typeface="Cambria Math" panose="02040503050406030204" pitchFamily="18" charset="0"/>
                          </a:rPr>
                        </m:ctrlPr>
                      </m:naryPr>
                      <m:sub>
                        <m:r>
                          <a:rPr lang="it-IT" i="1">
                            <a:latin typeface="Cambria Math" panose="02040503050406030204" pitchFamily="18" charset="0"/>
                          </a:rPr>
                          <m:t>𝑥</m:t>
                        </m:r>
                        <m:r>
                          <a:rPr lang="it-IT" i="0">
                            <a:latin typeface="Cambria Math" panose="02040503050406030204" pitchFamily="18" charset="0"/>
                          </a:rPr>
                          <m:t>=</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2</m:t>
                            </m:r>
                          </m:sub>
                        </m:sSub>
                      </m:sub>
                      <m:sup/>
                      <m:e>
                        <m:r>
                          <a:rPr lang="it-IT" b="0" i="1" smtClean="0">
                            <a:latin typeface="Cambria Math" panose="02040503050406030204" pitchFamily="18" charset="0"/>
                          </a:rPr>
                          <m:t>𝑤</m:t>
                        </m:r>
                        <m:d>
                          <m:dPr>
                            <m:ctrlPr>
                              <a:rPr lang="it-IT" i="1">
                                <a:solidFill>
                                  <a:srgbClr val="836967"/>
                                </a:solidFill>
                                <a:latin typeface="Cambria Math" panose="02040503050406030204" pitchFamily="18" charset="0"/>
                              </a:rPr>
                            </m:ctrlPr>
                          </m:dPr>
                          <m:e>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𝑉</m:t>
                                </m:r>
                              </m:e>
                              <m:sub>
                                <m:r>
                                  <a:rPr lang="it-IT" i="0">
                                    <a:latin typeface="Cambria Math" panose="02040503050406030204" pitchFamily="18" charset="0"/>
                                  </a:rPr>
                                  <m:t>∞</m:t>
                                </m:r>
                              </m:sub>
                            </m:sSub>
                            <m:r>
                              <a:rPr lang="it-IT" i="0">
                                <a:latin typeface="Cambria Math" panose="02040503050406030204" pitchFamily="18" charset="0"/>
                              </a:rPr>
                              <m:t>+</m:t>
                            </m:r>
                            <m:r>
                              <a:rPr lang="it-IT" i="1">
                                <a:latin typeface="Cambria Math" panose="02040503050406030204" pitchFamily="18" charset="0"/>
                              </a:rPr>
                              <m:t>𝑢</m:t>
                            </m:r>
                          </m:e>
                        </m:d>
                        <m:r>
                          <a:rPr lang="it-IT" i="1">
                            <a:latin typeface="Cambria Math" panose="02040503050406030204" pitchFamily="18" charset="0"/>
                          </a:rPr>
                          <m:t>𝑑𝑦𝑑𝑧</m:t>
                        </m:r>
                      </m:e>
                    </m:nary>
                  </m:oMath>
                </a14:m>
                <a:r>
                  <a:rPr lang="it-IT" dirty="0"/>
                  <a:t> = </a:t>
                </a:r>
                <a14:m>
                  <m:oMath xmlns:m="http://schemas.openxmlformats.org/officeDocument/2006/math">
                    <m:r>
                      <a:rPr lang="it-IT">
                        <a:latin typeface="Cambria Math" panose="02040503050406030204" pitchFamily="18" charset="0"/>
                      </a:rPr>
                      <m:t>−</m:t>
                    </m:r>
                    <m:r>
                      <a:rPr lang="it-IT" i="1">
                        <a:latin typeface="Cambria Math" panose="02040503050406030204" pitchFamily="18" charset="0"/>
                      </a:rPr>
                      <m:t>𝜌</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𝑉</m:t>
                        </m:r>
                      </m:e>
                      <m:sub>
                        <m:r>
                          <a:rPr lang="it-IT">
                            <a:latin typeface="Cambria Math" panose="02040503050406030204" pitchFamily="18" charset="0"/>
                          </a:rPr>
                          <m:t>∞</m:t>
                        </m:r>
                      </m:sub>
                    </m:sSub>
                    <m:nary>
                      <m:naryPr>
                        <m:chr m:val="∬"/>
                        <m:limLoc m:val="subSup"/>
                        <m:ctrlPr>
                          <a:rPr lang="it-IT" i="1">
                            <a:latin typeface="Cambria Math" panose="02040503050406030204" pitchFamily="18" charset="0"/>
                          </a:rPr>
                        </m:ctrlPr>
                      </m:naryPr>
                      <m:sub>
                        <m:r>
                          <a:rPr lang="it-IT" i="1">
                            <a:latin typeface="Cambria Math" panose="02040503050406030204" pitchFamily="18" charset="0"/>
                          </a:rPr>
                          <m:t>𝑥</m:t>
                        </m:r>
                        <m:r>
                          <a:rPr lang="it-IT">
                            <a:latin typeface="Cambria Math" panose="02040503050406030204" pitchFamily="18" charset="0"/>
                          </a:rPr>
                          <m:t>=</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𝑥</m:t>
                            </m:r>
                          </m:e>
                          <m:sub>
                            <m:r>
                              <a:rPr lang="it-IT">
                                <a:latin typeface="Cambria Math" panose="02040503050406030204" pitchFamily="18" charset="0"/>
                              </a:rPr>
                              <m:t>2</m:t>
                            </m:r>
                          </m:sub>
                        </m:sSub>
                      </m:sub>
                      <m:sup/>
                      <m:e>
                        <m:sSub>
                          <m:sSubPr>
                            <m:ctrlPr>
                              <a:rPr lang="it-IT" i="1" smtClean="0">
                                <a:latin typeface="Cambria Math" panose="02040503050406030204" pitchFamily="18" charset="0"/>
                              </a:rPr>
                            </m:ctrlPr>
                          </m:sSubPr>
                          <m:e>
                            <m:r>
                              <a:rPr lang="it-IT" i="1" smtClean="0">
                                <a:latin typeface="Cambria Math" panose="02040503050406030204" pitchFamily="18" charset="0"/>
                                <a:ea typeface="Cambria Math" panose="02040503050406030204" pitchFamily="18" charset="0"/>
                              </a:rPr>
                              <m:t>𝜑</m:t>
                            </m:r>
                          </m:e>
                          <m:sub>
                            <m:r>
                              <a:rPr lang="it-IT" b="0" i="1" smtClean="0">
                                <a:latin typeface="Cambria Math" panose="02040503050406030204" pitchFamily="18" charset="0"/>
                              </a:rPr>
                              <m:t>𝑧</m:t>
                            </m:r>
                          </m:sub>
                        </m:sSub>
                        <m:r>
                          <a:rPr lang="it-IT" i="1">
                            <a:latin typeface="Cambria Math" panose="02040503050406030204" pitchFamily="18" charset="0"/>
                          </a:rPr>
                          <m:t>𝑑𝑦𝑑𝑧</m:t>
                        </m:r>
                      </m:e>
                    </m:nary>
                  </m:oMath>
                </a14:m>
                <a:r>
                  <a:rPr lang="it-IT" dirty="0"/>
                  <a:t> </a:t>
                </a:r>
              </a:p>
            </p:txBody>
          </p:sp>
        </mc:Choice>
        <mc:Fallback xmlns="">
          <p:sp>
            <p:nvSpPr>
              <p:cNvPr id="26" name="CasellaDiTesto 25">
                <a:extLst>
                  <a:ext uri="{FF2B5EF4-FFF2-40B4-BE49-F238E27FC236}">
                    <a16:creationId xmlns:a16="http://schemas.microsoft.com/office/drawing/2014/main" id="{3E37C4FC-D60E-7F28-C457-762341738B20}"/>
                  </a:ext>
                </a:extLst>
              </p:cNvPr>
              <p:cNvSpPr txBox="1">
                <a:spLocks noRot="1" noChangeAspect="1" noMove="1" noResize="1" noEditPoints="1" noAdjustHandles="1" noChangeArrowheads="1" noChangeShapeType="1" noTextEdit="1"/>
              </p:cNvSpPr>
              <p:nvPr/>
            </p:nvSpPr>
            <p:spPr>
              <a:xfrm>
                <a:off x="6697611" y="4293848"/>
                <a:ext cx="7588044" cy="525593"/>
              </a:xfrm>
              <a:prstGeom prst="rect">
                <a:avLst/>
              </a:prstGeom>
              <a:blipFill>
                <a:blip r:embed="rId9"/>
                <a:stretch>
                  <a:fillRect t="-88506" b="-142529"/>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CasellaDiTesto 27">
                <a:extLst>
                  <a:ext uri="{FF2B5EF4-FFF2-40B4-BE49-F238E27FC236}">
                    <a16:creationId xmlns:a16="http://schemas.microsoft.com/office/drawing/2014/main" id="{EAFFBCFC-72A4-432D-2DC2-0765B3B1FD44}"/>
                  </a:ext>
                </a:extLst>
              </p:cNvPr>
              <p:cNvSpPr txBox="1"/>
              <p:nvPr/>
            </p:nvSpPr>
            <p:spPr>
              <a:xfrm>
                <a:off x="5577349" y="4865728"/>
                <a:ext cx="7588044" cy="7045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i="1" smtClean="0">
                          <a:latin typeface="Cambria Math" panose="02040503050406030204" pitchFamily="18" charset="0"/>
                        </a:rPr>
                        <m:t>𝐿</m:t>
                      </m:r>
                      <m:r>
                        <a:rPr lang="it-IT" i="0">
                          <a:latin typeface="Cambria Math" panose="02040503050406030204" pitchFamily="18" charset="0"/>
                        </a:rPr>
                        <m:t>=−</m:t>
                      </m:r>
                      <m:r>
                        <a:rPr lang="it-IT" i="1">
                          <a:latin typeface="Cambria Math" panose="02040503050406030204" pitchFamily="18" charset="0"/>
                        </a:rPr>
                        <m:t>𝜌</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𝑉</m:t>
                          </m:r>
                        </m:e>
                        <m:sub>
                          <m:r>
                            <a:rPr lang="it-IT" i="0">
                              <a:latin typeface="Cambria Math" panose="02040503050406030204" pitchFamily="18" charset="0"/>
                            </a:rPr>
                            <m:t>∞</m:t>
                          </m:r>
                        </m:sub>
                      </m:sSub>
                      <m:nary>
                        <m:naryPr>
                          <m:limLoc m:val="subSup"/>
                          <m:ctrlPr>
                            <a:rPr lang="it-IT" i="1">
                              <a:latin typeface="Cambria Math" panose="02040503050406030204" pitchFamily="18" charset="0"/>
                            </a:rPr>
                          </m:ctrlPr>
                        </m:naryPr>
                        <m:sub>
                          <m:r>
                            <a:rPr lang="it-IT" i="0">
                              <a:latin typeface="Cambria Math" panose="02040503050406030204" pitchFamily="18" charset="0"/>
                            </a:rPr>
                            <m:t>−∞</m:t>
                          </m:r>
                        </m:sub>
                        <m:sup>
                          <m:r>
                            <a:rPr lang="it-IT" i="0">
                              <a:latin typeface="Cambria Math" panose="02040503050406030204" pitchFamily="18" charset="0"/>
                            </a:rPr>
                            <m:t>+∞</m:t>
                          </m:r>
                        </m:sup>
                        <m:e>
                          <m:d>
                            <m:dPr>
                              <m:begChr m:val="["/>
                              <m:endChr m:val="]"/>
                              <m:ctrlPr>
                                <a:rPr lang="it-IT" i="1">
                                  <a:solidFill>
                                    <a:srgbClr val="836967"/>
                                  </a:solidFill>
                                  <a:latin typeface="Cambria Math" panose="02040503050406030204" pitchFamily="18" charset="0"/>
                                </a:rPr>
                              </m:ctrlPr>
                            </m:dPr>
                            <m:e>
                              <m:r>
                                <a:rPr lang="it-IT" i="1">
                                  <a:latin typeface="Cambria Math" panose="02040503050406030204" pitchFamily="18" charset="0"/>
                                </a:rPr>
                                <m:t>𝜑</m:t>
                              </m:r>
                              <m:d>
                                <m:dPr>
                                  <m:ctrlPr>
                                    <a:rPr lang="it-IT" i="1">
                                      <a:solidFill>
                                        <a:srgbClr val="836967"/>
                                      </a:solidFill>
                                      <a:latin typeface="Cambria Math" panose="02040503050406030204" pitchFamily="18" charset="0"/>
                                    </a:rPr>
                                  </m:ctrlPr>
                                </m:dPr>
                                <m:e>
                                  <m:r>
                                    <a:rPr lang="it-IT" i="0">
                                      <a:latin typeface="Cambria Math" panose="02040503050406030204" pitchFamily="18" charset="0"/>
                                    </a:rPr>
                                    <m:t>∞</m:t>
                                  </m:r>
                                </m:e>
                              </m:d>
                              <m:r>
                                <a:rPr lang="it-IT" i="0">
                                  <a:latin typeface="Cambria Math" panose="02040503050406030204" pitchFamily="18" charset="0"/>
                                </a:rPr>
                                <m:t>−</m:t>
                              </m:r>
                              <m:r>
                                <a:rPr lang="it-IT" i="1">
                                  <a:latin typeface="Cambria Math" panose="02040503050406030204" pitchFamily="18" charset="0"/>
                                </a:rPr>
                                <m:t>𝜑</m:t>
                              </m:r>
                              <m:d>
                                <m:dPr>
                                  <m:ctrlPr>
                                    <a:rPr lang="it-IT" i="1">
                                      <a:solidFill>
                                        <a:srgbClr val="836967"/>
                                      </a:solidFill>
                                      <a:latin typeface="Cambria Math" panose="02040503050406030204" pitchFamily="18" charset="0"/>
                                    </a:rPr>
                                  </m:ctrlPr>
                                </m:dPr>
                                <m:e>
                                  <m:r>
                                    <a:rPr lang="it-IT" i="0">
                                      <a:latin typeface="Cambria Math" panose="02040503050406030204" pitchFamily="18" charset="0"/>
                                    </a:rPr>
                                    <m:t>−∞</m:t>
                                  </m:r>
                                </m:e>
                              </m:d>
                              <m:r>
                                <a:rPr lang="it-IT" b="0" i="0"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𝜑</m:t>
                                  </m:r>
                                </m:e>
                                <m:sub>
                                  <m:r>
                                    <a:rPr lang="it-IT" b="0" i="1" smtClean="0">
                                      <a:latin typeface="Cambria Math" panose="02040503050406030204" pitchFamily="18" charset="0"/>
                                      <a:ea typeface="Times New Roman" panose="02020603050405020304" pitchFamily="18" charset="0"/>
                                      <a:cs typeface="Times New Roman" panose="02020603050405020304" pitchFamily="18" charset="0"/>
                                    </a:rPr>
                                    <m:t>1</m:t>
                                  </m:r>
                                </m:sub>
                              </m:sSub>
                              <m:r>
                                <a:rPr lang="it-IT" b="0" i="0" smtClean="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a:latin typeface="Cambria Math" panose="02040503050406030204" pitchFamily="18" charset="0"/>
                                    </a:rPr>
                                  </m:ctrlPr>
                                </m:sSubPr>
                                <m:e>
                                  <m:r>
                                    <a:rPr lang="it-IT" i="1">
                                      <a:latin typeface="Cambria Math" panose="02040503050406030204" pitchFamily="18" charset="0"/>
                                      <a:ea typeface="Times New Roman" panose="02020603050405020304" pitchFamily="18" charset="0"/>
                                      <a:cs typeface="Times New Roman" panose="02020603050405020304" pitchFamily="18" charset="0"/>
                                    </a:rPr>
                                    <m:t>𝜑</m:t>
                                  </m:r>
                                </m:e>
                                <m:sub>
                                  <m:r>
                                    <a:rPr lang="it-IT" i="1">
                                      <a:latin typeface="Cambria Math" panose="02040503050406030204" pitchFamily="18" charset="0"/>
                                      <a:ea typeface="Times New Roman" panose="02020603050405020304" pitchFamily="18" charset="0"/>
                                      <a:cs typeface="Times New Roman" panose="02020603050405020304" pitchFamily="18" charset="0"/>
                                    </a:rPr>
                                    <m:t>2</m:t>
                                  </m:r>
                                </m:sub>
                              </m:sSub>
                            </m:e>
                          </m:d>
                          <m:r>
                            <a:rPr lang="it-IT" i="1">
                              <a:latin typeface="Cambria Math" panose="02040503050406030204" pitchFamily="18" charset="0"/>
                            </a:rPr>
                            <m:t>𝑑𝑦</m:t>
                          </m:r>
                        </m:e>
                      </m:nary>
                    </m:oMath>
                  </m:oMathPara>
                </a14:m>
                <a:endParaRPr lang="it-IT" dirty="0"/>
              </a:p>
            </p:txBody>
          </p:sp>
        </mc:Choice>
        <mc:Fallback xmlns="">
          <p:sp>
            <p:nvSpPr>
              <p:cNvPr id="28" name="CasellaDiTesto 27">
                <a:extLst>
                  <a:ext uri="{FF2B5EF4-FFF2-40B4-BE49-F238E27FC236}">
                    <a16:creationId xmlns:a16="http://schemas.microsoft.com/office/drawing/2014/main" id="{EAFFBCFC-72A4-432D-2DC2-0765B3B1FD44}"/>
                  </a:ext>
                </a:extLst>
              </p:cNvPr>
              <p:cNvSpPr txBox="1">
                <a:spLocks noRot="1" noChangeAspect="1" noMove="1" noResize="1" noEditPoints="1" noAdjustHandles="1" noChangeArrowheads="1" noChangeShapeType="1" noTextEdit="1"/>
              </p:cNvSpPr>
              <p:nvPr/>
            </p:nvSpPr>
            <p:spPr>
              <a:xfrm>
                <a:off x="5577349" y="4865728"/>
                <a:ext cx="7588044" cy="704552"/>
              </a:xfrm>
              <a:prstGeom prst="rect">
                <a:avLst/>
              </a:prstGeom>
              <a:blipFill>
                <a:blip r:embed="rId10"/>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4269C027-68A5-244F-64ED-B04582D20E74}"/>
                  </a:ext>
                </a:extLst>
              </p:cNvPr>
              <p:cNvSpPr txBox="1"/>
              <p:nvPr/>
            </p:nvSpPr>
            <p:spPr>
              <a:xfrm>
                <a:off x="-946345" y="4175634"/>
                <a:ext cx="7912508" cy="7721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cs typeface="Calibri" panose="020F0502020204030204" pitchFamily="34" charset="0"/>
                            </a:rPr>
                          </m:ctrlPr>
                        </m:sSubPr>
                        <m:e>
                          <m:r>
                            <a:rPr lang="it-IT" i="1">
                              <a:latin typeface="Cambria Math" panose="02040503050406030204" pitchFamily="18" charset="0"/>
                              <a:ea typeface="Times New Roman" panose="02020603050405020304" pitchFamily="18" charset="0"/>
                              <a:cs typeface="Calibri" panose="020F0502020204030204" pitchFamily="34" charset="0"/>
                            </a:rPr>
                            <m:t>𝐷</m:t>
                          </m:r>
                        </m:e>
                        <m:sub>
                          <m:r>
                            <a:rPr lang="it-IT" i="1">
                              <a:latin typeface="Cambria Math" panose="02040503050406030204" pitchFamily="18" charset="0"/>
                              <a:ea typeface="Times New Roman" panose="02020603050405020304" pitchFamily="18" charset="0"/>
                              <a:cs typeface="Calibri" panose="020F0502020204030204" pitchFamily="34" charset="0"/>
                            </a:rPr>
                            <m:t>𝑖</m:t>
                          </m:r>
                        </m:sub>
                      </m:sSub>
                      <m:r>
                        <a:rPr lang="it-IT" i="0">
                          <a:latin typeface="Cambria Math" panose="02040503050406030204" pitchFamily="18" charset="0"/>
                        </a:rPr>
                        <m:t>=−</m:t>
                      </m:r>
                      <m:r>
                        <a:rPr lang="it-IT" i="1">
                          <a:latin typeface="Cambria Math" panose="02040503050406030204" pitchFamily="18" charset="0"/>
                        </a:rPr>
                        <m:t>𝜌</m:t>
                      </m:r>
                      <m:nary>
                        <m:naryPr>
                          <m:chr m:val="∬"/>
                          <m:limLoc m:val="subSup"/>
                          <m:ctrlPr>
                            <a:rPr lang="it-IT" i="1">
                              <a:latin typeface="Cambria Math" panose="02040503050406030204" pitchFamily="18" charset="0"/>
                            </a:rPr>
                          </m:ctrlPr>
                        </m:naryPr>
                        <m:sub>
                          <m:r>
                            <a:rPr lang="it-IT" i="1">
                              <a:latin typeface="Cambria Math" panose="02040503050406030204" pitchFamily="18" charset="0"/>
                            </a:rPr>
                            <m:t>𝑥</m:t>
                          </m:r>
                          <m:r>
                            <a:rPr lang="it-IT" i="0">
                              <a:latin typeface="Cambria Math" panose="02040503050406030204" pitchFamily="18" charset="0"/>
                            </a:rPr>
                            <m:t>=</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2</m:t>
                              </m:r>
                            </m:sub>
                          </m:sSub>
                        </m:sub>
                        <m:sup/>
                        <m:e>
                          <m:d>
                            <m:dPr>
                              <m:ctrlPr>
                                <a:rPr lang="it-IT" i="1">
                                  <a:solidFill>
                                    <a:srgbClr val="836967"/>
                                  </a:solidFill>
                                  <a:latin typeface="Cambria Math" panose="02040503050406030204" pitchFamily="18" charset="0"/>
                                </a:rPr>
                              </m:ctrlPr>
                            </m:dPr>
                            <m:e>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𝑢</m:t>
                                  </m:r>
                                </m:e>
                                <m:sup>
                                  <m:r>
                                    <a:rPr lang="it-IT" i="0">
                                      <a:latin typeface="Cambria Math" panose="02040503050406030204" pitchFamily="18" charset="0"/>
                                    </a:rPr>
                                    <m:t>2</m:t>
                                  </m:r>
                                </m:sup>
                              </m:sSup>
                              <m:r>
                                <a:rPr lang="it-IT" i="0">
                                  <a:latin typeface="Cambria Math" panose="02040503050406030204" pitchFamily="18" charset="0"/>
                                </a:rPr>
                                <m:t>−</m:t>
                              </m:r>
                              <m:f>
                                <m:fPr>
                                  <m:ctrlPr>
                                    <a:rPr lang="it-IT" i="1">
                                      <a:solidFill>
                                        <a:srgbClr val="836967"/>
                                      </a:solidFill>
                                      <a:latin typeface="Cambria Math" panose="02040503050406030204" pitchFamily="18" charset="0"/>
                                    </a:rPr>
                                  </m:ctrlPr>
                                </m:fPr>
                                <m:num>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𝑢</m:t>
                                      </m:r>
                                    </m:e>
                                    <m:sup>
                                      <m:r>
                                        <a:rPr lang="it-IT" i="0">
                                          <a:latin typeface="Cambria Math" panose="02040503050406030204" pitchFamily="18" charset="0"/>
                                        </a:rPr>
                                        <m:t>2</m:t>
                                      </m:r>
                                    </m:sup>
                                  </m:sSup>
                                  <m:r>
                                    <a:rPr lang="it-IT" i="0">
                                      <a:latin typeface="Cambria Math" panose="02040503050406030204" pitchFamily="18" charset="0"/>
                                    </a:rPr>
                                    <m:t>+</m:t>
                                  </m:r>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𝑣</m:t>
                                      </m:r>
                                    </m:e>
                                    <m:sup>
                                      <m:r>
                                        <a:rPr lang="it-IT" i="0">
                                          <a:latin typeface="Cambria Math" panose="02040503050406030204" pitchFamily="18" charset="0"/>
                                        </a:rPr>
                                        <m:t>2</m:t>
                                      </m:r>
                                    </m:sup>
                                  </m:sSup>
                                  <m:r>
                                    <a:rPr lang="it-IT" i="0">
                                      <a:latin typeface="Cambria Math" panose="02040503050406030204" pitchFamily="18" charset="0"/>
                                    </a:rPr>
                                    <m:t>+</m:t>
                                  </m:r>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𝑤</m:t>
                                      </m:r>
                                    </m:e>
                                    <m:sup>
                                      <m:r>
                                        <a:rPr lang="it-IT" i="0">
                                          <a:latin typeface="Cambria Math" panose="02040503050406030204" pitchFamily="18" charset="0"/>
                                        </a:rPr>
                                        <m:t>2</m:t>
                                      </m:r>
                                    </m:sup>
                                  </m:sSup>
                                </m:num>
                                <m:den>
                                  <m:r>
                                    <a:rPr lang="it-IT" i="0">
                                      <a:latin typeface="Cambria Math" panose="02040503050406030204" pitchFamily="18" charset="0"/>
                                    </a:rPr>
                                    <m:t>2</m:t>
                                  </m:r>
                                </m:den>
                              </m:f>
                            </m:e>
                          </m:d>
                          <m:r>
                            <a:rPr lang="it-IT" i="1">
                              <a:latin typeface="Cambria Math" panose="02040503050406030204" pitchFamily="18" charset="0"/>
                            </a:rPr>
                            <m:t>𝑑𝑦𝑑𝑧</m:t>
                          </m:r>
                        </m:e>
                      </m:nary>
                    </m:oMath>
                  </m:oMathPara>
                </a14:m>
                <a:endParaRPr lang="it-IT" dirty="0"/>
              </a:p>
            </p:txBody>
          </p:sp>
        </mc:Choice>
        <mc:Fallback xmlns="">
          <p:sp>
            <p:nvSpPr>
              <p:cNvPr id="32" name="CasellaDiTesto 31">
                <a:extLst>
                  <a:ext uri="{FF2B5EF4-FFF2-40B4-BE49-F238E27FC236}">
                    <a16:creationId xmlns:a16="http://schemas.microsoft.com/office/drawing/2014/main" id="{4269C027-68A5-244F-64ED-B04582D20E74}"/>
                  </a:ext>
                </a:extLst>
              </p:cNvPr>
              <p:cNvSpPr txBox="1">
                <a:spLocks noRot="1" noChangeAspect="1" noMove="1" noResize="1" noEditPoints="1" noAdjustHandles="1" noChangeArrowheads="1" noChangeShapeType="1" noTextEdit="1"/>
              </p:cNvSpPr>
              <p:nvPr/>
            </p:nvSpPr>
            <p:spPr>
              <a:xfrm>
                <a:off x="-946345" y="4175634"/>
                <a:ext cx="7912508" cy="772199"/>
              </a:xfrm>
              <a:prstGeom prst="rect">
                <a:avLst/>
              </a:prstGeom>
              <a:blipFill>
                <a:blip r:embed="rId11"/>
                <a:stretch>
                  <a:fillRect/>
                </a:stretch>
              </a:blipFill>
            </p:spPr>
            <p:txBody>
              <a:bodyPr/>
              <a:lstStyle/>
              <a:p>
                <a:r>
                  <a:rPr lang="it-IT">
                    <a:noFill/>
                  </a:rPr>
                  <a:t> </a:t>
                </a:r>
              </a:p>
            </p:txBody>
          </p:sp>
        </mc:Fallback>
      </mc:AlternateContent>
      <p:pic>
        <p:nvPicPr>
          <p:cNvPr id="4" name="Immagine 3" descr="Immagine che contiene diagramma&#10;&#10;Descrizione generata automaticamente">
            <a:extLst>
              <a:ext uri="{FF2B5EF4-FFF2-40B4-BE49-F238E27FC236}">
                <a16:creationId xmlns:a16="http://schemas.microsoft.com/office/drawing/2014/main" id="{144EB432-2013-602A-8A3A-5DACB9B86276}"/>
              </a:ext>
            </a:extLst>
          </p:cNvPr>
          <p:cNvPicPr>
            <a:picLocks noChangeAspect="1"/>
          </p:cNvPicPr>
          <p:nvPr/>
        </p:nvPicPr>
        <p:blipFill rotWithShape="1">
          <a:blip r:embed="rId12">
            <a:extLst>
              <a:ext uri="{28A0092B-C50C-407E-A947-70E740481C1C}">
                <a14:useLocalDpi xmlns:a14="http://schemas.microsoft.com/office/drawing/2010/main" val="0"/>
              </a:ext>
            </a:extLst>
          </a:blip>
          <a:srcRect b="13388"/>
          <a:stretch/>
        </p:blipFill>
        <p:spPr>
          <a:xfrm>
            <a:off x="49550" y="888382"/>
            <a:ext cx="5087060" cy="2780575"/>
          </a:xfrm>
          <a:prstGeom prst="rect">
            <a:avLst/>
          </a:prstGeom>
        </p:spPr>
      </p:pic>
    </p:spTree>
    <p:extLst>
      <p:ext uri="{BB962C8B-B14F-4D97-AF65-F5344CB8AC3E}">
        <p14:creationId xmlns:p14="http://schemas.microsoft.com/office/powerpoint/2010/main" val="290101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2C53F027-330B-9249-D786-8401FF7E3311}"/>
              </a:ext>
            </a:extLst>
          </p:cNvPr>
          <p:cNvSpPr txBox="1"/>
          <p:nvPr/>
        </p:nvSpPr>
        <p:spPr>
          <a:xfrm>
            <a:off x="2886997" y="157817"/>
            <a:ext cx="6098458" cy="523220"/>
          </a:xfrm>
          <a:prstGeom prst="rect">
            <a:avLst/>
          </a:prstGeom>
          <a:noFill/>
        </p:spPr>
        <p:txBody>
          <a:bodyPr wrap="square">
            <a:spAutoFit/>
          </a:bodyPr>
          <a:lstStyle/>
          <a:p>
            <a:pPr algn="ctr"/>
            <a:r>
              <a:rPr lang="it-IT" sz="2800" dirty="0"/>
              <a:t>Analisi nel Piano di Trefftz</a:t>
            </a: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76B52A77-B6FE-7980-5577-C7FC01143706}"/>
                  </a:ext>
                </a:extLst>
              </p:cNvPr>
              <p:cNvSpPr txBox="1"/>
              <p:nvPr/>
            </p:nvSpPr>
            <p:spPr>
              <a:xfrm>
                <a:off x="6034551" y="919133"/>
                <a:ext cx="5626937" cy="7916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ea typeface="Times New Roman" panose="02020603050405020304" pitchFamily="18" charset="0"/>
                              <a:cs typeface="Calibri" panose="020F0502020204030204" pitchFamily="34" charset="0"/>
                            </a:rPr>
                          </m:ctrlPr>
                        </m:sSubPr>
                        <m:e>
                          <m:r>
                            <a:rPr lang="it-IT" i="1">
                              <a:latin typeface="Cambria Math" panose="02040503050406030204" pitchFamily="18" charset="0"/>
                              <a:ea typeface="Times New Roman" panose="02020603050405020304" pitchFamily="18" charset="0"/>
                              <a:cs typeface="Calibri" panose="020F0502020204030204" pitchFamily="34" charset="0"/>
                            </a:rPr>
                            <m:t>𝐷</m:t>
                          </m:r>
                        </m:e>
                        <m:sub>
                          <m:r>
                            <a:rPr lang="it-IT" i="1">
                              <a:latin typeface="Cambria Math" panose="02040503050406030204" pitchFamily="18" charset="0"/>
                              <a:ea typeface="Times New Roman" panose="02020603050405020304" pitchFamily="18" charset="0"/>
                              <a:cs typeface="Calibri" panose="020F0502020204030204" pitchFamily="34" charset="0"/>
                            </a:rPr>
                            <m:t>𝑖</m:t>
                          </m:r>
                        </m:sub>
                      </m:sSub>
                      <m:r>
                        <a:rPr lang="it-IT" i="0">
                          <a:latin typeface="Cambria Math" panose="02040503050406030204" pitchFamily="18" charset="0"/>
                        </a:rPr>
                        <m:t>=</m:t>
                      </m:r>
                      <m:r>
                        <a:rPr lang="it-IT" i="1">
                          <a:latin typeface="Cambria Math" panose="02040503050406030204" pitchFamily="18" charset="0"/>
                        </a:rPr>
                        <m:t>𝜌</m:t>
                      </m:r>
                      <m:nary>
                        <m:naryPr>
                          <m:chr m:val="∬"/>
                          <m:limLoc m:val="subSup"/>
                          <m:ctrlPr>
                            <a:rPr lang="it-IT" i="1">
                              <a:latin typeface="Cambria Math" panose="02040503050406030204" pitchFamily="18" charset="0"/>
                            </a:rPr>
                          </m:ctrlPr>
                        </m:naryPr>
                        <m:sub>
                          <m:r>
                            <a:rPr lang="it-IT" i="1">
                              <a:latin typeface="Cambria Math" panose="02040503050406030204" pitchFamily="18" charset="0"/>
                            </a:rPr>
                            <m:t>𝑥</m:t>
                          </m:r>
                          <m:r>
                            <a:rPr lang="it-IT" i="0">
                              <a:latin typeface="Cambria Math" panose="02040503050406030204" pitchFamily="18" charset="0"/>
                            </a:rPr>
                            <m:t>=</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2</m:t>
                              </m:r>
                            </m:sub>
                          </m:sSub>
                        </m:sub>
                        <m:sup/>
                        <m:e>
                          <m:f>
                            <m:fPr>
                              <m:ctrlPr>
                                <a:rPr lang="it-IT" i="1">
                                  <a:solidFill>
                                    <a:srgbClr val="836967"/>
                                  </a:solidFill>
                                  <a:latin typeface="Cambria Math" panose="02040503050406030204" pitchFamily="18" charset="0"/>
                                </a:rPr>
                              </m:ctrlPr>
                            </m:fPr>
                            <m:num>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𝑣</m:t>
                                  </m:r>
                                </m:e>
                                <m:sup>
                                  <m:r>
                                    <a:rPr lang="it-IT" i="0">
                                      <a:latin typeface="Cambria Math" panose="02040503050406030204" pitchFamily="18" charset="0"/>
                                    </a:rPr>
                                    <m:t>2</m:t>
                                  </m:r>
                                </m:sup>
                              </m:sSup>
                              <m:r>
                                <a:rPr lang="it-IT" i="0">
                                  <a:latin typeface="Cambria Math" panose="02040503050406030204" pitchFamily="18" charset="0"/>
                                </a:rPr>
                                <m:t>+</m:t>
                              </m:r>
                              <m:sSup>
                                <m:sSupPr>
                                  <m:ctrlPr>
                                    <a:rPr lang="it-IT" i="1">
                                      <a:solidFill>
                                        <a:srgbClr val="836967"/>
                                      </a:solidFill>
                                      <a:latin typeface="Cambria Math" panose="02040503050406030204" pitchFamily="18" charset="0"/>
                                    </a:rPr>
                                  </m:ctrlPr>
                                </m:sSupPr>
                                <m:e>
                                  <m:r>
                                    <a:rPr lang="it-IT" i="1">
                                      <a:latin typeface="Cambria Math" panose="02040503050406030204" pitchFamily="18" charset="0"/>
                                    </a:rPr>
                                    <m:t>𝑤</m:t>
                                  </m:r>
                                </m:e>
                                <m:sup>
                                  <m:r>
                                    <a:rPr lang="it-IT" i="0">
                                      <a:latin typeface="Cambria Math" panose="02040503050406030204" pitchFamily="18" charset="0"/>
                                    </a:rPr>
                                    <m:t>2</m:t>
                                  </m:r>
                                </m:sup>
                              </m:sSup>
                            </m:num>
                            <m:den>
                              <m:r>
                                <a:rPr lang="it-IT" i="0">
                                  <a:latin typeface="Cambria Math" panose="02040503050406030204" pitchFamily="18" charset="0"/>
                                </a:rPr>
                                <m:t>2</m:t>
                              </m:r>
                            </m:den>
                          </m:f>
                          <m:r>
                            <a:rPr lang="it-IT" i="1">
                              <a:latin typeface="Cambria Math" panose="02040503050406030204" pitchFamily="18" charset="0"/>
                            </a:rPr>
                            <m:t>𝑑𝑦𝑑𝑧</m:t>
                          </m:r>
                          <m:r>
                            <a:rPr lang="it-IT" i="0">
                              <a:latin typeface="Cambria Math" panose="02040503050406030204" pitchFamily="18" charset="0"/>
                            </a:rPr>
                            <m:t>=</m:t>
                          </m:r>
                        </m:e>
                      </m:nary>
                      <m:r>
                        <a:rPr lang="it-IT" i="0">
                          <a:latin typeface="Cambria Math" panose="02040503050406030204" pitchFamily="18" charset="0"/>
                        </a:rPr>
                        <m:t> </m:t>
                      </m:r>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𝜌</m:t>
                          </m:r>
                        </m:num>
                        <m:den>
                          <m:r>
                            <a:rPr lang="it-IT" i="0">
                              <a:latin typeface="Cambria Math" panose="02040503050406030204" pitchFamily="18" charset="0"/>
                            </a:rPr>
                            <m:t>2</m:t>
                          </m:r>
                        </m:den>
                      </m:f>
                      <m:nary>
                        <m:naryPr>
                          <m:chr m:val="∬"/>
                          <m:limLoc m:val="subSup"/>
                          <m:ctrlPr>
                            <a:rPr lang="it-IT" i="1">
                              <a:latin typeface="Cambria Math" panose="02040503050406030204" pitchFamily="18" charset="0"/>
                            </a:rPr>
                          </m:ctrlPr>
                        </m:naryPr>
                        <m:sub>
                          <m:r>
                            <a:rPr lang="it-IT" i="1">
                              <a:latin typeface="Cambria Math" panose="02040503050406030204" pitchFamily="18" charset="0"/>
                            </a:rPr>
                            <m:t>𝑥</m:t>
                          </m:r>
                          <m:r>
                            <a:rPr lang="it-IT" i="0">
                              <a:latin typeface="Cambria Math" panose="02040503050406030204" pitchFamily="18" charset="0"/>
                            </a:rPr>
                            <m:t>=</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2</m:t>
                              </m:r>
                            </m:sub>
                          </m:sSub>
                        </m:sub>
                        <m:sup/>
                        <m:e>
                          <m:r>
                            <m:rPr>
                              <m:sty m:val="p"/>
                            </m:rPr>
                            <a:rPr lang="it-IT" i="0">
                              <a:latin typeface="Cambria Math" panose="02040503050406030204" pitchFamily="18" charset="0"/>
                            </a:rPr>
                            <m:t>∇</m:t>
                          </m:r>
                          <m:r>
                            <a:rPr lang="it-IT" i="1">
                              <a:latin typeface="Cambria Math" panose="02040503050406030204" pitchFamily="18" charset="0"/>
                            </a:rPr>
                            <m:t>𝜑</m:t>
                          </m:r>
                          <m:r>
                            <a:rPr lang="it-IT" i="0">
                              <a:latin typeface="Cambria Math" panose="02040503050406030204" pitchFamily="18" charset="0"/>
                            </a:rPr>
                            <m:t>∙</m:t>
                          </m:r>
                          <m:r>
                            <m:rPr>
                              <m:sty m:val="p"/>
                            </m:rPr>
                            <a:rPr lang="it-IT" i="0">
                              <a:latin typeface="Cambria Math" panose="02040503050406030204" pitchFamily="18" charset="0"/>
                            </a:rPr>
                            <m:t>∇</m:t>
                          </m:r>
                          <m:r>
                            <a:rPr lang="it-IT" i="1">
                              <a:latin typeface="Cambria Math" panose="02040503050406030204" pitchFamily="18" charset="0"/>
                            </a:rPr>
                            <m:t>𝜑</m:t>
                          </m:r>
                        </m:e>
                      </m:nary>
                      <m:r>
                        <a:rPr lang="it-IT" i="1">
                          <a:latin typeface="Cambria Math" panose="02040503050406030204" pitchFamily="18" charset="0"/>
                        </a:rPr>
                        <m:t>𝑑𝑦𝑑𝑧</m:t>
                      </m:r>
                      <m:r>
                        <a:rPr lang="it-IT" i="0">
                          <a:latin typeface="Cambria Math" panose="02040503050406030204" pitchFamily="18" charset="0"/>
                        </a:rPr>
                        <m:t> </m:t>
                      </m:r>
                    </m:oMath>
                  </m:oMathPara>
                </a14:m>
                <a:endParaRPr lang="it-IT" dirty="0"/>
              </a:p>
            </p:txBody>
          </p:sp>
        </mc:Choice>
        <mc:Fallback xmlns="">
          <p:sp>
            <p:nvSpPr>
              <p:cNvPr id="8" name="CasellaDiTesto 7">
                <a:extLst>
                  <a:ext uri="{FF2B5EF4-FFF2-40B4-BE49-F238E27FC236}">
                    <a16:creationId xmlns:a16="http://schemas.microsoft.com/office/drawing/2014/main" id="{76B52A77-B6FE-7980-5577-C7FC01143706}"/>
                  </a:ext>
                </a:extLst>
              </p:cNvPr>
              <p:cNvSpPr txBox="1">
                <a:spLocks noRot="1" noChangeAspect="1" noMove="1" noResize="1" noEditPoints="1" noAdjustHandles="1" noChangeArrowheads="1" noChangeShapeType="1" noTextEdit="1"/>
              </p:cNvSpPr>
              <p:nvPr/>
            </p:nvSpPr>
            <p:spPr>
              <a:xfrm>
                <a:off x="6034551" y="919133"/>
                <a:ext cx="5626937" cy="791680"/>
              </a:xfrm>
              <a:prstGeom prst="rect">
                <a:avLst/>
              </a:prstGeom>
              <a:blipFill>
                <a:blip r:embed="rId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1CC1C4BE-0528-9F21-8019-04277CFA4E9B}"/>
                  </a:ext>
                </a:extLst>
              </p:cNvPr>
              <p:cNvSpPr txBox="1"/>
              <p:nvPr/>
            </p:nvSpPr>
            <p:spPr>
              <a:xfrm>
                <a:off x="5427406" y="2425770"/>
                <a:ext cx="6098458" cy="7721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i="1" smtClean="0">
                              <a:latin typeface="Cambria Math" panose="02040503050406030204" pitchFamily="18" charset="0"/>
                              <a:ea typeface="Times New Roman" panose="02020603050405020304" pitchFamily="18" charset="0"/>
                              <a:cs typeface="Calibri" panose="020F0502020204030204" pitchFamily="34" charset="0"/>
                            </a:rPr>
                          </m:ctrlPr>
                        </m:sSubPr>
                        <m:e>
                          <m:r>
                            <a:rPr lang="it-IT" i="1">
                              <a:latin typeface="Cambria Math" panose="02040503050406030204" pitchFamily="18" charset="0"/>
                              <a:ea typeface="Times New Roman" panose="02020603050405020304" pitchFamily="18" charset="0"/>
                              <a:cs typeface="Calibri" panose="020F0502020204030204" pitchFamily="34" charset="0"/>
                            </a:rPr>
                            <m:t>𝐷</m:t>
                          </m:r>
                        </m:e>
                        <m:sub>
                          <m:r>
                            <a:rPr lang="it-IT" i="1">
                              <a:latin typeface="Cambria Math" panose="02040503050406030204" pitchFamily="18" charset="0"/>
                              <a:ea typeface="Times New Roman" panose="02020603050405020304" pitchFamily="18" charset="0"/>
                              <a:cs typeface="Calibri" panose="020F0502020204030204" pitchFamily="34" charset="0"/>
                            </a:rPr>
                            <m:t>𝑖</m:t>
                          </m:r>
                        </m:sub>
                      </m:sSub>
                      <m:r>
                        <a:rPr lang="it-IT" i="0">
                          <a:latin typeface="Cambria Math" panose="02040503050406030204" pitchFamily="18" charset="0"/>
                        </a:rPr>
                        <m:t>= </m:t>
                      </m:r>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𝜌</m:t>
                          </m:r>
                        </m:num>
                        <m:den>
                          <m:r>
                            <a:rPr lang="it-IT" i="0">
                              <a:latin typeface="Cambria Math" panose="02040503050406030204" pitchFamily="18" charset="0"/>
                            </a:rPr>
                            <m:t>2</m:t>
                          </m:r>
                        </m:den>
                      </m:f>
                      <m:nary>
                        <m:naryPr>
                          <m:chr m:val="∬"/>
                          <m:limLoc m:val="subSup"/>
                          <m:ctrlPr>
                            <a:rPr lang="it-IT" i="1">
                              <a:latin typeface="Cambria Math" panose="02040503050406030204" pitchFamily="18" charset="0"/>
                            </a:rPr>
                          </m:ctrlPr>
                        </m:naryPr>
                        <m:sub>
                          <m:r>
                            <a:rPr lang="it-IT" i="1">
                              <a:latin typeface="Cambria Math" panose="02040503050406030204" pitchFamily="18" charset="0"/>
                            </a:rPr>
                            <m:t>𝑥</m:t>
                          </m:r>
                          <m:r>
                            <a:rPr lang="it-IT" i="0">
                              <a:latin typeface="Cambria Math" panose="02040503050406030204" pitchFamily="18" charset="0"/>
                            </a:rPr>
                            <m:t>=</m:t>
                          </m:r>
                          <m:sSub>
                            <m:sSubPr>
                              <m:ctrlPr>
                                <a:rPr lang="it-IT" i="1">
                                  <a:solidFill>
                                    <a:srgbClr val="836967"/>
                                  </a:solidFill>
                                  <a:latin typeface="Cambria Math" panose="02040503050406030204" pitchFamily="18" charset="0"/>
                                </a:rPr>
                              </m:ctrlPr>
                            </m:sSubPr>
                            <m:e>
                              <m:r>
                                <a:rPr lang="it-IT" i="1">
                                  <a:latin typeface="Cambria Math" panose="02040503050406030204" pitchFamily="18" charset="0"/>
                                </a:rPr>
                                <m:t>𝑥</m:t>
                              </m:r>
                            </m:e>
                            <m:sub>
                              <m:r>
                                <a:rPr lang="it-IT" i="0">
                                  <a:latin typeface="Cambria Math" panose="02040503050406030204" pitchFamily="18" charset="0"/>
                                </a:rPr>
                                <m:t>2</m:t>
                              </m:r>
                            </m:sub>
                          </m:sSub>
                        </m:sub>
                        <m:sup/>
                        <m:e>
                          <m:r>
                            <m:rPr>
                              <m:sty m:val="p"/>
                            </m:rPr>
                            <a:rPr lang="it-IT" i="0">
                              <a:latin typeface="Cambria Math" panose="02040503050406030204" pitchFamily="18" charset="0"/>
                            </a:rPr>
                            <m:t>∇</m:t>
                          </m:r>
                          <m:r>
                            <a:rPr lang="it-IT" i="0">
                              <a:latin typeface="Cambria Math" panose="02040503050406030204" pitchFamily="18" charset="0"/>
                            </a:rPr>
                            <m:t>∙</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𝜑</m:t>
                              </m:r>
                              <m:r>
                                <m:rPr>
                                  <m:sty m:val="p"/>
                                </m:rPr>
                                <a:rPr lang="it-IT" i="0">
                                  <a:latin typeface="Cambria Math" panose="02040503050406030204" pitchFamily="18" charset="0"/>
                                </a:rPr>
                                <m:t>∇</m:t>
                              </m:r>
                              <m:r>
                                <a:rPr lang="it-IT" i="1">
                                  <a:latin typeface="Cambria Math" panose="02040503050406030204" pitchFamily="18" charset="0"/>
                                </a:rPr>
                                <m:t>𝜑</m:t>
                              </m:r>
                            </m:e>
                          </m:d>
                          <m:r>
                            <a:rPr lang="it-IT" i="1">
                              <a:latin typeface="Cambria Math" panose="02040503050406030204" pitchFamily="18" charset="0"/>
                            </a:rPr>
                            <m:t>𝑑𝑦𝑑𝑧</m:t>
                          </m:r>
                          <m:r>
                            <a:rPr lang="it-IT" i="0">
                              <a:latin typeface="Cambria Math" panose="02040503050406030204" pitchFamily="18" charset="0"/>
                            </a:rPr>
                            <m:t>=</m:t>
                          </m:r>
                        </m:e>
                      </m:nary>
                      <m:f>
                        <m:fPr>
                          <m:ctrlPr>
                            <a:rPr lang="it-IT" i="1">
                              <a:solidFill>
                                <a:srgbClr val="836967"/>
                              </a:solidFill>
                              <a:latin typeface="Cambria Math" panose="02040503050406030204" pitchFamily="18" charset="0"/>
                            </a:rPr>
                          </m:ctrlPr>
                        </m:fPr>
                        <m:num>
                          <m:r>
                            <a:rPr lang="it-IT" i="1">
                              <a:latin typeface="Cambria Math" panose="02040503050406030204" pitchFamily="18" charset="0"/>
                            </a:rPr>
                            <m:t>𝜌</m:t>
                          </m:r>
                        </m:num>
                        <m:den>
                          <m:r>
                            <a:rPr lang="it-IT" i="0">
                              <a:latin typeface="Cambria Math" panose="02040503050406030204" pitchFamily="18" charset="0"/>
                            </a:rPr>
                            <m:t>2</m:t>
                          </m:r>
                        </m:den>
                      </m:f>
                      <m:nary>
                        <m:naryPr>
                          <m:chr m:val="∮"/>
                          <m:subHide m:val="on"/>
                          <m:supHide m:val="on"/>
                          <m:ctrlPr>
                            <a:rPr lang="it-IT" i="1" smtClean="0">
                              <a:latin typeface="Cambria Math" panose="02040503050406030204" pitchFamily="18" charset="0"/>
                            </a:rPr>
                          </m:ctrlPr>
                        </m:naryPr>
                        <m:sub/>
                        <m:sup/>
                        <m:e>
                          <m:r>
                            <a:rPr lang="it-IT" i="1">
                              <a:latin typeface="Cambria Math" panose="02040503050406030204" pitchFamily="18" charset="0"/>
                            </a:rPr>
                            <m:t>𝜑</m:t>
                          </m:r>
                          <m:f>
                            <m:fPr>
                              <m:ctrlPr>
                                <a:rPr lang="it-IT" i="1">
                                  <a:solidFill>
                                    <a:srgbClr val="836967"/>
                                  </a:solidFill>
                                  <a:latin typeface="Cambria Math" panose="02040503050406030204" pitchFamily="18" charset="0"/>
                                </a:rPr>
                              </m:ctrlPr>
                            </m:fPr>
                            <m:num>
                              <m:r>
                                <a:rPr lang="it-IT" i="0">
                                  <a:latin typeface="Cambria Math" panose="02040503050406030204" pitchFamily="18" charset="0"/>
                                </a:rPr>
                                <m:t>𝜕</m:t>
                              </m:r>
                              <m:r>
                                <a:rPr lang="it-IT" i="1">
                                  <a:latin typeface="Cambria Math" panose="02040503050406030204" pitchFamily="18" charset="0"/>
                                </a:rPr>
                                <m:t>𝜑</m:t>
                              </m:r>
                            </m:num>
                            <m:den>
                              <m:r>
                                <a:rPr lang="it-IT" i="0">
                                  <a:latin typeface="Cambria Math" panose="02040503050406030204" pitchFamily="18" charset="0"/>
                                </a:rPr>
                                <m:t>𝜕</m:t>
                              </m:r>
                              <m:r>
                                <a:rPr lang="it-IT" i="1">
                                  <a:latin typeface="Cambria Math" panose="02040503050406030204" pitchFamily="18" charset="0"/>
                                </a:rPr>
                                <m:t>𝑛</m:t>
                              </m:r>
                            </m:den>
                          </m:f>
                          <m:r>
                            <a:rPr lang="it-IT" i="1">
                              <a:latin typeface="Cambria Math" panose="02040503050406030204" pitchFamily="18" charset="0"/>
                            </a:rPr>
                            <m:t>𝑑</m:t>
                          </m:r>
                          <m:r>
                            <a:rPr lang="it-IT" b="0" i="1" smtClean="0">
                              <a:latin typeface="Cambria Math" panose="02040503050406030204" pitchFamily="18" charset="0"/>
                            </a:rPr>
                            <m:t>𝑠</m:t>
                          </m:r>
                        </m:e>
                      </m:nary>
                    </m:oMath>
                  </m:oMathPara>
                </a14:m>
                <a:endParaRPr lang="it-IT" dirty="0"/>
              </a:p>
            </p:txBody>
          </p:sp>
        </mc:Choice>
        <mc:Fallback xmlns="">
          <p:sp>
            <p:nvSpPr>
              <p:cNvPr id="10" name="CasellaDiTesto 9">
                <a:extLst>
                  <a:ext uri="{FF2B5EF4-FFF2-40B4-BE49-F238E27FC236}">
                    <a16:creationId xmlns:a16="http://schemas.microsoft.com/office/drawing/2014/main" id="{1CC1C4BE-0528-9F21-8019-04277CFA4E9B}"/>
                  </a:ext>
                </a:extLst>
              </p:cNvPr>
              <p:cNvSpPr txBox="1">
                <a:spLocks noRot="1" noChangeAspect="1" noMove="1" noResize="1" noEditPoints="1" noAdjustHandles="1" noChangeArrowheads="1" noChangeShapeType="1" noTextEdit="1"/>
              </p:cNvSpPr>
              <p:nvPr/>
            </p:nvSpPr>
            <p:spPr>
              <a:xfrm>
                <a:off x="5427406" y="2425770"/>
                <a:ext cx="6098458" cy="772199"/>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2" name="CasellaDiTesto 11">
                <a:extLst>
                  <a:ext uri="{FF2B5EF4-FFF2-40B4-BE49-F238E27FC236}">
                    <a16:creationId xmlns:a16="http://schemas.microsoft.com/office/drawing/2014/main" id="{50173EF6-FFF4-A021-4632-82128EEBC0FB}"/>
                  </a:ext>
                </a:extLst>
              </p:cNvPr>
              <p:cNvSpPr txBox="1"/>
              <p:nvPr/>
            </p:nvSpPr>
            <p:spPr>
              <a:xfrm>
                <a:off x="5795101" y="1957701"/>
                <a:ext cx="6098458" cy="39299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it-IT" smtClean="0">
                          <a:latin typeface="Cambria Math" panose="02040503050406030204" pitchFamily="18" charset="0"/>
                        </a:rPr>
                        <m:t>∇</m:t>
                      </m:r>
                      <m:r>
                        <a:rPr lang="it-IT" i="1">
                          <a:latin typeface="Cambria Math" panose="02040503050406030204" pitchFamily="18" charset="0"/>
                        </a:rPr>
                        <m:t>𝜑</m:t>
                      </m:r>
                      <m:r>
                        <a:rPr lang="it-IT" i="0">
                          <a:latin typeface="Cambria Math" panose="02040503050406030204" pitchFamily="18" charset="0"/>
                        </a:rPr>
                        <m:t>∙</m:t>
                      </m:r>
                      <m:r>
                        <m:rPr>
                          <m:sty m:val="p"/>
                        </m:rPr>
                        <a:rPr lang="it-IT" i="0">
                          <a:latin typeface="Cambria Math" panose="02040503050406030204" pitchFamily="18" charset="0"/>
                        </a:rPr>
                        <m:t>∇</m:t>
                      </m:r>
                      <m:r>
                        <a:rPr lang="it-IT" i="1">
                          <a:latin typeface="Cambria Math" panose="02040503050406030204" pitchFamily="18" charset="0"/>
                        </a:rPr>
                        <m:t>𝜑</m:t>
                      </m:r>
                      <m:r>
                        <a:rPr lang="it-IT" i="0">
                          <a:latin typeface="Cambria Math" panose="02040503050406030204" pitchFamily="18" charset="0"/>
                        </a:rPr>
                        <m:t>= </m:t>
                      </m:r>
                      <m:r>
                        <m:rPr>
                          <m:sty m:val="p"/>
                        </m:rPr>
                        <a:rPr lang="it-IT" i="0">
                          <a:latin typeface="Cambria Math" panose="02040503050406030204" pitchFamily="18" charset="0"/>
                        </a:rPr>
                        <m:t>∇</m:t>
                      </m:r>
                      <m:r>
                        <a:rPr lang="it-IT" i="0">
                          <a:latin typeface="Cambria Math" panose="02040503050406030204" pitchFamily="18" charset="0"/>
                        </a:rPr>
                        <m:t>∙</m:t>
                      </m:r>
                      <m:d>
                        <m:dPr>
                          <m:ctrlPr>
                            <a:rPr lang="it-IT" i="1">
                              <a:solidFill>
                                <a:srgbClr val="836967"/>
                              </a:solidFill>
                              <a:latin typeface="Cambria Math" panose="02040503050406030204" pitchFamily="18" charset="0"/>
                            </a:rPr>
                          </m:ctrlPr>
                        </m:dPr>
                        <m:e>
                          <m:r>
                            <a:rPr lang="it-IT" i="1">
                              <a:latin typeface="Cambria Math" panose="02040503050406030204" pitchFamily="18" charset="0"/>
                            </a:rPr>
                            <m:t>𝜑</m:t>
                          </m:r>
                          <m:r>
                            <m:rPr>
                              <m:sty m:val="p"/>
                            </m:rPr>
                            <a:rPr lang="it-IT" i="0">
                              <a:latin typeface="Cambria Math" panose="02040503050406030204" pitchFamily="18" charset="0"/>
                            </a:rPr>
                            <m:t>∇</m:t>
                          </m:r>
                          <m:r>
                            <a:rPr lang="it-IT" i="1">
                              <a:latin typeface="Cambria Math" panose="02040503050406030204" pitchFamily="18" charset="0"/>
                            </a:rPr>
                            <m:t>𝜑</m:t>
                          </m:r>
                        </m:e>
                      </m:d>
                      <m:r>
                        <a:rPr lang="it-IT" i="0">
                          <a:latin typeface="Cambria Math" panose="02040503050406030204" pitchFamily="18" charset="0"/>
                        </a:rPr>
                        <m:t>−</m:t>
                      </m:r>
                      <m:r>
                        <a:rPr lang="it-IT" i="1">
                          <a:latin typeface="Cambria Math" panose="02040503050406030204" pitchFamily="18" charset="0"/>
                        </a:rPr>
                        <m:t>𝜑</m:t>
                      </m:r>
                      <m:sSup>
                        <m:sSupPr>
                          <m:ctrlPr>
                            <a:rPr lang="it-IT" i="1">
                              <a:solidFill>
                                <a:srgbClr val="836967"/>
                              </a:solidFill>
                              <a:latin typeface="Cambria Math" panose="02040503050406030204" pitchFamily="18" charset="0"/>
                            </a:rPr>
                          </m:ctrlPr>
                        </m:sSupPr>
                        <m:e>
                          <m:sSup>
                            <m:sSupPr>
                              <m:ctrlPr>
                                <a:rPr lang="it-IT" i="1" smtClean="0">
                                  <a:latin typeface="Cambria Math" panose="02040503050406030204" pitchFamily="18" charset="0"/>
                                </a:rPr>
                              </m:ctrlPr>
                            </m:sSupPr>
                            <m:e>
                              <m:r>
                                <m:rPr>
                                  <m:sty m:val="p"/>
                                </m:rPr>
                                <a:rPr lang="it-IT">
                                  <a:latin typeface="Cambria Math" panose="02040503050406030204" pitchFamily="18" charset="0"/>
                                </a:rPr>
                                <m:t>∇</m:t>
                              </m:r>
                            </m:e>
                            <m:sup>
                              <m:r>
                                <a:rPr lang="it-IT" b="0" i="1" smtClean="0">
                                  <a:latin typeface="Cambria Math" panose="02040503050406030204" pitchFamily="18" charset="0"/>
                                </a:rPr>
                                <m:t>2</m:t>
                              </m:r>
                            </m:sup>
                          </m:sSup>
                          <m:r>
                            <a:rPr lang="it-IT" i="1">
                              <a:latin typeface="Cambria Math" panose="02040503050406030204" pitchFamily="18" charset="0"/>
                            </a:rPr>
                            <m:t>𝜑</m:t>
                          </m:r>
                        </m:e>
                        <m:sup/>
                      </m:sSup>
                    </m:oMath>
                  </m:oMathPara>
                </a14:m>
                <a:endParaRPr lang="it-IT" dirty="0"/>
              </a:p>
            </p:txBody>
          </p:sp>
        </mc:Choice>
        <mc:Fallback>
          <p:sp>
            <p:nvSpPr>
              <p:cNvPr id="12" name="CasellaDiTesto 11">
                <a:extLst>
                  <a:ext uri="{FF2B5EF4-FFF2-40B4-BE49-F238E27FC236}">
                    <a16:creationId xmlns:a16="http://schemas.microsoft.com/office/drawing/2014/main" id="{50173EF6-FFF4-A021-4632-82128EEBC0FB}"/>
                  </a:ext>
                </a:extLst>
              </p:cNvPr>
              <p:cNvSpPr txBox="1">
                <a:spLocks noRot="1" noChangeAspect="1" noMove="1" noResize="1" noEditPoints="1" noAdjustHandles="1" noChangeArrowheads="1" noChangeShapeType="1" noTextEdit="1"/>
              </p:cNvSpPr>
              <p:nvPr/>
            </p:nvSpPr>
            <p:spPr>
              <a:xfrm>
                <a:off x="5795101" y="1957701"/>
                <a:ext cx="6098458" cy="392993"/>
              </a:xfrm>
              <a:prstGeom prst="rect">
                <a:avLst/>
              </a:prstGeom>
              <a:blipFill>
                <a:blip r:embed="rId5"/>
                <a:stretch>
                  <a:fillRect b="-6154"/>
                </a:stretch>
              </a:blipFill>
            </p:spPr>
            <p:txBody>
              <a:bodyPr/>
              <a:lstStyle/>
              <a:p>
                <a:r>
                  <a:rPr lang="it-IT">
                    <a:noFill/>
                  </a:rPr>
                  <a:t> </a:t>
                </a:r>
              </a:p>
            </p:txBody>
          </p:sp>
        </mc:Fallback>
      </mc:AlternateContent>
      <p:pic>
        <p:nvPicPr>
          <p:cNvPr id="13" name="Immagine 12">
            <a:extLst>
              <a:ext uri="{FF2B5EF4-FFF2-40B4-BE49-F238E27FC236}">
                <a16:creationId xmlns:a16="http://schemas.microsoft.com/office/drawing/2014/main" id="{DE6BC3AC-F4AF-9EF3-1CF2-0ED7FC47DA33}"/>
              </a:ext>
            </a:extLst>
          </p:cNvPr>
          <p:cNvPicPr>
            <a:picLocks noChangeAspect="1"/>
          </p:cNvPicPr>
          <p:nvPr/>
        </p:nvPicPr>
        <p:blipFill rotWithShape="1">
          <a:blip r:embed="rId6">
            <a:extLst>
              <a:ext uri="{28A0092B-C50C-407E-A947-70E740481C1C}">
                <a14:useLocalDpi xmlns:a14="http://schemas.microsoft.com/office/drawing/2010/main" val="0"/>
              </a:ext>
            </a:extLst>
          </a:blip>
          <a:srcRect l="17070" t="29148" r="17378" b="19839"/>
          <a:stretch/>
        </p:blipFill>
        <p:spPr bwMode="auto">
          <a:xfrm>
            <a:off x="188841" y="3429000"/>
            <a:ext cx="5747385" cy="251460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5" name="CasellaDiTesto 14">
                <a:extLst>
                  <a:ext uri="{FF2B5EF4-FFF2-40B4-BE49-F238E27FC236}">
                    <a16:creationId xmlns:a16="http://schemas.microsoft.com/office/drawing/2014/main" id="{00BF5017-5E6C-E81F-86EA-9E0490703DC2}"/>
                  </a:ext>
                </a:extLst>
              </p:cNvPr>
              <p:cNvSpPr txBox="1"/>
              <p:nvPr/>
            </p:nvSpPr>
            <p:spPr>
              <a:xfrm>
                <a:off x="7691283" y="3201179"/>
                <a:ext cx="6098458" cy="369332"/>
              </a:xfrm>
              <a:prstGeom prst="rect">
                <a:avLst/>
              </a:prstGeom>
              <a:noFill/>
            </p:spPr>
            <p:txBody>
              <a:bodyPr wrap="square">
                <a:spAutoFit/>
              </a:bodyPr>
              <a:lstStyle/>
              <a:p>
                <a14:m>
                  <m:oMath xmlns:m="http://schemas.openxmlformats.org/officeDocument/2006/math">
                    <m:r>
                      <a:rPr lang="it-IT"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smtClean="0">
                        <a:effectLst/>
                        <a:latin typeface="Cambria Math" panose="02040503050406030204" pitchFamily="18" charset="0"/>
                        <a:ea typeface="Times New Roman" panose="02020603050405020304" pitchFamily="18" charset="0"/>
                        <a:cs typeface="Times New Roman" panose="02020603050405020304" pitchFamily="18" charset="0"/>
                      </a:rPr>
                      <m:t>𝜑</m:t>
                    </m:r>
                    <m:r>
                      <a:rPr lang="it-IT"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it-IT" i="1" smtClean="0">
                            <a:effectLst/>
                            <a:latin typeface="Cambria Math" panose="02040503050406030204" pitchFamily="18" charset="0"/>
                          </a:rPr>
                        </m:ctrlPr>
                      </m:sSubPr>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it-IT" i="1">
                            <a:effectLst/>
                            <a:latin typeface="Cambria Math" panose="02040503050406030204" pitchFamily="18" charset="0"/>
                          </a:rPr>
                        </m:ctrlPr>
                      </m:sSubPr>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𝜑</m:t>
                        </m:r>
                      </m:e>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it-IT" sz="1800" dirty="0">
                    <a:effectLst/>
                    <a:latin typeface="Times New Roman" panose="02020603050405020304" pitchFamily="18" charset="0"/>
                    <a:ea typeface="Times New Roman" panose="02020603050405020304" pitchFamily="18" charset="0"/>
                  </a:rPr>
                  <a:t> </a:t>
                </a:r>
                <a:endParaRPr lang="it-IT" dirty="0"/>
              </a:p>
            </p:txBody>
          </p:sp>
        </mc:Choice>
        <mc:Fallback xmlns="">
          <p:sp>
            <p:nvSpPr>
              <p:cNvPr id="15" name="CasellaDiTesto 14">
                <a:extLst>
                  <a:ext uri="{FF2B5EF4-FFF2-40B4-BE49-F238E27FC236}">
                    <a16:creationId xmlns:a16="http://schemas.microsoft.com/office/drawing/2014/main" id="{00BF5017-5E6C-E81F-86EA-9E0490703DC2}"/>
                  </a:ext>
                </a:extLst>
              </p:cNvPr>
              <p:cNvSpPr txBox="1">
                <a:spLocks noRot="1" noChangeAspect="1" noMove="1" noResize="1" noEditPoints="1" noAdjustHandles="1" noChangeArrowheads="1" noChangeShapeType="1" noTextEdit="1"/>
              </p:cNvSpPr>
              <p:nvPr/>
            </p:nvSpPr>
            <p:spPr>
              <a:xfrm>
                <a:off x="7691283" y="3201179"/>
                <a:ext cx="6098458" cy="369332"/>
              </a:xfrm>
              <a:prstGeom prst="rect">
                <a:avLst/>
              </a:prstGeom>
              <a:blipFill>
                <a:blip r:embed="rId7"/>
                <a:stretch>
                  <a:fillRect b="-655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CasellaDiTesto 16">
                <a:extLst>
                  <a:ext uri="{FF2B5EF4-FFF2-40B4-BE49-F238E27FC236}">
                    <a16:creationId xmlns:a16="http://schemas.microsoft.com/office/drawing/2014/main" id="{85890D4A-CB23-C813-8385-1981844CA9F8}"/>
                  </a:ext>
                </a:extLst>
              </p:cNvPr>
              <p:cNvSpPr txBox="1"/>
              <p:nvPr/>
            </p:nvSpPr>
            <p:spPr>
              <a:xfrm>
                <a:off x="5602942" y="3665764"/>
                <a:ext cx="5747385" cy="2041072"/>
              </a:xfrm>
              <a:prstGeom prst="rect">
                <a:avLst/>
              </a:prstGeom>
              <a:noFill/>
            </p:spPr>
            <p:txBody>
              <a:bodyPr wrap="square">
                <a:spAutoFit/>
              </a:bodyPr>
              <a:lstStyle/>
              <a:p>
                <a:pPr>
                  <a:spcAft>
                    <a:spcPts val="600"/>
                  </a:spcAft>
                </a:pPr>
                <a14:m>
                  <m:oMathPara xmlns:m="http://schemas.openxmlformats.org/officeDocument/2006/math">
                    <m:oMathParaPr>
                      <m:jc m:val="centerGroup"/>
                    </m:oMathParaPr>
                    <m:oMath xmlns:m="http://schemas.openxmlformats.org/officeDocument/2006/math">
                      <m:sSub>
                        <m:sSubPr>
                          <m:ctrlPr>
                            <a:rPr lang="it-IT" sz="1800" i="1" smtClean="0">
                              <a:effectLst/>
                              <a:latin typeface="Cambria Math" panose="02040503050406030204" pitchFamily="18" charset="0"/>
                              <a:ea typeface="Times New Roman" panose="02020603050405020304" pitchFamily="18" charset="0"/>
                              <a:cs typeface="Calibri" panose="020F0502020204030204" pitchFamily="34" charset="0"/>
                            </a:rPr>
                          </m:ctrlPr>
                        </m:sSubPr>
                        <m:e>
                          <m:r>
                            <a:rPr lang="it-IT" sz="1800" i="1">
                              <a:effectLst/>
                              <a:latin typeface="Cambria Math" panose="02040503050406030204" pitchFamily="18" charset="0"/>
                              <a:ea typeface="Times New Roman" panose="02020603050405020304" pitchFamily="18" charset="0"/>
                              <a:cs typeface="Calibri" panose="020F0502020204030204" pitchFamily="34" charset="0"/>
                            </a:rPr>
                            <m:t>𝐷</m:t>
                          </m:r>
                        </m:e>
                        <m:sub>
                          <m:r>
                            <a:rPr lang="it-IT" sz="1800" i="1">
                              <a:effectLst/>
                              <a:latin typeface="Cambria Math" panose="02040503050406030204" pitchFamily="18" charset="0"/>
                              <a:ea typeface="Times New Roman" panose="02020603050405020304" pitchFamily="18" charset="0"/>
                              <a:cs typeface="Calibri" panose="020F0502020204030204" pitchFamily="34" charset="0"/>
                            </a:rPr>
                            <m:t>𝑖</m:t>
                          </m:r>
                        </m:sub>
                      </m:sSub>
                      <m:r>
                        <a:rPr lang="it-IT" sz="1800" i="1">
                          <a:effectLst/>
                          <a:latin typeface="Cambria Math" panose="02040503050406030204" pitchFamily="18" charset="0"/>
                          <a:ea typeface="Times New Roman" panose="02020603050405020304" pitchFamily="18" charset="0"/>
                          <a:cs typeface="Calibri" panose="020F0502020204030204" pitchFamily="34" charset="0"/>
                        </a:rPr>
                        <m:t>=</m:t>
                      </m:r>
                      <m:f>
                        <m:fPr>
                          <m:ctrlPr>
                            <a:rPr lang="it-IT" sz="1800" i="1">
                              <a:effectLst/>
                              <a:latin typeface="Cambria Math" panose="02040503050406030204" pitchFamily="18" charset="0"/>
                              <a:ea typeface="Times New Roman" panose="02020603050405020304" pitchFamily="18" charset="0"/>
                              <a:cs typeface="Calibri" panose="020F0502020204030204" pitchFamily="34" charset="0"/>
                            </a:rPr>
                          </m:ctrlPr>
                        </m:fPr>
                        <m:num>
                          <m:r>
                            <a:rPr lang="it-IT" sz="1800" i="1">
                              <a:effectLst/>
                              <a:latin typeface="Cambria Math" panose="02040503050406030204" pitchFamily="18" charset="0"/>
                              <a:ea typeface="Times New Roman" panose="02020603050405020304" pitchFamily="18" charset="0"/>
                              <a:cs typeface="Calibri" panose="020F0502020204030204" pitchFamily="34" charset="0"/>
                            </a:rPr>
                            <m:t>1</m:t>
                          </m:r>
                        </m:num>
                        <m:den>
                          <m:r>
                            <a:rPr lang="it-IT" sz="1800" i="1">
                              <a:effectLst/>
                              <a:latin typeface="Cambria Math" panose="02040503050406030204" pitchFamily="18" charset="0"/>
                              <a:ea typeface="Times New Roman" panose="02020603050405020304" pitchFamily="18" charset="0"/>
                              <a:cs typeface="Calibri" panose="020F0502020204030204" pitchFamily="34" charset="0"/>
                            </a:rPr>
                            <m:t>2</m:t>
                          </m:r>
                        </m:den>
                      </m:f>
                      <m:sSub>
                        <m:sSubPr>
                          <m:ctrlPr>
                            <a:rPr lang="it-IT" sz="1800" i="1">
                              <a:effectLst/>
                              <a:latin typeface="Cambria Math" panose="02040503050406030204" pitchFamily="18" charset="0"/>
                              <a:ea typeface="Times New Roman" panose="02020603050405020304" pitchFamily="18" charset="0"/>
                              <a:cs typeface="Calibri" panose="020F0502020204030204" pitchFamily="34" charset="0"/>
                            </a:rPr>
                          </m:ctrlPr>
                        </m:sSubPr>
                        <m:e>
                          <m:r>
                            <a:rPr lang="it-IT" sz="1800" i="1">
                              <a:effectLst/>
                              <a:latin typeface="Cambria Math" panose="02040503050406030204" pitchFamily="18" charset="0"/>
                              <a:ea typeface="Times New Roman" panose="02020603050405020304" pitchFamily="18" charset="0"/>
                              <a:cs typeface="Calibri" panose="020F0502020204030204" pitchFamily="34" charset="0"/>
                            </a:rPr>
                            <m:t>𝜌</m:t>
                          </m:r>
                        </m:e>
                        <m:sub/>
                      </m:sSub>
                      <m:nary>
                        <m:naryPr>
                          <m:limLoc m:val="undOvr"/>
                          <m:subHide m:val="on"/>
                          <m:supHide m:val="on"/>
                          <m:ctrlPr>
                            <a:rPr lang="it-IT" sz="1800" i="1">
                              <a:effectLst/>
                              <a:latin typeface="Cambria Math" panose="02040503050406030204" pitchFamily="18" charset="0"/>
                              <a:ea typeface="Times New Roman" panose="02020603050405020304" pitchFamily="18" charset="0"/>
                              <a:cs typeface="Calibri" panose="020F0502020204030204" pitchFamily="34" charset="0"/>
                            </a:rPr>
                          </m:ctrlPr>
                        </m:naryPr>
                        <m:sub/>
                        <m:sup/>
                        <m:e>
                          <m:sSub>
                            <m:sSubPr>
                              <m:ctrlPr>
                                <a:rPr lang="it-IT" sz="1800" i="1">
                                  <a:effectLst/>
                                  <a:latin typeface="Cambria Math" panose="02040503050406030204" pitchFamily="18" charset="0"/>
                                  <a:ea typeface="Times New Roman" panose="02020603050405020304" pitchFamily="18" charset="0"/>
                                </a:rPr>
                              </m:ctrlPr>
                            </m:sSubPr>
                            <m:e>
                              <m:r>
                                <a:rPr lang="it-IT" sz="1800" i="1">
                                  <a:effectLst/>
                                  <a:latin typeface="Cambria Math" panose="02040503050406030204" pitchFamily="18" charset="0"/>
                                  <a:ea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rPr>
                                <m:t>𝜑</m:t>
                              </m:r>
                            </m:e>
                            <m:sub>
                              <m:r>
                                <a:rPr lang="it-IT" sz="1800" i="1">
                                  <a:effectLst/>
                                  <a:latin typeface="Cambria Math" panose="02040503050406030204" pitchFamily="18" charset="0"/>
                                  <a:ea typeface="Times New Roman" panose="02020603050405020304" pitchFamily="18" charset="0"/>
                                </a:rPr>
                                <m:t>1</m:t>
                              </m:r>
                            </m:sub>
                          </m:sSub>
                          <m:r>
                            <m:rPr>
                              <m:sty m:val="p"/>
                            </m:rPr>
                            <a:rPr lang="it-IT" sz="1800">
                              <a:effectLst/>
                              <a:latin typeface="Cambria Math" panose="02040503050406030204" pitchFamily="18" charset="0"/>
                              <a:ea typeface="Times New Roman" panose="02020603050405020304" pitchFamily="18" charset="0"/>
                            </a:rPr>
                            <m:t>∇</m:t>
                          </m:r>
                          <m:sSub>
                            <m:sSubPr>
                              <m:ctrlPr>
                                <a:rPr lang="it-IT" sz="1800" i="1">
                                  <a:effectLst/>
                                  <a:latin typeface="Cambria Math" panose="02040503050406030204" pitchFamily="18" charset="0"/>
                                  <a:ea typeface="Times New Roman" panose="02020603050405020304" pitchFamily="18" charset="0"/>
                                </a:rPr>
                              </m:ctrlPr>
                            </m:sSubPr>
                            <m:e>
                              <m:r>
                                <a:rPr lang="it-IT" sz="1800" i="1">
                                  <a:effectLst/>
                                  <a:latin typeface="Cambria Math" panose="02040503050406030204" pitchFamily="18" charset="0"/>
                                  <a:ea typeface="Times New Roman" panose="02020603050405020304" pitchFamily="18" charset="0"/>
                                </a:rPr>
                                <m:t>𝜑</m:t>
                              </m:r>
                            </m:e>
                            <m:sub>
                              <m:r>
                                <a:rPr lang="it-IT" sz="1800" i="1">
                                  <a:effectLst/>
                                  <a:latin typeface="Cambria Math" panose="02040503050406030204" pitchFamily="18" charset="0"/>
                                  <a:ea typeface="Times New Roman" panose="02020603050405020304" pitchFamily="18" charset="0"/>
                                </a:rPr>
                                <m:t>1</m:t>
                              </m:r>
                            </m:sub>
                          </m:sSub>
                          <m:r>
                            <a:rPr lang="it-IT" sz="1800" i="1">
                              <a:effectLst/>
                              <a:latin typeface="Cambria Math" panose="02040503050406030204" pitchFamily="18" charset="0"/>
                              <a:ea typeface="Times New Roman" panose="02020603050405020304" pitchFamily="18" charset="0"/>
                            </a:rPr>
                            <m:t>·</m:t>
                          </m:r>
                          <m:sSub>
                            <m:sSubPr>
                              <m:ctrlPr>
                                <a:rPr lang="it-IT" sz="1800" b="1" i="1">
                                  <a:effectLst/>
                                  <a:latin typeface="Cambria Math" panose="02040503050406030204" pitchFamily="18" charset="0"/>
                                  <a:ea typeface="Times New Roman" panose="02020603050405020304" pitchFamily="18" charset="0"/>
                                </a:rPr>
                              </m:ctrlPr>
                            </m:sSubPr>
                            <m:e>
                              <m:acc>
                                <m:accPr>
                                  <m:chr m:val="̂"/>
                                  <m:ctrlPr>
                                    <a:rPr lang="it-IT" sz="1800" b="1" i="1">
                                      <a:effectLst/>
                                      <a:latin typeface="Cambria Math" panose="02040503050406030204" pitchFamily="18" charset="0"/>
                                      <a:ea typeface="Times New Roman" panose="02020603050405020304" pitchFamily="18" charset="0"/>
                                    </a:rPr>
                                  </m:ctrlPr>
                                </m:accPr>
                                <m:e>
                                  <m:r>
                                    <a:rPr lang="it-IT" sz="1800" b="1" i="1">
                                      <a:effectLst/>
                                      <a:latin typeface="Cambria Math" panose="02040503050406030204" pitchFamily="18" charset="0"/>
                                      <a:ea typeface="Times New Roman" panose="02020603050405020304" pitchFamily="18" charset="0"/>
                                    </a:rPr>
                                    <m:t>𝒏</m:t>
                                  </m:r>
                                </m:e>
                              </m:acc>
                            </m:e>
                            <m:sub>
                              <m:r>
                                <a:rPr lang="it-IT" sz="1800" b="1" i="1">
                                  <a:effectLst/>
                                  <a:latin typeface="Cambria Math" panose="02040503050406030204" pitchFamily="18" charset="0"/>
                                  <a:ea typeface="Times New Roman" panose="02020603050405020304" pitchFamily="18" charset="0"/>
                                </a:rPr>
                                <m:t>𝟏</m:t>
                              </m:r>
                            </m:sub>
                          </m:sSub>
                        </m:e>
                      </m:nary>
                      <m:r>
                        <a:rPr lang="it-IT" sz="1800" i="1">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it-IT" sz="1800" i="1">
                              <a:effectLst/>
                              <a:latin typeface="Cambria Math" panose="02040503050406030204" pitchFamily="18" charset="0"/>
                              <a:ea typeface="Times New Roman" panose="02020603050405020304" pitchFamily="18" charset="0"/>
                            </a:rPr>
                          </m:ctrlPr>
                        </m:sSubPr>
                        <m:e>
                          <m:r>
                            <a:rPr lang="it-IT" sz="1800" i="1">
                              <a:effectLst/>
                              <a:latin typeface="Cambria Math" panose="02040503050406030204" pitchFamily="18" charset="0"/>
                              <a:ea typeface="Times New Roman" panose="02020603050405020304" pitchFamily="18" charset="0"/>
                            </a:rPr>
                            <m:t>𝜑</m:t>
                          </m:r>
                        </m:e>
                        <m:sub>
                          <m:r>
                            <a:rPr lang="it-IT" sz="1800" i="1">
                              <a:effectLst/>
                              <a:latin typeface="Cambria Math" panose="02040503050406030204" pitchFamily="18" charset="0"/>
                              <a:ea typeface="Times New Roman" panose="02020603050405020304" pitchFamily="18" charset="0"/>
                            </a:rPr>
                            <m:t>2</m:t>
                          </m:r>
                        </m:sub>
                      </m:sSub>
                      <m:r>
                        <m:rPr>
                          <m:sty m:val="p"/>
                        </m:rPr>
                        <a:rPr lang="it-IT" sz="1800">
                          <a:effectLst/>
                          <a:latin typeface="Cambria Math" panose="02040503050406030204" pitchFamily="18" charset="0"/>
                          <a:ea typeface="Times New Roman" panose="02020603050405020304" pitchFamily="18" charset="0"/>
                        </a:rPr>
                        <m:t>∇</m:t>
                      </m:r>
                      <m:sSub>
                        <m:sSubPr>
                          <m:ctrlPr>
                            <a:rPr lang="it-IT" sz="1800" i="1">
                              <a:effectLst/>
                              <a:latin typeface="Cambria Math" panose="02040503050406030204" pitchFamily="18" charset="0"/>
                              <a:ea typeface="Times New Roman" panose="02020603050405020304" pitchFamily="18" charset="0"/>
                            </a:rPr>
                          </m:ctrlPr>
                        </m:sSubPr>
                        <m:e>
                          <m:r>
                            <a:rPr lang="it-IT" sz="1800" i="1">
                              <a:effectLst/>
                              <a:latin typeface="Cambria Math" panose="02040503050406030204" pitchFamily="18" charset="0"/>
                              <a:ea typeface="Times New Roman" panose="02020603050405020304" pitchFamily="18" charset="0"/>
                            </a:rPr>
                            <m:t>𝜑</m:t>
                          </m:r>
                        </m:e>
                        <m:sub>
                          <m:r>
                            <a:rPr lang="it-IT" sz="1800" i="1">
                              <a:effectLst/>
                              <a:latin typeface="Cambria Math" panose="02040503050406030204" pitchFamily="18" charset="0"/>
                              <a:ea typeface="Times New Roman" panose="02020603050405020304" pitchFamily="18" charset="0"/>
                            </a:rPr>
                            <m:t>2</m:t>
                          </m:r>
                        </m:sub>
                      </m:sSub>
                      <m:r>
                        <a:rPr lang="it-IT" sz="1800" i="1">
                          <a:effectLst/>
                          <a:latin typeface="Cambria Math" panose="02040503050406030204" pitchFamily="18" charset="0"/>
                          <a:ea typeface="Times New Roman" panose="02020603050405020304" pitchFamily="18" charset="0"/>
                        </a:rPr>
                        <m:t>·</m:t>
                      </m:r>
                      <m:sSub>
                        <m:sSubPr>
                          <m:ctrlPr>
                            <a:rPr lang="it-IT" sz="1800" b="1" i="1">
                              <a:effectLst/>
                              <a:latin typeface="Cambria Math" panose="02040503050406030204" pitchFamily="18" charset="0"/>
                              <a:ea typeface="Times New Roman" panose="02020603050405020304" pitchFamily="18" charset="0"/>
                            </a:rPr>
                          </m:ctrlPr>
                        </m:sSubPr>
                        <m:e>
                          <m:acc>
                            <m:accPr>
                              <m:chr m:val="̂"/>
                              <m:ctrlPr>
                                <a:rPr lang="it-IT" sz="1800" b="1" i="1">
                                  <a:effectLst/>
                                  <a:latin typeface="Cambria Math" panose="02040503050406030204" pitchFamily="18" charset="0"/>
                                  <a:ea typeface="Times New Roman" panose="02020603050405020304" pitchFamily="18" charset="0"/>
                                </a:rPr>
                              </m:ctrlPr>
                            </m:accPr>
                            <m:e>
                              <m:r>
                                <a:rPr lang="it-IT" sz="1800" b="1" i="1">
                                  <a:effectLst/>
                                  <a:latin typeface="Cambria Math" panose="02040503050406030204" pitchFamily="18" charset="0"/>
                                  <a:ea typeface="Times New Roman" panose="02020603050405020304" pitchFamily="18" charset="0"/>
                                </a:rPr>
                                <m:t>𝒏</m:t>
                              </m:r>
                            </m:e>
                          </m:acc>
                        </m:e>
                        <m:sub>
                          <m:r>
                            <a:rPr lang="it-IT" sz="1800" b="1" i="1">
                              <a:effectLst/>
                              <a:latin typeface="Cambria Math" panose="02040503050406030204" pitchFamily="18" charset="0"/>
                              <a:ea typeface="Times New Roman" panose="02020603050405020304" pitchFamily="18" charset="0"/>
                            </a:rPr>
                            <m:t>𝟐</m:t>
                          </m:r>
                        </m:sub>
                      </m:sSub>
                      <m:r>
                        <a:rPr lang="it-IT" sz="1800" i="1">
                          <a:effectLst/>
                          <a:latin typeface="Cambria Math" panose="02040503050406030204" pitchFamily="18" charset="0"/>
                          <a:ea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rPr>
                        <m:t>𝑑𝑠</m:t>
                      </m:r>
                    </m:oMath>
                  </m:oMathPara>
                </a14:m>
                <a:endParaRPr lang="it-IT" sz="1800" dirty="0">
                  <a:effectLst/>
                  <a:latin typeface="Times New Roman" panose="02020603050405020304" pitchFamily="18" charset="0"/>
                  <a:ea typeface="Times New Roman" panose="02020603050405020304" pitchFamily="18" charset="0"/>
                </a:endParaRPr>
              </a:p>
              <a:p>
                <a:pPr>
                  <a:spcAft>
                    <a:spcPts val="600"/>
                  </a:spcAft>
                </a:pPr>
                <a14:m>
                  <m:oMath xmlns:m="http://schemas.openxmlformats.org/officeDocument/2006/math">
                    <m:r>
                      <a:rPr lang="it-IT" sz="1800" b="0" i="1" smtClean="0">
                        <a:effectLst/>
                        <a:latin typeface="Cambria Math" panose="02040503050406030204" pitchFamily="18" charset="0"/>
                        <a:ea typeface="Times New Roman" panose="02020603050405020304" pitchFamily="18" charset="0"/>
                        <a:cs typeface="Calibri" panose="020F0502020204030204" pitchFamily="34" charset="0"/>
                      </a:rPr>
                      <m:t>            </m:t>
                    </m:r>
                    <m:sSub>
                      <m:sSubPr>
                        <m:ctrlPr>
                          <a:rPr lang="it-IT" sz="1800" i="1">
                            <a:effectLst/>
                            <a:latin typeface="Cambria Math" panose="02040503050406030204" pitchFamily="18" charset="0"/>
                            <a:ea typeface="Times New Roman" panose="02020603050405020304" pitchFamily="18" charset="0"/>
                            <a:cs typeface="Calibri" panose="020F0502020204030204" pitchFamily="34" charset="0"/>
                          </a:rPr>
                        </m:ctrlPr>
                      </m:sSubPr>
                      <m:e>
                        <m:r>
                          <a:rPr lang="it-IT" sz="1800" i="1">
                            <a:effectLst/>
                            <a:latin typeface="Cambria Math" panose="02040503050406030204" pitchFamily="18" charset="0"/>
                            <a:ea typeface="Times New Roman" panose="02020603050405020304" pitchFamily="18" charset="0"/>
                            <a:cs typeface="Calibri" panose="020F0502020204030204" pitchFamily="34" charset="0"/>
                          </a:rPr>
                          <m:t>𝐷</m:t>
                        </m:r>
                      </m:e>
                      <m:sub>
                        <m:r>
                          <a:rPr lang="it-IT" sz="1800" i="1">
                            <a:effectLst/>
                            <a:latin typeface="Cambria Math" panose="02040503050406030204" pitchFamily="18" charset="0"/>
                            <a:ea typeface="Times New Roman" panose="02020603050405020304" pitchFamily="18" charset="0"/>
                            <a:cs typeface="Calibri" panose="020F0502020204030204" pitchFamily="34" charset="0"/>
                          </a:rPr>
                          <m:t>𝑖</m:t>
                        </m:r>
                      </m:sub>
                    </m:sSub>
                    <m:r>
                      <a:rPr lang="it-IT" sz="1800" i="1">
                        <a:effectLst/>
                        <a:latin typeface="Cambria Math" panose="02040503050406030204" pitchFamily="18" charset="0"/>
                        <a:ea typeface="Times New Roman" panose="02020603050405020304" pitchFamily="18" charset="0"/>
                        <a:cs typeface="Calibri" panose="020F0502020204030204" pitchFamily="34" charset="0"/>
                      </a:rPr>
                      <m:t>=</m:t>
                    </m:r>
                    <m:f>
                      <m:fPr>
                        <m:ctrlPr>
                          <a:rPr lang="it-IT" sz="1800" i="1">
                            <a:effectLst/>
                            <a:latin typeface="Cambria Math" panose="02040503050406030204" pitchFamily="18" charset="0"/>
                            <a:ea typeface="Times New Roman" panose="02020603050405020304" pitchFamily="18" charset="0"/>
                            <a:cs typeface="Calibri" panose="020F0502020204030204" pitchFamily="34" charset="0"/>
                          </a:rPr>
                        </m:ctrlPr>
                      </m:fPr>
                      <m:num>
                        <m:r>
                          <a:rPr lang="it-IT" sz="1800" i="1">
                            <a:effectLst/>
                            <a:latin typeface="Cambria Math" panose="02040503050406030204" pitchFamily="18" charset="0"/>
                            <a:ea typeface="Times New Roman" panose="02020603050405020304" pitchFamily="18" charset="0"/>
                            <a:cs typeface="Calibri" panose="020F0502020204030204" pitchFamily="34" charset="0"/>
                          </a:rPr>
                          <m:t>1</m:t>
                        </m:r>
                      </m:num>
                      <m:den>
                        <m:r>
                          <a:rPr lang="it-IT" sz="1800" i="1">
                            <a:effectLst/>
                            <a:latin typeface="Cambria Math" panose="02040503050406030204" pitchFamily="18" charset="0"/>
                            <a:ea typeface="Times New Roman" panose="02020603050405020304" pitchFamily="18" charset="0"/>
                            <a:cs typeface="Calibri" panose="020F0502020204030204" pitchFamily="34" charset="0"/>
                          </a:rPr>
                          <m:t>2</m:t>
                        </m:r>
                      </m:den>
                    </m:f>
                    <m:sSub>
                      <m:sSubPr>
                        <m:ctrlPr>
                          <a:rPr lang="it-IT" sz="1800" i="1">
                            <a:effectLst/>
                            <a:latin typeface="Cambria Math" panose="02040503050406030204" pitchFamily="18" charset="0"/>
                            <a:ea typeface="Times New Roman" panose="02020603050405020304" pitchFamily="18" charset="0"/>
                            <a:cs typeface="Calibri" panose="020F0502020204030204" pitchFamily="34" charset="0"/>
                          </a:rPr>
                        </m:ctrlPr>
                      </m:sSubPr>
                      <m:e>
                        <m:r>
                          <a:rPr lang="it-IT" sz="1800" i="1">
                            <a:effectLst/>
                            <a:latin typeface="Cambria Math" panose="02040503050406030204" pitchFamily="18" charset="0"/>
                            <a:ea typeface="Times New Roman" panose="02020603050405020304" pitchFamily="18" charset="0"/>
                            <a:cs typeface="Calibri" panose="020F0502020204030204" pitchFamily="34" charset="0"/>
                          </a:rPr>
                          <m:t>𝜌</m:t>
                        </m:r>
                      </m:e>
                      <m:sub/>
                    </m:sSub>
                    <m:nary>
                      <m:naryPr>
                        <m:limLoc m:val="undOvr"/>
                        <m:subHide m:val="on"/>
                        <m:supHide m:val="on"/>
                        <m:ctrlPr>
                          <a:rPr lang="it-IT" sz="1800" i="1">
                            <a:effectLst/>
                            <a:latin typeface="Cambria Math" panose="02040503050406030204" pitchFamily="18" charset="0"/>
                            <a:ea typeface="Times New Roman" panose="02020603050405020304" pitchFamily="18" charset="0"/>
                            <a:cs typeface="Calibri" panose="020F0502020204030204" pitchFamily="34" charset="0"/>
                          </a:rPr>
                        </m:ctrlPr>
                      </m:naryPr>
                      <m:sub/>
                      <m:sup/>
                      <m:e>
                        <m:sSub>
                          <m:sSubPr>
                            <m:ctrlPr>
                              <a:rPr lang="it-IT" sz="1800" i="1">
                                <a:effectLst/>
                                <a:latin typeface="Cambria Math" panose="02040503050406030204" pitchFamily="18" charset="0"/>
                                <a:ea typeface="Times New Roman" panose="02020603050405020304" pitchFamily="18" charset="0"/>
                              </a:rPr>
                            </m:ctrlPr>
                          </m:sSubPr>
                          <m:e>
                            <m:r>
                              <a:rPr lang="it-IT" sz="1800" i="1">
                                <a:effectLst/>
                                <a:latin typeface="Cambria Math" panose="02040503050406030204" pitchFamily="18" charset="0"/>
                                <a:ea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rPr>
                              <m:t>𝜑</m:t>
                            </m:r>
                          </m:e>
                          <m:sub>
                            <m:r>
                              <a:rPr lang="it-IT" sz="1800" i="1">
                                <a:effectLst/>
                                <a:latin typeface="Cambria Math" panose="02040503050406030204" pitchFamily="18" charset="0"/>
                                <a:ea typeface="Times New Roman" panose="02020603050405020304" pitchFamily="18" charset="0"/>
                              </a:rPr>
                              <m:t>1</m:t>
                            </m:r>
                          </m:sub>
                        </m:sSub>
                        <m:r>
                          <m:rPr>
                            <m:sty m:val="p"/>
                          </m:rPr>
                          <a:rPr lang="it-IT" sz="1800">
                            <a:effectLst/>
                            <a:latin typeface="Cambria Math" panose="02040503050406030204" pitchFamily="18" charset="0"/>
                            <a:ea typeface="Times New Roman" panose="02020603050405020304" pitchFamily="18" charset="0"/>
                          </a:rPr>
                          <m:t>∇</m:t>
                        </m:r>
                        <m:sSub>
                          <m:sSubPr>
                            <m:ctrlPr>
                              <a:rPr lang="it-IT" sz="1800" i="1">
                                <a:effectLst/>
                                <a:latin typeface="Cambria Math" panose="02040503050406030204" pitchFamily="18" charset="0"/>
                                <a:ea typeface="Times New Roman" panose="02020603050405020304" pitchFamily="18" charset="0"/>
                              </a:rPr>
                            </m:ctrlPr>
                          </m:sSubPr>
                          <m:e>
                            <m:r>
                              <a:rPr lang="it-IT" sz="1800" i="1">
                                <a:effectLst/>
                                <a:latin typeface="Cambria Math" panose="02040503050406030204" pitchFamily="18" charset="0"/>
                                <a:ea typeface="Times New Roman" panose="02020603050405020304" pitchFamily="18" charset="0"/>
                              </a:rPr>
                              <m:t>𝜑</m:t>
                            </m:r>
                          </m:e>
                          <m:sub>
                            <m:r>
                              <a:rPr lang="it-IT" sz="1800" i="1">
                                <a:effectLst/>
                                <a:latin typeface="Cambria Math" panose="02040503050406030204" pitchFamily="18" charset="0"/>
                                <a:ea typeface="Times New Roman" panose="02020603050405020304" pitchFamily="18" charset="0"/>
                              </a:rPr>
                              <m:t>1</m:t>
                            </m:r>
                          </m:sub>
                        </m:sSub>
                        <m:r>
                          <a:rPr lang="it-IT" sz="1800" i="1">
                            <a:effectLst/>
                            <a:latin typeface="Cambria Math" panose="02040503050406030204" pitchFamily="18" charset="0"/>
                            <a:ea typeface="Times New Roman" panose="02020603050405020304" pitchFamily="18" charset="0"/>
                          </a:rPr>
                          <m:t>·</m:t>
                        </m:r>
                        <m:acc>
                          <m:accPr>
                            <m:chr m:val="̂"/>
                            <m:ctrlPr>
                              <a:rPr lang="it-IT" sz="1800" b="1" i="1">
                                <a:effectLst/>
                                <a:latin typeface="Cambria Math" panose="02040503050406030204" pitchFamily="18" charset="0"/>
                                <a:ea typeface="Times New Roman" panose="02020603050405020304" pitchFamily="18" charset="0"/>
                              </a:rPr>
                            </m:ctrlPr>
                          </m:accPr>
                          <m:e>
                            <m:r>
                              <a:rPr lang="it-IT" sz="1800" b="1" i="1">
                                <a:effectLst/>
                                <a:latin typeface="Cambria Math" panose="02040503050406030204" pitchFamily="18" charset="0"/>
                                <a:ea typeface="Times New Roman" panose="02020603050405020304" pitchFamily="18" charset="0"/>
                              </a:rPr>
                              <m:t>𝒏</m:t>
                            </m:r>
                          </m:e>
                        </m:acc>
                      </m:e>
                    </m:nary>
                    <m:r>
                      <a:rPr lang="it-IT" sz="1800" i="1">
                        <a:effectLst/>
                        <a:latin typeface="Cambria Math" panose="02040503050406030204" pitchFamily="18" charset="0"/>
                        <a:ea typeface="Times New Roman" panose="02020603050405020304" pitchFamily="18" charset="0"/>
                        <a:cs typeface="Calibri" panose="020F0502020204030204" pitchFamily="34" charset="0"/>
                      </a:rPr>
                      <m:t>−</m:t>
                    </m:r>
                    <m:sSub>
                      <m:sSubPr>
                        <m:ctrlPr>
                          <a:rPr lang="it-IT" sz="1800" i="1">
                            <a:effectLst/>
                            <a:latin typeface="Cambria Math" panose="02040503050406030204" pitchFamily="18" charset="0"/>
                            <a:ea typeface="Times New Roman" panose="02020603050405020304" pitchFamily="18" charset="0"/>
                          </a:rPr>
                        </m:ctrlPr>
                      </m:sSubPr>
                      <m:e>
                        <m:r>
                          <a:rPr lang="it-IT" sz="1800" i="1">
                            <a:effectLst/>
                            <a:latin typeface="Cambria Math" panose="02040503050406030204" pitchFamily="18" charset="0"/>
                            <a:ea typeface="Times New Roman" panose="02020603050405020304" pitchFamily="18" charset="0"/>
                          </a:rPr>
                          <m:t>𝜑</m:t>
                        </m:r>
                      </m:e>
                      <m:sub>
                        <m:r>
                          <a:rPr lang="it-IT" sz="1800" i="1">
                            <a:effectLst/>
                            <a:latin typeface="Cambria Math" panose="02040503050406030204" pitchFamily="18" charset="0"/>
                            <a:ea typeface="Times New Roman" panose="02020603050405020304" pitchFamily="18" charset="0"/>
                          </a:rPr>
                          <m:t>2</m:t>
                        </m:r>
                      </m:sub>
                    </m:sSub>
                    <m:r>
                      <m:rPr>
                        <m:sty m:val="p"/>
                      </m:rPr>
                      <a:rPr lang="it-IT" sz="1800">
                        <a:effectLst/>
                        <a:latin typeface="Cambria Math" panose="02040503050406030204" pitchFamily="18" charset="0"/>
                        <a:ea typeface="Times New Roman" panose="02020603050405020304" pitchFamily="18" charset="0"/>
                      </a:rPr>
                      <m:t>∇</m:t>
                    </m:r>
                    <m:sSub>
                      <m:sSubPr>
                        <m:ctrlPr>
                          <a:rPr lang="it-IT" sz="1800" i="1">
                            <a:effectLst/>
                            <a:latin typeface="Cambria Math" panose="02040503050406030204" pitchFamily="18" charset="0"/>
                            <a:ea typeface="Times New Roman" panose="02020603050405020304" pitchFamily="18" charset="0"/>
                          </a:rPr>
                        </m:ctrlPr>
                      </m:sSubPr>
                      <m:e>
                        <m:r>
                          <a:rPr lang="it-IT" sz="1800" i="1">
                            <a:effectLst/>
                            <a:latin typeface="Cambria Math" panose="02040503050406030204" pitchFamily="18" charset="0"/>
                            <a:ea typeface="Times New Roman" panose="02020603050405020304" pitchFamily="18" charset="0"/>
                          </a:rPr>
                          <m:t>𝜑</m:t>
                        </m:r>
                      </m:e>
                      <m:sub>
                        <m:r>
                          <a:rPr lang="it-IT" sz="1800" i="1">
                            <a:effectLst/>
                            <a:latin typeface="Cambria Math" panose="02040503050406030204" pitchFamily="18" charset="0"/>
                            <a:ea typeface="Times New Roman" panose="02020603050405020304" pitchFamily="18" charset="0"/>
                          </a:rPr>
                          <m:t>2</m:t>
                        </m:r>
                      </m:sub>
                    </m:sSub>
                    <m:r>
                      <a:rPr lang="it-IT" sz="1800" i="1">
                        <a:effectLst/>
                        <a:latin typeface="Cambria Math" panose="02040503050406030204" pitchFamily="18" charset="0"/>
                        <a:ea typeface="Times New Roman" panose="02020603050405020304" pitchFamily="18" charset="0"/>
                      </a:rPr>
                      <m:t>·</m:t>
                    </m:r>
                    <m:acc>
                      <m:accPr>
                        <m:chr m:val="̂"/>
                        <m:ctrlPr>
                          <a:rPr lang="it-IT" sz="1800" b="1" i="1">
                            <a:effectLst/>
                            <a:latin typeface="Cambria Math" panose="02040503050406030204" pitchFamily="18" charset="0"/>
                            <a:ea typeface="Times New Roman" panose="02020603050405020304" pitchFamily="18" charset="0"/>
                          </a:rPr>
                        </m:ctrlPr>
                      </m:accPr>
                      <m:e>
                        <m:r>
                          <a:rPr lang="it-IT" sz="1800" b="1" i="1">
                            <a:effectLst/>
                            <a:latin typeface="Cambria Math" panose="02040503050406030204" pitchFamily="18" charset="0"/>
                            <a:ea typeface="Times New Roman" panose="02020603050405020304" pitchFamily="18" charset="0"/>
                          </a:rPr>
                          <m:t>𝒏</m:t>
                        </m:r>
                      </m:e>
                    </m:acc>
                    <m:r>
                      <a:rPr lang="it-IT" sz="1800" i="1">
                        <a:effectLst/>
                        <a:latin typeface="Cambria Math" panose="02040503050406030204" pitchFamily="18" charset="0"/>
                        <a:ea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rPr>
                      <m:t>𝑑𝑠</m:t>
                    </m:r>
                    <m:r>
                      <a:rPr lang="it-IT" sz="1800" i="1">
                        <a:effectLst/>
                        <a:latin typeface="Cambria Math" panose="02040503050406030204" pitchFamily="18" charset="0"/>
                        <a:ea typeface="Times New Roman" panose="02020603050405020304" pitchFamily="18" charset="0"/>
                      </a:rPr>
                      <m:t>                    </m:t>
                    </m:r>
                  </m:oMath>
                </a14:m>
                <a:r>
                  <a:rPr lang="it-IT" sz="1800" dirty="0">
                    <a:effectLst/>
                    <a:latin typeface="Times New Roman" panose="02020603050405020304" pitchFamily="18" charset="0"/>
                    <a:ea typeface="Times New Roman" panose="02020603050405020304" pitchFamily="18" charset="0"/>
                  </a:rPr>
                  <a:t>     </a:t>
                </a:r>
              </a:p>
              <a:p>
                <a:pPr>
                  <a:spcAft>
                    <a:spcPts val="600"/>
                  </a:spcAft>
                </a:pPr>
                <a14:m>
                  <m:oMathPara xmlns:m="http://schemas.openxmlformats.org/officeDocument/2006/math">
                    <m:oMathParaPr>
                      <m:jc m:val="left"/>
                    </m:oMathParaPr>
                    <m:oMath xmlns:m="http://schemas.openxmlformats.org/officeDocument/2006/math">
                      <m:r>
                        <a:rPr lang="it-IT" b="0" i="1" smtClean="0">
                          <a:effectLst/>
                          <a:latin typeface="Cambria Math" panose="02040503050406030204" pitchFamily="18" charset="0"/>
                          <a:cs typeface="Calibri" panose="020F0502020204030204" pitchFamily="34" charset="0"/>
                        </a:rPr>
                        <m:t>             </m:t>
                      </m:r>
                      <m:sSub>
                        <m:sSubPr>
                          <m:ctrlPr>
                            <a:rPr lang="it-IT" i="1">
                              <a:effectLst/>
                              <a:latin typeface="Cambria Math" panose="02040503050406030204" pitchFamily="18" charset="0"/>
                              <a:cs typeface="Calibri" panose="020F0502020204030204" pitchFamily="34" charset="0"/>
                            </a:rPr>
                          </m:ctrlPr>
                        </m:sSubPr>
                        <m:e>
                          <m:r>
                            <a:rPr lang="it-IT" sz="1800" i="1">
                              <a:effectLst/>
                              <a:latin typeface="Cambria Math" panose="02040503050406030204" pitchFamily="18" charset="0"/>
                              <a:ea typeface="Times New Roman" panose="02020603050405020304" pitchFamily="18" charset="0"/>
                              <a:cs typeface="Calibri" panose="020F0502020204030204" pitchFamily="34" charset="0"/>
                            </a:rPr>
                            <m:t>𝐷</m:t>
                          </m:r>
                        </m:e>
                        <m:sub>
                          <m:r>
                            <a:rPr lang="it-IT" sz="1800" i="1">
                              <a:effectLst/>
                              <a:latin typeface="Cambria Math" panose="02040503050406030204" pitchFamily="18" charset="0"/>
                              <a:ea typeface="Times New Roman" panose="02020603050405020304" pitchFamily="18" charset="0"/>
                              <a:cs typeface="Calibri" panose="020F0502020204030204" pitchFamily="34" charset="0"/>
                            </a:rPr>
                            <m:t>𝑖</m:t>
                          </m:r>
                        </m:sub>
                      </m:sSub>
                      <m:r>
                        <a:rPr lang="it-IT" sz="1800" i="1">
                          <a:effectLst/>
                          <a:latin typeface="Cambria Math" panose="02040503050406030204" pitchFamily="18" charset="0"/>
                          <a:ea typeface="Times New Roman" panose="02020603050405020304" pitchFamily="18" charset="0"/>
                          <a:cs typeface="Calibri" panose="020F0502020204030204" pitchFamily="34" charset="0"/>
                        </a:rPr>
                        <m:t>=</m:t>
                      </m:r>
                      <m:f>
                        <m:fPr>
                          <m:ctrlPr>
                            <a:rPr lang="it-IT" i="1">
                              <a:effectLst/>
                              <a:latin typeface="Cambria Math" panose="02040503050406030204" pitchFamily="18" charset="0"/>
                              <a:cs typeface="Calibri" panose="020F0502020204030204" pitchFamily="34" charset="0"/>
                            </a:rPr>
                          </m:ctrlPr>
                        </m:fPr>
                        <m:num>
                          <m:r>
                            <a:rPr lang="it-IT" sz="1800" i="1">
                              <a:effectLst/>
                              <a:latin typeface="Cambria Math" panose="02040503050406030204" pitchFamily="18" charset="0"/>
                              <a:ea typeface="Times New Roman" panose="02020603050405020304" pitchFamily="18" charset="0"/>
                              <a:cs typeface="Calibri" panose="020F0502020204030204" pitchFamily="34" charset="0"/>
                            </a:rPr>
                            <m:t>1</m:t>
                          </m:r>
                        </m:num>
                        <m:den>
                          <m:r>
                            <a:rPr lang="it-IT" sz="1800" i="1">
                              <a:effectLst/>
                              <a:latin typeface="Cambria Math" panose="02040503050406030204" pitchFamily="18" charset="0"/>
                              <a:ea typeface="Times New Roman" panose="02020603050405020304" pitchFamily="18" charset="0"/>
                              <a:cs typeface="Calibri" panose="020F0502020204030204" pitchFamily="34" charset="0"/>
                            </a:rPr>
                            <m:t>2</m:t>
                          </m:r>
                        </m:den>
                      </m:f>
                      <m:sSub>
                        <m:sSubPr>
                          <m:ctrlPr>
                            <a:rPr lang="it-IT" i="1">
                              <a:effectLst/>
                              <a:latin typeface="Cambria Math" panose="02040503050406030204" pitchFamily="18" charset="0"/>
                              <a:cs typeface="Calibri" panose="020F0502020204030204" pitchFamily="34" charset="0"/>
                            </a:rPr>
                          </m:ctrlPr>
                        </m:sSubPr>
                        <m:e>
                          <m:r>
                            <a:rPr lang="it-IT" sz="1800" i="1">
                              <a:effectLst/>
                              <a:latin typeface="Cambria Math" panose="02040503050406030204" pitchFamily="18" charset="0"/>
                              <a:ea typeface="Times New Roman" panose="02020603050405020304" pitchFamily="18" charset="0"/>
                              <a:cs typeface="Calibri" panose="020F0502020204030204" pitchFamily="34" charset="0"/>
                            </a:rPr>
                            <m:t>𝜌</m:t>
                          </m:r>
                        </m:e>
                        <m:sub/>
                      </m:sSub>
                      <m:nary>
                        <m:naryPr>
                          <m:limLoc m:val="subSup"/>
                          <m:ctrlPr>
                            <a:rPr lang="it-IT" i="1">
                              <a:effectLst/>
                              <a:latin typeface="Cambria Math" panose="02040503050406030204" pitchFamily="18" charset="0"/>
                            </a:rPr>
                          </m:ctrlPr>
                        </m:naryPr>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0</m:t>
                          </m:r>
                        </m:sub>
                        <m:sup>
                          <m:sSub>
                            <m:sSubPr>
                              <m:ctrlPr>
                                <a:rPr lang="it-IT" i="1">
                                  <a:effectLst/>
                                  <a:latin typeface="Cambria Math" panose="02040503050406030204" pitchFamily="18" charset="0"/>
                                </a:rPr>
                              </m:ctrlPr>
                            </m:sSubPr>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𝑠</m:t>
                              </m:r>
                            </m:e>
                            <m:sub>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𝑚𝑎𝑥</m:t>
                              </m:r>
                            </m:sub>
                          </m:sSub>
                        </m:sup>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𝜑</m:t>
                          </m:r>
                          <m:f>
                            <m:fPr>
                              <m:ctrlPr>
                                <a:rPr lang="it-IT" i="1">
                                  <a:effectLst/>
                                  <a:latin typeface="Cambria Math" panose="02040503050406030204" pitchFamily="18" charset="0"/>
                                </a:rPr>
                              </m:ctrlPr>
                            </m:fPr>
                            <m:num>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𝜕𝜑</m:t>
                              </m:r>
                            </m:num>
                            <m:den>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𝑛</m:t>
                              </m:r>
                            </m:den>
                          </m:f>
                        </m:e>
                      </m:nary>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𝑑𝑠</m:t>
                      </m:r>
                    </m:oMath>
                  </m:oMathPara>
                </a14:m>
                <a:endParaRPr lang="it-IT" dirty="0"/>
              </a:p>
            </p:txBody>
          </p:sp>
        </mc:Choice>
        <mc:Fallback xmlns="">
          <p:sp>
            <p:nvSpPr>
              <p:cNvPr id="17" name="CasellaDiTesto 16">
                <a:extLst>
                  <a:ext uri="{FF2B5EF4-FFF2-40B4-BE49-F238E27FC236}">
                    <a16:creationId xmlns:a16="http://schemas.microsoft.com/office/drawing/2014/main" id="{85890D4A-CB23-C813-8385-1981844CA9F8}"/>
                  </a:ext>
                </a:extLst>
              </p:cNvPr>
              <p:cNvSpPr txBox="1">
                <a:spLocks noRot="1" noChangeAspect="1" noMove="1" noResize="1" noEditPoints="1" noAdjustHandles="1" noChangeArrowheads="1" noChangeShapeType="1" noTextEdit="1"/>
              </p:cNvSpPr>
              <p:nvPr/>
            </p:nvSpPr>
            <p:spPr>
              <a:xfrm>
                <a:off x="5602942" y="3665764"/>
                <a:ext cx="5747385" cy="2041072"/>
              </a:xfrm>
              <a:prstGeom prst="rect">
                <a:avLst/>
              </a:prstGeom>
              <a:blipFill>
                <a:blip r:embed="rId8"/>
                <a:stretch>
                  <a:fillRect b="-597"/>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 name="CasellaDiTesto 2">
                <a:extLst>
                  <a:ext uri="{FF2B5EF4-FFF2-40B4-BE49-F238E27FC236}">
                    <a16:creationId xmlns:a16="http://schemas.microsoft.com/office/drawing/2014/main" id="{A5262F71-ABB0-AB57-2083-13653FCB1FF7}"/>
                  </a:ext>
                </a:extLst>
              </p:cNvPr>
              <p:cNvSpPr txBox="1"/>
              <p:nvPr/>
            </p:nvSpPr>
            <p:spPr>
              <a:xfrm>
                <a:off x="4530427" y="5799541"/>
                <a:ext cx="6098458" cy="75995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b="0" i="1" smtClean="0">
                          <a:effectLst/>
                          <a:latin typeface="Cambria Math" panose="02040503050406030204" pitchFamily="18" charset="0"/>
                          <a:cs typeface="Calibri" panose="020F0502020204030204" pitchFamily="34" charset="0"/>
                        </a:rPr>
                        <m:t> </m:t>
                      </m:r>
                      <m:sSub>
                        <m:sSubPr>
                          <m:ctrlPr>
                            <a:rPr lang="it-IT" i="1">
                              <a:effectLst/>
                              <a:latin typeface="Cambria Math" panose="02040503050406030204" pitchFamily="18" charset="0"/>
                              <a:cs typeface="Calibri" panose="020F0502020204030204" pitchFamily="34" charset="0"/>
                            </a:rPr>
                          </m:ctrlPr>
                        </m:sSubPr>
                        <m:e>
                          <m:r>
                            <a:rPr lang="it-IT" sz="1800" i="1">
                              <a:effectLst/>
                              <a:latin typeface="Cambria Math" panose="02040503050406030204" pitchFamily="18" charset="0"/>
                              <a:ea typeface="Times New Roman" panose="02020603050405020304" pitchFamily="18" charset="0"/>
                              <a:cs typeface="Calibri" panose="020F0502020204030204" pitchFamily="34" charset="0"/>
                            </a:rPr>
                            <m:t>𝐷</m:t>
                          </m:r>
                        </m:e>
                        <m:sub>
                          <m:r>
                            <a:rPr lang="it-IT" sz="1800" i="1">
                              <a:effectLst/>
                              <a:latin typeface="Cambria Math" panose="02040503050406030204" pitchFamily="18" charset="0"/>
                              <a:ea typeface="Times New Roman" panose="02020603050405020304" pitchFamily="18" charset="0"/>
                              <a:cs typeface="Calibri" panose="020F0502020204030204" pitchFamily="34" charset="0"/>
                            </a:rPr>
                            <m:t>𝑖</m:t>
                          </m:r>
                        </m:sub>
                      </m:sSub>
                      <m:r>
                        <a:rPr lang="it-IT" sz="1800" i="1">
                          <a:effectLst/>
                          <a:latin typeface="Cambria Math" panose="02040503050406030204" pitchFamily="18" charset="0"/>
                          <a:ea typeface="Times New Roman" panose="02020603050405020304" pitchFamily="18" charset="0"/>
                          <a:cs typeface="Calibri" panose="020F0502020204030204" pitchFamily="34" charset="0"/>
                        </a:rPr>
                        <m:t>=</m:t>
                      </m:r>
                      <m:f>
                        <m:fPr>
                          <m:ctrlPr>
                            <a:rPr lang="it-IT" i="1">
                              <a:effectLst/>
                              <a:latin typeface="Cambria Math" panose="02040503050406030204" pitchFamily="18" charset="0"/>
                              <a:cs typeface="Calibri" panose="020F0502020204030204" pitchFamily="34" charset="0"/>
                            </a:rPr>
                          </m:ctrlPr>
                        </m:fPr>
                        <m:num>
                          <m:r>
                            <a:rPr lang="it-IT" sz="1800" i="1">
                              <a:effectLst/>
                              <a:latin typeface="Cambria Math" panose="02040503050406030204" pitchFamily="18" charset="0"/>
                              <a:ea typeface="Times New Roman" panose="02020603050405020304" pitchFamily="18" charset="0"/>
                              <a:cs typeface="Calibri" panose="020F0502020204030204" pitchFamily="34" charset="0"/>
                            </a:rPr>
                            <m:t>1</m:t>
                          </m:r>
                        </m:num>
                        <m:den>
                          <m:r>
                            <a:rPr lang="it-IT" sz="1800" i="1">
                              <a:effectLst/>
                              <a:latin typeface="Cambria Math" panose="02040503050406030204" pitchFamily="18" charset="0"/>
                              <a:ea typeface="Times New Roman" panose="02020603050405020304" pitchFamily="18" charset="0"/>
                              <a:cs typeface="Calibri" panose="020F0502020204030204" pitchFamily="34" charset="0"/>
                            </a:rPr>
                            <m:t>2</m:t>
                          </m:r>
                        </m:den>
                      </m:f>
                      <m:sSub>
                        <m:sSubPr>
                          <m:ctrlPr>
                            <a:rPr lang="it-IT" i="1">
                              <a:effectLst/>
                              <a:latin typeface="Cambria Math" panose="02040503050406030204" pitchFamily="18" charset="0"/>
                              <a:cs typeface="Calibri" panose="020F0502020204030204" pitchFamily="34" charset="0"/>
                            </a:rPr>
                          </m:ctrlPr>
                        </m:sSubPr>
                        <m:e>
                          <m:r>
                            <a:rPr lang="it-IT" sz="1800" i="1">
                              <a:effectLst/>
                              <a:latin typeface="Cambria Math" panose="02040503050406030204" pitchFamily="18" charset="0"/>
                              <a:ea typeface="Times New Roman" panose="02020603050405020304" pitchFamily="18" charset="0"/>
                              <a:cs typeface="Calibri" panose="020F0502020204030204" pitchFamily="34" charset="0"/>
                            </a:rPr>
                            <m:t>𝜌</m:t>
                          </m:r>
                        </m:e>
                        <m:sub/>
                      </m:sSub>
                      <m:nary>
                        <m:naryPr>
                          <m:limLoc m:val="subSup"/>
                          <m:ctrlPr>
                            <a:rPr lang="it-IT" i="1">
                              <a:effectLst/>
                              <a:latin typeface="Cambria Math" panose="02040503050406030204" pitchFamily="18" charset="0"/>
                            </a:rPr>
                          </m:ctrlPr>
                        </m:naryPr>
                        <m:sub>
                          <m:r>
                            <a:rPr lang="it-IT"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b="0" i="1" smtClean="0">
                              <a:effectLst/>
                              <a:latin typeface="Cambria Math" panose="02040503050406030204" pitchFamily="18" charset="0"/>
                              <a:ea typeface="Times New Roman" panose="02020603050405020304" pitchFamily="18" charset="0"/>
                              <a:cs typeface="Times New Roman" panose="02020603050405020304" pitchFamily="18" charset="0"/>
                            </a:rPr>
                            <m:t>𝑏</m:t>
                          </m:r>
                          <m:r>
                            <a:rPr lang="it-IT" sz="1800" b="0" i="1" smtClean="0">
                              <a:effectLst/>
                              <a:latin typeface="Cambria Math" panose="02040503050406030204" pitchFamily="18" charset="0"/>
                              <a:ea typeface="Times New Roman" panose="02020603050405020304" pitchFamily="18" charset="0"/>
                              <a:cs typeface="Times New Roman" panose="02020603050405020304" pitchFamily="18" charset="0"/>
                            </a:rPr>
                            <m:t>/2</m:t>
                          </m:r>
                        </m:sub>
                        <m:sup>
                          <m:r>
                            <a:rPr lang="it-IT" b="0" i="1" smtClean="0">
                              <a:effectLst/>
                              <a:latin typeface="Cambria Math" panose="02040503050406030204" pitchFamily="18" charset="0"/>
                            </a:rPr>
                            <m:t>𝑏</m:t>
                          </m:r>
                          <m:r>
                            <a:rPr lang="it-IT" b="0" i="1" smtClean="0">
                              <a:effectLst/>
                              <a:latin typeface="Cambria Math" panose="02040503050406030204" pitchFamily="18" charset="0"/>
                            </a:rPr>
                            <m:t>/2</m:t>
                          </m:r>
                        </m:sup>
                        <m:e>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𝜑</m:t>
                          </m:r>
                          <m:f>
                            <m:fPr>
                              <m:ctrlPr>
                                <a:rPr lang="it-IT" i="1">
                                  <a:effectLst/>
                                  <a:latin typeface="Cambria Math" panose="02040503050406030204" pitchFamily="18" charset="0"/>
                                </a:rPr>
                              </m:ctrlPr>
                            </m:fPr>
                            <m:num>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𝜕𝜑</m:t>
                              </m:r>
                            </m:num>
                            <m:den>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it-IT" sz="1800" b="0" i="1" smtClean="0">
                                  <a:effectLst/>
                                  <a:latin typeface="Cambria Math" panose="02040503050406030204" pitchFamily="18" charset="0"/>
                                  <a:ea typeface="Times New Roman" panose="02020603050405020304" pitchFamily="18" charset="0"/>
                                  <a:cs typeface="Times New Roman" panose="02020603050405020304" pitchFamily="18" charset="0"/>
                                </a:rPr>
                                <m:t>𝑧</m:t>
                              </m:r>
                            </m:den>
                          </m:f>
                        </m:e>
                      </m:nary>
                      <m:r>
                        <a:rPr lang="it-IT"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it-IT" sz="1800" b="0" i="1" smtClean="0">
                          <a:effectLst/>
                          <a:latin typeface="Cambria Math" panose="02040503050406030204" pitchFamily="18" charset="0"/>
                          <a:ea typeface="Times New Roman" panose="02020603050405020304" pitchFamily="18" charset="0"/>
                          <a:cs typeface="Times New Roman" panose="02020603050405020304" pitchFamily="18" charset="0"/>
                        </a:rPr>
                        <m:t>𝑦</m:t>
                      </m:r>
                    </m:oMath>
                  </m:oMathPara>
                </a14:m>
                <a:endParaRPr lang="it-IT" dirty="0"/>
              </a:p>
            </p:txBody>
          </p:sp>
        </mc:Choice>
        <mc:Fallback xmlns="">
          <p:sp>
            <p:nvSpPr>
              <p:cNvPr id="3" name="CasellaDiTesto 2">
                <a:extLst>
                  <a:ext uri="{FF2B5EF4-FFF2-40B4-BE49-F238E27FC236}">
                    <a16:creationId xmlns:a16="http://schemas.microsoft.com/office/drawing/2014/main" id="{A5262F71-ABB0-AB57-2083-13653FCB1FF7}"/>
                  </a:ext>
                </a:extLst>
              </p:cNvPr>
              <p:cNvSpPr txBox="1">
                <a:spLocks noRot="1" noChangeAspect="1" noMove="1" noResize="1" noEditPoints="1" noAdjustHandles="1" noChangeArrowheads="1" noChangeShapeType="1" noTextEdit="1"/>
              </p:cNvSpPr>
              <p:nvPr/>
            </p:nvSpPr>
            <p:spPr>
              <a:xfrm>
                <a:off x="4530427" y="5799541"/>
                <a:ext cx="6098458" cy="759952"/>
              </a:xfrm>
              <a:prstGeom prst="rect">
                <a:avLst/>
              </a:prstGeom>
              <a:blipFill>
                <a:blip r:embed="rId9"/>
                <a:stretch>
                  <a:fillRect/>
                </a:stretch>
              </a:blipFill>
            </p:spPr>
            <p:txBody>
              <a:bodyPr/>
              <a:lstStyle/>
              <a:p>
                <a:r>
                  <a:rPr lang="it-IT">
                    <a:noFill/>
                  </a:rPr>
                  <a:t> </a:t>
                </a:r>
              </a:p>
            </p:txBody>
          </p:sp>
        </mc:Fallback>
      </mc:AlternateContent>
      <p:sp>
        <p:nvSpPr>
          <p:cNvPr id="4" name="CasellaDiTesto 3">
            <a:extLst>
              <a:ext uri="{FF2B5EF4-FFF2-40B4-BE49-F238E27FC236}">
                <a16:creationId xmlns:a16="http://schemas.microsoft.com/office/drawing/2014/main" id="{EFFCFC1B-1D3F-D728-E239-2915CA447BC1}"/>
              </a:ext>
            </a:extLst>
          </p:cNvPr>
          <p:cNvSpPr txBox="1"/>
          <p:nvPr/>
        </p:nvSpPr>
        <p:spPr>
          <a:xfrm>
            <a:off x="9142771" y="5938867"/>
            <a:ext cx="1892493" cy="369332"/>
          </a:xfrm>
          <a:prstGeom prst="rect">
            <a:avLst/>
          </a:prstGeom>
          <a:noFill/>
        </p:spPr>
        <p:txBody>
          <a:bodyPr wrap="square" rtlCol="0">
            <a:spAutoFit/>
          </a:bodyPr>
          <a:lstStyle/>
          <a:p>
            <a:r>
              <a:rPr lang="it-IT" dirty="0"/>
              <a:t>Caso di scia piana </a:t>
            </a:r>
          </a:p>
        </p:txBody>
      </p:sp>
      <p:sp>
        <p:nvSpPr>
          <p:cNvPr id="9" name="CasellaDiTesto 8">
            <a:extLst>
              <a:ext uri="{FF2B5EF4-FFF2-40B4-BE49-F238E27FC236}">
                <a16:creationId xmlns:a16="http://schemas.microsoft.com/office/drawing/2014/main" id="{18E9299F-06C0-9622-C001-810A4F8BED06}"/>
              </a:ext>
            </a:extLst>
          </p:cNvPr>
          <p:cNvSpPr txBox="1"/>
          <p:nvPr/>
        </p:nvSpPr>
        <p:spPr>
          <a:xfrm>
            <a:off x="9142771" y="5060877"/>
            <a:ext cx="6098458" cy="369332"/>
          </a:xfrm>
          <a:prstGeom prst="rect">
            <a:avLst/>
          </a:prstGeom>
          <a:noFill/>
        </p:spPr>
        <p:txBody>
          <a:bodyPr wrap="square">
            <a:spAutoFit/>
          </a:bodyPr>
          <a:lstStyle/>
          <a:p>
            <a:r>
              <a:rPr lang="it-IT" dirty="0"/>
              <a:t>Caso generale </a:t>
            </a:r>
          </a:p>
        </p:txBody>
      </p:sp>
      <p:sp>
        <p:nvSpPr>
          <p:cNvPr id="11" name="Rettangolo 10">
            <a:extLst>
              <a:ext uri="{FF2B5EF4-FFF2-40B4-BE49-F238E27FC236}">
                <a16:creationId xmlns:a16="http://schemas.microsoft.com/office/drawing/2014/main" id="{D536CF0D-2422-EB30-B43F-9B184626EC06}"/>
              </a:ext>
            </a:extLst>
          </p:cNvPr>
          <p:cNvSpPr/>
          <p:nvPr/>
        </p:nvSpPr>
        <p:spPr>
          <a:xfrm>
            <a:off x="7167716" y="1958683"/>
            <a:ext cx="3347884" cy="41548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14" name="Rettangolo 13">
            <a:extLst>
              <a:ext uri="{FF2B5EF4-FFF2-40B4-BE49-F238E27FC236}">
                <a16:creationId xmlns:a16="http://schemas.microsoft.com/office/drawing/2014/main" id="{612C1D9F-4E73-3CDB-071B-82DF3630CF16}"/>
              </a:ext>
            </a:extLst>
          </p:cNvPr>
          <p:cNvSpPr/>
          <p:nvPr/>
        </p:nvSpPr>
        <p:spPr>
          <a:xfrm>
            <a:off x="7691283" y="3201179"/>
            <a:ext cx="1629698" cy="369332"/>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pic>
        <p:nvPicPr>
          <p:cNvPr id="7" name="Immagine 6" descr="Immagine che contiene diagramma&#10;&#10;Descrizione generata automaticamente">
            <a:extLst>
              <a:ext uri="{FF2B5EF4-FFF2-40B4-BE49-F238E27FC236}">
                <a16:creationId xmlns:a16="http://schemas.microsoft.com/office/drawing/2014/main" id="{73737AD8-FD51-53B8-A091-96F1FCA759E0}"/>
              </a:ext>
            </a:extLst>
          </p:cNvPr>
          <p:cNvPicPr>
            <a:picLocks noChangeAspect="1"/>
          </p:cNvPicPr>
          <p:nvPr/>
        </p:nvPicPr>
        <p:blipFill rotWithShape="1">
          <a:blip r:embed="rId10">
            <a:extLst>
              <a:ext uri="{28A0092B-C50C-407E-A947-70E740481C1C}">
                <a14:useLocalDpi xmlns:a14="http://schemas.microsoft.com/office/drawing/2010/main" val="0"/>
              </a:ext>
            </a:extLst>
          </a:blip>
          <a:srcRect b="21500"/>
          <a:stretch/>
        </p:blipFill>
        <p:spPr>
          <a:xfrm>
            <a:off x="644014" y="681038"/>
            <a:ext cx="5087060" cy="2520142"/>
          </a:xfrm>
          <a:prstGeom prst="rect">
            <a:avLst/>
          </a:prstGeom>
        </p:spPr>
      </p:pic>
    </p:spTree>
    <p:extLst>
      <p:ext uri="{BB962C8B-B14F-4D97-AF65-F5344CB8AC3E}">
        <p14:creationId xmlns:p14="http://schemas.microsoft.com/office/powerpoint/2010/main" val="41162338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2190</TotalTime>
  <Words>839</Words>
  <Application>Microsoft Office PowerPoint</Application>
  <PresentationFormat>Widescreen</PresentationFormat>
  <Paragraphs>127</Paragraphs>
  <Slides>16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Calibri Light</vt:lpstr>
      <vt:lpstr>Cambria Math</vt:lpstr>
      <vt:lpstr>Times New Roman</vt:lpstr>
      <vt:lpstr>Tema di Office</vt:lpstr>
      <vt:lpstr>Analisi aerodinamica nel piano di Trefftz</vt:lpstr>
      <vt:lpstr>Obbiettivo</vt:lpstr>
      <vt:lpstr>Argomenti trattati </vt:lpstr>
      <vt:lpstr>Ala di lunghezza finita </vt:lpstr>
      <vt:lpstr>Equazione di Prandtl</vt:lpstr>
      <vt:lpstr>Presentazione standard di PowerPoint</vt:lpstr>
      <vt:lpstr>Volume di controllo distante all’ala</vt:lpstr>
      <vt:lpstr>Presentazione standard di PowerPoint</vt:lpstr>
      <vt:lpstr>Presentazione standard di PowerPoint</vt:lpstr>
      <vt:lpstr>Presentazione standard di PowerPoint</vt:lpstr>
      <vt:lpstr>Presentazione standard di PowerPoint</vt:lpstr>
      <vt:lpstr>Forze nel piano di Trefftz</vt:lpstr>
      <vt:lpstr>Presentazione standard di PowerPoint</vt:lpstr>
      <vt:lpstr>Ali con winglet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Simone Piccaluga</dc:creator>
  <cp:lastModifiedBy>Alessandro Bottaro</cp:lastModifiedBy>
  <cp:revision>30</cp:revision>
  <dcterms:created xsi:type="dcterms:W3CDTF">2023-03-01T14:40:37Z</dcterms:created>
  <dcterms:modified xsi:type="dcterms:W3CDTF">2023-03-23T17:02:24Z</dcterms:modified>
</cp:coreProperties>
</file>