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79" r:id="rId4"/>
    <p:sldId id="305" r:id="rId5"/>
    <p:sldId id="280" r:id="rId6"/>
    <p:sldId id="282" r:id="rId7"/>
    <p:sldId id="304" r:id="rId8"/>
    <p:sldId id="283" r:id="rId9"/>
    <p:sldId id="285" r:id="rId10"/>
    <p:sldId id="286" r:id="rId11"/>
    <p:sldId id="287" r:id="rId12"/>
    <p:sldId id="306" r:id="rId13"/>
    <p:sldId id="289" r:id="rId14"/>
    <p:sldId id="312" r:id="rId15"/>
    <p:sldId id="292" r:id="rId16"/>
    <p:sldId id="310" r:id="rId17"/>
    <p:sldId id="314" r:id="rId18"/>
    <p:sldId id="315" r:id="rId19"/>
    <p:sldId id="316" r:id="rId20"/>
    <p:sldId id="317" r:id="rId21"/>
    <p:sldId id="321" r:id="rId22"/>
    <p:sldId id="322" r:id="rId23"/>
    <p:sldId id="323" r:id="rId24"/>
    <p:sldId id="325" r:id="rId25"/>
    <p:sldId id="302" r:id="rId26"/>
    <p:sldId id="326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7" autoAdjust="0"/>
  </p:normalViewPr>
  <p:slideViewPr>
    <p:cSldViewPr>
      <p:cViewPr>
        <p:scale>
          <a:sx n="80" d="100"/>
          <a:sy n="80" d="100"/>
        </p:scale>
        <p:origin x="-150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A1B9D-4FB4-4EE7-9B81-2EE0807CC9D7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C868B3-B01F-4C6C-91EB-29ABDD49C38A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Design </a:t>
          </a:r>
          <a:r>
            <a:rPr lang="it-IT" sz="1800" b="1" dirty="0" err="1" smtClean="0">
              <a:solidFill>
                <a:schemeClr val="tx1"/>
              </a:solidFill>
            </a:rPr>
            <a:t>Modeler</a:t>
          </a:r>
          <a:endParaRPr lang="it-IT" sz="1800" b="1" dirty="0" smtClean="0">
            <a:solidFill>
              <a:schemeClr val="tx1"/>
            </a:solidFill>
          </a:endParaRPr>
        </a:p>
        <a:p>
          <a:r>
            <a:rPr lang="it-IT" sz="1400" dirty="0" smtClean="0">
              <a:solidFill>
                <a:schemeClr val="tx1"/>
              </a:solidFill>
            </a:rPr>
            <a:t>GEOMETRY </a:t>
          </a:r>
          <a:r>
            <a:rPr lang="it-IT" sz="1400" dirty="0" err="1" smtClean="0">
              <a:solidFill>
                <a:schemeClr val="tx1"/>
              </a:solidFill>
            </a:rPr>
            <a:t>profile</a:t>
          </a:r>
          <a:endParaRPr lang="it-IT" sz="1400" dirty="0">
            <a:solidFill>
              <a:schemeClr val="tx1"/>
            </a:solidFill>
          </a:endParaRPr>
        </a:p>
      </dgm:t>
    </dgm:pt>
    <dgm:pt modelId="{1E55F47D-959A-4D7C-9272-5A0423FF77C9}" type="parTrans" cxnId="{B9F540E2-AB12-4639-B6D1-9995F1421B0E}">
      <dgm:prSet/>
      <dgm:spPr/>
      <dgm:t>
        <a:bodyPr/>
        <a:lstStyle/>
        <a:p>
          <a:endParaRPr lang="it-IT"/>
        </a:p>
      </dgm:t>
    </dgm:pt>
    <dgm:pt modelId="{B15F151E-4240-415E-BF55-F87AFDFB7DD7}" type="sibTrans" cxnId="{B9F540E2-AB12-4639-B6D1-9995F1421B0E}">
      <dgm:prSet/>
      <dgm:spPr/>
      <dgm:t>
        <a:bodyPr/>
        <a:lstStyle/>
        <a:p>
          <a:endParaRPr lang="it-IT"/>
        </a:p>
      </dgm:t>
    </dgm:pt>
    <dgm:pt modelId="{BB6E6D9C-97DA-43A9-8FA9-6307037A615E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000" b="1" dirty="0" err="1" smtClean="0">
              <a:solidFill>
                <a:schemeClr val="tx1"/>
              </a:solidFill>
            </a:rPr>
            <a:t>Workbench</a:t>
          </a:r>
          <a:endParaRPr lang="it-IT" sz="2000" b="1" dirty="0" smtClean="0">
            <a:solidFill>
              <a:schemeClr val="tx1"/>
            </a:solidFill>
          </a:endParaRPr>
        </a:p>
        <a:p>
          <a:r>
            <a:rPr lang="it-IT" sz="1400" dirty="0" smtClean="0">
              <a:solidFill>
                <a:schemeClr val="tx1"/>
              </a:solidFill>
            </a:rPr>
            <a:t>NO INFLATION</a:t>
          </a:r>
          <a:endParaRPr lang="it-IT" sz="1400" dirty="0">
            <a:solidFill>
              <a:schemeClr val="tx1"/>
            </a:solidFill>
          </a:endParaRPr>
        </a:p>
      </dgm:t>
    </dgm:pt>
    <dgm:pt modelId="{81FC9E4C-448D-4E01-8A0D-5A7FA2352324}" type="parTrans" cxnId="{79DA0572-FA66-4761-B6FB-4D7330DC1B2D}">
      <dgm:prSet/>
      <dgm:spPr/>
      <dgm:t>
        <a:bodyPr/>
        <a:lstStyle/>
        <a:p>
          <a:endParaRPr lang="it-IT"/>
        </a:p>
      </dgm:t>
    </dgm:pt>
    <dgm:pt modelId="{690705B0-EBF6-4743-BEA6-E55C8820DD88}" type="sibTrans" cxnId="{79DA0572-FA66-4761-B6FB-4D7330DC1B2D}">
      <dgm:prSet/>
      <dgm:spPr/>
      <dgm:t>
        <a:bodyPr/>
        <a:lstStyle/>
        <a:p>
          <a:endParaRPr lang="it-IT"/>
        </a:p>
      </dgm:t>
    </dgm:pt>
    <dgm:pt modelId="{36CD6670-DD1A-4AD9-95DE-35D432F2AAA5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000" b="1" dirty="0" err="1" smtClean="0">
              <a:solidFill>
                <a:schemeClr val="tx1"/>
              </a:solidFill>
            </a:rPr>
            <a:t>Fluent</a:t>
          </a:r>
          <a:endParaRPr lang="it-IT" sz="2000" b="1" dirty="0" smtClean="0">
            <a:solidFill>
              <a:schemeClr val="tx1"/>
            </a:solidFill>
          </a:endParaRPr>
        </a:p>
        <a:p>
          <a:r>
            <a:rPr lang="it-IT" sz="1400" dirty="0" smtClean="0">
              <a:solidFill>
                <a:schemeClr val="tx1"/>
              </a:solidFill>
            </a:rPr>
            <a:t>INVISCID MODEL</a:t>
          </a:r>
          <a:endParaRPr lang="it-IT" sz="1400" dirty="0">
            <a:solidFill>
              <a:schemeClr val="tx1"/>
            </a:solidFill>
          </a:endParaRPr>
        </a:p>
      </dgm:t>
    </dgm:pt>
    <dgm:pt modelId="{D9725AA0-B4D4-422B-8EB5-E6FBD74A9BF3}" type="parTrans" cxnId="{0104EA61-38B9-4334-8936-C6219427A4D6}">
      <dgm:prSet/>
      <dgm:spPr/>
      <dgm:t>
        <a:bodyPr/>
        <a:lstStyle/>
        <a:p>
          <a:endParaRPr lang="it-IT"/>
        </a:p>
      </dgm:t>
    </dgm:pt>
    <dgm:pt modelId="{F5E5FE58-5F76-40D8-B862-C6DEBFC9E392}" type="sibTrans" cxnId="{0104EA61-38B9-4334-8936-C6219427A4D6}">
      <dgm:prSet/>
      <dgm:spPr/>
      <dgm:t>
        <a:bodyPr/>
        <a:lstStyle/>
        <a:p>
          <a:endParaRPr lang="it-IT"/>
        </a:p>
      </dgm:t>
    </dgm:pt>
    <dgm:pt modelId="{8E0B30DA-840A-47AC-9621-4402E3F5F846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000" b="1" dirty="0" err="1" smtClean="0">
              <a:solidFill>
                <a:schemeClr val="tx1"/>
              </a:solidFill>
            </a:rPr>
            <a:t>Workbench</a:t>
          </a:r>
          <a:endParaRPr lang="it-IT" sz="2000" b="1" dirty="0" smtClean="0">
            <a:solidFill>
              <a:schemeClr val="tx1"/>
            </a:solidFill>
          </a:endParaRPr>
        </a:p>
        <a:p>
          <a:r>
            <a:rPr lang="it-IT" sz="1400" b="0" dirty="0" smtClean="0">
              <a:solidFill>
                <a:schemeClr val="tx1"/>
              </a:solidFill>
            </a:rPr>
            <a:t>WITH INFLATION</a:t>
          </a:r>
          <a:endParaRPr lang="it-IT" sz="1400" b="0" dirty="0">
            <a:solidFill>
              <a:schemeClr val="tx1"/>
            </a:solidFill>
          </a:endParaRPr>
        </a:p>
      </dgm:t>
    </dgm:pt>
    <dgm:pt modelId="{2AA22DD5-2FEA-41B8-81E3-B0FB9E44E370}" type="parTrans" cxnId="{03A84C68-2E55-48A0-B1DF-919ED811F6A0}">
      <dgm:prSet/>
      <dgm:spPr/>
      <dgm:t>
        <a:bodyPr/>
        <a:lstStyle/>
        <a:p>
          <a:endParaRPr lang="it-IT"/>
        </a:p>
      </dgm:t>
    </dgm:pt>
    <dgm:pt modelId="{0D028788-FCFD-4403-AC9B-03BD3F3FF189}" type="sibTrans" cxnId="{03A84C68-2E55-48A0-B1DF-919ED811F6A0}">
      <dgm:prSet/>
      <dgm:spPr/>
      <dgm:t>
        <a:bodyPr/>
        <a:lstStyle/>
        <a:p>
          <a:endParaRPr lang="it-IT"/>
        </a:p>
      </dgm:t>
    </dgm:pt>
    <dgm:pt modelId="{379FE1A9-58CB-4673-977B-94C5D0644158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000" b="1" dirty="0" err="1" smtClean="0">
              <a:solidFill>
                <a:schemeClr val="tx1"/>
              </a:solidFill>
            </a:rPr>
            <a:t>Fluent</a:t>
          </a:r>
          <a:endParaRPr lang="it-IT" sz="2000" b="1" dirty="0" smtClean="0">
            <a:solidFill>
              <a:schemeClr val="tx1"/>
            </a:solidFill>
          </a:endParaRPr>
        </a:p>
        <a:p>
          <a:r>
            <a:rPr lang="it-IT" sz="1400" dirty="0" smtClean="0">
              <a:solidFill>
                <a:schemeClr val="tx1"/>
              </a:solidFill>
            </a:rPr>
            <a:t>SST-TRANSITION MODEL</a:t>
          </a:r>
          <a:endParaRPr lang="it-IT" sz="1400" dirty="0">
            <a:solidFill>
              <a:schemeClr val="tx1"/>
            </a:solidFill>
          </a:endParaRPr>
        </a:p>
      </dgm:t>
    </dgm:pt>
    <dgm:pt modelId="{78BE7978-EAF7-409A-96F0-EB9BB5962749}" type="parTrans" cxnId="{4AC08FF7-C8E3-4081-939E-5EA031727C64}">
      <dgm:prSet/>
      <dgm:spPr/>
      <dgm:t>
        <a:bodyPr/>
        <a:lstStyle/>
        <a:p>
          <a:endParaRPr lang="it-IT"/>
        </a:p>
      </dgm:t>
    </dgm:pt>
    <dgm:pt modelId="{C9228987-E846-4484-9B17-28028F6F7F2A}" type="sibTrans" cxnId="{4AC08FF7-C8E3-4081-939E-5EA031727C64}">
      <dgm:prSet/>
      <dgm:spPr/>
      <dgm:t>
        <a:bodyPr/>
        <a:lstStyle/>
        <a:p>
          <a:endParaRPr lang="it-IT"/>
        </a:p>
      </dgm:t>
    </dgm:pt>
    <dgm:pt modelId="{75F3294B-C5AE-440F-AA46-DB3F0FF56A7B}">
      <dgm:prSet phldrT="[Testo]" custT="1"/>
      <dgm:spPr/>
      <dgm:t>
        <a:bodyPr/>
        <a:lstStyle/>
        <a:p>
          <a:r>
            <a:rPr lang="it-IT" sz="3200" b="1" dirty="0" smtClean="0"/>
            <a:t>WING PROFILE</a:t>
          </a:r>
          <a:endParaRPr lang="it-IT" sz="3200" b="1" dirty="0"/>
        </a:p>
      </dgm:t>
    </dgm:pt>
    <dgm:pt modelId="{68BFD5D4-5DCE-4368-9D94-EB83EA5DD499}" type="parTrans" cxnId="{7E6AFF92-05AC-401B-B1A3-03719CBF8EA9}">
      <dgm:prSet/>
      <dgm:spPr/>
      <dgm:t>
        <a:bodyPr/>
        <a:lstStyle/>
        <a:p>
          <a:endParaRPr lang="it-IT"/>
        </a:p>
      </dgm:t>
    </dgm:pt>
    <dgm:pt modelId="{2F36E08D-DBA3-4006-AD4E-04D54BAED741}" type="sibTrans" cxnId="{7E6AFF92-05AC-401B-B1A3-03719CBF8EA9}">
      <dgm:prSet/>
      <dgm:spPr/>
      <dgm:t>
        <a:bodyPr/>
        <a:lstStyle/>
        <a:p>
          <a:endParaRPr lang="it-IT"/>
        </a:p>
      </dgm:t>
    </dgm:pt>
    <dgm:pt modelId="{0D419455-53B1-4B8A-AD0C-5A118ACA5830}">
      <dgm:prSet phldrT="[Testo]" custT="1"/>
      <dgm:spPr/>
      <dgm:t>
        <a:bodyPr/>
        <a:lstStyle/>
        <a:p>
          <a:r>
            <a:rPr lang="it-IT" sz="3200" b="1" dirty="0" smtClean="0"/>
            <a:t>MESH</a:t>
          </a:r>
          <a:endParaRPr lang="it-IT" sz="3200" b="1" dirty="0"/>
        </a:p>
      </dgm:t>
    </dgm:pt>
    <dgm:pt modelId="{08CBC66E-4CBD-4C5F-9D2C-A0A5F3113110}" type="parTrans" cxnId="{40B153A6-084B-4FDA-B297-224ABBDADE68}">
      <dgm:prSet/>
      <dgm:spPr/>
      <dgm:t>
        <a:bodyPr/>
        <a:lstStyle/>
        <a:p>
          <a:endParaRPr lang="it-IT"/>
        </a:p>
      </dgm:t>
    </dgm:pt>
    <dgm:pt modelId="{42790A31-316F-4E04-BBD9-1156E0C28D6E}" type="sibTrans" cxnId="{40B153A6-084B-4FDA-B297-224ABBDADE68}">
      <dgm:prSet/>
      <dgm:spPr/>
      <dgm:t>
        <a:bodyPr/>
        <a:lstStyle/>
        <a:p>
          <a:endParaRPr lang="it-IT"/>
        </a:p>
      </dgm:t>
    </dgm:pt>
    <dgm:pt modelId="{6E3066C7-5C21-47FB-AB54-7656969FCBE8}">
      <dgm:prSet phldrT="[Testo]" custT="1"/>
      <dgm:spPr/>
      <dgm:t>
        <a:bodyPr/>
        <a:lstStyle/>
        <a:p>
          <a:r>
            <a:rPr lang="it-IT" sz="3200" b="1" dirty="0" smtClean="0"/>
            <a:t>RESULTS</a:t>
          </a:r>
          <a:endParaRPr lang="it-IT" sz="3200" b="1" dirty="0"/>
        </a:p>
      </dgm:t>
    </dgm:pt>
    <dgm:pt modelId="{898BC63A-15A3-4040-9D78-DD93E6AFBF37}" type="parTrans" cxnId="{5A5BEAEC-18FD-4689-8E53-D7E028F95897}">
      <dgm:prSet/>
      <dgm:spPr/>
      <dgm:t>
        <a:bodyPr/>
        <a:lstStyle/>
        <a:p>
          <a:endParaRPr lang="it-IT"/>
        </a:p>
      </dgm:t>
    </dgm:pt>
    <dgm:pt modelId="{FA1E5BD6-3EBA-4A1E-9FFD-63F780E73AAE}" type="sibTrans" cxnId="{5A5BEAEC-18FD-4689-8E53-D7E028F95897}">
      <dgm:prSet/>
      <dgm:spPr/>
      <dgm:t>
        <a:bodyPr/>
        <a:lstStyle/>
        <a:p>
          <a:endParaRPr lang="it-IT"/>
        </a:p>
      </dgm:t>
    </dgm:pt>
    <dgm:pt modelId="{2BF657A3-9A5C-49DE-8AE1-0B29DFE6FA2C}" type="pres">
      <dgm:prSet presAssocID="{6C6A1B9D-4FB4-4EE7-9B81-2EE0807CC9D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6AE430-125E-4401-BD31-AE6FECE93680}" type="pres">
      <dgm:prSet presAssocID="{6C6A1B9D-4FB4-4EE7-9B81-2EE0807CC9D7}" presName="hierFlow" presStyleCnt="0"/>
      <dgm:spPr/>
    </dgm:pt>
    <dgm:pt modelId="{FEAB7F00-82D9-4709-833B-867C67AE050F}" type="pres">
      <dgm:prSet presAssocID="{6C6A1B9D-4FB4-4EE7-9B81-2EE0807CC9D7}" presName="firstBuf" presStyleCnt="0"/>
      <dgm:spPr/>
    </dgm:pt>
    <dgm:pt modelId="{6FF87627-591D-48B4-9830-E381FAE68B4A}" type="pres">
      <dgm:prSet presAssocID="{6C6A1B9D-4FB4-4EE7-9B81-2EE0807CC9D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B54B710-27D0-46BD-B412-4714AC8FC7FD}" type="pres">
      <dgm:prSet presAssocID="{1DC868B3-B01F-4C6C-91EB-29ABDD49C38A}" presName="Name17" presStyleCnt="0"/>
      <dgm:spPr/>
    </dgm:pt>
    <dgm:pt modelId="{8354C6F7-0582-4DF2-B004-0E2F52726FA0}" type="pres">
      <dgm:prSet presAssocID="{1DC868B3-B01F-4C6C-91EB-29ABDD49C38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C120BFF-16AF-4520-BF1E-806682177597}" type="pres">
      <dgm:prSet presAssocID="{1DC868B3-B01F-4C6C-91EB-29ABDD49C38A}" presName="hierChild2" presStyleCnt="0"/>
      <dgm:spPr/>
    </dgm:pt>
    <dgm:pt modelId="{1712F0E9-0582-4E44-8F1C-A5A8E92013AF}" type="pres">
      <dgm:prSet presAssocID="{81FC9E4C-448D-4E01-8A0D-5A7FA2352324}" presName="Name25" presStyleLbl="parChTrans1D2" presStyleIdx="0" presStyleCnt="2"/>
      <dgm:spPr/>
      <dgm:t>
        <a:bodyPr/>
        <a:lstStyle/>
        <a:p>
          <a:endParaRPr lang="it-IT"/>
        </a:p>
      </dgm:t>
    </dgm:pt>
    <dgm:pt modelId="{C0199A62-1000-47D7-80EB-3F2DE376643B}" type="pres">
      <dgm:prSet presAssocID="{81FC9E4C-448D-4E01-8A0D-5A7FA2352324}" presName="connTx" presStyleLbl="parChTrans1D2" presStyleIdx="0" presStyleCnt="2"/>
      <dgm:spPr/>
      <dgm:t>
        <a:bodyPr/>
        <a:lstStyle/>
        <a:p>
          <a:endParaRPr lang="it-IT"/>
        </a:p>
      </dgm:t>
    </dgm:pt>
    <dgm:pt modelId="{221A4B80-6C33-4D8C-929A-77C3B066C575}" type="pres">
      <dgm:prSet presAssocID="{BB6E6D9C-97DA-43A9-8FA9-6307037A615E}" presName="Name30" presStyleCnt="0"/>
      <dgm:spPr/>
    </dgm:pt>
    <dgm:pt modelId="{9A9140AA-1C7E-4A8A-A8F9-82FC4FB5449C}" type="pres">
      <dgm:prSet presAssocID="{BB6E6D9C-97DA-43A9-8FA9-6307037A615E}" presName="level2Shape" presStyleLbl="node2" presStyleIdx="0" presStyleCnt="2"/>
      <dgm:spPr/>
      <dgm:t>
        <a:bodyPr/>
        <a:lstStyle/>
        <a:p>
          <a:endParaRPr lang="it-IT"/>
        </a:p>
      </dgm:t>
    </dgm:pt>
    <dgm:pt modelId="{0921FFA8-FAAA-4B57-860C-E6845369EA5F}" type="pres">
      <dgm:prSet presAssocID="{BB6E6D9C-97DA-43A9-8FA9-6307037A615E}" presName="hierChild3" presStyleCnt="0"/>
      <dgm:spPr/>
    </dgm:pt>
    <dgm:pt modelId="{90030F8C-287A-4B71-ACD7-1224CB3FA315}" type="pres">
      <dgm:prSet presAssocID="{D9725AA0-B4D4-422B-8EB5-E6FBD74A9BF3}" presName="Name25" presStyleLbl="parChTrans1D3" presStyleIdx="0" presStyleCnt="2"/>
      <dgm:spPr/>
      <dgm:t>
        <a:bodyPr/>
        <a:lstStyle/>
        <a:p>
          <a:endParaRPr lang="it-IT"/>
        </a:p>
      </dgm:t>
    </dgm:pt>
    <dgm:pt modelId="{2BACC305-EFD3-4360-9688-02E843EFA541}" type="pres">
      <dgm:prSet presAssocID="{D9725AA0-B4D4-422B-8EB5-E6FBD74A9BF3}" presName="connTx" presStyleLbl="parChTrans1D3" presStyleIdx="0" presStyleCnt="2"/>
      <dgm:spPr/>
      <dgm:t>
        <a:bodyPr/>
        <a:lstStyle/>
        <a:p>
          <a:endParaRPr lang="it-IT"/>
        </a:p>
      </dgm:t>
    </dgm:pt>
    <dgm:pt modelId="{B1A11B63-C875-4381-93A4-0E0BB2BF480A}" type="pres">
      <dgm:prSet presAssocID="{36CD6670-DD1A-4AD9-95DE-35D432F2AAA5}" presName="Name30" presStyleCnt="0"/>
      <dgm:spPr/>
    </dgm:pt>
    <dgm:pt modelId="{E643E7B4-1FBC-4D6B-9819-044830A52760}" type="pres">
      <dgm:prSet presAssocID="{36CD6670-DD1A-4AD9-95DE-35D432F2AAA5}" presName="level2Shape" presStyleLbl="node3" presStyleIdx="0" presStyleCnt="2"/>
      <dgm:spPr/>
      <dgm:t>
        <a:bodyPr/>
        <a:lstStyle/>
        <a:p>
          <a:endParaRPr lang="it-IT"/>
        </a:p>
      </dgm:t>
    </dgm:pt>
    <dgm:pt modelId="{E6D6A2AC-2FA5-4DAD-A391-6FD5C19B568E}" type="pres">
      <dgm:prSet presAssocID="{36CD6670-DD1A-4AD9-95DE-35D432F2AAA5}" presName="hierChild3" presStyleCnt="0"/>
      <dgm:spPr/>
    </dgm:pt>
    <dgm:pt modelId="{3C4B3AD0-575A-47D9-885C-9B75CE730811}" type="pres">
      <dgm:prSet presAssocID="{2AA22DD5-2FEA-41B8-81E3-B0FB9E44E370}" presName="Name25" presStyleLbl="parChTrans1D2" presStyleIdx="1" presStyleCnt="2"/>
      <dgm:spPr/>
      <dgm:t>
        <a:bodyPr/>
        <a:lstStyle/>
        <a:p>
          <a:endParaRPr lang="it-IT"/>
        </a:p>
      </dgm:t>
    </dgm:pt>
    <dgm:pt modelId="{7DAB44A5-0E37-46DB-9B71-C42C1F09BA8D}" type="pres">
      <dgm:prSet presAssocID="{2AA22DD5-2FEA-41B8-81E3-B0FB9E44E370}" presName="connTx" presStyleLbl="parChTrans1D2" presStyleIdx="1" presStyleCnt="2"/>
      <dgm:spPr/>
      <dgm:t>
        <a:bodyPr/>
        <a:lstStyle/>
        <a:p>
          <a:endParaRPr lang="it-IT"/>
        </a:p>
      </dgm:t>
    </dgm:pt>
    <dgm:pt modelId="{4F118156-0679-45A8-A9FE-3483FDE305BD}" type="pres">
      <dgm:prSet presAssocID="{8E0B30DA-840A-47AC-9621-4402E3F5F846}" presName="Name30" presStyleCnt="0"/>
      <dgm:spPr/>
    </dgm:pt>
    <dgm:pt modelId="{E7DC4244-B04B-4889-A4C2-D837BCD09794}" type="pres">
      <dgm:prSet presAssocID="{8E0B30DA-840A-47AC-9621-4402E3F5F846}" presName="level2Shape" presStyleLbl="node2" presStyleIdx="1" presStyleCnt="2"/>
      <dgm:spPr/>
      <dgm:t>
        <a:bodyPr/>
        <a:lstStyle/>
        <a:p>
          <a:endParaRPr lang="it-IT"/>
        </a:p>
      </dgm:t>
    </dgm:pt>
    <dgm:pt modelId="{9ED08CFC-169C-4360-905F-F4C9810A4A74}" type="pres">
      <dgm:prSet presAssocID="{8E0B30DA-840A-47AC-9621-4402E3F5F846}" presName="hierChild3" presStyleCnt="0"/>
      <dgm:spPr/>
    </dgm:pt>
    <dgm:pt modelId="{76AAC6DE-6C4E-483A-972C-4E6B5275B970}" type="pres">
      <dgm:prSet presAssocID="{78BE7978-EAF7-409A-96F0-EB9BB5962749}" presName="Name25" presStyleLbl="parChTrans1D3" presStyleIdx="1" presStyleCnt="2"/>
      <dgm:spPr/>
      <dgm:t>
        <a:bodyPr/>
        <a:lstStyle/>
        <a:p>
          <a:endParaRPr lang="it-IT"/>
        </a:p>
      </dgm:t>
    </dgm:pt>
    <dgm:pt modelId="{3BAC81CB-FFFB-4841-B21D-2B87E13D1422}" type="pres">
      <dgm:prSet presAssocID="{78BE7978-EAF7-409A-96F0-EB9BB5962749}" presName="connTx" presStyleLbl="parChTrans1D3" presStyleIdx="1" presStyleCnt="2"/>
      <dgm:spPr/>
      <dgm:t>
        <a:bodyPr/>
        <a:lstStyle/>
        <a:p>
          <a:endParaRPr lang="it-IT"/>
        </a:p>
      </dgm:t>
    </dgm:pt>
    <dgm:pt modelId="{6F039DF8-6667-4886-A0E8-74B8747359CE}" type="pres">
      <dgm:prSet presAssocID="{379FE1A9-58CB-4673-977B-94C5D0644158}" presName="Name30" presStyleCnt="0"/>
      <dgm:spPr/>
    </dgm:pt>
    <dgm:pt modelId="{CEA59622-C4F5-4D62-A8E8-99E6E0688F5E}" type="pres">
      <dgm:prSet presAssocID="{379FE1A9-58CB-4673-977B-94C5D0644158}" presName="level2Shape" presStyleLbl="node3" presStyleIdx="1" presStyleCnt="2"/>
      <dgm:spPr/>
      <dgm:t>
        <a:bodyPr/>
        <a:lstStyle/>
        <a:p>
          <a:endParaRPr lang="it-IT"/>
        </a:p>
      </dgm:t>
    </dgm:pt>
    <dgm:pt modelId="{B783AD45-8140-4193-9776-9557250DC4E0}" type="pres">
      <dgm:prSet presAssocID="{379FE1A9-58CB-4673-977B-94C5D0644158}" presName="hierChild3" presStyleCnt="0"/>
      <dgm:spPr/>
    </dgm:pt>
    <dgm:pt modelId="{C9B562B5-9774-454B-A6B0-92955D4B14C5}" type="pres">
      <dgm:prSet presAssocID="{6C6A1B9D-4FB4-4EE7-9B81-2EE0807CC9D7}" presName="bgShapesFlow" presStyleCnt="0"/>
      <dgm:spPr/>
    </dgm:pt>
    <dgm:pt modelId="{023BD7EB-3FEE-41C1-9FC3-0DEE4A737684}" type="pres">
      <dgm:prSet presAssocID="{75F3294B-C5AE-440F-AA46-DB3F0FF56A7B}" presName="rectComp" presStyleCnt="0"/>
      <dgm:spPr/>
    </dgm:pt>
    <dgm:pt modelId="{428F3CF1-D498-4E62-BDB6-044DAF7A7E93}" type="pres">
      <dgm:prSet presAssocID="{75F3294B-C5AE-440F-AA46-DB3F0FF56A7B}" presName="bgRect" presStyleLbl="bgShp" presStyleIdx="0" presStyleCnt="3"/>
      <dgm:spPr/>
      <dgm:t>
        <a:bodyPr/>
        <a:lstStyle/>
        <a:p>
          <a:endParaRPr lang="it-IT"/>
        </a:p>
      </dgm:t>
    </dgm:pt>
    <dgm:pt modelId="{759D81A6-6B84-4F1A-9D82-26789AC752D4}" type="pres">
      <dgm:prSet presAssocID="{75F3294B-C5AE-440F-AA46-DB3F0FF56A7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D4E807-6DC1-41A0-A794-082A51786E7E}" type="pres">
      <dgm:prSet presAssocID="{75F3294B-C5AE-440F-AA46-DB3F0FF56A7B}" presName="spComp" presStyleCnt="0"/>
      <dgm:spPr/>
    </dgm:pt>
    <dgm:pt modelId="{5C9AC44B-CC3D-4C4F-BE7D-BB8F1DABFFF1}" type="pres">
      <dgm:prSet presAssocID="{75F3294B-C5AE-440F-AA46-DB3F0FF56A7B}" presName="hSp" presStyleCnt="0"/>
      <dgm:spPr/>
    </dgm:pt>
    <dgm:pt modelId="{527FFFFE-2601-4E8B-8BB4-85ADAFCAB5C8}" type="pres">
      <dgm:prSet presAssocID="{0D419455-53B1-4B8A-AD0C-5A118ACA5830}" presName="rectComp" presStyleCnt="0"/>
      <dgm:spPr/>
    </dgm:pt>
    <dgm:pt modelId="{F5CCC8B9-15CA-4DCD-9753-FAEFDDC750A0}" type="pres">
      <dgm:prSet presAssocID="{0D419455-53B1-4B8A-AD0C-5A118ACA5830}" presName="bgRect" presStyleLbl="bgShp" presStyleIdx="1" presStyleCnt="3"/>
      <dgm:spPr/>
      <dgm:t>
        <a:bodyPr/>
        <a:lstStyle/>
        <a:p>
          <a:endParaRPr lang="it-IT"/>
        </a:p>
      </dgm:t>
    </dgm:pt>
    <dgm:pt modelId="{01DEE09E-DBAF-4EE3-BD0E-FEF08C7EF945}" type="pres">
      <dgm:prSet presAssocID="{0D419455-53B1-4B8A-AD0C-5A118ACA583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7BFC94-9F47-45D3-8950-036C35BC4B2C}" type="pres">
      <dgm:prSet presAssocID="{0D419455-53B1-4B8A-AD0C-5A118ACA5830}" presName="spComp" presStyleCnt="0"/>
      <dgm:spPr/>
    </dgm:pt>
    <dgm:pt modelId="{E128934D-DBF6-40F4-A5F2-64D5EA54F121}" type="pres">
      <dgm:prSet presAssocID="{0D419455-53B1-4B8A-AD0C-5A118ACA5830}" presName="hSp" presStyleCnt="0"/>
      <dgm:spPr/>
    </dgm:pt>
    <dgm:pt modelId="{32DBADEC-96C2-4AC1-8986-50386987D244}" type="pres">
      <dgm:prSet presAssocID="{6E3066C7-5C21-47FB-AB54-7656969FCBE8}" presName="rectComp" presStyleCnt="0"/>
      <dgm:spPr/>
    </dgm:pt>
    <dgm:pt modelId="{F99B801E-CCA4-4077-9D91-A940E8877DD4}" type="pres">
      <dgm:prSet presAssocID="{6E3066C7-5C21-47FB-AB54-7656969FCBE8}" presName="bgRect" presStyleLbl="bgShp" presStyleIdx="2" presStyleCnt="3"/>
      <dgm:spPr/>
      <dgm:t>
        <a:bodyPr/>
        <a:lstStyle/>
        <a:p>
          <a:endParaRPr lang="it-IT"/>
        </a:p>
      </dgm:t>
    </dgm:pt>
    <dgm:pt modelId="{80855217-8BBB-4D37-8E03-80FC32EF8132}" type="pres">
      <dgm:prSet presAssocID="{6E3066C7-5C21-47FB-AB54-7656969FCBE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35FE92-6B9A-46BA-9276-27460685203B}" type="presOf" srcId="{BB6E6D9C-97DA-43A9-8FA9-6307037A615E}" destId="{9A9140AA-1C7E-4A8A-A8F9-82FC4FB5449C}" srcOrd="0" destOrd="0" presId="urn:microsoft.com/office/officeart/2005/8/layout/hierarchy5"/>
    <dgm:cxn modelId="{03A84C68-2E55-48A0-B1DF-919ED811F6A0}" srcId="{1DC868B3-B01F-4C6C-91EB-29ABDD49C38A}" destId="{8E0B30DA-840A-47AC-9621-4402E3F5F846}" srcOrd="1" destOrd="0" parTransId="{2AA22DD5-2FEA-41B8-81E3-B0FB9E44E370}" sibTransId="{0D028788-FCFD-4403-AC9B-03BD3F3FF189}"/>
    <dgm:cxn modelId="{0104EA61-38B9-4334-8936-C6219427A4D6}" srcId="{BB6E6D9C-97DA-43A9-8FA9-6307037A615E}" destId="{36CD6670-DD1A-4AD9-95DE-35D432F2AAA5}" srcOrd="0" destOrd="0" parTransId="{D9725AA0-B4D4-422B-8EB5-E6FBD74A9BF3}" sibTransId="{F5E5FE58-5F76-40D8-B862-C6DEBFC9E392}"/>
    <dgm:cxn modelId="{70223F02-BE11-4F60-B71E-D2A9E046C2A0}" type="presOf" srcId="{6C6A1B9D-4FB4-4EE7-9B81-2EE0807CC9D7}" destId="{2BF657A3-9A5C-49DE-8AE1-0B29DFE6FA2C}" srcOrd="0" destOrd="0" presId="urn:microsoft.com/office/officeart/2005/8/layout/hierarchy5"/>
    <dgm:cxn modelId="{0813B00F-F16C-40C2-AA2E-21D5E5CE5733}" type="presOf" srcId="{D9725AA0-B4D4-422B-8EB5-E6FBD74A9BF3}" destId="{2BACC305-EFD3-4360-9688-02E843EFA541}" srcOrd="1" destOrd="0" presId="urn:microsoft.com/office/officeart/2005/8/layout/hierarchy5"/>
    <dgm:cxn modelId="{3C1E3966-B3A8-42F4-9D1E-15B7DB1899AA}" type="presOf" srcId="{8E0B30DA-840A-47AC-9621-4402E3F5F846}" destId="{E7DC4244-B04B-4889-A4C2-D837BCD09794}" srcOrd="0" destOrd="0" presId="urn:microsoft.com/office/officeart/2005/8/layout/hierarchy5"/>
    <dgm:cxn modelId="{BC00979F-D1A6-4524-8BDE-D5DAF01BDFB1}" type="presOf" srcId="{0D419455-53B1-4B8A-AD0C-5A118ACA5830}" destId="{F5CCC8B9-15CA-4DCD-9753-FAEFDDC750A0}" srcOrd="0" destOrd="0" presId="urn:microsoft.com/office/officeart/2005/8/layout/hierarchy5"/>
    <dgm:cxn modelId="{0E41E63A-FDA2-4373-8157-B93588C9F988}" type="presOf" srcId="{D9725AA0-B4D4-422B-8EB5-E6FBD74A9BF3}" destId="{90030F8C-287A-4B71-ACD7-1224CB3FA315}" srcOrd="0" destOrd="0" presId="urn:microsoft.com/office/officeart/2005/8/layout/hierarchy5"/>
    <dgm:cxn modelId="{AA1DD62B-2C30-4A2B-9128-BD9F7756483E}" type="presOf" srcId="{379FE1A9-58CB-4673-977B-94C5D0644158}" destId="{CEA59622-C4F5-4D62-A8E8-99E6E0688F5E}" srcOrd="0" destOrd="0" presId="urn:microsoft.com/office/officeart/2005/8/layout/hierarchy5"/>
    <dgm:cxn modelId="{0D9BA702-9F38-449E-96ED-7FE9C5F7B3F1}" type="presOf" srcId="{2AA22DD5-2FEA-41B8-81E3-B0FB9E44E370}" destId="{3C4B3AD0-575A-47D9-885C-9B75CE730811}" srcOrd="0" destOrd="0" presId="urn:microsoft.com/office/officeart/2005/8/layout/hierarchy5"/>
    <dgm:cxn modelId="{44B1666D-CBBB-45DA-8324-C8D01169E386}" type="presOf" srcId="{81FC9E4C-448D-4E01-8A0D-5A7FA2352324}" destId="{C0199A62-1000-47D7-80EB-3F2DE376643B}" srcOrd="1" destOrd="0" presId="urn:microsoft.com/office/officeart/2005/8/layout/hierarchy5"/>
    <dgm:cxn modelId="{40B153A6-084B-4FDA-B297-224ABBDADE68}" srcId="{6C6A1B9D-4FB4-4EE7-9B81-2EE0807CC9D7}" destId="{0D419455-53B1-4B8A-AD0C-5A118ACA5830}" srcOrd="2" destOrd="0" parTransId="{08CBC66E-4CBD-4C5F-9D2C-A0A5F3113110}" sibTransId="{42790A31-316F-4E04-BBD9-1156E0C28D6E}"/>
    <dgm:cxn modelId="{5A5BEAEC-18FD-4689-8E53-D7E028F95897}" srcId="{6C6A1B9D-4FB4-4EE7-9B81-2EE0807CC9D7}" destId="{6E3066C7-5C21-47FB-AB54-7656969FCBE8}" srcOrd="3" destOrd="0" parTransId="{898BC63A-15A3-4040-9D78-DD93E6AFBF37}" sibTransId="{FA1E5BD6-3EBA-4A1E-9FFD-63F780E73AAE}"/>
    <dgm:cxn modelId="{9FEE3FEC-2065-4D0B-A807-E792CAA97B3A}" type="presOf" srcId="{78BE7978-EAF7-409A-96F0-EB9BB5962749}" destId="{76AAC6DE-6C4E-483A-972C-4E6B5275B970}" srcOrd="0" destOrd="0" presId="urn:microsoft.com/office/officeart/2005/8/layout/hierarchy5"/>
    <dgm:cxn modelId="{B9F540E2-AB12-4639-B6D1-9995F1421B0E}" srcId="{6C6A1B9D-4FB4-4EE7-9B81-2EE0807CC9D7}" destId="{1DC868B3-B01F-4C6C-91EB-29ABDD49C38A}" srcOrd="0" destOrd="0" parTransId="{1E55F47D-959A-4D7C-9272-5A0423FF77C9}" sibTransId="{B15F151E-4240-415E-BF55-F87AFDFB7DD7}"/>
    <dgm:cxn modelId="{F874A61D-F5FD-412B-9723-764DDC2672D2}" type="presOf" srcId="{78BE7978-EAF7-409A-96F0-EB9BB5962749}" destId="{3BAC81CB-FFFB-4841-B21D-2B87E13D1422}" srcOrd="1" destOrd="0" presId="urn:microsoft.com/office/officeart/2005/8/layout/hierarchy5"/>
    <dgm:cxn modelId="{BD83A152-0AB1-4229-A08C-698994059E0F}" type="presOf" srcId="{1DC868B3-B01F-4C6C-91EB-29ABDD49C38A}" destId="{8354C6F7-0582-4DF2-B004-0E2F52726FA0}" srcOrd="0" destOrd="0" presId="urn:microsoft.com/office/officeart/2005/8/layout/hierarchy5"/>
    <dgm:cxn modelId="{BF9F13EF-4C16-4C87-A022-8B6C10A612AD}" type="presOf" srcId="{6E3066C7-5C21-47FB-AB54-7656969FCBE8}" destId="{80855217-8BBB-4D37-8E03-80FC32EF8132}" srcOrd="1" destOrd="0" presId="urn:microsoft.com/office/officeart/2005/8/layout/hierarchy5"/>
    <dgm:cxn modelId="{4AC08FF7-C8E3-4081-939E-5EA031727C64}" srcId="{8E0B30DA-840A-47AC-9621-4402E3F5F846}" destId="{379FE1A9-58CB-4673-977B-94C5D0644158}" srcOrd="0" destOrd="0" parTransId="{78BE7978-EAF7-409A-96F0-EB9BB5962749}" sibTransId="{C9228987-E846-4484-9B17-28028F6F7F2A}"/>
    <dgm:cxn modelId="{C5116FC5-A8ED-49B7-90C9-DE379BD78A42}" type="presOf" srcId="{36CD6670-DD1A-4AD9-95DE-35D432F2AAA5}" destId="{E643E7B4-1FBC-4D6B-9819-044830A52760}" srcOrd="0" destOrd="0" presId="urn:microsoft.com/office/officeart/2005/8/layout/hierarchy5"/>
    <dgm:cxn modelId="{8C726B30-2128-45EE-B8F9-230E5E828EFC}" type="presOf" srcId="{75F3294B-C5AE-440F-AA46-DB3F0FF56A7B}" destId="{428F3CF1-D498-4E62-BDB6-044DAF7A7E93}" srcOrd="0" destOrd="0" presId="urn:microsoft.com/office/officeart/2005/8/layout/hierarchy5"/>
    <dgm:cxn modelId="{79DA0572-FA66-4761-B6FB-4D7330DC1B2D}" srcId="{1DC868B3-B01F-4C6C-91EB-29ABDD49C38A}" destId="{BB6E6D9C-97DA-43A9-8FA9-6307037A615E}" srcOrd="0" destOrd="0" parTransId="{81FC9E4C-448D-4E01-8A0D-5A7FA2352324}" sibTransId="{690705B0-EBF6-4743-BEA6-E55C8820DD88}"/>
    <dgm:cxn modelId="{6BF4A3E9-E095-4B96-B494-A26B15635785}" type="presOf" srcId="{75F3294B-C5AE-440F-AA46-DB3F0FF56A7B}" destId="{759D81A6-6B84-4F1A-9D82-26789AC752D4}" srcOrd="1" destOrd="0" presId="urn:microsoft.com/office/officeart/2005/8/layout/hierarchy5"/>
    <dgm:cxn modelId="{3D4137C9-A39E-4DD3-BCBD-EF3535260AF5}" type="presOf" srcId="{6E3066C7-5C21-47FB-AB54-7656969FCBE8}" destId="{F99B801E-CCA4-4077-9D91-A940E8877DD4}" srcOrd="0" destOrd="0" presId="urn:microsoft.com/office/officeart/2005/8/layout/hierarchy5"/>
    <dgm:cxn modelId="{62885839-11A6-4F38-B531-A6E3763747C5}" type="presOf" srcId="{0D419455-53B1-4B8A-AD0C-5A118ACA5830}" destId="{01DEE09E-DBAF-4EE3-BD0E-FEF08C7EF945}" srcOrd="1" destOrd="0" presId="urn:microsoft.com/office/officeart/2005/8/layout/hierarchy5"/>
    <dgm:cxn modelId="{7E6AFF92-05AC-401B-B1A3-03719CBF8EA9}" srcId="{6C6A1B9D-4FB4-4EE7-9B81-2EE0807CC9D7}" destId="{75F3294B-C5AE-440F-AA46-DB3F0FF56A7B}" srcOrd="1" destOrd="0" parTransId="{68BFD5D4-5DCE-4368-9D94-EB83EA5DD499}" sibTransId="{2F36E08D-DBA3-4006-AD4E-04D54BAED741}"/>
    <dgm:cxn modelId="{48B6FA92-065F-42BA-96FC-0CEEA2D9FE6F}" type="presOf" srcId="{81FC9E4C-448D-4E01-8A0D-5A7FA2352324}" destId="{1712F0E9-0582-4E44-8F1C-A5A8E92013AF}" srcOrd="0" destOrd="0" presId="urn:microsoft.com/office/officeart/2005/8/layout/hierarchy5"/>
    <dgm:cxn modelId="{991096B0-E875-4F37-ACB5-7FB1A0341D50}" type="presOf" srcId="{2AA22DD5-2FEA-41B8-81E3-B0FB9E44E370}" destId="{7DAB44A5-0E37-46DB-9B71-C42C1F09BA8D}" srcOrd="1" destOrd="0" presId="urn:microsoft.com/office/officeart/2005/8/layout/hierarchy5"/>
    <dgm:cxn modelId="{5D4F8E12-5FA2-45E7-85E0-42CB83BFC47C}" type="presParOf" srcId="{2BF657A3-9A5C-49DE-8AE1-0B29DFE6FA2C}" destId="{EE6AE430-125E-4401-BD31-AE6FECE93680}" srcOrd="0" destOrd="0" presId="urn:microsoft.com/office/officeart/2005/8/layout/hierarchy5"/>
    <dgm:cxn modelId="{750D9C06-A2A1-4EBA-BF09-6276242670D4}" type="presParOf" srcId="{EE6AE430-125E-4401-BD31-AE6FECE93680}" destId="{FEAB7F00-82D9-4709-833B-867C67AE050F}" srcOrd="0" destOrd="0" presId="urn:microsoft.com/office/officeart/2005/8/layout/hierarchy5"/>
    <dgm:cxn modelId="{7F73DCC0-1949-41BB-99E6-7EB560BD5156}" type="presParOf" srcId="{EE6AE430-125E-4401-BD31-AE6FECE93680}" destId="{6FF87627-591D-48B4-9830-E381FAE68B4A}" srcOrd="1" destOrd="0" presId="urn:microsoft.com/office/officeart/2005/8/layout/hierarchy5"/>
    <dgm:cxn modelId="{BD99011E-F510-4D3A-AAD1-A3BCCC413651}" type="presParOf" srcId="{6FF87627-591D-48B4-9830-E381FAE68B4A}" destId="{5B54B710-27D0-46BD-B412-4714AC8FC7FD}" srcOrd="0" destOrd="0" presId="urn:microsoft.com/office/officeart/2005/8/layout/hierarchy5"/>
    <dgm:cxn modelId="{3C320A02-4BCD-460A-881C-F280ED7CF507}" type="presParOf" srcId="{5B54B710-27D0-46BD-B412-4714AC8FC7FD}" destId="{8354C6F7-0582-4DF2-B004-0E2F52726FA0}" srcOrd="0" destOrd="0" presId="urn:microsoft.com/office/officeart/2005/8/layout/hierarchy5"/>
    <dgm:cxn modelId="{D03FDC8D-3AC1-4F61-A549-5B1B1516FDA3}" type="presParOf" srcId="{5B54B710-27D0-46BD-B412-4714AC8FC7FD}" destId="{3C120BFF-16AF-4520-BF1E-806682177597}" srcOrd="1" destOrd="0" presId="urn:microsoft.com/office/officeart/2005/8/layout/hierarchy5"/>
    <dgm:cxn modelId="{1EDFDB28-3A43-423A-B6BE-352951DCEA27}" type="presParOf" srcId="{3C120BFF-16AF-4520-BF1E-806682177597}" destId="{1712F0E9-0582-4E44-8F1C-A5A8E92013AF}" srcOrd="0" destOrd="0" presId="urn:microsoft.com/office/officeart/2005/8/layout/hierarchy5"/>
    <dgm:cxn modelId="{85E67255-2AF8-4B6A-8DBA-9E53053999E0}" type="presParOf" srcId="{1712F0E9-0582-4E44-8F1C-A5A8E92013AF}" destId="{C0199A62-1000-47D7-80EB-3F2DE376643B}" srcOrd="0" destOrd="0" presId="urn:microsoft.com/office/officeart/2005/8/layout/hierarchy5"/>
    <dgm:cxn modelId="{3813EB20-2781-4ED7-98AF-A31E662FC2D5}" type="presParOf" srcId="{3C120BFF-16AF-4520-BF1E-806682177597}" destId="{221A4B80-6C33-4D8C-929A-77C3B066C575}" srcOrd="1" destOrd="0" presId="urn:microsoft.com/office/officeart/2005/8/layout/hierarchy5"/>
    <dgm:cxn modelId="{0B035759-2021-4FCC-B57D-97F3BC96A169}" type="presParOf" srcId="{221A4B80-6C33-4D8C-929A-77C3B066C575}" destId="{9A9140AA-1C7E-4A8A-A8F9-82FC4FB5449C}" srcOrd="0" destOrd="0" presId="urn:microsoft.com/office/officeart/2005/8/layout/hierarchy5"/>
    <dgm:cxn modelId="{FD5BCFA3-45FA-4121-9E62-8DFDE26C553D}" type="presParOf" srcId="{221A4B80-6C33-4D8C-929A-77C3B066C575}" destId="{0921FFA8-FAAA-4B57-860C-E6845369EA5F}" srcOrd="1" destOrd="0" presId="urn:microsoft.com/office/officeart/2005/8/layout/hierarchy5"/>
    <dgm:cxn modelId="{DC6F79DF-A9CC-4217-843D-A4FFFD5B0E94}" type="presParOf" srcId="{0921FFA8-FAAA-4B57-860C-E6845369EA5F}" destId="{90030F8C-287A-4B71-ACD7-1224CB3FA315}" srcOrd="0" destOrd="0" presId="urn:microsoft.com/office/officeart/2005/8/layout/hierarchy5"/>
    <dgm:cxn modelId="{8688028B-936C-4214-B65F-0F04FC898D64}" type="presParOf" srcId="{90030F8C-287A-4B71-ACD7-1224CB3FA315}" destId="{2BACC305-EFD3-4360-9688-02E843EFA541}" srcOrd="0" destOrd="0" presId="urn:microsoft.com/office/officeart/2005/8/layout/hierarchy5"/>
    <dgm:cxn modelId="{34B7713F-CE34-4702-9A39-B9CF73EA07FB}" type="presParOf" srcId="{0921FFA8-FAAA-4B57-860C-E6845369EA5F}" destId="{B1A11B63-C875-4381-93A4-0E0BB2BF480A}" srcOrd="1" destOrd="0" presId="urn:microsoft.com/office/officeart/2005/8/layout/hierarchy5"/>
    <dgm:cxn modelId="{ED2A46EA-A8C4-4447-98B1-2E59179A6739}" type="presParOf" srcId="{B1A11B63-C875-4381-93A4-0E0BB2BF480A}" destId="{E643E7B4-1FBC-4D6B-9819-044830A52760}" srcOrd="0" destOrd="0" presId="urn:microsoft.com/office/officeart/2005/8/layout/hierarchy5"/>
    <dgm:cxn modelId="{1B5F7233-E0AF-4B5A-A84B-ACC4BF69A959}" type="presParOf" srcId="{B1A11B63-C875-4381-93A4-0E0BB2BF480A}" destId="{E6D6A2AC-2FA5-4DAD-A391-6FD5C19B568E}" srcOrd="1" destOrd="0" presId="urn:microsoft.com/office/officeart/2005/8/layout/hierarchy5"/>
    <dgm:cxn modelId="{9E3F00CB-0F79-4E44-94FD-2FE4D3F7C4DC}" type="presParOf" srcId="{3C120BFF-16AF-4520-BF1E-806682177597}" destId="{3C4B3AD0-575A-47D9-885C-9B75CE730811}" srcOrd="2" destOrd="0" presId="urn:microsoft.com/office/officeart/2005/8/layout/hierarchy5"/>
    <dgm:cxn modelId="{CEF7CFCA-6959-4951-9CEB-B4AEF5057343}" type="presParOf" srcId="{3C4B3AD0-575A-47D9-885C-9B75CE730811}" destId="{7DAB44A5-0E37-46DB-9B71-C42C1F09BA8D}" srcOrd="0" destOrd="0" presId="urn:microsoft.com/office/officeart/2005/8/layout/hierarchy5"/>
    <dgm:cxn modelId="{EE308CA6-0A00-4863-BB6D-5ACA7BB6B1AA}" type="presParOf" srcId="{3C120BFF-16AF-4520-BF1E-806682177597}" destId="{4F118156-0679-45A8-A9FE-3483FDE305BD}" srcOrd="3" destOrd="0" presId="urn:microsoft.com/office/officeart/2005/8/layout/hierarchy5"/>
    <dgm:cxn modelId="{D53F8F66-1A7C-4ADB-B49B-2ABBBF307C62}" type="presParOf" srcId="{4F118156-0679-45A8-A9FE-3483FDE305BD}" destId="{E7DC4244-B04B-4889-A4C2-D837BCD09794}" srcOrd="0" destOrd="0" presId="urn:microsoft.com/office/officeart/2005/8/layout/hierarchy5"/>
    <dgm:cxn modelId="{E3909A06-0FAC-44A0-BF4C-259CDB0A59D6}" type="presParOf" srcId="{4F118156-0679-45A8-A9FE-3483FDE305BD}" destId="{9ED08CFC-169C-4360-905F-F4C9810A4A74}" srcOrd="1" destOrd="0" presId="urn:microsoft.com/office/officeart/2005/8/layout/hierarchy5"/>
    <dgm:cxn modelId="{5BCB4309-E5F4-4F80-BA88-972018172FF6}" type="presParOf" srcId="{9ED08CFC-169C-4360-905F-F4C9810A4A74}" destId="{76AAC6DE-6C4E-483A-972C-4E6B5275B970}" srcOrd="0" destOrd="0" presId="urn:microsoft.com/office/officeart/2005/8/layout/hierarchy5"/>
    <dgm:cxn modelId="{6B1CFE71-FE3A-42EB-A209-1B79345B2156}" type="presParOf" srcId="{76AAC6DE-6C4E-483A-972C-4E6B5275B970}" destId="{3BAC81CB-FFFB-4841-B21D-2B87E13D1422}" srcOrd="0" destOrd="0" presId="urn:microsoft.com/office/officeart/2005/8/layout/hierarchy5"/>
    <dgm:cxn modelId="{9FDD7545-72BB-45DC-B4C2-798E7CBA8493}" type="presParOf" srcId="{9ED08CFC-169C-4360-905F-F4C9810A4A74}" destId="{6F039DF8-6667-4886-A0E8-74B8747359CE}" srcOrd="1" destOrd="0" presId="urn:microsoft.com/office/officeart/2005/8/layout/hierarchy5"/>
    <dgm:cxn modelId="{B288715D-0B27-4C19-AB93-C69971A801C1}" type="presParOf" srcId="{6F039DF8-6667-4886-A0E8-74B8747359CE}" destId="{CEA59622-C4F5-4D62-A8E8-99E6E0688F5E}" srcOrd="0" destOrd="0" presId="urn:microsoft.com/office/officeart/2005/8/layout/hierarchy5"/>
    <dgm:cxn modelId="{B1CAFDCB-0CD0-4D26-A239-04A1E5FDD4A7}" type="presParOf" srcId="{6F039DF8-6667-4886-A0E8-74B8747359CE}" destId="{B783AD45-8140-4193-9776-9557250DC4E0}" srcOrd="1" destOrd="0" presId="urn:microsoft.com/office/officeart/2005/8/layout/hierarchy5"/>
    <dgm:cxn modelId="{245AF8B5-A547-4D14-9E23-278326DB88B1}" type="presParOf" srcId="{2BF657A3-9A5C-49DE-8AE1-0B29DFE6FA2C}" destId="{C9B562B5-9774-454B-A6B0-92955D4B14C5}" srcOrd="1" destOrd="0" presId="urn:microsoft.com/office/officeart/2005/8/layout/hierarchy5"/>
    <dgm:cxn modelId="{BDABFF4F-6D7F-4745-A211-20B2A6FA2906}" type="presParOf" srcId="{C9B562B5-9774-454B-A6B0-92955D4B14C5}" destId="{023BD7EB-3FEE-41C1-9FC3-0DEE4A737684}" srcOrd="0" destOrd="0" presId="urn:microsoft.com/office/officeart/2005/8/layout/hierarchy5"/>
    <dgm:cxn modelId="{9E173841-EBA4-4077-AD05-9FBC9BEF13E3}" type="presParOf" srcId="{023BD7EB-3FEE-41C1-9FC3-0DEE4A737684}" destId="{428F3CF1-D498-4E62-BDB6-044DAF7A7E93}" srcOrd="0" destOrd="0" presId="urn:microsoft.com/office/officeart/2005/8/layout/hierarchy5"/>
    <dgm:cxn modelId="{FBE453EA-0C18-461C-8B57-44560526F77D}" type="presParOf" srcId="{023BD7EB-3FEE-41C1-9FC3-0DEE4A737684}" destId="{759D81A6-6B84-4F1A-9D82-26789AC752D4}" srcOrd="1" destOrd="0" presId="urn:microsoft.com/office/officeart/2005/8/layout/hierarchy5"/>
    <dgm:cxn modelId="{FA8990A2-4FCE-4721-8FDB-53C747CF43D7}" type="presParOf" srcId="{C9B562B5-9774-454B-A6B0-92955D4B14C5}" destId="{68D4E807-6DC1-41A0-A794-082A51786E7E}" srcOrd="1" destOrd="0" presId="urn:microsoft.com/office/officeart/2005/8/layout/hierarchy5"/>
    <dgm:cxn modelId="{C215F95F-6C3B-4CA2-B413-DF79EC64B54D}" type="presParOf" srcId="{68D4E807-6DC1-41A0-A794-082A51786E7E}" destId="{5C9AC44B-CC3D-4C4F-BE7D-BB8F1DABFFF1}" srcOrd="0" destOrd="0" presId="urn:microsoft.com/office/officeart/2005/8/layout/hierarchy5"/>
    <dgm:cxn modelId="{4F105FA2-8E9C-45D2-B82A-74ED3F2FAEE7}" type="presParOf" srcId="{C9B562B5-9774-454B-A6B0-92955D4B14C5}" destId="{527FFFFE-2601-4E8B-8BB4-85ADAFCAB5C8}" srcOrd="2" destOrd="0" presId="urn:microsoft.com/office/officeart/2005/8/layout/hierarchy5"/>
    <dgm:cxn modelId="{1F8B1570-9C9E-42FB-BEDC-4BFE45E47EF7}" type="presParOf" srcId="{527FFFFE-2601-4E8B-8BB4-85ADAFCAB5C8}" destId="{F5CCC8B9-15CA-4DCD-9753-FAEFDDC750A0}" srcOrd="0" destOrd="0" presId="urn:microsoft.com/office/officeart/2005/8/layout/hierarchy5"/>
    <dgm:cxn modelId="{90E3A55E-CF88-4281-89E7-810DB6178F4C}" type="presParOf" srcId="{527FFFFE-2601-4E8B-8BB4-85ADAFCAB5C8}" destId="{01DEE09E-DBAF-4EE3-BD0E-FEF08C7EF945}" srcOrd="1" destOrd="0" presId="urn:microsoft.com/office/officeart/2005/8/layout/hierarchy5"/>
    <dgm:cxn modelId="{FD6BCBE7-2E78-4FE2-8F3F-42E249AA301F}" type="presParOf" srcId="{C9B562B5-9774-454B-A6B0-92955D4B14C5}" destId="{AD7BFC94-9F47-45D3-8950-036C35BC4B2C}" srcOrd="3" destOrd="0" presId="urn:microsoft.com/office/officeart/2005/8/layout/hierarchy5"/>
    <dgm:cxn modelId="{0A0B147C-6CB9-4DD9-BA1A-CDB8953570EB}" type="presParOf" srcId="{AD7BFC94-9F47-45D3-8950-036C35BC4B2C}" destId="{E128934D-DBF6-40F4-A5F2-64D5EA54F121}" srcOrd="0" destOrd="0" presId="urn:microsoft.com/office/officeart/2005/8/layout/hierarchy5"/>
    <dgm:cxn modelId="{66BE4667-25F3-4460-9CD2-FF686A32607F}" type="presParOf" srcId="{C9B562B5-9774-454B-A6B0-92955D4B14C5}" destId="{32DBADEC-96C2-4AC1-8986-50386987D244}" srcOrd="4" destOrd="0" presId="urn:microsoft.com/office/officeart/2005/8/layout/hierarchy5"/>
    <dgm:cxn modelId="{925290FD-3257-4496-A784-A762669657BC}" type="presParOf" srcId="{32DBADEC-96C2-4AC1-8986-50386987D244}" destId="{F99B801E-CCA4-4077-9D91-A940E8877DD4}" srcOrd="0" destOrd="0" presId="urn:microsoft.com/office/officeart/2005/8/layout/hierarchy5"/>
    <dgm:cxn modelId="{D78172E5-CD27-4BF1-AF28-6764374EF4EA}" type="presParOf" srcId="{32DBADEC-96C2-4AC1-8986-50386987D244}" destId="{80855217-8BBB-4D37-8E03-80FC32EF813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B801E-CCA4-4077-9D91-A940E8877DD4}">
      <dsp:nvSpPr>
        <dsp:cNvPr id="0" name=""/>
        <dsp:cNvSpPr/>
      </dsp:nvSpPr>
      <dsp:spPr>
        <a:xfrm>
          <a:off x="4645243" y="0"/>
          <a:ext cx="1989115" cy="46413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RESULTS</a:t>
          </a:r>
          <a:endParaRPr lang="it-IT" sz="3200" b="1" kern="1200" dirty="0"/>
        </a:p>
      </dsp:txBody>
      <dsp:txXfrm>
        <a:off x="4645243" y="0"/>
        <a:ext cx="1989115" cy="1392413"/>
      </dsp:txXfrm>
    </dsp:sp>
    <dsp:sp modelId="{F5CCC8B9-15CA-4DCD-9753-FAEFDDC750A0}">
      <dsp:nvSpPr>
        <dsp:cNvPr id="0" name=""/>
        <dsp:cNvSpPr/>
      </dsp:nvSpPr>
      <dsp:spPr>
        <a:xfrm>
          <a:off x="2322982" y="0"/>
          <a:ext cx="1989115" cy="46413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MESH</a:t>
          </a:r>
          <a:endParaRPr lang="it-IT" sz="3200" b="1" kern="1200" dirty="0"/>
        </a:p>
      </dsp:txBody>
      <dsp:txXfrm>
        <a:off x="2322982" y="0"/>
        <a:ext cx="1989115" cy="1392413"/>
      </dsp:txXfrm>
    </dsp:sp>
    <dsp:sp modelId="{428F3CF1-D498-4E62-BDB6-044DAF7A7E93}">
      <dsp:nvSpPr>
        <dsp:cNvPr id="0" name=""/>
        <dsp:cNvSpPr/>
      </dsp:nvSpPr>
      <dsp:spPr>
        <a:xfrm>
          <a:off x="721" y="0"/>
          <a:ext cx="1989115" cy="46413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WING PROFILE</a:t>
          </a:r>
          <a:endParaRPr lang="it-IT" sz="3200" b="1" kern="1200" dirty="0"/>
        </a:p>
      </dsp:txBody>
      <dsp:txXfrm>
        <a:off x="721" y="0"/>
        <a:ext cx="1989115" cy="1392413"/>
      </dsp:txXfrm>
    </dsp:sp>
    <dsp:sp modelId="{8354C6F7-0582-4DF2-B004-0E2F52726FA0}">
      <dsp:nvSpPr>
        <dsp:cNvPr id="0" name=""/>
        <dsp:cNvSpPr/>
      </dsp:nvSpPr>
      <dsp:spPr>
        <a:xfrm>
          <a:off x="167294" y="2507636"/>
          <a:ext cx="1665729" cy="83286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Design </a:t>
          </a:r>
          <a:r>
            <a:rPr lang="it-IT" sz="1800" b="1" kern="1200" dirty="0" err="1" smtClean="0">
              <a:solidFill>
                <a:schemeClr val="tx1"/>
              </a:solidFill>
            </a:rPr>
            <a:t>Modeler</a:t>
          </a:r>
          <a:endParaRPr lang="it-IT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GEOMETRY </a:t>
          </a:r>
          <a:r>
            <a:rPr lang="it-IT" sz="1400" kern="1200" dirty="0" err="1" smtClean="0">
              <a:solidFill>
                <a:schemeClr val="tx1"/>
              </a:solidFill>
            </a:rPr>
            <a:t>profile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191688" y="2532030"/>
        <a:ext cx="1616941" cy="784076"/>
      </dsp:txXfrm>
    </dsp:sp>
    <dsp:sp modelId="{1712F0E9-0582-4E44-8F1C-A5A8E92013AF}">
      <dsp:nvSpPr>
        <dsp:cNvPr id="0" name=""/>
        <dsp:cNvSpPr/>
      </dsp:nvSpPr>
      <dsp:spPr>
        <a:xfrm rot="19457599">
          <a:off x="1755899" y="2668470"/>
          <a:ext cx="820540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820540" y="16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145656" y="2664106"/>
        <a:ext cx="41027" cy="41027"/>
      </dsp:txXfrm>
    </dsp:sp>
    <dsp:sp modelId="{9A9140AA-1C7E-4A8A-A8F9-82FC4FB5449C}">
      <dsp:nvSpPr>
        <dsp:cNvPr id="0" name=""/>
        <dsp:cNvSpPr/>
      </dsp:nvSpPr>
      <dsp:spPr>
        <a:xfrm>
          <a:off x="2499315" y="2028739"/>
          <a:ext cx="1665729" cy="83286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chemeClr val="tx1"/>
              </a:solidFill>
            </a:rPr>
            <a:t>Workbench</a:t>
          </a:r>
          <a:endParaRPr lang="it-IT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NO INFLATION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2523709" y="2053133"/>
        <a:ext cx="1616941" cy="784076"/>
      </dsp:txXfrm>
    </dsp:sp>
    <dsp:sp modelId="{90030F8C-287A-4B71-ACD7-1224CB3FA315}">
      <dsp:nvSpPr>
        <dsp:cNvPr id="0" name=""/>
        <dsp:cNvSpPr/>
      </dsp:nvSpPr>
      <dsp:spPr>
        <a:xfrm>
          <a:off x="4165044" y="2429021"/>
          <a:ext cx="666291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666291" y="161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481533" y="2428514"/>
        <a:ext cx="33314" cy="33314"/>
      </dsp:txXfrm>
    </dsp:sp>
    <dsp:sp modelId="{E643E7B4-1FBC-4D6B-9819-044830A52760}">
      <dsp:nvSpPr>
        <dsp:cNvPr id="0" name=""/>
        <dsp:cNvSpPr/>
      </dsp:nvSpPr>
      <dsp:spPr>
        <a:xfrm>
          <a:off x="4831336" y="2028739"/>
          <a:ext cx="1665729" cy="83286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chemeClr val="tx1"/>
              </a:solidFill>
            </a:rPr>
            <a:t>Fluent</a:t>
          </a:r>
          <a:endParaRPr lang="it-IT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INVISCID MODEL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4855730" y="2053133"/>
        <a:ext cx="1616941" cy="784076"/>
      </dsp:txXfrm>
    </dsp:sp>
    <dsp:sp modelId="{3C4B3AD0-575A-47D9-885C-9B75CE730811}">
      <dsp:nvSpPr>
        <dsp:cNvPr id="0" name=""/>
        <dsp:cNvSpPr/>
      </dsp:nvSpPr>
      <dsp:spPr>
        <a:xfrm rot="2142401">
          <a:off x="1755899" y="3147367"/>
          <a:ext cx="820540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820540" y="16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145656" y="3143003"/>
        <a:ext cx="41027" cy="41027"/>
      </dsp:txXfrm>
    </dsp:sp>
    <dsp:sp modelId="{E7DC4244-B04B-4889-A4C2-D837BCD09794}">
      <dsp:nvSpPr>
        <dsp:cNvPr id="0" name=""/>
        <dsp:cNvSpPr/>
      </dsp:nvSpPr>
      <dsp:spPr>
        <a:xfrm>
          <a:off x="2499315" y="2986533"/>
          <a:ext cx="1665729" cy="83286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chemeClr val="tx1"/>
              </a:solidFill>
            </a:rPr>
            <a:t>Workbench</a:t>
          </a:r>
          <a:endParaRPr lang="it-IT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 smtClean="0">
              <a:solidFill>
                <a:schemeClr val="tx1"/>
              </a:solidFill>
            </a:rPr>
            <a:t>WITH INFLATION</a:t>
          </a:r>
          <a:endParaRPr lang="it-IT" sz="1400" b="0" kern="1200" dirty="0">
            <a:solidFill>
              <a:schemeClr val="tx1"/>
            </a:solidFill>
          </a:endParaRPr>
        </a:p>
      </dsp:txBody>
      <dsp:txXfrm>
        <a:off x="2523709" y="3010927"/>
        <a:ext cx="1616941" cy="784076"/>
      </dsp:txXfrm>
    </dsp:sp>
    <dsp:sp modelId="{76AAC6DE-6C4E-483A-972C-4E6B5275B970}">
      <dsp:nvSpPr>
        <dsp:cNvPr id="0" name=""/>
        <dsp:cNvSpPr/>
      </dsp:nvSpPr>
      <dsp:spPr>
        <a:xfrm>
          <a:off x="4165044" y="3386816"/>
          <a:ext cx="666291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666291" y="161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481533" y="3386308"/>
        <a:ext cx="33314" cy="33314"/>
      </dsp:txXfrm>
    </dsp:sp>
    <dsp:sp modelId="{CEA59622-C4F5-4D62-A8E8-99E6E0688F5E}">
      <dsp:nvSpPr>
        <dsp:cNvPr id="0" name=""/>
        <dsp:cNvSpPr/>
      </dsp:nvSpPr>
      <dsp:spPr>
        <a:xfrm>
          <a:off x="4831336" y="2986533"/>
          <a:ext cx="1665729" cy="83286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chemeClr val="tx1"/>
              </a:solidFill>
            </a:rPr>
            <a:t>Fluent</a:t>
          </a:r>
          <a:endParaRPr lang="it-IT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SST-TRANSITION MODEL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4855730" y="3010927"/>
        <a:ext cx="1616941" cy="784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F2D1B-987F-403B-A5EC-0423DD005D63}" type="datetimeFigureOut">
              <a:rPr lang="it-IT" smtClean="0"/>
              <a:pPr/>
              <a:t>04/12/2013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C58DE-C908-47FD-A2EB-E81ACFD685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64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58DE-C908-47FD-A2EB-E81ACFD6856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D168-5A8B-46F1-BC38-25F2CD706868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F7F-2C08-42EA-BEA0-B69EF1E8F150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DB41-8BFE-4404-A3B7-D898A692ECD0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56B-B0F3-443E-A9EB-7A8E42907395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1C4E-A31E-4160-ACE7-BDD98C1443C6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CF0D-01F1-463D-9B0E-3760DF075DEC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4670-6E0C-4937-A685-6FAA4B657C1A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1EF1-98EB-421F-BB83-B47D53347D8A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DD3-D457-4FB0-8423-79C026E523A1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DAF2-1DE9-4341-B38F-F26B5B73525A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4888-72A4-4F87-AF93-B05BAB405A26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64D0-FE74-4C31-8967-97327CC390F0}" type="datetime1">
              <a:rPr lang="en-US" smtClean="0"/>
              <a:pPr/>
              <a:t>12/4/2013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Marina Bruzzone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C9F5-6A81-45E2-BDFA-2AAAD2A3D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2.png"/><Relationship Id="rId4" Type="http://schemas.openxmlformats.org/officeDocument/2006/relationships/diagramData" Target="../diagrams/data1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600" dirty="0" smtClean="0"/>
              <a:t>Master Thesis in Mechanical Engineering</a:t>
            </a:r>
            <a:endParaRPr lang="en-US" sz="5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A TOOL FOR THE PREDICTION OF TRANSITION TO TURBULENCE OVER SMALL AIRCRAFT WINGS </a:t>
            </a: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4" name="Immagine 3" descr="LogoUniversitaGen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04664"/>
            <a:ext cx="1089395" cy="144016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796136" y="6093296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Candidate: 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Marina </a:t>
            </a:r>
            <a:r>
              <a:rPr lang="it-IT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Bruzzone</a:t>
            </a: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Advisor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Prof. Jan </a:t>
            </a:r>
            <a:r>
              <a:rPr lang="it-IT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Pralits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Co-Advisor: </a:t>
            </a:r>
            <a:r>
              <a:rPr lang="it-IT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Christophe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Favre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it-IT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Co-Advisor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Prof. Alessandro </a:t>
            </a:r>
            <a:r>
              <a:rPr lang="it-IT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Bottaro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228184" y="188640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Genoa</a:t>
            </a:r>
          </a:p>
          <a:p>
            <a:pPr algn="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of Engineering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3528" y="188640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13/12/2013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910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THEORY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b="1" dirty="0" smtClean="0"/>
              <a:t>Temporal Analysis		                   	Spatial Analysis</a:t>
            </a:r>
          </a:p>
          <a:p>
            <a:pPr>
              <a:buFontTx/>
              <a:buNone/>
            </a:pPr>
            <a:r>
              <a:rPr lang="en-US" dirty="0" smtClean="0"/>
              <a:t>                         </a:t>
            </a:r>
            <a:r>
              <a:rPr lang="el-GR" dirty="0" smtClean="0"/>
              <a:t>α</a:t>
            </a:r>
            <a:r>
              <a:rPr lang="it-IT" dirty="0" smtClean="0"/>
              <a:t>,</a:t>
            </a:r>
            <a:r>
              <a:rPr lang="en-US" dirty="0" smtClean="0"/>
              <a:t>β    ϵ   </a:t>
            </a:r>
            <a:r>
              <a:rPr lang="fr-FR" dirty="0" smtClean="0"/>
              <a:t>ℝ</a:t>
            </a:r>
            <a:r>
              <a:rPr lang="en-US" dirty="0" smtClean="0"/>
              <a:t>                                                                    ω</a:t>
            </a:r>
            <a:r>
              <a:rPr lang="it-IT" dirty="0" smtClean="0"/>
              <a:t>,</a:t>
            </a:r>
            <a:r>
              <a:rPr lang="en-US" dirty="0" smtClean="0"/>
              <a:t>β   ϵ   </a:t>
            </a:r>
            <a:r>
              <a:rPr lang="fr-FR" dirty="0" smtClean="0"/>
              <a:t>ℝ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                      ω   ϵ   </a:t>
            </a:r>
            <a:r>
              <a:rPr lang="fr-FR" dirty="0" smtClean="0"/>
              <a:t>ℂ</a:t>
            </a:r>
            <a:r>
              <a:rPr lang="en-US" dirty="0" smtClean="0"/>
              <a:t>                                                                       </a:t>
            </a:r>
            <a:r>
              <a:rPr lang="el-GR" dirty="0" smtClean="0"/>
              <a:t>α</a:t>
            </a:r>
            <a:r>
              <a:rPr lang="en-US" dirty="0" smtClean="0"/>
              <a:t>    ϵ   </a:t>
            </a:r>
            <a:r>
              <a:rPr lang="fr-FR" dirty="0" smtClean="0"/>
              <a:t>ℂ</a:t>
            </a:r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r>
              <a:rPr lang="fr-FR" sz="2800" b="1" dirty="0" smtClean="0"/>
              <a:t>Perturbation </a:t>
            </a:r>
            <a:r>
              <a:rPr lang="fr-FR" sz="2800" b="1" dirty="0" err="1" smtClean="0"/>
              <a:t>velocity</a:t>
            </a:r>
            <a:r>
              <a:rPr lang="fr-FR" sz="2800" b="1" dirty="0" smtClean="0"/>
              <a:t> (SPATIAL ANALYSIS):</a:t>
            </a:r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r>
              <a:rPr lang="fr-FR" b="1" dirty="0" smtClean="0"/>
              <a:t>Stable</a:t>
            </a:r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r>
              <a:rPr lang="fr-FR" b="1" dirty="0" err="1" smtClean="0"/>
              <a:t>Neutral</a:t>
            </a:r>
            <a:endParaRPr lang="fr-FR" b="1" dirty="0"/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r>
              <a:rPr lang="fr-FR" b="1" dirty="0" err="1" smtClean="0"/>
              <a:t>Unstable</a:t>
            </a:r>
            <a:endParaRPr lang="en-US" b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10" name="Picture 8" descr="C:\Users\Marina\Pictures\tempor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20888"/>
            <a:ext cx="42481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Marina\Pictures\spati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92896"/>
            <a:ext cx="41116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933056"/>
            <a:ext cx="2881065" cy="33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9"/>
          <p:cNvSpPr txBox="1">
            <a:spLocks noChangeArrowheads="1"/>
          </p:cNvSpPr>
          <p:nvPr/>
        </p:nvSpPr>
        <p:spPr bwMode="auto">
          <a:xfrm>
            <a:off x="5724525" y="4652963"/>
            <a:ext cx="1150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/>
              <a:t>UNSTABLE</a:t>
            </a:r>
            <a:endParaRPr lang="en-US" sz="1400" b="1" dirty="0"/>
          </a:p>
        </p:txBody>
      </p:sp>
      <p:sp>
        <p:nvSpPr>
          <p:cNvPr id="15" name="CasellaDiTesto 20"/>
          <p:cNvSpPr txBox="1">
            <a:spLocks noChangeArrowheads="1"/>
          </p:cNvSpPr>
          <p:nvPr/>
        </p:nvSpPr>
        <p:spPr bwMode="auto">
          <a:xfrm>
            <a:off x="6300192" y="3645024"/>
            <a:ext cx="935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 smtClean="0"/>
              <a:t>STABLE</a:t>
            </a:r>
            <a:endParaRPr lang="it-IT" sz="1400" b="1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645024"/>
            <a:ext cx="5286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005064"/>
            <a:ext cx="5286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578193"/>
            <a:ext cx="600546" cy="2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085184"/>
            <a:ext cx="631279" cy="30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661248"/>
            <a:ext cx="571448" cy="27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2736304" cy="160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THEORY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At a given station, the </a:t>
            </a:r>
            <a:r>
              <a:rPr lang="en-US" sz="1800" dirty="0" smtClean="0">
                <a:solidFill>
                  <a:srgbClr val="C00000"/>
                </a:solidFill>
              </a:rPr>
              <a:t>total amplification rate </a:t>
            </a:r>
            <a:r>
              <a:rPr lang="en-US" sz="1800" dirty="0" smtClean="0"/>
              <a:t>of a spatially growing wave can be defined as: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600" dirty="0" smtClean="0"/>
              <a:t>A = wave amplitude </a:t>
            </a:r>
          </a:p>
          <a:p>
            <a:r>
              <a:rPr lang="en-US" sz="1600" dirty="0" err="1" smtClean="0"/>
              <a:t>Ao</a:t>
            </a:r>
            <a:r>
              <a:rPr lang="en-US" sz="1600" dirty="0" smtClean="0"/>
              <a:t>  = Xo position (where the wave becomes unstable)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C00000"/>
                </a:solidFill>
              </a:rPr>
              <a:t>envelope</a:t>
            </a:r>
            <a:r>
              <a:rPr lang="en-US" sz="1800" dirty="0" smtClean="0"/>
              <a:t> of the </a:t>
            </a:r>
          </a:p>
          <a:p>
            <a:pPr>
              <a:buNone/>
            </a:pPr>
            <a:r>
              <a:rPr lang="en-US" sz="1800" dirty="0" smtClean="0"/>
              <a:t>total amplification curves is:</a:t>
            </a:r>
            <a:endParaRPr lang="it-IT" sz="1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11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9" name="Picture 2" descr="C:\Users\Marina\Pictures\Immaginefgndfnfgnf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988840"/>
            <a:ext cx="2952328" cy="794687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725144"/>
            <a:ext cx="2208766" cy="165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797152"/>
            <a:ext cx="1996455" cy="432669"/>
          </a:xfrm>
          <a:prstGeom prst="rect">
            <a:avLst/>
          </a:prstGeom>
          <a:noFill/>
        </p:spPr>
      </p:pic>
      <p:pic>
        <p:nvPicPr>
          <p:cNvPr id="26" name="Picture 2" descr="nfact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284984"/>
            <a:ext cx="19842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ttore 2 27"/>
          <p:cNvCxnSpPr/>
          <p:nvPr/>
        </p:nvCxnSpPr>
        <p:spPr>
          <a:xfrm>
            <a:off x="6228184" y="414908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228184" y="54452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4400" b="1" dirty="0" smtClean="0"/>
          </a:p>
          <a:p>
            <a:pPr algn="ctr">
              <a:buNone/>
            </a:pPr>
            <a:endParaRPr lang="it-IT" sz="4400" b="1" dirty="0"/>
          </a:p>
          <a:p>
            <a:pPr algn="ctr">
              <a:buNone/>
            </a:pPr>
            <a:r>
              <a:rPr lang="it-IT" sz="4800" b="1" dirty="0" smtClean="0"/>
              <a:t>METHODOLOGY DEVELOPED</a:t>
            </a:r>
            <a:endParaRPr lang="it-IT" sz="4800" b="1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METHODOLOGY DEVELOPED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graphicFrame>
        <p:nvGraphicFramePr>
          <p:cNvPr id="13" name="Segnaposto contenuto 12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663508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ttangolo 15"/>
          <p:cNvSpPr/>
          <p:nvPr/>
        </p:nvSpPr>
        <p:spPr>
          <a:xfrm>
            <a:off x="6443192" y="1484784"/>
            <a:ext cx="2016224" cy="1382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8920" tIns="248920" rIns="248920" bIns="24892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3500" kern="1200" dirty="0"/>
          </a:p>
        </p:txBody>
      </p:sp>
      <p:grpSp>
        <p:nvGrpSpPr>
          <p:cNvPr id="17" name="Gruppo 16"/>
          <p:cNvGrpSpPr/>
          <p:nvPr/>
        </p:nvGrpSpPr>
        <p:grpSpPr>
          <a:xfrm>
            <a:off x="7020272" y="1700808"/>
            <a:ext cx="1989115" cy="4641378"/>
            <a:chOff x="2322982" y="0"/>
            <a:chExt cx="1989115" cy="4641378"/>
          </a:xfrm>
        </p:grpSpPr>
        <p:sp>
          <p:nvSpPr>
            <p:cNvPr id="18" name="Rettangolo arrotondato 17"/>
            <p:cNvSpPr/>
            <p:nvPr/>
          </p:nvSpPr>
          <p:spPr>
            <a:xfrm>
              <a:off x="2322982" y="0"/>
              <a:ext cx="1989115" cy="464137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2322982" y="0"/>
              <a:ext cx="1989115" cy="1392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kern="1200" dirty="0" smtClean="0"/>
                <a:t>POST-PROCESS</a:t>
              </a:r>
              <a:endParaRPr lang="it-IT" sz="3200" b="1" kern="1200" dirty="0"/>
            </a:p>
          </p:txBody>
        </p:sp>
      </p:grpSp>
      <p:cxnSp>
        <p:nvCxnSpPr>
          <p:cNvPr id="33" name="Connettore 1 32"/>
          <p:cNvCxnSpPr/>
          <p:nvPr/>
        </p:nvCxnSpPr>
        <p:spPr>
          <a:xfrm>
            <a:off x="6660232" y="4149080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660232" y="5085184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ttangolo arrotondato 37"/>
          <p:cNvSpPr/>
          <p:nvPr/>
        </p:nvSpPr>
        <p:spPr>
          <a:xfrm>
            <a:off x="7164288" y="4725144"/>
            <a:ext cx="158417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b="1" dirty="0" err="1" smtClean="0">
                <a:solidFill>
                  <a:schemeClr val="tx1"/>
                </a:solidFill>
              </a:rPr>
              <a:t>Skin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Friction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7164288" y="3717032"/>
            <a:ext cx="158417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spcBef>
                <a:spcPct val="0"/>
              </a:spcBef>
            </a:pPr>
            <a:r>
              <a:rPr lang="it-IT" sz="2000" b="1" dirty="0" smtClean="0">
                <a:solidFill>
                  <a:schemeClr val="tx1"/>
                </a:solidFill>
              </a:rPr>
              <a:t>b</a:t>
            </a:r>
            <a:r>
              <a:rPr lang="it-IT" sz="2000" b="1" dirty="0">
                <a:solidFill>
                  <a:schemeClr val="tx1"/>
                </a:solidFill>
              </a:rPr>
              <a:t>l3D</a:t>
            </a:r>
          </a:p>
          <a:p>
            <a:pPr lvl="0" algn="ctr" defTabSz="889000">
              <a:spcBef>
                <a:spcPct val="0"/>
              </a:spcBef>
            </a:pPr>
            <a:r>
              <a:rPr lang="it-IT" sz="2000" b="1" dirty="0" err="1" smtClean="0">
                <a:solidFill>
                  <a:schemeClr val="tx1"/>
                </a:solidFill>
              </a:rPr>
              <a:t>autoinit</a:t>
            </a:r>
            <a:endParaRPr lang="it-IT" sz="2000" b="1" dirty="0" smtClean="0">
              <a:solidFill>
                <a:schemeClr val="tx1"/>
              </a:solidFill>
            </a:endParaRPr>
          </a:p>
          <a:p>
            <a:pPr lvl="0" algn="ctr" defTabSz="889000">
              <a:spcBef>
                <a:spcPct val="0"/>
              </a:spcBef>
            </a:pPr>
            <a:r>
              <a:rPr lang="it-IT" sz="2000" b="1" dirty="0">
                <a:solidFill>
                  <a:schemeClr val="tx1"/>
                </a:solidFill>
              </a:rPr>
              <a:t>NOLOT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861048"/>
            <a:ext cx="1991469" cy="15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C:\Users\Marina\Pictures\Immagineasdaaaaaaaaa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3212976"/>
            <a:ext cx="2121779" cy="1383070"/>
          </a:xfrm>
          <a:prstGeom prst="rect">
            <a:avLst/>
          </a:prstGeom>
          <a:noFill/>
        </p:spPr>
      </p:pic>
      <p:pic>
        <p:nvPicPr>
          <p:cNvPr id="42" name="Picture 2" descr="C:\Users\Marina\Pictures\ImmRep\NLF(1)-0416Inf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4653136"/>
            <a:ext cx="2133414" cy="1432985"/>
          </a:xfrm>
          <a:prstGeom prst="rect">
            <a:avLst/>
          </a:prstGeom>
          <a:noFill/>
        </p:spPr>
      </p:pic>
      <p:pic>
        <p:nvPicPr>
          <p:cNvPr id="43" name="Picture 7" descr="C:\Users\Marina\Desktop\KINGSTON - 17-07-2012\Backup-DAHER-SOCATA\FLUENT\NACA0012\INFLATION\INVISCID\Re2.88_M0.16\alpha0\NACA0012-Cp-alpha0-Re2.88-M0.1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3140968"/>
            <a:ext cx="2015208" cy="1511406"/>
          </a:xfrm>
          <a:prstGeom prst="rect">
            <a:avLst/>
          </a:prstGeom>
          <a:noFill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3212976"/>
            <a:ext cx="1872208" cy="144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 descr="C:\Users\Marina\Pictures\Skin-frictio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4725144"/>
            <a:ext cx="1872208" cy="112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4400" b="1" dirty="0" smtClean="0"/>
          </a:p>
          <a:p>
            <a:pPr algn="ctr">
              <a:buNone/>
            </a:pPr>
            <a:endParaRPr lang="it-IT" sz="4400" b="1" dirty="0"/>
          </a:p>
          <a:p>
            <a:pPr algn="ctr">
              <a:buNone/>
            </a:pPr>
            <a:r>
              <a:rPr lang="it-IT" sz="4800" b="1" dirty="0" smtClean="0"/>
              <a:t>TEST CASES 2D</a:t>
            </a:r>
          </a:p>
          <a:p>
            <a:pPr algn="ctr">
              <a:buNone/>
            </a:pPr>
            <a:endParaRPr lang="it-IT" sz="4800" b="1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TEST CASES (2D)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3600" dirty="0" smtClean="0">
                <a:solidFill>
                  <a:srgbClr val="C00000"/>
                </a:solidFill>
              </a:rPr>
              <a:t>NACA0012    </a:t>
            </a:r>
            <a:r>
              <a:rPr lang="en-US" sz="1400" dirty="0" smtClean="0"/>
              <a:t>Mach = 0.128</a:t>
            </a:r>
            <a:r>
              <a:rPr lang="it-IT" sz="1400" dirty="0" smtClean="0"/>
              <a:t>, </a:t>
            </a:r>
            <a:r>
              <a:rPr lang="en-US" sz="1400" dirty="0" smtClean="0"/>
              <a:t>T = 288.15 K</a:t>
            </a:r>
            <a:r>
              <a:rPr lang="it-IT" sz="1400" dirty="0" smtClean="0"/>
              <a:t>, </a:t>
            </a:r>
            <a:r>
              <a:rPr lang="en-US" sz="1400" dirty="0" smtClean="0"/>
              <a:t>P= 101325 Pa, Re =3x10^6</a:t>
            </a:r>
          </a:p>
          <a:p>
            <a:pPr algn="r">
              <a:buNone/>
            </a:pPr>
            <a:endParaRPr lang="en-US" sz="1800" b="1" dirty="0" smtClean="0"/>
          </a:p>
          <a:p>
            <a:pPr algn="r">
              <a:buNone/>
            </a:pPr>
            <a:r>
              <a:rPr lang="en-US" sz="1800" b="1" dirty="0" smtClean="0"/>
              <a:t>   N-factor plot, amplification rate for </a:t>
            </a:r>
            <a:r>
              <a:rPr lang="en-US" sz="1800" b="1" dirty="0" err="1" smtClean="0"/>
              <a:t>AoA</a:t>
            </a:r>
            <a:r>
              <a:rPr lang="en-US" sz="1800" b="1" dirty="0" smtClean="0"/>
              <a:t> = 0°</a:t>
            </a:r>
          </a:p>
          <a:p>
            <a:pPr>
              <a:buNone/>
            </a:pPr>
            <a:r>
              <a:rPr lang="it-IT" b="1" dirty="0" smtClean="0"/>
              <a:t> </a:t>
            </a:r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  <a:p>
            <a:pPr>
              <a:buNone/>
            </a:pPr>
            <a:r>
              <a:rPr lang="it-IT" sz="1800" b="1" dirty="0" smtClean="0"/>
              <a:t>               EXPERTIMENTS vs </a:t>
            </a:r>
            <a:r>
              <a:rPr lang="it-IT" sz="1800" b="1" dirty="0" err="1" smtClean="0"/>
              <a:t>Nolot</a:t>
            </a:r>
            <a:endParaRPr lang="it-IT" sz="1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15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3960366" cy="30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125" y="3212976"/>
            <a:ext cx="4968875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 flipH="1">
            <a:off x="3923928" y="27089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3635896" y="55892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C:\Users\Marina\Pictures\ImmRep\NACA00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6432" y="1628800"/>
            <a:ext cx="1937568" cy="704440"/>
          </a:xfrm>
          <a:prstGeom prst="rect">
            <a:avLst/>
          </a:prstGeom>
          <a:noFill/>
        </p:spPr>
      </p:pic>
      <p:sp>
        <p:nvSpPr>
          <p:cNvPr id="20" name="Anello 19"/>
          <p:cNvSpPr/>
          <p:nvPr/>
        </p:nvSpPr>
        <p:spPr>
          <a:xfrm>
            <a:off x="2411760" y="3861048"/>
            <a:ext cx="360040" cy="360040"/>
          </a:xfrm>
          <a:prstGeom prst="donut">
            <a:avLst>
              <a:gd name="adj" fmla="val 2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Anello 20"/>
          <p:cNvSpPr/>
          <p:nvPr/>
        </p:nvSpPr>
        <p:spPr>
          <a:xfrm>
            <a:off x="4860032" y="4293096"/>
            <a:ext cx="216024" cy="216024"/>
          </a:xfrm>
          <a:prstGeom prst="donut">
            <a:avLst>
              <a:gd name="adj" fmla="val 22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solidFill>
                <a:sysClr val="windowText" lastClr="000000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2915816" y="4077072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TEST CASES (2D)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3600" dirty="0" smtClean="0">
                <a:solidFill>
                  <a:srgbClr val="C00000"/>
                </a:solidFill>
              </a:rPr>
              <a:t>NACA0012    </a:t>
            </a:r>
            <a:r>
              <a:rPr lang="en-US" sz="1400" dirty="0" smtClean="0"/>
              <a:t>Mach = 0.128</a:t>
            </a:r>
            <a:r>
              <a:rPr lang="it-IT" sz="1400" dirty="0" smtClean="0"/>
              <a:t>, </a:t>
            </a:r>
            <a:r>
              <a:rPr lang="en-US" sz="1400" dirty="0" smtClean="0"/>
              <a:t>T = 288.15 K</a:t>
            </a:r>
            <a:r>
              <a:rPr lang="it-IT" sz="1400" dirty="0" smtClean="0"/>
              <a:t>, </a:t>
            </a:r>
            <a:r>
              <a:rPr lang="en-US" sz="1400" dirty="0" smtClean="0"/>
              <a:t>P= 101325 Pa, Re =3x10^6</a:t>
            </a:r>
          </a:p>
          <a:p>
            <a:pPr>
              <a:buNone/>
            </a:pPr>
            <a:r>
              <a:rPr lang="it-IT" sz="2400" b="1" dirty="0" err="1" smtClean="0"/>
              <a:t>Viscous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Calculation</a:t>
            </a:r>
            <a:endParaRPr lang="it-IT" sz="2400" b="1" dirty="0" smtClean="0"/>
          </a:p>
          <a:p>
            <a:pPr>
              <a:buNone/>
            </a:pPr>
            <a:r>
              <a:rPr lang="it-IT" sz="1600" dirty="0" err="1" smtClean="0"/>
              <a:t>Transition</a:t>
            </a:r>
            <a:r>
              <a:rPr lang="it-IT" sz="1600" dirty="0" smtClean="0"/>
              <a:t> location in </a:t>
            </a:r>
            <a:r>
              <a:rPr lang="it-IT" sz="1600" b="1" dirty="0" err="1" smtClean="0"/>
              <a:t>viscous</a:t>
            </a:r>
            <a:r>
              <a:rPr lang="it-IT" sz="1600" b="1" dirty="0" smtClean="0"/>
              <a:t> case -&gt; </a:t>
            </a:r>
            <a:r>
              <a:rPr lang="it-IT" sz="1600" b="1" dirty="0" err="1" smtClean="0"/>
              <a:t>Cf</a:t>
            </a:r>
            <a:endParaRPr lang="it-IT" sz="1600" b="1" dirty="0" smtClean="0"/>
          </a:p>
          <a:p>
            <a:pPr>
              <a:buNone/>
            </a:pPr>
            <a:r>
              <a:rPr lang="it-IT" sz="1600" b="1" dirty="0" err="1" smtClean="0"/>
              <a:t>Rapid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growth</a:t>
            </a:r>
            <a:r>
              <a:rPr lang="it-IT" sz="1600" b="1" dirty="0" smtClean="0"/>
              <a:t> -&gt; </a:t>
            </a:r>
            <a:r>
              <a:rPr lang="it-IT" sz="1600" dirty="0" err="1" smtClean="0"/>
              <a:t>switch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laminar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turbulent</a:t>
            </a:r>
            <a:endParaRPr lang="it-IT" sz="1600" dirty="0" smtClean="0"/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16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15" name="Picture 2" descr="C:\Users\Marina\Pictures\ImmRep\NACA00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6432" y="1628800"/>
            <a:ext cx="1937568" cy="704440"/>
          </a:xfrm>
          <a:prstGeom prst="rect">
            <a:avLst/>
          </a:prstGeom>
          <a:noFill/>
        </p:spPr>
      </p:pic>
      <p:pic>
        <p:nvPicPr>
          <p:cNvPr id="18" name="Picture 6" descr="C:\Users\Marina\Pictures\Skin-fri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3114912" cy="1872208"/>
          </a:xfrm>
          <a:prstGeom prst="rect">
            <a:avLst/>
          </a:prstGeom>
          <a:noFill/>
        </p:spPr>
      </p:pic>
      <p:pic>
        <p:nvPicPr>
          <p:cNvPr id="6146" name="Picture 2" descr="C:\Users\Marina\Pictures\Immagineasdasdasdasdasdasdasdasdasdasdasdas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4725" y="2924944"/>
            <a:ext cx="5629275" cy="3552825"/>
          </a:xfrm>
          <a:prstGeom prst="rect">
            <a:avLst/>
          </a:prstGeom>
          <a:noFill/>
        </p:spPr>
      </p:pic>
      <p:sp>
        <p:nvSpPr>
          <p:cNvPr id="19" name="Anello 18"/>
          <p:cNvSpPr/>
          <p:nvPr/>
        </p:nvSpPr>
        <p:spPr>
          <a:xfrm>
            <a:off x="1043608" y="5229200"/>
            <a:ext cx="216024" cy="216024"/>
          </a:xfrm>
          <a:prstGeom prst="donut">
            <a:avLst>
              <a:gd name="adj" fmla="val 2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Anello 19"/>
          <p:cNvSpPr/>
          <p:nvPr/>
        </p:nvSpPr>
        <p:spPr>
          <a:xfrm>
            <a:off x="4283968" y="3645024"/>
            <a:ext cx="216024" cy="216024"/>
          </a:xfrm>
          <a:prstGeom prst="donut">
            <a:avLst>
              <a:gd name="adj" fmla="val 22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solidFill>
                <a:sysClr val="windowText" lastClr="00000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1403648" y="3861048"/>
            <a:ext cx="2736304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TEST CASES (2D)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>
                <a:solidFill>
                  <a:srgbClr val="C00000"/>
                </a:solidFill>
              </a:rPr>
              <a:t>NLF0416	</a:t>
            </a:r>
            <a:r>
              <a:rPr lang="en-US" sz="3600" dirty="0" smtClean="0"/>
              <a:t>    </a:t>
            </a:r>
            <a:r>
              <a:rPr lang="en-US" sz="1400" dirty="0" smtClean="0"/>
              <a:t>Mach = 0.1</a:t>
            </a:r>
            <a:r>
              <a:rPr lang="it-IT" sz="1400" dirty="0" smtClean="0"/>
              <a:t>, </a:t>
            </a:r>
            <a:r>
              <a:rPr lang="en-US" sz="1400" dirty="0" smtClean="0"/>
              <a:t>T = 288.15 K</a:t>
            </a:r>
            <a:r>
              <a:rPr lang="it-IT" sz="1400" dirty="0" smtClean="0"/>
              <a:t>, </a:t>
            </a:r>
            <a:r>
              <a:rPr lang="en-US" sz="1400" dirty="0" smtClean="0"/>
              <a:t>P= 101325 Pa, Re =4x10^6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Transition location in </a:t>
            </a:r>
          </a:p>
          <a:p>
            <a:pPr>
              <a:buNone/>
            </a:pPr>
            <a:r>
              <a:rPr lang="en-US" sz="1800" dirty="0" smtClean="0"/>
              <a:t>the article</a:t>
            </a:r>
          </a:p>
          <a:p>
            <a:pPr>
              <a:buNone/>
            </a:pPr>
            <a:r>
              <a:rPr lang="en-US" sz="1800" dirty="0" smtClean="0"/>
              <a:t>(</a:t>
            </a:r>
            <a:r>
              <a:rPr lang="en-US" sz="1800" dirty="0"/>
              <a:t>“</a:t>
            </a:r>
            <a:r>
              <a:rPr lang="en-US" sz="1800" dirty="0" smtClean="0"/>
              <a:t>Transition-Flow-</a:t>
            </a:r>
          </a:p>
          <a:p>
            <a:pPr>
              <a:buNone/>
            </a:pPr>
            <a:r>
              <a:rPr lang="en-US" sz="1800" dirty="0" smtClean="0"/>
              <a:t>Occurrence-Estimation </a:t>
            </a:r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/>
              <a:t>A New Method”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by </a:t>
            </a:r>
            <a:r>
              <a:rPr lang="en-US" sz="1800" dirty="0"/>
              <a:t>Paul-Dan </a:t>
            </a:r>
            <a:r>
              <a:rPr lang="en-US" sz="1800" dirty="0" err="1"/>
              <a:t>Silisteanu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and </a:t>
            </a:r>
            <a:r>
              <a:rPr lang="en-US" sz="1800" dirty="0" err="1"/>
              <a:t>Ruxandra</a:t>
            </a:r>
            <a:r>
              <a:rPr lang="en-US" sz="1800" dirty="0"/>
              <a:t> M. </a:t>
            </a:r>
            <a:r>
              <a:rPr lang="en-US" sz="1800" dirty="0" err="1"/>
              <a:t>Botez</a:t>
            </a:r>
            <a:r>
              <a:rPr lang="en-US" sz="1800" dirty="0"/>
              <a:t> </a:t>
            </a:r>
            <a:r>
              <a:rPr lang="en-US" sz="1800" dirty="0" smtClean="0"/>
              <a:t>) </a:t>
            </a:r>
          </a:p>
          <a:p>
            <a:pPr>
              <a:buNone/>
            </a:pPr>
            <a:r>
              <a:rPr lang="en-US" sz="1800" dirty="0" smtClean="0"/>
              <a:t>is actually the </a:t>
            </a:r>
          </a:p>
          <a:p>
            <a:pPr>
              <a:buNone/>
            </a:pPr>
            <a:r>
              <a:rPr lang="en-US" sz="1800" dirty="0" smtClean="0"/>
              <a:t>the separation </a:t>
            </a:r>
          </a:p>
          <a:p>
            <a:pPr>
              <a:buNone/>
            </a:pPr>
            <a:r>
              <a:rPr lang="en-US" sz="1800" dirty="0" smtClean="0"/>
              <a:t>location. </a:t>
            </a:r>
            <a:endParaRPr lang="it-IT" sz="1800" dirty="0" smtClean="0"/>
          </a:p>
          <a:p>
            <a:pPr>
              <a:buNone/>
            </a:pPr>
            <a:endParaRPr lang="it-IT" sz="1800" b="1" dirty="0" smtClean="0"/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17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10" name="Picture 4" descr="C:\Users\Marina\Pictures\Immaginexxxxxxxxxxxxxxxxxxxxxxxxx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3639" y="2564904"/>
            <a:ext cx="6180361" cy="3659767"/>
          </a:xfrm>
          <a:prstGeom prst="rect">
            <a:avLst/>
          </a:prstGeom>
          <a:noFill/>
        </p:spPr>
      </p:pic>
      <p:pic>
        <p:nvPicPr>
          <p:cNvPr id="14" name="Picture 2" descr="C:\Users\Marina\Pictures\ImmRep\NLF(1)-04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1578" y="1628800"/>
            <a:ext cx="2082422" cy="71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4400" b="1" dirty="0" smtClean="0"/>
          </a:p>
          <a:p>
            <a:pPr algn="ctr">
              <a:buNone/>
            </a:pPr>
            <a:endParaRPr lang="it-IT" sz="4400" b="1" dirty="0"/>
          </a:p>
          <a:p>
            <a:pPr algn="ctr">
              <a:buNone/>
            </a:pPr>
            <a:r>
              <a:rPr lang="it-IT" sz="4800" b="1" dirty="0" smtClean="0"/>
              <a:t>TEST CASE </a:t>
            </a:r>
            <a:r>
              <a:rPr lang="it-IT" sz="4800" b="1" dirty="0"/>
              <a:t>3</a:t>
            </a:r>
            <a:r>
              <a:rPr lang="it-IT" sz="4800" b="1" dirty="0" smtClean="0"/>
              <a:t>D</a:t>
            </a:r>
            <a:endParaRPr lang="it-IT" sz="4800" b="1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TEST CASE (3D)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3600" dirty="0" smtClean="0">
                <a:solidFill>
                  <a:srgbClr val="C00000"/>
                </a:solidFill>
              </a:rPr>
              <a:t>SPHEROID	</a:t>
            </a:r>
            <a:r>
              <a:rPr lang="en-US" sz="3600" dirty="0" smtClean="0"/>
              <a:t>    </a:t>
            </a:r>
            <a:r>
              <a:rPr lang="en-US" sz="1400" dirty="0" smtClean="0"/>
              <a:t>Mach = 0.3</a:t>
            </a:r>
            <a:r>
              <a:rPr lang="it-IT" sz="1400" dirty="0" smtClean="0"/>
              <a:t>, </a:t>
            </a:r>
            <a:r>
              <a:rPr lang="en-US" sz="1400" dirty="0" smtClean="0"/>
              <a:t>T = 281.53 K</a:t>
            </a:r>
            <a:r>
              <a:rPr lang="it-IT" sz="1400" dirty="0" smtClean="0"/>
              <a:t>, </a:t>
            </a:r>
            <a:r>
              <a:rPr lang="en-US" sz="1400" dirty="0" smtClean="0"/>
              <a:t>P= 101325 Pa, Re =7.2x10^6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MESH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C00000"/>
                </a:solidFill>
              </a:rPr>
              <a:t>PRESSURE DISTRIBUTION</a:t>
            </a:r>
          </a:p>
          <a:p>
            <a:pP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on the spheroid </a:t>
            </a:r>
          </a:p>
          <a:p>
            <a:pPr>
              <a:buNone/>
            </a:pPr>
            <a:r>
              <a:rPr lang="en-US" sz="1800" dirty="0" smtClean="0"/>
              <a:t>              (for </a:t>
            </a:r>
            <a:r>
              <a:rPr lang="en-US" sz="1800" dirty="0" err="1" smtClean="0"/>
              <a:t>inviscid</a:t>
            </a:r>
            <a:r>
              <a:rPr lang="en-US" sz="1800" dirty="0" smtClean="0"/>
              <a:t> calculation):</a:t>
            </a:r>
            <a:endParaRPr lang="it-IT" sz="1800" b="1" dirty="0" smtClean="0"/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19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11" name="Picture 6" descr="C:\Users\Marina\Desktop\Spheroid-alpha5-Re7.2-M0.3p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539" y="2492896"/>
            <a:ext cx="50894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3347864" cy="239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2 14"/>
          <p:cNvCxnSpPr/>
          <p:nvPr/>
        </p:nvCxnSpPr>
        <p:spPr>
          <a:xfrm>
            <a:off x="899592" y="2924944"/>
            <a:ext cx="28803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3059832" y="2924944"/>
            <a:ext cx="24482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800" b="1" dirty="0" smtClean="0"/>
              <a:t>OUTLINE</a:t>
            </a:r>
            <a:endParaRPr lang="it-IT" sz="4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Introduction and Motivation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Methodology developed</a:t>
            </a:r>
          </a:p>
          <a:p>
            <a:r>
              <a:rPr lang="en-US" dirty="0" smtClean="0"/>
              <a:t>Test cases validation in 2D</a:t>
            </a:r>
          </a:p>
          <a:p>
            <a:r>
              <a:rPr lang="en-US" dirty="0" smtClean="0"/>
              <a:t>Test case validation in 3D</a:t>
            </a:r>
          </a:p>
          <a:p>
            <a:r>
              <a:rPr lang="en-US" dirty="0" smtClean="0"/>
              <a:t>Conclusions and Future Work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TEST CASE (3D)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>
                <a:solidFill>
                  <a:srgbClr val="C00000"/>
                </a:solidFill>
              </a:rPr>
              <a:t>SPHEROID	</a:t>
            </a:r>
            <a:r>
              <a:rPr lang="en-US" sz="3600" dirty="0" smtClean="0"/>
              <a:t>    </a:t>
            </a:r>
            <a:r>
              <a:rPr lang="en-US" sz="1400" dirty="0" smtClean="0"/>
              <a:t>Mach = 0.3</a:t>
            </a:r>
            <a:r>
              <a:rPr lang="it-IT" sz="1400" dirty="0" smtClean="0"/>
              <a:t>, </a:t>
            </a:r>
            <a:r>
              <a:rPr lang="en-US" sz="1400" dirty="0" smtClean="0"/>
              <a:t>T = 281.53 K</a:t>
            </a:r>
            <a:r>
              <a:rPr lang="it-IT" sz="1400" dirty="0" smtClean="0"/>
              <a:t>, </a:t>
            </a:r>
            <a:r>
              <a:rPr lang="en-US" sz="1400" dirty="0" smtClean="0"/>
              <a:t>P= 101325 Pa, Re =7.2x10^6</a:t>
            </a:r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20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779912" cy="282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3909070" cy="26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323528" y="2348880"/>
            <a:ext cx="388843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Cp distribution </a:t>
            </a:r>
            <a:r>
              <a:rPr lang="en-US" sz="1600" b="1" dirty="0" smtClean="0"/>
              <a:t>on the symmetry plane</a:t>
            </a:r>
            <a:r>
              <a:rPr lang="en-US" sz="1600" dirty="0" smtClean="0"/>
              <a:t> for :</a:t>
            </a:r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</a:t>
            </a:r>
            <a:r>
              <a:rPr lang="en-US" sz="1400" b="1" dirty="0" err="1" smtClean="0"/>
              <a:t>AoA</a:t>
            </a:r>
            <a:r>
              <a:rPr lang="en-US" sz="1400" b="1" dirty="0" smtClean="0"/>
              <a:t>=0°</a:t>
            </a:r>
          </a:p>
          <a:p>
            <a:pPr>
              <a:lnSpc>
                <a:spcPct val="150000"/>
              </a:lnSpc>
              <a:buNone/>
            </a:pPr>
            <a:r>
              <a:rPr lang="en-US" sz="1400" b="1" dirty="0" smtClean="0"/>
              <a:t>	</a:t>
            </a:r>
            <a:r>
              <a:rPr lang="en-US" sz="1400" b="1" dirty="0" err="1" smtClean="0"/>
              <a:t>AoA</a:t>
            </a:r>
            <a:r>
              <a:rPr lang="en-US" sz="1400" b="1" dirty="0" smtClean="0"/>
              <a:t>=5° </a:t>
            </a:r>
          </a:p>
          <a:p>
            <a:pPr>
              <a:lnSpc>
                <a:spcPct val="150000"/>
              </a:lnSpc>
              <a:buNone/>
            </a:pPr>
            <a:r>
              <a:rPr lang="en-US" sz="1400" b="1" dirty="0" smtClean="0"/>
              <a:t>	</a:t>
            </a:r>
            <a:r>
              <a:rPr lang="en-US" sz="1400" b="1" dirty="0" err="1" smtClean="0"/>
              <a:t>AoA</a:t>
            </a:r>
            <a:r>
              <a:rPr lang="en-US" sz="1400" b="1" dirty="0" smtClean="0"/>
              <a:t>=10°</a:t>
            </a:r>
            <a:endParaRPr lang="it-IT" sz="1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860032" y="2348880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b="1" dirty="0" err="1" smtClean="0"/>
              <a:t>Nolot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Transition</a:t>
            </a:r>
            <a:r>
              <a:rPr lang="it-IT" sz="1600" b="1" dirty="0" smtClean="0"/>
              <a:t> location VS </a:t>
            </a:r>
            <a:r>
              <a:rPr lang="it-IT" sz="1600" b="1" dirty="0" err="1" smtClean="0"/>
              <a:t>experiments</a:t>
            </a:r>
            <a:r>
              <a:rPr lang="it-IT" sz="1600" b="1" dirty="0" smtClean="0"/>
              <a:t> :</a:t>
            </a:r>
            <a:r>
              <a:rPr lang="it-IT" sz="1600" dirty="0" smtClean="0"/>
              <a:t> 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                </a:t>
            </a:r>
            <a:r>
              <a:rPr lang="it-IT" sz="1400" dirty="0" err="1" smtClean="0"/>
              <a:t>only</a:t>
            </a:r>
            <a:r>
              <a:rPr lang="it-IT" sz="1400" dirty="0" smtClean="0"/>
              <a:t>        AoA=0°case </a:t>
            </a:r>
            <a:r>
              <a:rPr lang="it-IT" sz="1400" dirty="0" smtClean="0">
                <a:sym typeface="Wingdings" pitchFamily="2" charset="2"/>
              </a:rPr>
              <a:t> ok</a:t>
            </a:r>
            <a:r>
              <a:rPr lang="it-IT" sz="1400" dirty="0" smtClean="0"/>
              <a:t>                                                                                    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the flow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still</a:t>
            </a:r>
            <a:r>
              <a:rPr lang="it-IT" sz="1400" dirty="0" smtClean="0"/>
              <a:t> </a:t>
            </a:r>
            <a:r>
              <a:rPr lang="it-IT" sz="1400" b="1" dirty="0" err="1" smtClean="0"/>
              <a:t>axisymmetric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TEST CASE (3D)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>
                <a:solidFill>
                  <a:srgbClr val="C00000"/>
                </a:solidFill>
              </a:rPr>
              <a:t>SPHEROID	</a:t>
            </a:r>
            <a:r>
              <a:rPr lang="en-US" sz="3600" dirty="0" smtClean="0"/>
              <a:t>    </a:t>
            </a:r>
            <a:r>
              <a:rPr lang="en-US" sz="1400" dirty="0" smtClean="0"/>
              <a:t>Mach = 0.3</a:t>
            </a:r>
            <a:r>
              <a:rPr lang="it-IT" sz="1400" dirty="0" smtClean="0"/>
              <a:t>, </a:t>
            </a:r>
            <a:r>
              <a:rPr lang="en-US" sz="1400" dirty="0" smtClean="0"/>
              <a:t>T = 281.53 K</a:t>
            </a:r>
            <a:r>
              <a:rPr lang="it-IT" sz="1400" dirty="0" smtClean="0"/>
              <a:t>, </a:t>
            </a:r>
            <a:r>
              <a:rPr lang="en-US" sz="1400" dirty="0" smtClean="0"/>
              <a:t>P= 101325 Pa, Re =7.2x10^6</a:t>
            </a:r>
          </a:p>
          <a:p>
            <a:pPr>
              <a:buNone/>
            </a:pPr>
            <a:endParaRPr lang="it-IT" sz="1800" b="1" dirty="0"/>
          </a:p>
          <a:p>
            <a:r>
              <a:rPr lang="en-US" sz="1800" b="1" dirty="0" smtClean="0"/>
              <a:t>NEW IDEA 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study along the streamlines</a:t>
            </a:r>
          </a:p>
          <a:p>
            <a:endParaRPr lang="en-US" sz="1600" dirty="0" smtClean="0"/>
          </a:p>
          <a:p>
            <a:r>
              <a:rPr lang="en-US" sz="1800" b="1" dirty="0" smtClean="0"/>
              <a:t>No </a:t>
            </a:r>
            <a:r>
              <a:rPr lang="en-US" sz="1800" b="1" dirty="0" err="1" smtClean="0"/>
              <a:t>crossflow</a:t>
            </a:r>
            <a:r>
              <a:rPr lang="en-US" sz="1800" b="1" dirty="0" smtClean="0"/>
              <a:t>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one-dimensional analysis</a:t>
            </a:r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endParaRPr lang="it-IT" sz="1800" b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21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17032"/>
            <a:ext cx="3633197" cy="239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204864"/>
            <a:ext cx="3324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TEST CASE (3D)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>
                <a:solidFill>
                  <a:srgbClr val="C00000"/>
                </a:solidFill>
              </a:rPr>
              <a:t>SPHEROID	</a:t>
            </a:r>
            <a:r>
              <a:rPr lang="en-US" sz="3600" dirty="0" smtClean="0"/>
              <a:t>    </a:t>
            </a:r>
            <a:r>
              <a:rPr lang="en-US" sz="1400" dirty="0" smtClean="0"/>
              <a:t>Mach = 0.3</a:t>
            </a:r>
            <a:r>
              <a:rPr lang="it-IT" sz="1400" dirty="0" smtClean="0"/>
              <a:t>, </a:t>
            </a:r>
            <a:r>
              <a:rPr lang="en-US" sz="1400" dirty="0" smtClean="0"/>
              <a:t>T = 281.53 K</a:t>
            </a:r>
            <a:r>
              <a:rPr lang="it-IT" sz="1400" dirty="0" smtClean="0"/>
              <a:t>, </a:t>
            </a:r>
            <a:r>
              <a:rPr lang="en-US" sz="1400" dirty="0" smtClean="0"/>
              <a:t>P= 101325 Pa, Re =7.2x10^6</a:t>
            </a:r>
          </a:p>
          <a:p>
            <a:pPr>
              <a:spcBef>
                <a:spcPts val="0"/>
              </a:spcBef>
              <a:buNone/>
            </a:pPr>
            <a:r>
              <a:rPr lang="it-IT" sz="2400" b="1" dirty="0" err="1" smtClean="0"/>
              <a:t>Results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the </a:t>
            </a:r>
            <a:r>
              <a:rPr lang="it-IT" sz="2400" b="1" dirty="0" err="1" smtClean="0"/>
              <a:t>analisys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along</a:t>
            </a:r>
            <a:r>
              <a:rPr lang="it-IT" sz="2400" b="1" dirty="0" smtClean="0"/>
              <a:t> the </a:t>
            </a:r>
            <a:r>
              <a:rPr lang="it-IT" sz="2400" b="1" dirty="0" err="1" smtClean="0"/>
              <a:t>streamlines</a:t>
            </a:r>
            <a:r>
              <a:rPr lang="it-IT" sz="2400" dirty="0" smtClean="0"/>
              <a:t>:</a:t>
            </a:r>
          </a:p>
          <a:p>
            <a:pPr>
              <a:spcBef>
                <a:spcPts val="0"/>
              </a:spcBef>
              <a:buNone/>
            </a:pPr>
            <a:endParaRPr lang="it-IT" sz="2000" dirty="0" smtClean="0"/>
          </a:p>
          <a:p>
            <a:pPr>
              <a:spcBef>
                <a:spcPts val="0"/>
              </a:spcBef>
            </a:pP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streamlines</a:t>
            </a:r>
            <a:r>
              <a:rPr lang="it-IT" sz="1800" dirty="0" smtClean="0"/>
              <a:t> </a:t>
            </a:r>
            <a:r>
              <a:rPr lang="it-IT" sz="1800" dirty="0" err="1" smtClean="0"/>
              <a:t>close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the </a:t>
            </a:r>
            <a:r>
              <a:rPr lang="it-IT" sz="1800" dirty="0" err="1" smtClean="0"/>
              <a:t>symmetry</a:t>
            </a:r>
            <a:r>
              <a:rPr lang="it-IT" sz="1800" dirty="0" smtClean="0"/>
              <a:t> </a:t>
            </a:r>
            <a:r>
              <a:rPr lang="it-IT" sz="1800" dirty="0" err="1" smtClean="0"/>
              <a:t>plane</a:t>
            </a:r>
            <a:r>
              <a:rPr lang="it-IT" sz="1800" dirty="0" smtClean="0"/>
              <a:t> </a:t>
            </a:r>
            <a:r>
              <a:rPr lang="it-IT" sz="1800" dirty="0" smtClean="0">
                <a:sym typeface="Wingdings" pitchFamily="2" charset="2"/>
              </a:rPr>
              <a:t></a:t>
            </a:r>
            <a:r>
              <a:rPr lang="it-IT" sz="1800" dirty="0" smtClean="0"/>
              <a:t> </a:t>
            </a:r>
            <a:r>
              <a:rPr lang="it-IT" sz="1800" b="1" dirty="0" err="1"/>
              <a:t>P</a:t>
            </a:r>
            <a:r>
              <a:rPr lang="it-IT" sz="1800" b="1" dirty="0" err="1" smtClean="0"/>
              <a:t>roblem</a:t>
            </a:r>
            <a:r>
              <a:rPr lang="it-IT" sz="1800" dirty="0" smtClean="0"/>
              <a:t> </a:t>
            </a:r>
            <a:r>
              <a:rPr lang="it-IT" sz="1800" dirty="0" smtClean="0">
                <a:sym typeface="Wingdings" pitchFamily="2" charset="2"/>
              </a:rPr>
              <a:t></a:t>
            </a:r>
            <a:r>
              <a:rPr lang="it-IT" sz="1800" dirty="0" smtClean="0"/>
              <a:t> </a:t>
            </a:r>
            <a:r>
              <a:rPr lang="it-IT" sz="1800" dirty="0" err="1" smtClean="0"/>
              <a:t>symmetry</a:t>
            </a:r>
            <a:r>
              <a:rPr lang="it-IT" sz="1800" dirty="0" smtClean="0"/>
              <a:t> </a:t>
            </a:r>
            <a:r>
              <a:rPr lang="it-IT" sz="1800" dirty="0" err="1" smtClean="0"/>
              <a:t>plane</a:t>
            </a:r>
            <a:r>
              <a:rPr lang="it-IT" sz="1800" dirty="0" smtClean="0"/>
              <a:t> </a:t>
            </a:r>
            <a:r>
              <a:rPr lang="it-IT" sz="1800" dirty="0" err="1" smtClean="0"/>
              <a:t>boundary</a:t>
            </a:r>
            <a:r>
              <a:rPr lang="it-IT" sz="1800" dirty="0" smtClean="0"/>
              <a:t> </a:t>
            </a:r>
            <a:r>
              <a:rPr lang="it-IT" sz="1800" dirty="0" err="1" smtClean="0"/>
              <a:t>condition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Far </a:t>
            </a:r>
            <a:r>
              <a:rPr lang="it-IT" sz="1800" dirty="0" err="1" smtClean="0"/>
              <a:t>from</a:t>
            </a:r>
            <a:r>
              <a:rPr lang="it-IT" sz="1800" dirty="0" smtClean="0"/>
              <a:t> the </a:t>
            </a:r>
            <a:r>
              <a:rPr lang="it-IT" sz="1800" dirty="0" err="1" smtClean="0"/>
              <a:t>symmetry</a:t>
            </a:r>
            <a:r>
              <a:rPr lang="it-IT" sz="1800" dirty="0" smtClean="0"/>
              <a:t> </a:t>
            </a:r>
            <a:r>
              <a:rPr lang="it-IT" sz="1800" dirty="0" err="1" smtClean="0"/>
              <a:t>plane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	</a:t>
            </a:r>
            <a:r>
              <a:rPr lang="it-IT" sz="1800" dirty="0" smtClean="0">
                <a:sym typeface="Wingdings" pitchFamily="2" charset="2"/>
              </a:rPr>
              <a:t></a:t>
            </a:r>
            <a:r>
              <a:rPr lang="it-IT" sz="1800" dirty="0" smtClean="0"/>
              <a:t> </a:t>
            </a:r>
            <a:r>
              <a:rPr lang="it-IT" sz="1800" dirty="0" err="1" smtClean="0"/>
              <a:t>Nolot</a:t>
            </a:r>
            <a:r>
              <a:rPr lang="it-IT" sz="1800" dirty="0" smtClean="0"/>
              <a:t> ok</a:t>
            </a:r>
          </a:p>
          <a:p>
            <a:pPr>
              <a:buNone/>
            </a:pPr>
            <a:endParaRPr lang="it-IT" sz="1800" dirty="0" smtClean="0"/>
          </a:p>
          <a:p>
            <a:r>
              <a:rPr lang="it-IT" sz="1800" dirty="0" err="1" smtClean="0"/>
              <a:t>For</a:t>
            </a:r>
            <a:r>
              <a:rPr lang="it-IT" sz="1800" dirty="0" smtClean="0"/>
              <a:t> N=7.2 </a:t>
            </a:r>
          </a:p>
          <a:p>
            <a:pPr>
              <a:buNone/>
            </a:pPr>
            <a:r>
              <a:rPr lang="it-IT" sz="1800" dirty="0" smtClean="0"/>
              <a:t>	</a:t>
            </a:r>
            <a:r>
              <a:rPr lang="it-IT" sz="1800" dirty="0" smtClean="0">
                <a:sym typeface="Wingdings" pitchFamily="2" charset="2"/>
              </a:rPr>
              <a:t></a:t>
            </a:r>
            <a:r>
              <a:rPr lang="it-IT" sz="1800" dirty="0" smtClean="0"/>
              <a:t> </a:t>
            </a:r>
            <a:r>
              <a:rPr lang="it-IT" sz="1800" dirty="0" err="1" smtClean="0"/>
              <a:t>Nolot</a:t>
            </a:r>
            <a:r>
              <a:rPr lang="it-IT" sz="1800" dirty="0" smtClean="0"/>
              <a:t> </a:t>
            </a:r>
            <a:r>
              <a:rPr lang="it-IT" sz="1800" dirty="0" err="1" smtClean="0"/>
              <a:t>not</a:t>
            </a:r>
            <a:r>
              <a:rPr lang="it-IT" sz="1800" dirty="0" smtClean="0"/>
              <a:t> ok</a:t>
            </a:r>
          </a:p>
          <a:p>
            <a:pPr>
              <a:buNone/>
            </a:pPr>
            <a:endParaRPr lang="it-IT" sz="1800" b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22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429000"/>
            <a:ext cx="5123184" cy="302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TEST CASE (3D)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>
                <a:solidFill>
                  <a:srgbClr val="C00000"/>
                </a:solidFill>
              </a:rPr>
              <a:t>SPHEROID	</a:t>
            </a:r>
            <a:r>
              <a:rPr lang="en-US" sz="3600" dirty="0" smtClean="0"/>
              <a:t>    </a:t>
            </a:r>
            <a:r>
              <a:rPr lang="en-US" sz="1400" dirty="0" smtClean="0"/>
              <a:t>Mach = 0.3</a:t>
            </a:r>
            <a:r>
              <a:rPr lang="it-IT" sz="1400" dirty="0" smtClean="0"/>
              <a:t>, </a:t>
            </a:r>
            <a:r>
              <a:rPr lang="en-US" sz="1400" dirty="0" smtClean="0"/>
              <a:t>T = 281.53 K</a:t>
            </a:r>
            <a:r>
              <a:rPr lang="it-IT" sz="1400" dirty="0" smtClean="0"/>
              <a:t>, </a:t>
            </a:r>
            <a:r>
              <a:rPr lang="en-US" sz="1400" dirty="0" smtClean="0"/>
              <a:t>P= 101325 Pa, Re =7.2x10^6</a:t>
            </a:r>
          </a:p>
          <a:p>
            <a:pPr>
              <a:buNone/>
            </a:pPr>
            <a:r>
              <a:rPr lang="it-IT" sz="2400" b="1" dirty="0" err="1" smtClean="0"/>
              <a:t>Viscous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calculation</a:t>
            </a:r>
            <a:endParaRPr lang="it-IT" sz="2400" b="1" dirty="0" smtClean="0"/>
          </a:p>
          <a:p>
            <a:endParaRPr lang="it-IT" sz="2000" b="1" dirty="0" smtClean="0"/>
          </a:p>
          <a:p>
            <a:r>
              <a:rPr lang="it-IT" sz="1800" dirty="0" err="1" smtClean="0"/>
              <a:t>AoA</a:t>
            </a:r>
            <a:r>
              <a:rPr lang="it-IT" sz="1800" dirty="0" smtClean="0"/>
              <a:t> = 10° </a:t>
            </a:r>
          </a:p>
          <a:p>
            <a:pPr>
              <a:buNone/>
            </a:pPr>
            <a:r>
              <a:rPr lang="it-IT" sz="1800" dirty="0" smtClean="0"/>
              <a:t>	</a:t>
            </a:r>
            <a:r>
              <a:rPr lang="it-IT" sz="1800" dirty="0" smtClean="0">
                <a:sym typeface="Wingdings" pitchFamily="2" charset="2"/>
              </a:rPr>
              <a:t> </a:t>
            </a:r>
            <a:r>
              <a:rPr lang="it-IT" sz="1800" dirty="0" smtClean="0"/>
              <a:t>no </a:t>
            </a:r>
            <a:r>
              <a:rPr lang="it-IT" sz="1800" dirty="0" err="1" smtClean="0"/>
              <a:t>convergence</a:t>
            </a:r>
            <a:r>
              <a:rPr lang="it-IT" sz="1800" dirty="0" smtClean="0"/>
              <a:t> (</a:t>
            </a:r>
            <a:r>
              <a:rPr lang="it-IT" sz="1800" dirty="0" err="1" smtClean="0"/>
              <a:t>Fluent</a:t>
            </a:r>
            <a:r>
              <a:rPr lang="it-IT" sz="1800" dirty="0" smtClean="0"/>
              <a:t>)</a:t>
            </a:r>
          </a:p>
          <a:p>
            <a:pPr>
              <a:buNone/>
            </a:pPr>
            <a:endParaRPr lang="it-IT" sz="1800" dirty="0" smtClean="0"/>
          </a:p>
          <a:p>
            <a:r>
              <a:rPr lang="it-IT" sz="1800" dirty="0" err="1" smtClean="0"/>
              <a:t>AoA</a:t>
            </a:r>
            <a:r>
              <a:rPr lang="it-IT" sz="1800" dirty="0" smtClean="0"/>
              <a:t> = 5°</a:t>
            </a:r>
          </a:p>
          <a:p>
            <a:pPr>
              <a:buNone/>
            </a:pPr>
            <a:r>
              <a:rPr lang="it-IT" sz="1800" dirty="0" smtClean="0"/>
              <a:t>	</a:t>
            </a:r>
            <a:r>
              <a:rPr lang="it-IT" sz="1800" dirty="0" smtClean="0">
                <a:sym typeface="Wingdings" pitchFamily="2" charset="2"/>
              </a:rPr>
              <a:t> </a:t>
            </a:r>
            <a:r>
              <a:rPr lang="it-IT" sz="1800" dirty="0" err="1" smtClean="0"/>
              <a:t>Fluent</a:t>
            </a:r>
            <a:r>
              <a:rPr lang="it-IT" sz="1800" dirty="0" smtClean="0"/>
              <a:t> ok </a:t>
            </a:r>
          </a:p>
          <a:p>
            <a:pPr>
              <a:buNone/>
            </a:pPr>
            <a:endParaRPr lang="it-IT" sz="1800" dirty="0" smtClean="0"/>
          </a:p>
          <a:p>
            <a:r>
              <a:rPr lang="it-IT" sz="1800" dirty="0" err="1" smtClean="0"/>
              <a:t>AoA</a:t>
            </a:r>
            <a:r>
              <a:rPr lang="it-IT" sz="1800" dirty="0" smtClean="0"/>
              <a:t> = 0°</a:t>
            </a:r>
          </a:p>
          <a:p>
            <a:pPr>
              <a:buNone/>
            </a:pPr>
            <a:r>
              <a:rPr lang="it-IT" sz="1800" dirty="0" smtClean="0">
                <a:sym typeface="Wingdings" pitchFamily="2" charset="2"/>
              </a:rPr>
              <a:t>	 </a:t>
            </a:r>
            <a:r>
              <a:rPr lang="it-IT" sz="1800" dirty="0" err="1" smtClean="0">
                <a:sym typeface="Wingdings" pitchFamily="2" charset="2"/>
              </a:rPr>
              <a:t>Fluent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not</a:t>
            </a:r>
            <a:r>
              <a:rPr lang="it-IT" sz="1800" dirty="0" smtClean="0">
                <a:sym typeface="Wingdings" pitchFamily="2" charset="2"/>
              </a:rPr>
              <a:t> ok</a:t>
            </a:r>
            <a:endParaRPr lang="it-IT" sz="1800" b="1" dirty="0"/>
          </a:p>
          <a:p>
            <a:pPr>
              <a:buNone/>
            </a:pPr>
            <a:endParaRPr lang="it-IT" sz="1800" b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2276475"/>
            <a:ext cx="55435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200" b="1" dirty="0" smtClean="0"/>
              <a:t>CONCLUSIONS</a:t>
            </a:r>
            <a:endParaRPr lang="it-IT" sz="4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400" b="1" dirty="0" smtClean="0"/>
              <a:t>Development</a:t>
            </a:r>
            <a:r>
              <a:rPr lang="en-US" sz="8400" dirty="0" smtClean="0"/>
              <a:t> of a </a:t>
            </a:r>
            <a:r>
              <a:rPr lang="en-US" sz="8400" b="1" dirty="0" smtClean="0">
                <a:solidFill>
                  <a:srgbClr val="C00000"/>
                </a:solidFill>
              </a:rPr>
              <a:t>new methodology </a:t>
            </a:r>
            <a:r>
              <a:rPr lang="en-US" sz="8400" dirty="0" smtClean="0"/>
              <a:t>for searching the transition locations on a wing profile. </a:t>
            </a:r>
          </a:p>
          <a:p>
            <a:endParaRPr lang="en-US" sz="8400" dirty="0" smtClean="0"/>
          </a:p>
          <a:p>
            <a:r>
              <a:rPr lang="en-US" sz="8400" b="1" dirty="0"/>
              <a:t>V</a:t>
            </a:r>
            <a:r>
              <a:rPr lang="en-US" sz="8400" b="1" dirty="0" smtClean="0"/>
              <a:t>alidation</a:t>
            </a:r>
            <a:r>
              <a:rPr lang="en-US" sz="8400" dirty="0" smtClean="0"/>
              <a:t> is </a:t>
            </a:r>
            <a:r>
              <a:rPr lang="en-US" sz="8400" b="1" dirty="0" smtClean="0"/>
              <a:t>successful</a:t>
            </a:r>
            <a:r>
              <a:rPr lang="en-US" sz="8400" dirty="0" smtClean="0"/>
              <a:t> for </a:t>
            </a:r>
            <a:r>
              <a:rPr lang="en-US" sz="8400" b="1" dirty="0" smtClean="0">
                <a:solidFill>
                  <a:srgbClr val="C00000"/>
                </a:solidFill>
              </a:rPr>
              <a:t>2D</a:t>
            </a:r>
            <a:r>
              <a:rPr lang="en-US" sz="8400" dirty="0" smtClean="0"/>
              <a:t> profiles, as </a:t>
            </a:r>
            <a:r>
              <a:rPr lang="en-US" sz="8400" b="1" dirty="0" smtClean="0"/>
              <a:t>NACA0012</a:t>
            </a:r>
            <a:r>
              <a:rPr lang="en-US" sz="8400" dirty="0" smtClean="0"/>
              <a:t>. </a:t>
            </a:r>
          </a:p>
          <a:p>
            <a:endParaRPr lang="en-US" sz="8400" dirty="0" smtClean="0"/>
          </a:p>
          <a:p>
            <a:r>
              <a:rPr lang="en-US" sz="8400" dirty="0" smtClean="0"/>
              <a:t>For the </a:t>
            </a:r>
            <a:r>
              <a:rPr lang="en-US" sz="8400" b="1" dirty="0" smtClean="0"/>
              <a:t>NLF0416 profile </a:t>
            </a:r>
            <a:r>
              <a:rPr lang="en-US" sz="8400" dirty="0" smtClean="0"/>
              <a:t>we can</a:t>
            </a:r>
            <a:r>
              <a:rPr lang="en-US" sz="8400" b="1" dirty="0" smtClean="0"/>
              <a:t>not</a:t>
            </a:r>
            <a:r>
              <a:rPr lang="en-US" sz="8400" dirty="0" smtClean="0"/>
              <a:t> </a:t>
            </a:r>
            <a:r>
              <a:rPr lang="en-US" sz="8400" b="1" dirty="0" smtClean="0"/>
              <a:t>be sure</a:t>
            </a:r>
            <a:r>
              <a:rPr lang="en-US" sz="8400" dirty="0" smtClean="0"/>
              <a:t> of the results since the literature provide us only the boundary layer separation. </a:t>
            </a:r>
          </a:p>
          <a:p>
            <a:endParaRPr lang="en-US" sz="8400" dirty="0" smtClean="0"/>
          </a:p>
          <a:p>
            <a:r>
              <a:rPr lang="en-US" sz="8400" b="1" dirty="0" smtClean="0"/>
              <a:t>Validation</a:t>
            </a:r>
            <a:r>
              <a:rPr lang="en-US" sz="8400" dirty="0" smtClean="0"/>
              <a:t> for the </a:t>
            </a:r>
            <a:r>
              <a:rPr lang="en-US" sz="8400" b="1" dirty="0" smtClean="0">
                <a:solidFill>
                  <a:srgbClr val="C00000"/>
                </a:solidFill>
              </a:rPr>
              <a:t>3D</a:t>
            </a:r>
            <a:r>
              <a:rPr lang="en-US" sz="8400" b="1" dirty="0" smtClean="0"/>
              <a:t> geometries </a:t>
            </a:r>
            <a:r>
              <a:rPr lang="en-US" sz="8400" dirty="0" smtClean="0"/>
              <a:t>is more complicated for 3D effects. </a:t>
            </a:r>
          </a:p>
          <a:p>
            <a:endParaRPr lang="en-US" sz="8400" dirty="0" smtClean="0"/>
          </a:p>
          <a:p>
            <a:r>
              <a:rPr lang="en-US" sz="8400" b="1" dirty="0" smtClean="0"/>
              <a:t>Same methodology along the streamlines</a:t>
            </a:r>
            <a:r>
              <a:rPr lang="en-US" sz="8400" dirty="0"/>
              <a:t> </a:t>
            </a:r>
            <a:r>
              <a:rPr lang="en-US" sz="8400" dirty="0" smtClean="0"/>
              <a:t>is ok but far from the symmetry plain.</a:t>
            </a:r>
          </a:p>
          <a:p>
            <a:pPr>
              <a:buNone/>
            </a:pPr>
            <a:endParaRPr lang="en-US" sz="8400" dirty="0" smtClean="0"/>
          </a:p>
          <a:p>
            <a:r>
              <a:rPr lang="en-US" sz="8400" dirty="0" smtClean="0"/>
              <a:t>For the moment </a:t>
            </a:r>
            <a:r>
              <a:rPr lang="en-US" sz="8400" b="1" dirty="0" err="1" smtClean="0"/>
              <a:t>Nolot</a:t>
            </a:r>
            <a:r>
              <a:rPr lang="en-US" sz="8400" b="1" dirty="0" smtClean="0"/>
              <a:t> code</a:t>
            </a:r>
            <a:r>
              <a:rPr lang="en-US" sz="8400" dirty="0" smtClean="0"/>
              <a:t> works only on </a:t>
            </a:r>
            <a:r>
              <a:rPr lang="en-US" sz="8400" b="1" dirty="0" smtClean="0"/>
              <a:t>simple geometries</a:t>
            </a:r>
            <a:r>
              <a:rPr lang="en-US" sz="8400" dirty="0" smtClean="0"/>
              <a:t> like a spheroid (</a:t>
            </a:r>
            <a:r>
              <a:rPr lang="en-US" sz="8400" b="1" dirty="0" err="1" smtClean="0"/>
              <a:t>axisymmetric</a:t>
            </a:r>
            <a:r>
              <a:rPr lang="en-US" sz="8400" dirty="0" smtClean="0"/>
              <a:t>).</a:t>
            </a:r>
          </a:p>
          <a:p>
            <a:pPr>
              <a:buNone/>
            </a:pPr>
            <a:endParaRPr lang="en-US" sz="8000" dirty="0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24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200" b="1" dirty="0" smtClean="0"/>
              <a:t>FUTURE WORK</a:t>
            </a:r>
            <a:endParaRPr lang="it-IT" sz="4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000" b="1" dirty="0" smtClean="0"/>
          </a:p>
          <a:p>
            <a:r>
              <a:rPr lang="en-US" sz="3000" b="1" dirty="0" smtClean="0"/>
              <a:t>Manage</a:t>
            </a:r>
            <a:r>
              <a:rPr lang="en-US" sz="3000" dirty="0" smtClean="0"/>
              <a:t> the entire </a:t>
            </a:r>
            <a:r>
              <a:rPr lang="en-US" sz="3000" b="1" dirty="0" smtClean="0">
                <a:solidFill>
                  <a:srgbClr val="C00000"/>
                </a:solidFill>
              </a:rPr>
              <a:t>methodology</a:t>
            </a:r>
            <a:r>
              <a:rPr lang="en-US" sz="3000" dirty="0" smtClean="0"/>
              <a:t> to make it </a:t>
            </a:r>
            <a:r>
              <a:rPr lang="en-US" sz="3000" b="1" dirty="0" smtClean="0">
                <a:solidFill>
                  <a:srgbClr val="C00000"/>
                </a:solidFill>
              </a:rPr>
              <a:t>faster,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efficient </a:t>
            </a:r>
            <a:r>
              <a:rPr lang="en-US" sz="3000" dirty="0" smtClean="0"/>
              <a:t>and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reliable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r>
              <a:rPr lang="en-US" sz="3000" dirty="0" smtClean="0"/>
              <a:t>Make a study of the </a:t>
            </a:r>
            <a:r>
              <a:rPr lang="en-US" sz="3000" b="1" dirty="0" smtClean="0">
                <a:solidFill>
                  <a:srgbClr val="C00000"/>
                </a:solidFill>
              </a:rPr>
              <a:t>entire spheroid </a:t>
            </a:r>
            <a:r>
              <a:rPr lang="en-US" sz="3000" dirty="0" smtClean="0"/>
              <a:t>to see </a:t>
            </a:r>
            <a:r>
              <a:rPr lang="en-US" sz="3000" b="1" dirty="0" smtClean="0"/>
              <a:t>how much the symmetry plane influences the flow </a:t>
            </a:r>
            <a:r>
              <a:rPr lang="en-US" sz="3000" dirty="0" smtClean="0"/>
              <a:t>close to it. 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Improving the </a:t>
            </a:r>
            <a:r>
              <a:rPr lang="en-US" sz="3000" b="1" dirty="0" err="1" smtClean="0">
                <a:solidFill>
                  <a:srgbClr val="C00000"/>
                </a:solidFill>
              </a:rPr>
              <a:t>Nolot</a:t>
            </a:r>
            <a:r>
              <a:rPr lang="en-US" sz="3000" b="1" dirty="0" smtClean="0"/>
              <a:t> </a:t>
            </a:r>
            <a:r>
              <a:rPr lang="en-US" sz="3000" dirty="0" smtClean="0"/>
              <a:t>code </a:t>
            </a:r>
            <a:r>
              <a:rPr lang="en-US" sz="3000" b="1" dirty="0" smtClean="0"/>
              <a:t>to use it </a:t>
            </a:r>
            <a:r>
              <a:rPr lang="en-US" sz="3000" b="1" dirty="0" smtClean="0">
                <a:solidFill>
                  <a:srgbClr val="C00000"/>
                </a:solidFill>
              </a:rPr>
              <a:t>along the streamlines </a:t>
            </a:r>
            <a:r>
              <a:rPr lang="en-US" sz="3000" dirty="0" smtClean="0"/>
              <a:t>allows to extend the methodology from 2D to 3D geometries. </a:t>
            </a:r>
            <a:endParaRPr lang="it-IT" sz="3000" dirty="0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25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4400" b="1" dirty="0" smtClean="0"/>
          </a:p>
          <a:p>
            <a:pPr algn="ctr">
              <a:buNone/>
            </a:pPr>
            <a:endParaRPr lang="it-IT" sz="4400" b="1" dirty="0"/>
          </a:p>
          <a:p>
            <a:pPr algn="ctr">
              <a:buNone/>
            </a:pPr>
            <a:r>
              <a:rPr lang="it-IT" sz="4800" b="1" dirty="0" smtClean="0"/>
              <a:t>THANKS FOR THE ATTENTION</a:t>
            </a:r>
          </a:p>
          <a:p>
            <a:pPr algn="ctr">
              <a:buNone/>
            </a:pPr>
            <a:endParaRPr lang="it-IT" sz="4800" b="1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000" b="1" dirty="0" smtClean="0"/>
              <a:t>INTRODUCTION &amp; MOTIVATION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Increase of aircraft efficiency to </a:t>
            </a:r>
            <a:r>
              <a:rPr lang="en-US" sz="2000" dirty="0" smtClean="0">
                <a:solidFill>
                  <a:srgbClr val="C00000"/>
                </a:solidFill>
              </a:rPr>
              <a:t>improve the performances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In aerodynamics the matter is </a:t>
            </a:r>
            <a:r>
              <a:rPr lang="en-US" sz="2000" dirty="0" smtClean="0">
                <a:solidFill>
                  <a:srgbClr val="C00000"/>
                </a:solidFill>
              </a:rPr>
              <a:t>friction drag prediction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/>
              <a:t>Drag is directly linked </a:t>
            </a:r>
            <a:r>
              <a:rPr lang="en-US" sz="2000" dirty="0" smtClean="0">
                <a:solidFill>
                  <a:srgbClr val="C00000"/>
                </a:solidFill>
              </a:rPr>
              <a:t>to transition and turbulence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How and when a </a:t>
            </a:r>
            <a:r>
              <a:rPr lang="en-US" sz="2000" dirty="0" smtClean="0">
                <a:solidFill>
                  <a:srgbClr val="C00000"/>
                </a:solidFill>
              </a:rPr>
              <a:t>flow</a:t>
            </a:r>
            <a:r>
              <a:rPr lang="en-US" sz="1800" dirty="0" smtClean="0"/>
              <a:t> becomes </a:t>
            </a:r>
            <a:r>
              <a:rPr lang="en-US" sz="2000" dirty="0" smtClean="0">
                <a:solidFill>
                  <a:srgbClr val="C00000"/>
                </a:solidFill>
              </a:rPr>
              <a:t>turbulent</a:t>
            </a:r>
            <a:r>
              <a:rPr lang="en-US" sz="1800" dirty="0" smtClean="0"/>
              <a:t> is a classic </a:t>
            </a:r>
            <a:r>
              <a:rPr lang="en-US" sz="2000" dirty="0" smtClean="0">
                <a:solidFill>
                  <a:srgbClr val="C00000"/>
                </a:solidFill>
              </a:rPr>
              <a:t>unsolved problem in fluid mechanics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Determine the </a:t>
            </a:r>
            <a:r>
              <a:rPr lang="en-US" sz="2000" dirty="0" smtClean="0">
                <a:solidFill>
                  <a:srgbClr val="C00000"/>
                </a:solidFill>
              </a:rPr>
              <a:t>transition location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on the wings, winglets, tail, fin and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nacelles reduces fuel </a:t>
            </a:r>
            <a:r>
              <a:rPr lang="en-US" sz="2000" dirty="0" smtClean="0">
                <a:solidFill>
                  <a:srgbClr val="C00000"/>
                </a:solidFill>
              </a:rPr>
              <a:t>consumption of 15% 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Validate 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transition prediction process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    </a:t>
            </a:r>
            <a:r>
              <a:rPr lang="en-US" sz="1800" dirty="0" smtClean="0"/>
              <a:t>on </a:t>
            </a:r>
            <a:r>
              <a:rPr lang="en-US" sz="2000" dirty="0" smtClean="0">
                <a:solidFill>
                  <a:srgbClr val="C00000"/>
                </a:solidFill>
              </a:rPr>
              <a:t>2D</a:t>
            </a:r>
            <a:r>
              <a:rPr lang="en-US" sz="1800" dirty="0" smtClean="0"/>
              <a:t> profiles and apply it on a </a:t>
            </a:r>
            <a:r>
              <a:rPr lang="en-US" sz="2000" dirty="0" smtClean="0">
                <a:solidFill>
                  <a:srgbClr val="C00000"/>
                </a:solidFill>
              </a:rPr>
              <a:t>3D</a:t>
            </a:r>
            <a:r>
              <a:rPr lang="en-US" sz="1800" dirty="0"/>
              <a:t> </a:t>
            </a:r>
            <a:r>
              <a:rPr lang="en-US" sz="1800" dirty="0" smtClean="0"/>
              <a:t>geometry.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9" name="Picture 2" descr="C:\Users\Marina\Pictures\A3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3612402" cy="166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6600" b="1" dirty="0" smtClean="0"/>
          </a:p>
          <a:p>
            <a:pPr algn="ctr">
              <a:buNone/>
            </a:pPr>
            <a:r>
              <a:rPr lang="it-IT" sz="6600" b="1" dirty="0" smtClean="0"/>
              <a:t>THEORY</a:t>
            </a:r>
            <a:endParaRPr lang="it-IT" sz="6600" b="1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THEORY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LAMINAR FLOW </a:t>
            </a:r>
            <a:r>
              <a:rPr lang="en-US" sz="2400" dirty="0" smtClean="0"/>
              <a:t>on the wings reduces the drag and hence the fuel consumption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RECEPTIVITY</a:t>
            </a:r>
            <a:r>
              <a:rPr lang="en-US" sz="2400" dirty="0" smtClean="0"/>
              <a:t>: disturbances in the free stream enter the boundary layer as unsteady fluctuations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9" name="Immagine 1" descr="c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0099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untitledewrw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717032"/>
            <a:ext cx="4572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THEORY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6200" dirty="0" smtClean="0">
                <a:solidFill>
                  <a:srgbClr val="C00000"/>
                </a:solidFill>
              </a:rPr>
              <a:t>Disturbances enter the laminar boundary layer</a:t>
            </a:r>
            <a:r>
              <a:rPr lang="en-US" sz="6200" dirty="0" smtClean="0"/>
              <a:t>.</a:t>
            </a:r>
            <a:r>
              <a:rPr lang="en-US" sz="6200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sz="6200" dirty="0" smtClean="0"/>
              <a:t>Some of them are amplified and will be </a:t>
            </a:r>
            <a:r>
              <a:rPr lang="en-US" sz="6200" dirty="0" smtClean="0">
                <a:solidFill>
                  <a:srgbClr val="C00000"/>
                </a:solidFill>
              </a:rPr>
              <a:t>responsible for </a:t>
            </a:r>
          </a:p>
          <a:p>
            <a:pPr>
              <a:lnSpc>
                <a:spcPct val="120000"/>
              </a:lnSpc>
              <a:buNone/>
            </a:pPr>
            <a:r>
              <a:rPr lang="en-US" sz="6200" dirty="0" smtClean="0">
                <a:solidFill>
                  <a:srgbClr val="C00000"/>
                </a:solidFill>
              </a:rPr>
              <a:t>transition</a:t>
            </a:r>
            <a:r>
              <a:rPr lang="en-US" sz="6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6400" dirty="0" err="1" smtClean="0">
                <a:solidFill>
                  <a:srgbClr val="C00000"/>
                </a:solidFill>
              </a:rPr>
              <a:t>Tollmien-Schlichting</a:t>
            </a:r>
            <a:r>
              <a:rPr lang="en-US" sz="6400" dirty="0" smtClean="0">
                <a:solidFill>
                  <a:srgbClr val="C00000"/>
                </a:solidFill>
              </a:rPr>
              <a:t> waves</a:t>
            </a:r>
            <a:r>
              <a:rPr lang="en-US" sz="6400" dirty="0" smtClean="0"/>
              <a:t>: (2D flows)</a:t>
            </a:r>
          </a:p>
          <a:p>
            <a:pPr>
              <a:buNone/>
            </a:pPr>
            <a:endParaRPr lang="en-US" sz="6400" b="1" dirty="0" smtClean="0"/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Instabilities develop as </a:t>
            </a:r>
            <a:r>
              <a:rPr lang="en-US" sz="5600" dirty="0" smtClean="0">
                <a:solidFill>
                  <a:srgbClr val="C00000"/>
                </a:solidFill>
              </a:rPr>
              <a:t>wave-like disturbances</a:t>
            </a:r>
            <a:r>
              <a:rPr lang="en-US" sz="5600" dirty="0" smtClean="0"/>
              <a:t>. 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Their periodic form </a:t>
            </a:r>
            <a:r>
              <a:rPr lang="en-US" sz="5600" dirty="0" smtClean="0">
                <a:solidFill>
                  <a:srgbClr val="C00000"/>
                </a:solidFill>
              </a:rPr>
              <a:t>grows exponentially</a:t>
            </a:r>
            <a:r>
              <a:rPr lang="en-US" sz="56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The </a:t>
            </a:r>
            <a:r>
              <a:rPr lang="en-US" sz="5600" dirty="0" smtClean="0">
                <a:solidFill>
                  <a:srgbClr val="C00000"/>
                </a:solidFill>
              </a:rPr>
              <a:t>first stage </a:t>
            </a:r>
            <a:r>
              <a:rPr lang="en-US" sz="5600" dirty="0" smtClean="0"/>
              <a:t>can be studied by </a:t>
            </a:r>
            <a:r>
              <a:rPr lang="en-US" sz="5600" dirty="0" smtClean="0">
                <a:solidFill>
                  <a:srgbClr val="C00000"/>
                </a:solidFill>
              </a:rPr>
              <a:t>linear theory.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>
                <a:solidFill>
                  <a:srgbClr val="C00000"/>
                </a:solidFill>
              </a:rPr>
              <a:t>After</a:t>
            </a:r>
            <a:r>
              <a:rPr lang="en-US" sz="5600" dirty="0" smtClean="0"/>
              <a:t> they reach </a:t>
            </a:r>
            <a:r>
              <a:rPr lang="en-US" sz="5600" dirty="0" smtClean="0">
                <a:solidFill>
                  <a:srgbClr val="C00000"/>
                </a:solidFill>
              </a:rPr>
              <a:t>a finite amplitude </a:t>
            </a:r>
            <a:r>
              <a:rPr lang="en-US" sz="5600" dirty="0" smtClean="0"/>
              <a:t>and a </a:t>
            </a:r>
            <a:r>
              <a:rPr lang="en-US" sz="5600" dirty="0" smtClean="0">
                <a:solidFill>
                  <a:srgbClr val="C00000"/>
                </a:solidFill>
              </a:rPr>
              <a:t>random character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6400" dirty="0" smtClean="0"/>
          </a:p>
          <a:p>
            <a:r>
              <a:rPr lang="en-US" sz="6400" dirty="0" err="1" smtClean="0">
                <a:solidFill>
                  <a:srgbClr val="C00000"/>
                </a:solidFill>
              </a:rPr>
              <a:t>CrossFlow</a:t>
            </a:r>
            <a:r>
              <a:rPr lang="en-US" sz="6400" dirty="0" smtClean="0">
                <a:solidFill>
                  <a:srgbClr val="C00000"/>
                </a:solidFill>
              </a:rPr>
              <a:t> instabilities</a:t>
            </a:r>
            <a:r>
              <a:rPr lang="en-US" sz="6400" dirty="0" smtClean="0"/>
              <a:t>: (3D flows)</a:t>
            </a:r>
          </a:p>
          <a:p>
            <a:pPr>
              <a:buNone/>
            </a:pPr>
            <a:endParaRPr lang="en-US" sz="6400" b="1" dirty="0" smtClean="0"/>
          </a:p>
          <a:p>
            <a:pPr lvl="1">
              <a:lnSpc>
                <a:spcPct val="120000"/>
              </a:lnSpc>
            </a:pPr>
            <a:r>
              <a:rPr lang="en-US" sz="5600" dirty="0"/>
              <a:t>T</a:t>
            </a:r>
            <a:r>
              <a:rPr lang="en-US" sz="5600" dirty="0" smtClean="0"/>
              <a:t>ypical of 3D flow so, for instance for a </a:t>
            </a:r>
            <a:r>
              <a:rPr lang="en-US" sz="5600" dirty="0" smtClean="0">
                <a:solidFill>
                  <a:srgbClr val="C00000"/>
                </a:solidFill>
              </a:rPr>
              <a:t>swept wing</a:t>
            </a:r>
            <a:r>
              <a:rPr lang="en-US" sz="56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Qualitatively the same phenomena but propagated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5600" dirty="0"/>
              <a:t>	</a:t>
            </a:r>
            <a:r>
              <a:rPr lang="en-US" sz="5600" dirty="0" smtClean="0"/>
              <a:t>in a </a:t>
            </a:r>
            <a:r>
              <a:rPr lang="en-US" sz="5600" dirty="0" smtClean="0">
                <a:solidFill>
                  <a:srgbClr val="C00000"/>
                </a:solidFill>
              </a:rPr>
              <a:t>wide range of directions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CF instabilities appear as </a:t>
            </a:r>
            <a:r>
              <a:rPr lang="en-US" sz="5600" dirty="0" smtClean="0">
                <a:solidFill>
                  <a:srgbClr val="C00000"/>
                </a:solidFill>
              </a:rPr>
              <a:t>co-rotating vortices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9" name="Picture 2" descr="F:\transition-ecoulement-tollmien-schlich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44824"/>
            <a:ext cx="3019226" cy="2355173"/>
          </a:xfrm>
          <a:prstGeom prst="rect">
            <a:avLst/>
          </a:prstGeom>
          <a:noFill/>
        </p:spPr>
      </p:pic>
      <p:pic>
        <p:nvPicPr>
          <p:cNvPr id="10" name="Picture 2" descr="F:\F1.mediu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509120"/>
            <a:ext cx="324562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THEORY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Viscosity </a:t>
            </a:r>
            <a:r>
              <a:rPr lang="en-US" sz="2000" dirty="0" smtClean="0"/>
              <a:t>influences a </a:t>
            </a:r>
            <a:r>
              <a:rPr lang="en-US" sz="2000" dirty="0" smtClean="0">
                <a:solidFill>
                  <a:srgbClr val="C00000"/>
                </a:solidFill>
              </a:rPr>
              <a:t>very thin layer </a:t>
            </a:r>
          </a:p>
          <a:p>
            <a:pPr>
              <a:buNone/>
            </a:pPr>
            <a:r>
              <a:rPr lang="en-US" sz="2000" dirty="0" smtClean="0"/>
              <a:t>	in the immediate neighborhood of the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solid wall.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C00000"/>
                </a:solidFill>
              </a:rPr>
              <a:t>boundary layer region  </a:t>
            </a: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velocity</a:t>
            </a:r>
            <a:r>
              <a:rPr lang="en-US" sz="2000" dirty="0" smtClean="0"/>
              <a:t> increases from </a:t>
            </a:r>
            <a:r>
              <a:rPr lang="en-US" sz="2000" dirty="0" smtClean="0">
                <a:solidFill>
                  <a:srgbClr val="C00000"/>
                </a:solidFill>
              </a:rPr>
              <a:t>zero at the wall </a:t>
            </a:r>
            <a:r>
              <a:rPr lang="en-US" sz="2000" dirty="0" smtClean="0"/>
              <a:t>to the external </a:t>
            </a:r>
            <a:r>
              <a:rPr lang="en-US" sz="2000" dirty="0" smtClean="0">
                <a:solidFill>
                  <a:srgbClr val="C00000"/>
                </a:solidFill>
              </a:rPr>
              <a:t>velocity</a:t>
            </a:r>
            <a:r>
              <a:rPr lang="en-US" sz="2000" dirty="0" smtClean="0"/>
              <a:t> in the </a:t>
            </a:r>
            <a:r>
              <a:rPr lang="en-US" sz="2000" dirty="0" smtClean="0">
                <a:solidFill>
                  <a:srgbClr val="C00000"/>
                </a:solidFill>
              </a:rPr>
              <a:t>outer region</a:t>
            </a:r>
            <a:r>
              <a:rPr lang="en-US" sz="2000" dirty="0" smtClean="0"/>
              <a:t>, which is the velocity of the </a:t>
            </a:r>
            <a:r>
              <a:rPr lang="en-US" sz="2000" dirty="0" smtClean="0">
                <a:solidFill>
                  <a:srgbClr val="C00000"/>
                </a:solidFill>
              </a:rPr>
              <a:t>frictionless flow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>
                <a:solidFill>
                  <a:srgbClr val="C00000"/>
                </a:solidFill>
              </a:rPr>
              <a:t>Prandtl’s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idea of </a:t>
            </a:r>
            <a:r>
              <a:rPr lang="en-US" sz="2000" i="1" dirty="0" smtClean="0"/>
              <a:t>boundary layer </a:t>
            </a:r>
            <a:r>
              <a:rPr lang="en-US" sz="2000" dirty="0" smtClean="0"/>
              <a:t>is to 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divide the flow into two regions</a:t>
            </a:r>
            <a:r>
              <a:rPr lang="en-US" sz="2000" dirty="0" smtClean="0"/>
              <a:t>, the 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outer one is approximated with no viscosity </a:t>
            </a:r>
          </a:p>
          <a:p>
            <a:pPr>
              <a:buNone/>
            </a:pPr>
            <a:r>
              <a:rPr lang="en-US" sz="2000" dirty="0" smtClean="0"/>
              <a:t>	and one </a:t>
            </a:r>
            <a:r>
              <a:rPr lang="en-US" sz="2000" dirty="0" smtClean="0">
                <a:solidFill>
                  <a:srgbClr val="C00000"/>
                </a:solidFill>
              </a:rPr>
              <a:t>internal </a:t>
            </a:r>
            <a:r>
              <a:rPr lang="en-US" sz="2000" dirty="0" smtClean="0"/>
              <a:t>where the </a:t>
            </a:r>
            <a:r>
              <a:rPr lang="en-US" sz="2000" dirty="0" smtClean="0">
                <a:solidFill>
                  <a:srgbClr val="C00000"/>
                </a:solidFill>
              </a:rPr>
              <a:t>friction</a:t>
            </a:r>
            <a:r>
              <a:rPr lang="en-US" sz="2000" dirty="0" smtClean="0"/>
              <a:t> must be </a:t>
            </a:r>
          </a:p>
          <a:p>
            <a:pPr>
              <a:buNone/>
            </a:pPr>
            <a:r>
              <a:rPr lang="en-US" sz="2000" dirty="0" smtClean="0"/>
              <a:t>	taken into account.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7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11" name="Picture 2" descr="C:\Users\Marina\Pictures\reynold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800"/>
            <a:ext cx="4211960" cy="137037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05064"/>
            <a:ext cx="3635896" cy="194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THEORY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Considering variables composed by </a:t>
            </a:r>
            <a:r>
              <a:rPr lang="en-US" sz="1900" dirty="0" smtClean="0">
                <a:solidFill>
                  <a:srgbClr val="C00000"/>
                </a:solidFill>
              </a:rPr>
              <a:t>a </a:t>
            </a:r>
            <a:r>
              <a:rPr lang="en-US" sz="1900" b="1" dirty="0" smtClean="0">
                <a:solidFill>
                  <a:srgbClr val="C00000"/>
                </a:solidFill>
              </a:rPr>
              <a:t>base flow </a:t>
            </a:r>
            <a:r>
              <a:rPr lang="en-US" sz="1900" dirty="0" smtClean="0">
                <a:solidFill>
                  <a:srgbClr val="C00000"/>
                </a:solidFill>
              </a:rPr>
              <a:t>part and a </a:t>
            </a:r>
            <a:r>
              <a:rPr lang="en-US" sz="1900" b="1" dirty="0" smtClean="0">
                <a:solidFill>
                  <a:srgbClr val="C00000"/>
                </a:solidFill>
              </a:rPr>
              <a:t>fluctuating</a:t>
            </a:r>
            <a:r>
              <a:rPr lang="en-US" sz="1900" dirty="0" smtClean="0">
                <a:solidFill>
                  <a:srgbClr val="C00000"/>
                </a:solidFill>
              </a:rPr>
              <a:t> one</a:t>
            </a:r>
            <a:r>
              <a:rPr lang="en-US" sz="1900" dirty="0" smtClean="0"/>
              <a:t>, for </a:t>
            </a:r>
          </a:p>
          <a:p>
            <a:pPr lvl="1"/>
            <a:r>
              <a:rPr lang="en-US" sz="1900" dirty="0" smtClean="0"/>
              <a:t>parallel </a:t>
            </a:r>
          </a:p>
          <a:p>
            <a:pPr lvl="1"/>
            <a:r>
              <a:rPr lang="en-US" sz="1900" dirty="0" smtClean="0"/>
              <a:t>two-dimensional </a:t>
            </a:r>
          </a:p>
          <a:p>
            <a:pPr lvl="1"/>
            <a:r>
              <a:rPr lang="en-US" sz="1900" dirty="0" smtClean="0"/>
              <a:t>incompressible flow</a:t>
            </a:r>
          </a:p>
          <a:p>
            <a:pPr lvl="1">
              <a:buNone/>
            </a:pPr>
            <a:endParaRPr lang="en-US" sz="1900" dirty="0" smtClean="0"/>
          </a:p>
          <a:p>
            <a:r>
              <a:rPr lang="en-US" sz="1900" dirty="0" smtClean="0">
                <a:solidFill>
                  <a:srgbClr val="C00000"/>
                </a:solidFill>
              </a:rPr>
              <a:t>Perturbations are dependent on </a:t>
            </a:r>
            <a:r>
              <a:rPr lang="en-US" sz="1900" i="1" dirty="0" smtClean="0">
                <a:solidFill>
                  <a:srgbClr val="C00000"/>
                </a:solidFill>
              </a:rPr>
              <a:t>x, y, z </a:t>
            </a:r>
            <a:r>
              <a:rPr lang="en-US" sz="1900" dirty="0" smtClean="0"/>
              <a:t>coordinate and </a:t>
            </a:r>
            <a:r>
              <a:rPr lang="en-US" sz="1900" dirty="0" smtClean="0">
                <a:solidFill>
                  <a:srgbClr val="C00000"/>
                </a:solidFill>
              </a:rPr>
              <a:t>on the time </a:t>
            </a:r>
            <a:r>
              <a:rPr lang="en-US" sz="1900" dirty="0" smtClean="0"/>
              <a:t>(disturbances are unsteady). </a:t>
            </a:r>
          </a:p>
          <a:p>
            <a:pPr>
              <a:buNone/>
            </a:pPr>
            <a:endParaRPr lang="it-IT" sz="1900" dirty="0" smtClean="0"/>
          </a:p>
          <a:p>
            <a:endParaRPr lang="en-US" sz="1900" b="1" dirty="0" smtClean="0">
              <a:solidFill>
                <a:srgbClr val="C00000"/>
              </a:solidFill>
            </a:endParaRPr>
          </a:p>
          <a:p>
            <a:r>
              <a:rPr lang="en-US" sz="1900" b="1" dirty="0" smtClean="0">
                <a:solidFill>
                  <a:srgbClr val="C00000"/>
                </a:solidFill>
              </a:rPr>
              <a:t>Continuity</a:t>
            </a:r>
            <a:r>
              <a:rPr lang="en-US" sz="1900" b="1" dirty="0" smtClean="0"/>
              <a:t> </a:t>
            </a:r>
            <a:r>
              <a:rPr lang="en-US" sz="1900" dirty="0" smtClean="0"/>
              <a:t>and</a:t>
            </a:r>
            <a:r>
              <a:rPr lang="en-US" sz="1900" b="1" dirty="0" smtClean="0"/>
              <a:t> </a:t>
            </a:r>
            <a:r>
              <a:rPr lang="en-US" sz="1900" b="1" dirty="0" err="1" smtClean="0">
                <a:solidFill>
                  <a:srgbClr val="C00000"/>
                </a:solidFill>
              </a:rPr>
              <a:t>Navier</a:t>
            </a:r>
            <a:r>
              <a:rPr lang="en-US" sz="1900" b="1" dirty="0" smtClean="0">
                <a:solidFill>
                  <a:srgbClr val="C00000"/>
                </a:solidFill>
              </a:rPr>
              <a:t> Stokes </a:t>
            </a:r>
            <a:r>
              <a:rPr lang="en-US" sz="1900" b="1" dirty="0" smtClean="0"/>
              <a:t>equations </a:t>
            </a:r>
            <a:r>
              <a:rPr lang="en-US" sz="1900" dirty="0" smtClean="0"/>
              <a:t> </a:t>
            </a:r>
          </a:p>
          <a:p>
            <a:pPr>
              <a:buNone/>
            </a:pPr>
            <a:r>
              <a:rPr lang="en-US" sz="1900" dirty="0"/>
              <a:t>	</a:t>
            </a:r>
            <a:r>
              <a:rPr lang="en-US" sz="1900" dirty="0" smtClean="0"/>
              <a:t>are simplified considering</a:t>
            </a:r>
            <a:r>
              <a:rPr lang="en-US" sz="1900" b="1" dirty="0" smtClean="0"/>
              <a:t>:</a:t>
            </a:r>
          </a:p>
          <a:p>
            <a:pPr lvl="1"/>
            <a:r>
              <a:rPr lang="en-US" sz="1900" b="1" dirty="0" smtClean="0"/>
              <a:t>Non linear terms </a:t>
            </a:r>
            <a:r>
              <a:rPr lang="en-US" sz="1900" dirty="0" smtClean="0"/>
              <a:t>of disturbances </a:t>
            </a:r>
          </a:p>
          <a:p>
            <a:pPr lvl="1">
              <a:buNone/>
            </a:pPr>
            <a:r>
              <a:rPr lang="en-US" sz="1900" dirty="0"/>
              <a:t>	</a:t>
            </a:r>
            <a:r>
              <a:rPr lang="en-US" sz="1900" dirty="0" smtClean="0"/>
              <a:t>can be neglected.</a:t>
            </a:r>
          </a:p>
          <a:p>
            <a:pPr lvl="1"/>
            <a:r>
              <a:rPr lang="en-US" sz="1900" b="1" dirty="0" smtClean="0"/>
              <a:t>Mean flow quantities </a:t>
            </a:r>
            <a:r>
              <a:rPr lang="en-US" sz="1900" dirty="0" smtClean="0"/>
              <a:t>scale is </a:t>
            </a:r>
          </a:p>
          <a:p>
            <a:pPr lvl="1">
              <a:buNone/>
            </a:pPr>
            <a:r>
              <a:rPr lang="en-US" sz="1900" dirty="0"/>
              <a:t>	</a:t>
            </a:r>
            <a:r>
              <a:rPr lang="en-US" sz="1900" dirty="0" smtClean="0"/>
              <a:t>significantly bigger than the </a:t>
            </a:r>
          </a:p>
          <a:p>
            <a:pPr lvl="1">
              <a:buNone/>
            </a:pPr>
            <a:r>
              <a:rPr lang="en-US" sz="1900" dirty="0"/>
              <a:t>	</a:t>
            </a:r>
            <a:r>
              <a:rPr lang="en-US" sz="1900" dirty="0" smtClean="0"/>
              <a:t>disturbances’ one.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581128"/>
            <a:ext cx="4427984" cy="1543086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048674"/>
            <a:ext cx="1583645" cy="479555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060848"/>
            <a:ext cx="1196139" cy="341755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132856"/>
            <a:ext cx="1036640" cy="281557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356992"/>
            <a:ext cx="2592288" cy="265875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356992"/>
            <a:ext cx="2808312" cy="26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/>
              <a:t>THEORY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700" dirty="0" smtClean="0"/>
              <a:t>These equations are expressed through only </a:t>
            </a:r>
            <a:r>
              <a:rPr lang="en-US" sz="2700" dirty="0" smtClean="0">
                <a:solidFill>
                  <a:srgbClr val="C00000"/>
                </a:solidFill>
              </a:rPr>
              <a:t>two variables</a:t>
            </a:r>
            <a:r>
              <a:rPr lang="en-US" sz="2700" dirty="0" smtClean="0"/>
              <a:t> </a:t>
            </a:r>
          </a:p>
          <a:p>
            <a:pPr lvl="1"/>
            <a:r>
              <a:rPr lang="en-US" sz="2700" dirty="0" smtClean="0"/>
              <a:t>the </a:t>
            </a:r>
            <a:r>
              <a:rPr lang="en-US" sz="2700" dirty="0" smtClean="0">
                <a:solidFill>
                  <a:srgbClr val="C00000"/>
                </a:solidFill>
              </a:rPr>
              <a:t>normal velocity </a:t>
            </a:r>
          </a:p>
          <a:p>
            <a:pPr lvl="1"/>
            <a:r>
              <a:rPr lang="en-US" sz="2700" dirty="0" smtClean="0"/>
              <a:t>the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vorticity</a:t>
            </a:r>
            <a:endParaRPr lang="en-US" sz="2700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sz="2700" dirty="0" smtClean="0"/>
          </a:p>
          <a:p>
            <a:pPr>
              <a:buNone/>
            </a:pPr>
            <a:r>
              <a:rPr lang="en-US" sz="2700" dirty="0"/>
              <a:t>	</a:t>
            </a:r>
            <a:r>
              <a:rPr lang="en-US" sz="2700" dirty="0" smtClean="0"/>
              <a:t>and in order to compute the </a:t>
            </a:r>
            <a:r>
              <a:rPr lang="en-US" sz="2700" dirty="0" smtClean="0">
                <a:solidFill>
                  <a:srgbClr val="C00000"/>
                </a:solidFill>
              </a:rPr>
              <a:t>range of unstable frequencies</a:t>
            </a:r>
            <a:r>
              <a:rPr lang="en-US" sz="2700" dirty="0" smtClean="0"/>
              <a:t>, </a:t>
            </a:r>
            <a:r>
              <a:rPr lang="en-US" sz="2700" dirty="0" smtClean="0">
                <a:solidFill>
                  <a:srgbClr val="C00000"/>
                </a:solidFill>
              </a:rPr>
              <a:t>linear stability theory </a:t>
            </a:r>
            <a:r>
              <a:rPr lang="en-US" sz="2700" dirty="0" smtClean="0"/>
              <a:t>introduces a solution that simulates the small sinusoidal disturbances in the form of  </a:t>
            </a:r>
          </a:p>
          <a:p>
            <a:pPr lvl="1"/>
            <a:r>
              <a:rPr lang="en-US" sz="2700" dirty="0" smtClean="0">
                <a:solidFill>
                  <a:srgbClr val="C00000"/>
                </a:solidFill>
              </a:rPr>
              <a:t>amplitude</a:t>
            </a:r>
            <a:r>
              <a:rPr lang="en-US" sz="2700" dirty="0" smtClean="0"/>
              <a:t>, dependent only on y </a:t>
            </a:r>
          </a:p>
          <a:p>
            <a:pPr lvl="1"/>
            <a:r>
              <a:rPr lang="en-US" sz="2700" dirty="0" smtClean="0">
                <a:solidFill>
                  <a:srgbClr val="C00000"/>
                </a:solidFill>
              </a:rPr>
              <a:t>periodic wave </a:t>
            </a:r>
            <a:r>
              <a:rPr lang="en-US" sz="2700" dirty="0" smtClean="0"/>
              <a:t>along x and z directions</a:t>
            </a:r>
          </a:p>
          <a:p>
            <a:pPr>
              <a:buNone/>
            </a:pPr>
            <a:endParaRPr lang="en-US" sz="3600" dirty="0" smtClean="0"/>
          </a:p>
          <a:p>
            <a:pPr algn="just">
              <a:buFontTx/>
              <a:buNone/>
            </a:pPr>
            <a:r>
              <a:rPr lang="en-US" sz="2500" b="1" dirty="0" smtClean="0"/>
              <a:t>α</a:t>
            </a:r>
            <a:r>
              <a:rPr lang="en-US" sz="2500" dirty="0" smtClean="0"/>
              <a:t>     </a:t>
            </a:r>
            <a:r>
              <a:rPr lang="en-US" sz="2500" dirty="0" err="1" smtClean="0">
                <a:solidFill>
                  <a:srgbClr val="C00000"/>
                </a:solidFill>
              </a:rPr>
              <a:t>streamwise</a:t>
            </a:r>
            <a:r>
              <a:rPr lang="en-US" sz="2500" dirty="0" smtClean="0"/>
              <a:t> wave number  ( x – direction ) </a:t>
            </a:r>
          </a:p>
          <a:p>
            <a:pPr algn="just">
              <a:buFontTx/>
              <a:buNone/>
            </a:pPr>
            <a:r>
              <a:rPr lang="en-US" sz="2500" b="1" dirty="0" smtClean="0"/>
              <a:t>β</a:t>
            </a:r>
            <a:r>
              <a:rPr lang="en-US" sz="2500" dirty="0" smtClean="0"/>
              <a:t>     </a:t>
            </a:r>
            <a:r>
              <a:rPr lang="en-US" sz="2500" dirty="0" err="1" smtClean="0">
                <a:solidFill>
                  <a:srgbClr val="C00000"/>
                </a:solidFill>
              </a:rPr>
              <a:t>spanwise</a:t>
            </a:r>
            <a:r>
              <a:rPr lang="en-US" sz="2500" dirty="0" smtClean="0"/>
              <a:t> wave number   ( z – direction )</a:t>
            </a:r>
          </a:p>
          <a:p>
            <a:pPr algn="just">
              <a:buFontTx/>
              <a:buNone/>
            </a:pPr>
            <a:r>
              <a:rPr lang="en-US" sz="2500" b="1" dirty="0" smtClean="0"/>
              <a:t>ω</a:t>
            </a:r>
            <a:r>
              <a:rPr lang="en-US" sz="2500" dirty="0" smtClean="0"/>
              <a:t>    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C00000"/>
                </a:solidFill>
              </a:rPr>
              <a:t>frequency</a:t>
            </a:r>
          </a:p>
          <a:p>
            <a:pPr>
              <a:buFontTx/>
              <a:buNone/>
            </a:pPr>
            <a:endParaRPr lang="en-US" sz="3600" dirty="0" smtClean="0"/>
          </a:p>
          <a:p>
            <a:pPr>
              <a:buFontTx/>
              <a:buNone/>
            </a:pPr>
            <a:r>
              <a:rPr lang="en-US" sz="2900" dirty="0" smtClean="0"/>
              <a:t>Knowing that                    , and expressing the derivative in </a:t>
            </a:r>
            <a:r>
              <a:rPr lang="en-US" sz="2900" i="1" dirty="0" smtClean="0"/>
              <a:t>y</a:t>
            </a:r>
            <a:r>
              <a:rPr lang="en-US" sz="2900" dirty="0" smtClean="0"/>
              <a:t> as D, the equations for </a:t>
            </a:r>
            <a:r>
              <a:rPr lang="en-US" sz="2900" i="1" dirty="0" smtClean="0"/>
              <a:t>v’</a:t>
            </a:r>
            <a:r>
              <a:rPr lang="en-US" sz="2900" dirty="0" smtClean="0"/>
              <a:t> and for </a:t>
            </a:r>
            <a:r>
              <a:rPr lang="en-US" sz="2900" i="1" dirty="0" smtClean="0"/>
              <a:t>η’ </a:t>
            </a:r>
            <a:r>
              <a:rPr lang="en-US" sz="2900" dirty="0" smtClean="0"/>
              <a:t>are:</a:t>
            </a:r>
            <a:r>
              <a:rPr lang="en-US" sz="2900" b="1" dirty="0" smtClean="0"/>
              <a:t> </a:t>
            </a:r>
          </a:p>
          <a:p>
            <a:pPr algn="r">
              <a:buFontTx/>
              <a:buNone/>
            </a:pPr>
            <a:r>
              <a:rPr lang="en-US" sz="3100" b="1" dirty="0" smtClean="0"/>
              <a:t>Orr - </a:t>
            </a:r>
            <a:r>
              <a:rPr lang="en-US" sz="3100" b="1" dirty="0" err="1" smtClean="0"/>
              <a:t>Sommerfeld</a:t>
            </a:r>
            <a:r>
              <a:rPr lang="en-US" sz="3100" b="1" dirty="0" smtClean="0"/>
              <a:t> Equation</a:t>
            </a:r>
          </a:p>
          <a:p>
            <a:pPr algn="r">
              <a:buFontTx/>
              <a:buNone/>
            </a:pPr>
            <a:r>
              <a:rPr lang="en-US" sz="3100" b="1" dirty="0" smtClean="0"/>
              <a:t>                                                                                                                                                                                                                            Squire Equation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62D-72DA-43AD-B072-AB02D7DC3F04}" type="datetime1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12/4/2013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C9F5-6A81-45E2-BDFA-2AAAD2A3D270}" type="slidenum"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Bruzzone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48478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/>
          </a:p>
        </p:txBody>
      </p:sp>
      <p:pic>
        <p:nvPicPr>
          <p:cNvPr id="8" name="Immagine 7" descr="LogoUniversitaG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045" y="244910"/>
            <a:ext cx="801363" cy="1059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999985"/>
            <a:ext cx="2070993" cy="32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011312"/>
            <a:ext cx="2051943" cy="32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653136"/>
            <a:ext cx="864096" cy="20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013176"/>
            <a:ext cx="4924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517232"/>
            <a:ext cx="417353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811</Words>
  <Application>Microsoft Office PowerPoint</Application>
  <PresentationFormat>Presentazione su schermo (4:3)</PresentationFormat>
  <Paragraphs>355</Paragraphs>
  <Slides>26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Master Thesis in Mechanical Engineering</vt:lpstr>
      <vt:lpstr>OUTLINE</vt:lpstr>
      <vt:lpstr>INTRODUCTION &amp; MOTIVATION</vt:lpstr>
      <vt:lpstr>Presentazione standard di PowerPoint</vt:lpstr>
      <vt:lpstr>THEORY</vt:lpstr>
      <vt:lpstr>THEORY</vt:lpstr>
      <vt:lpstr>THEORY</vt:lpstr>
      <vt:lpstr>THEORY</vt:lpstr>
      <vt:lpstr>THEORY</vt:lpstr>
      <vt:lpstr>THEORY</vt:lpstr>
      <vt:lpstr>THEORY</vt:lpstr>
      <vt:lpstr>Presentazione standard di PowerPoint</vt:lpstr>
      <vt:lpstr>METHODOLOGY DEVELOPED</vt:lpstr>
      <vt:lpstr>Presentazione standard di PowerPoint</vt:lpstr>
      <vt:lpstr>TEST CASES (2D)</vt:lpstr>
      <vt:lpstr>TEST CASES (2D)</vt:lpstr>
      <vt:lpstr>TEST CASES (2D)</vt:lpstr>
      <vt:lpstr>Presentazione standard di PowerPoint</vt:lpstr>
      <vt:lpstr>TEST CASE (3D)</vt:lpstr>
      <vt:lpstr>TEST CASE (3D)</vt:lpstr>
      <vt:lpstr>TEST CASE (3D)</vt:lpstr>
      <vt:lpstr>TEST CASE (3D)</vt:lpstr>
      <vt:lpstr>TEST CASE (3D)</vt:lpstr>
      <vt:lpstr>CONCLUSIONS</vt:lpstr>
      <vt:lpstr>FUTURE WORK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Thesis in Mechanical Engineering</dc:title>
  <dc:creator>Marina</dc:creator>
  <cp:lastModifiedBy>Alessandro Bottaro</cp:lastModifiedBy>
  <cp:revision>98</cp:revision>
  <dcterms:created xsi:type="dcterms:W3CDTF">2013-12-02T18:25:12Z</dcterms:created>
  <dcterms:modified xsi:type="dcterms:W3CDTF">2013-12-04T14:30:55Z</dcterms:modified>
</cp:coreProperties>
</file>