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2" r:id="rId4"/>
    <p:sldId id="317" r:id="rId5"/>
    <p:sldId id="258" r:id="rId6"/>
    <p:sldId id="259" r:id="rId7"/>
    <p:sldId id="260" r:id="rId8"/>
    <p:sldId id="261" r:id="rId9"/>
    <p:sldId id="263" r:id="rId10"/>
    <p:sldId id="287" r:id="rId11"/>
    <p:sldId id="288" r:id="rId12"/>
    <p:sldId id="291" r:id="rId13"/>
    <p:sldId id="293" r:id="rId14"/>
    <p:sldId id="294" r:id="rId15"/>
    <p:sldId id="327" r:id="rId16"/>
    <p:sldId id="295" r:id="rId17"/>
    <p:sldId id="324" r:id="rId18"/>
    <p:sldId id="280" r:id="rId19"/>
    <p:sldId id="281" r:id="rId20"/>
    <p:sldId id="283" r:id="rId21"/>
    <p:sldId id="284" r:id="rId22"/>
    <p:sldId id="285" r:id="rId23"/>
    <p:sldId id="303" r:id="rId24"/>
    <p:sldId id="300" r:id="rId25"/>
    <p:sldId id="321" r:id="rId26"/>
    <p:sldId id="322" r:id="rId27"/>
    <p:sldId id="301" r:id="rId28"/>
    <p:sldId id="302" r:id="rId29"/>
    <p:sldId id="310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FFFFFF"/>
    <a:srgbClr val="EDE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3" autoAdjust="0"/>
    <p:restoredTop sz="94744" autoAdjust="0"/>
  </p:normalViewPr>
  <p:slideViewPr>
    <p:cSldViewPr snapToGrid="0">
      <p:cViewPr varScale="1">
        <p:scale>
          <a:sx n="74" d="100"/>
          <a:sy n="74" d="100"/>
        </p:scale>
        <p:origin x="8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E47C0-8D86-4716-8C7B-4B0B03EAF1EA}" type="datetimeFigureOut">
              <a:rPr lang="it-IT" smtClean="0"/>
              <a:t>25/03/2025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4407F-0230-4848-B6F7-478CC09D293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83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5537F-6982-3532-2A65-9FBD36A9B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71AD0-8BB1-BF2B-2089-E0557070F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0A749-79E5-9721-D2E1-7F3481CE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5BE0-BBA3-4702-BC56-5089DCE566AE}" type="datetimeFigureOut">
              <a:rPr lang="it-IT" smtClean="0"/>
              <a:t>25/03/2025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6EEEE-5948-4B18-B590-B721DCB7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66DED-3589-773F-DEAE-E1B08B3F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873-4359-413F-8D28-D5DF3D0A17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57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3533F-9F2B-10AB-5D51-372514C7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A6AF0-7752-666F-04C4-2AC58200F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FAE56-E62B-C4CF-83C2-52A43B1F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5BE0-BBA3-4702-BC56-5089DCE566AE}" type="datetimeFigureOut">
              <a:rPr lang="it-IT" smtClean="0"/>
              <a:t>25/03/2025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A72A8-E82A-FDA5-41E3-DD66A2C2A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00415-9C48-6ACD-A9F6-AD297362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873-4359-413F-8D28-D5DF3D0A17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13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55193-2C0C-73C8-D4BC-8B1D30701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C9CE1-07E3-3549-4141-024F4F6A7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7191C-0773-355B-05AC-8DCA8A494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5BE0-BBA3-4702-BC56-5089DCE566AE}" type="datetimeFigureOut">
              <a:rPr lang="it-IT" smtClean="0"/>
              <a:t>25/03/2025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A986-C627-69A5-DC6B-53EE3195F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E12B5-D793-BC21-B9E1-0D28F334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873-4359-413F-8D28-D5DF3D0A17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22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2645-EFC2-46F0-32AD-B1802C7B6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67597-379C-5337-D389-563743F9E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40EF6-F7DA-9077-743F-BC7A68043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5BE0-BBA3-4702-BC56-5089DCE566AE}" type="datetimeFigureOut">
              <a:rPr lang="it-IT" smtClean="0"/>
              <a:t>25/03/2025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074D0-9C04-029D-6DED-A8AA8FB35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1CEE7-9EE1-F63D-081F-738148DB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873-4359-413F-8D28-D5DF3D0A17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17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87B4A-D914-6DBB-A606-B37C8C9B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D462A-BAF1-193E-E172-D5D270C9E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E5267-75F7-7CDF-737C-D8AA7ED8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5BE0-BBA3-4702-BC56-5089DCE566AE}" type="datetimeFigureOut">
              <a:rPr lang="it-IT" smtClean="0"/>
              <a:t>25/03/2025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E605E-39A1-6863-EC53-53277AC6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CFE78-C128-CAA5-CF79-EE1C3F25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873-4359-413F-8D28-D5DF3D0A17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90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0BA8-82AD-62F7-CF94-653FDF8C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C9AB8-A6CE-C9F8-C45D-75881995B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9C12D-882E-A060-CACB-D9BC89EE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6A3B8-289A-4BFD-F8CE-4EC899AEC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5BE0-BBA3-4702-BC56-5089DCE566AE}" type="datetimeFigureOut">
              <a:rPr lang="it-IT" smtClean="0"/>
              <a:t>25/03/2025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5BC61-9CFF-F60D-DF22-1FFCF5E6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E052E-C32C-B182-A5D2-C4BA556B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873-4359-413F-8D28-D5DF3D0A17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23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34BC-0F80-9DCC-9D9A-D0228CB8C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4DD24-89FE-A5BF-94D6-7846B5080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D3A39-5375-3F40-8DEF-BFD3C25CE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BD837-5264-1911-CDF0-17E122319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F7149D-4ED2-62E9-1673-F0CF93C9A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C27A5-4195-5FC5-CFA9-201079319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5BE0-BBA3-4702-BC56-5089DCE566AE}" type="datetimeFigureOut">
              <a:rPr lang="it-IT" smtClean="0"/>
              <a:t>25/03/2025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694B1-554C-0B2F-6FA4-BA72C350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16AD97-E345-8C54-FAB0-2B6B305D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873-4359-413F-8D28-D5DF3D0A17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42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DDDA-1AD6-498C-1E9D-ECABAF8E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BEAB61-4F3A-8E21-C518-6EED53CC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5BE0-BBA3-4702-BC56-5089DCE566AE}" type="datetimeFigureOut">
              <a:rPr lang="it-IT" smtClean="0"/>
              <a:t>25/03/2025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64CF2-81B1-5EA5-7379-B8EEC924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10634-EA80-7301-CB3B-CB208CB1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873-4359-413F-8D28-D5DF3D0A17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31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B0A1C-7EEA-F84A-46B1-682E7E11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5BE0-BBA3-4702-BC56-5089DCE566AE}" type="datetimeFigureOut">
              <a:rPr lang="it-IT" smtClean="0"/>
              <a:t>25/03/2025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A14FD-C157-B749-4282-45C24B29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5CB89-A31A-6687-C319-94C96B03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873-4359-413F-8D28-D5DF3D0A17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19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D7F6-0523-3385-6138-7AE7362E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7B479-59ED-717F-5026-C06CF0E90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0CE15-6CB4-B8B4-9845-EC0AD6334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CDDCD-A274-C4E4-1EB0-B1918B81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5BE0-BBA3-4702-BC56-5089DCE566AE}" type="datetimeFigureOut">
              <a:rPr lang="it-IT" smtClean="0"/>
              <a:t>25/03/2025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C9B00-AC64-6A75-5F21-16CCDFBC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99E41-57E9-CD46-3354-652ECF5A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873-4359-413F-8D28-D5DF3D0A17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76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141A7-DCFA-56AA-D02B-6A367126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9C432A-861D-9222-AA21-249BF989F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59B23-FE9A-0DA8-3F5B-7CE4933A5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40D3C-FEC1-3E57-A0C1-ED50FD10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5BE0-BBA3-4702-BC56-5089DCE566AE}" type="datetimeFigureOut">
              <a:rPr lang="it-IT" smtClean="0"/>
              <a:t>25/03/2025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E19A6-8B4A-056C-AD82-7444A75E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849DC-1661-F60D-D08A-D77182FA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873-4359-413F-8D28-D5DF3D0A17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37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D2AED-C484-7445-4B62-9EAD8796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02336-52F1-A597-2BDD-8BAB95C60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6A33F-1B0B-E017-9D23-C87C46A90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355BE0-BBA3-4702-BC56-5089DCE566AE}" type="datetimeFigureOut">
              <a:rPr lang="it-IT" smtClean="0"/>
              <a:t>25/03/2025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976A5-05D5-54EB-51D0-2261D9C50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DB128-F1E2-7FF6-1A26-EC04EECE4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43E873-4359-413F-8D28-D5DF3D0A17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38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5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E37E-2275-EEE1-FE12-50C053DAD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568" y="459371"/>
            <a:ext cx="10442864" cy="1054246"/>
          </a:xfrm>
        </p:spPr>
        <p:txBody>
          <a:bodyPr>
            <a:normAutofit/>
          </a:bodyPr>
          <a:lstStyle/>
          <a:p>
            <a:r>
              <a:rPr lang="en-US" sz="3000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of a Surrogate Model in </a:t>
            </a:r>
            <a:r>
              <a:rPr lang="en-US" sz="3000" i="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CEASIOMpy</a:t>
            </a:r>
            <a:r>
              <a:rPr lang="en-US" sz="3000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using a Multi-Fidelity strategy for aerodynamic coefficients prediction</a:t>
            </a:r>
            <a:endParaRPr lang="it-IT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A plane taking off from a runway&#10;&#10;AI-generated content may be incorrect.">
            <a:extLst>
              <a:ext uri="{FF2B5EF4-FFF2-40B4-BE49-F238E27FC236}">
                <a16:creationId xmlns:a16="http://schemas.microsoft.com/office/drawing/2014/main" id="{54572E36-0FE5-51D4-26C7-2479D67BD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00" y="1835492"/>
            <a:ext cx="7848600" cy="439866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Picture 3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01FACBA2-911F-E045-6F99-7CB9B2BC0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6"/>
          <a:stretch/>
        </p:blipFill>
        <p:spPr>
          <a:xfrm>
            <a:off x="8425794" y="4547725"/>
            <a:ext cx="2891638" cy="184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038CE686-E9E0-C6BB-0367-52335E2D4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938" y="1671022"/>
            <a:ext cx="2735009" cy="203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80F4D7-D128-4454-6930-4F54D3F906A1}"/>
              </a:ext>
            </a:extLst>
          </p:cNvPr>
          <p:cNvSpPr txBox="1"/>
          <p:nvPr/>
        </p:nvSpPr>
        <p:spPr>
          <a:xfrm>
            <a:off x="239331" y="2471172"/>
            <a:ext cx="1888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Student</a:t>
            </a:r>
            <a:r>
              <a:rPr lang="it-IT" dirty="0"/>
              <a:t>:</a:t>
            </a:r>
          </a:p>
          <a:p>
            <a:r>
              <a:rPr lang="it-IT" dirty="0"/>
              <a:t>Giacomo Gronda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841DC222-D6E6-7FFF-99B2-0020A104ABD0}"/>
              </a:ext>
            </a:extLst>
          </p:cNvPr>
          <p:cNvSpPr>
            <a:spLocks noGrp="1"/>
          </p:cNvSpPr>
          <p:nvPr/>
        </p:nvSpPr>
        <p:spPr>
          <a:xfrm>
            <a:off x="602673" y="3497818"/>
            <a:ext cx="3432280" cy="1074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it-IT" sz="2000" b="1" kern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AA7AF0-E138-7738-1A22-0C69240666C9}"/>
              </a:ext>
            </a:extLst>
          </p:cNvPr>
          <p:cNvSpPr txBox="1"/>
          <p:nvPr/>
        </p:nvSpPr>
        <p:spPr>
          <a:xfrm>
            <a:off x="233838" y="3383518"/>
            <a:ext cx="25962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Supervisors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/>
              <a:t>Prof. Alessandro Bottaro</a:t>
            </a:r>
          </a:p>
          <a:p>
            <a:r>
              <a:rPr lang="it-IT" dirty="0"/>
              <a:t>Dr. Ing. </a:t>
            </a:r>
            <a:r>
              <a:rPr lang="it-IT" dirty="0" err="1"/>
              <a:t>Jan</a:t>
            </a:r>
            <a:r>
              <a:rPr lang="it-IT" dirty="0"/>
              <a:t> Vos</a:t>
            </a:r>
          </a:p>
          <a:p>
            <a:r>
              <a:rPr lang="it-IT" dirty="0"/>
              <a:t>Dr. Giacomo Benedetti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407174-7DE2-A695-F074-362B62A92C4B}"/>
              </a:ext>
            </a:extLst>
          </p:cNvPr>
          <p:cNvSpPr txBox="1"/>
          <p:nvPr/>
        </p:nvSpPr>
        <p:spPr>
          <a:xfrm>
            <a:off x="5419340" y="6131728"/>
            <a:ext cx="138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March 2025</a:t>
            </a:r>
          </a:p>
        </p:txBody>
      </p:sp>
      <p:pic>
        <p:nvPicPr>
          <p:cNvPr id="3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B5143671-E95D-D409-54AF-E5D8C4217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5"/>
          <a:stretch/>
        </p:blipFill>
        <p:spPr>
          <a:xfrm>
            <a:off x="340700" y="5777561"/>
            <a:ext cx="3836706" cy="91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4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1A6CE-8A9A-06A1-C5DC-D94E155D1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A30866-4B0F-AD82-FD5A-C29D52482CBF}"/>
              </a:ext>
            </a:extLst>
          </p:cNvPr>
          <p:cNvSpPr/>
          <p:nvPr/>
        </p:nvSpPr>
        <p:spPr>
          <a:xfrm>
            <a:off x="597964" y="517476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SMTrain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253F6D-92FA-E754-2FF2-69E5D10332F7}"/>
              </a:ext>
            </a:extLst>
          </p:cNvPr>
          <p:cNvSpPr/>
          <p:nvPr/>
        </p:nvSpPr>
        <p:spPr>
          <a:xfrm>
            <a:off x="1325327" y="1754870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5568ED-DB30-1A83-FB97-CF330533B92A}"/>
              </a:ext>
            </a:extLst>
          </p:cNvPr>
          <p:cNvSpPr/>
          <p:nvPr/>
        </p:nvSpPr>
        <p:spPr>
          <a:xfrm>
            <a:off x="1325327" y="275693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</a:t>
            </a:r>
            <a:r>
              <a:rPr lang="it-IT" sz="1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it-IT" sz="1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2B6972-7421-FA34-DE6F-7A14BA230E13}"/>
              </a:ext>
            </a:extLst>
          </p:cNvPr>
          <p:cNvSpPr/>
          <p:nvPr/>
        </p:nvSpPr>
        <p:spPr>
          <a:xfrm>
            <a:off x="1338898" y="5788207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749907-FE34-FF72-FD80-2247DFB35081}"/>
              </a:ext>
            </a:extLst>
          </p:cNvPr>
          <p:cNvSpPr/>
          <p:nvPr/>
        </p:nvSpPr>
        <p:spPr>
          <a:xfrm>
            <a:off x="1325328" y="375900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52DE8B-E5A2-58C7-4CAE-12779388F5AD}"/>
              </a:ext>
            </a:extLst>
          </p:cNvPr>
          <p:cNvSpPr/>
          <p:nvPr/>
        </p:nvSpPr>
        <p:spPr>
          <a:xfrm>
            <a:off x="1338898" y="4773608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Points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8571BA7-1175-F7A8-94B1-84B373756F4D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2294248" y="1363050"/>
            <a:ext cx="0" cy="391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192ED38-EFAF-1941-AEC6-01832DB3508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2294248" y="2344135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3638C05-0EFF-E4EE-EF10-D2C5401FE8D1}"/>
              </a:ext>
            </a:extLst>
          </p:cNvPr>
          <p:cNvCxnSpPr>
            <a:cxnSpLocks/>
          </p:cNvCxnSpPr>
          <p:nvPr/>
        </p:nvCxnSpPr>
        <p:spPr>
          <a:xfrm>
            <a:off x="2291416" y="334620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8FBAD09-8D65-35A0-8CD6-4B0E150C107D}"/>
              </a:ext>
            </a:extLst>
          </p:cNvPr>
          <p:cNvCxnSpPr>
            <a:cxnSpLocks/>
          </p:cNvCxnSpPr>
          <p:nvPr/>
        </p:nvCxnSpPr>
        <p:spPr>
          <a:xfrm>
            <a:off x="2291416" y="434827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B29CE67-6CBF-4DAB-A948-07A1CEF9F744}"/>
              </a:ext>
            </a:extLst>
          </p:cNvPr>
          <p:cNvCxnSpPr>
            <a:cxnSpLocks/>
          </p:cNvCxnSpPr>
          <p:nvPr/>
        </p:nvCxnSpPr>
        <p:spPr>
          <a:xfrm>
            <a:off x="2291416" y="5375200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AC46483-0699-2A30-9D3C-0D72263212F2}"/>
              </a:ext>
            </a:extLst>
          </p:cNvPr>
          <p:cNvSpPr/>
          <p:nvPr/>
        </p:nvSpPr>
        <p:spPr>
          <a:xfrm>
            <a:off x="1325327" y="1754869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F363144-7245-F13E-8DCC-32334DC3AF49}"/>
              </a:ext>
            </a:extLst>
          </p:cNvPr>
          <p:cNvSpPr/>
          <p:nvPr/>
        </p:nvSpPr>
        <p:spPr>
          <a:xfrm>
            <a:off x="1322495" y="2751059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A3860DE-8C10-7094-E1CF-3032CA20B4D7}"/>
              </a:ext>
            </a:extLst>
          </p:cNvPr>
          <p:cNvSpPr/>
          <p:nvPr/>
        </p:nvSpPr>
        <p:spPr>
          <a:xfrm>
            <a:off x="1322495" y="3757697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B05E98B-5089-47F8-4B05-A8EC4B977753}"/>
              </a:ext>
            </a:extLst>
          </p:cNvPr>
          <p:cNvSpPr/>
          <p:nvPr/>
        </p:nvSpPr>
        <p:spPr>
          <a:xfrm>
            <a:off x="1338898" y="4772296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144859B-AB7B-2C29-681B-559BB6FCA5C6}"/>
              </a:ext>
            </a:extLst>
          </p:cNvPr>
          <p:cNvSpPr/>
          <p:nvPr/>
        </p:nvSpPr>
        <p:spPr>
          <a:xfrm>
            <a:off x="1338898" y="5788004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B9559BC-ABDB-704A-1A4F-54830A97343E}"/>
              </a:ext>
            </a:extLst>
          </p:cNvPr>
          <p:cNvCxnSpPr>
            <a:cxnSpLocks/>
          </p:cNvCxnSpPr>
          <p:nvPr/>
        </p:nvCxnSpPr>
        <p:spPr>
          <a:xfrm>
            <a:off x="4005590" y="962552"/>
            <a:ext cx="512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Plus Sign 1">
            <a:extLst>
              <a:ext uri="{FF2B5EF4-FFF2-40B4-BE49-F238E27FC236}">
                <a16:creationId xmlns:a16="http://schemas.microsoft.com/office/drawing/2014/main" id="{0D6E98A5-55B2-B95B-52C4-872DB5AF8E4F}"/>
              </a:ext>
            </a:extLst>
          </p:cNvPr>
          <p:cNvSpPr/>
          <p:nvPr/>
        </p:nvSpPr>
        <p:spPr>
          <a:xfrm>
            <a:off x="4621032" y="4233152"/>
            <a:ext cx="283029" cy="304800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A180D-6A18-1DCC-60AB-7D382B575406}"/>
              </a:ext>
            </a:extLst>
          </p:cNvPr>
          <p:cNvSpPr txBox="1"/>
          <p:nvPr/>
        </p:nvSpPr>
        <p:spPr>
          <a:xfrm>
            <a:off x="4935634" y="4222623"/>
            <a:ext cx="593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Less</a:t>
            </a:r>
            <a:r>
              <a:rPr lang="it-IT" b="1" dirty="0"/>
              <a:t> points </a:t>
            </a:r>
            <a:r>
              <a:rPr lang="it-IT" dirty="0" err="1"/>
              <a:t>required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Machine Learning models</a:t>
            </a:r>
          </a:p>
        </p:txBody>
      </p:sp>
      <p:sp>
        <p:nvSpPr>
          <p:cNvPr id="5" name="Plus Sign 4">
            <a:extLst>
              <a:ext uri="{FF2B5EF4-FFF2-40B4-BE49-F238E27FC236}">
                <a16:creationId xmlns:a16="http://schemas.microsoft.com/office/drawing/2014/main" id="{DBA86AD1-4CDA-9700-BE4E-6E0C80E2F81F}"/>
              </a:ext>
            </a:extLst>
          </p:cNvPr>
          <p:cNvSpPr/>
          <p:nvPr/>
        </p:nvSpPr>
        <p:spPr>
          <a:xfrm>
            <a:off x="4621032" y="4624220"/>
            <a:ext cx="283029" cy="304800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E5E96A-F468-EEFD-43B2-D189F1D74681}"/>
              </a:ext>
            </a:extLst>
          </p:cNvPr>
          <p:cNvSpPr txBox="1"/>
          <p:nvPr/>
        </p:nvSpPr>
        <p:spPr>
          <a:xfrm>
            <a:off x="4935634" y="4613691"/>
            <a:ext cx="5514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u="none" strike="noStrike" kern="1200" dirty="0">
                <a:ln>
                  <a:noFill/>
                </a:ln>
                <a:latin typeface="Source Sans Pro" pitchFamily="2"/>
                <a:ea typeface="DejaVu Sans" pitchFamily="2"/>
                <a:cs typeface="DejaVu Sans" pitchFamily="2"/>
              </a:rPr>
              <a:t>New points </a:t>
            </a:r>
            <a:r>
              <a:rPr lang="en-US" sz="1800" b="0" i="0" u="none" strike="noStrike" kern="1200" dirty="0">
                <a:ln>
                  <a:noFill/>
                </a:ln>
                <a:latin typeface="Source Sans Pro" pitchFamily="2"/>
                <a:ea typeface="DejaVu Sans" pitchFamily="2"/>
                <a:cs typeface="DejaVu Sans" pitchFamily="2"/>
              </a:rPr>
              <a:t>for new simulations </a:t>
            </a:r>
            <a:r>
              <a:rPr lang="en-US" sz="1800" b="1" i="0" u="none" strike="noStrike" kern="1200" dirty="0">
                <a:ln>
                  <a:noFill/>
                </a:ln>
                <a:latin typeface="Source Sans Pro" pitchFamily="2"/>
                <a:ea typeface="DejaVu Sans" pitchFamily="2"/>
                <a:cs typeface="DejaVu Sans" pitchFamily="2"/>
              </a:rPr>
              <a:t>to improve </a:t>
            </a:r>
            <a:r>
              <a:rPr lang="en-US" sz="1800" b="0" i="0" u="none" strike="noStrike" kern="1200" dirty="0">
                <a:ln>
                  <a:noFill/>
                </a:ln>
                <a:latin typeface="Source Sans Pro" pitchFamily="2"/>
                <a:ea typeface="DejaVu Sans" pitchFamily="2"/>
                <a:cs typeface="DejaVu Sans" pitchFamily="2"/>
              </a:rPr>
              <a:t>the model </a:t>
            </a:r>
            <a:endParaRPr lang="it-IT" dirty="0"/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ED23AC8B-9175-9C2C-2202-054551320F99}"/>
              </a:ext>
            </a:extLst>
          </p:cNvPr>
          <p:cNvSpPr/>
          <p:nvPr/>
        </p:nvSpPr>
        <p:spPr>
          <a:xfrm>
            <a:off x="4621032" y="5008794"/>
            <a:ext cx="283029" cy="304800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6C87FF-AC86-9869-0684-32535CDB03E1}"/>
              </a:ext>
            </a:extLst>
          </p:cNvPr>
          <p:cNvSpPr txBox="1"/>
          <p:nvPr/>
        </p:nvSpPr>
        <p:spPr>
          <a:xfrm>
            <a:off x="4935634" y="4998265"/>
            <a:ext cx="448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" pitchFamily="2"/>
                <a:ea typeface="DejaVu Sans" pitchFamily="2"/>
                <a:cs typeface="DejaVu Sans" pitchFamily="2"/>
              </a:rPr>
              <a:t>Allows to </a:t>
            </a:r>
            <a:r>
              <a:rPr lang="en-US" b="1" dirty="0"/>
              <a:t>combine</a:t>
            </a:r>
            <a:r>
              <a:rPr lang="en-US" dirty="0"/>
              <a:t> multiple levels of fidelity</a:t>
            </a:r>
            <a:endParaRPr lang="it-IT" dirty="0"/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5151FFDE-8CCD-96D8-6890-763E92D8C8A9}"/>
              </a:ext>
            </a:extLst>
          </p:cNvPr>
          <p:cNvSpPr/>
          <p:nvPr/>
        </p:nvSpPr>
        <p:spPr>
          <a:xfrm>
            <a:off x="4621032" y="5519066"/>
            <a:ext cx="283025" cy="195943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DA2BD6-0033-AFDA-3886-AC3DC58D8509}"/>
              </a:ext>
            </a:extLst>
          </p:cNvPr>
          <p:cNvSpPr txBox="1"/>
          <p:nvPr/>
        </p:nvSpPr>
        <p:spPr>
          <a:xfrm>
            <a:off x="4904057" y="5418672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" pitchFamily="2"/>
                <a:ea typeface="DejaVu Sans" pitchFamily="2"/>
                <a:cs typeface="DejaVu Sans" pitchFamily="2"/>
              </a:rPr>
              <a:t>Requires </a:t>
            </a:r>
            <a:r>
              <a:rPr lang="en-US" b="1" dirty="0">
                <a:latin typeface="Source Sans Pro" pitchFamily="2"/>
                <a:ea typeface="DejaVu Sans" pitchFamily="2"/>
                <a:cs typeface="DejaVu Sans" pitchFamily="2"/>
              </a:rPr>
              <a:t>nested</a:t>
            </a:r>
            <a:r>
              <a:rPr lang="en-US" dirty="0">
                <a:latin typeface="Source Sans Pro" pitchFamily="2"/>
                <a:ea typeface="DejaVu Sans" pitchFamily="2"/>
                <a:cs typeface="DejaVu Sans" pitchFamily="2"/>
              </a:rPr>
              <a:t> points</a:t>
            </a:r>
            <a:endParaRPr lang="it-IT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A4EFA1-5A8A-7A27-1A8A-070B4746EFA0}"/>
              </a:ext>
            </a:extLst>
          </p:cNvPr>
          <p:cNvSpPr txBox="1"/>
          <p:nvPr/>
        </p:nvSpPr>
        <p:spPr>
          <a:xfrm>
            <a:off x="4518533" y="1308647"/>
            <a:ext cx="750934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Statistical interpolation</a:t>
            </a:r>
            <a:r>
              <a:rPr lang="en-US" sz="2000" dirty="0"/>
              <a:t> method that predicts unknown values from known data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Provides not only predictions but also </a:t>
            </a:r>
            <a:r>
              <a:rPr lang="en-US" sz="2000" b="1" dirty="0"/>
              <a:t>uncertainty estimates</a:t>
            </a:r>
            <a:r>
              <a:rPr lang="en-US" sz="2000" dirty="0"/>
              <a:t> (variance)</a:t>
            </a:r>
          </a:p>
          <a:p>
            <a:pPr lvl="1"/>
            <a:endParaRPr lang="en-US" sz="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Multi-Fidelity strategy: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Populate aerodynamic database with </a:t>
            </a:r>
            <a:r>
              <a:rPr lang="en-US" sz="2000" b="1" dirty="0"/>
              <a:t>dense, low-fidelity </a:t>
            </a:r>
            <a:r>
              <a:rPr lang="en-US" sz="2000" dirty="0"/>
              <a:t>data samples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Correct</a:t>
            </a:r>
            <a:r>
              <a:rPr lang="en-US" sz="2000" dirty="0"/>
              <a:t> the data using the </a:t>
            </a:r>
            <a:r>
              <a:rPr lang="en-US" sz="2000" b="1" dirty="0"/>
              <a:t>sparse high-fidelity </a:t>
            </a:r>
            <a:r>
              <a:rPr lang="en-US" sz="2000" dirty="0"/>
              <a:t>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9A72C1-82F4-23E2-1BC8-00561F75EBAD}"/>
              </a:ext>
            </a:extLst>
          </p:cNvPr>
          <p:cNvSpPr txBox="1"/>
          <p:nvPr/>
        </p:nvSpPr>
        <p:spPr>
          <a:xfrm>
            <a:off x="4533593" y="724025"/>
            <a:ext cx="23242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Kriging Model </a:t>
            </a:r>
            <a:r>
              <a:rPr lang="it-IT" sz="2500" b="1" dirty="0"/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D8395C2-7A1E-440F-D9E9-9B7A851FF0C0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solidFill>
                  <a:schemeClr val="tx1"/>
                </a:solidFill>
              </a:rPr>
              <a:t>Modules</a:t>
            </a:r>
            <a:r>
              <a:rPr lang="it-IT" sz="1300" dirty="0">
                <a:solidFill>
                  <a:schemeClr val="tx1"/>
                </a:solidFill>
              </a:rPr>
              <a:t> &amp; Theory</a:t>
            </a:r>
          </a:p>
        </p:txBody>
      </p:sp>
      <p:pic>
        <p:nvPicPr>
          <p:cNvPr id="18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3ADE83A9-D63D-ADCC-BF10-7045D7CE1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612917" y="6082637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0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5A041-EEF6-4720-4D68-390BF0E64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irplane in the sky&#10;&#10;AI-generated content may be incorrect.">
            <a:extLst>
              <a:ext uri="{FF2B5EF4-FFF2-40B4-BE49-F238E27FC236}">
                <a16:creationId xmlns:a16="http://schemas.microsoft.com/office/drawing/2014/main" id="{9FFF1CE0-8D23-DFE9-A122-E35735201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3" t="4848" r="17911" b="12160"/>
          <a:stretch/>
        </p:blipFill>
        <p:spPr>
          <a:xfrm>
            <a:off x="4215687" y="3020889"/>
            <a:ext cx="5476351" cy="350281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B1EC28-55B1-83FD-D918-E22FE57C2936}"/>
              </a:ext>
            </a:extLst>
          </p:cNvPr>
          <p:cNvSpPr/>
          <p:nvPr/>
        </p:nvSpPr>
        <p:spPr>
          <a:xfrm>
            <a:off x="597964" y="517476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SMTrain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8ABC90-8B99-6EE0-C604-6E6A2B7BAAE2}"/>
              </a:ext>
            </a:extLst>
          </p:cNvPr>
          <p:cNvSpPr/>
          <p:nvPr/>
        </p:nvSpPr>
        <p:spPr>
          <a:xfrm>
            <a:off x="1325327" y="1754870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5E7CD7-97FD-35A7-B9E7-6032FCDAE6BE}"/>
              </a:ext>
            </a:extLst>
          </p:cNvPr>
          <p:cNvSpPr/>
          <p:nvPr/>
        </p:nvSpPr>
        <p:spPr>
          <a:xfrm>
            <a:off x="1325327" y="275693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</a:t>
            </a:r>
            <a:r>
              <a:rPr lang="it-IT" sz="1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it-IT" sz="1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672274-64A4-99BC-CF3E-1FB11DEE2151}"/>
              </a:ext>
            </a:extLst>
          </p:cNvPr>
          <p:cNvSpPr/>
          <p:nvPr/>
        </p:nvSpPr>
        <p:spPr>
          <a:xfrm>
            <a:off x="1338898" y="5788207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9DD34E-8A04-2649-4542-38527ACE6118}"/>
              </a:ext>
            </a:extLst>
          </p:cNvPr>
          <p:cNvSpPr/>
          <p:nvPr/>
        </p:nvSpPr>
        <p:spPr>
          <a:xfrm>
            <a:off x="1325328" y="375900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FCE9BC-06B8-E326-0950-48128F4DCA55}"/>
              </a:ext>
            </a:extLst>
          </p:cNvPr>
          <p:cNvSpPr/>
          <p:nvPr/>
        </p:nvSpPr>
        <p:spPr>
          <a:xfrm>
            <a:off x="1338898" y="4773608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Points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2FA2DF9-874B-624E-A9D9-E38554340363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2294248" y="1363050"/>
            <a:ext cx="0" cy="391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64B80DB-7F84-9D37-59D2-9876E106776B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2294248" y="2344135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BC523F4-6978-97B8-AA4B-DBA004FF20D9}"/>
              </a:ext>
            </a:extLst>
          </p:cNvPr>
          <p:cNvCxnSpPr>
            <a:cxnSpLocks/>
          </p:cNvCxnSpPr>
          <p:nvPr/>
        </p:nvCxnSpPr>
        <p:spPr>
          <a:xfrm>
            <a:off x="2291416" y="334620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16C469-0DB4-634D-7162-E84E05ADE7BA}"/>
              </a:ext>
            </a:extLst>
          </p:cNvPr>
          <p:cNvCxnSpPr>
            <a:cxnSpLocks/>
          </p:cNvCxnSpPr>
          <p:nvPr/>
        </p:nvCxnSpPr>
        <p:spPr>
          <a:xfrm>
            <a:off x="2291416" y="434827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87E2386-0A64-2AF5-44B7-633EB5C26568}"/>
              </a:ext>
            </a:extLst>
          </p:cNvPr>
          <p:cNvCxnSpPr>
            <a:cxnSpLocks/>
          </p:cNvCxnSpPr>
          <p:nvPr/>
        </p:nvCxnSpPr>
        <p:spPr>
          <a:xfrm>
            <a:off x="2291416" y="5375200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9238833-E317-FC23-9765-EA6E10489C31}"/>
              </a:ext>
            </a:extLst>
          </p:cNvPr>
          <p:cNvSpPr/>
          <p:nvPr/>
        </p:nvSpPr>
        <p:spPr>
          <a:xfrm>
            <a:off x="1322495" y="2751059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7681ECB-C270-67F6-F398-E510C44D0245}"/>
              </a:ext>
            </a:extLst>
          </p:cNvPr>
          <p:cNvSpPr/>
          <p:nvPr/>
        </p:nvSpPr>
        <p:spPr>
          <a:xfrm>
            <a:off x="1322495" y="3757697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CF2218C-4DC4-7AE4-230C-8655BCEAF164}"/>
              </a:ext>
            </a:extLst>
          </p:cNvPr>
          <p:cNvSpPr/>
          <p:nvPr/>
        </p:nvSpPr>
        <p:spPr>
          <a:xfrm>
            <a:off x="1338898" y="4772296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BD24D92-7938-38A4-3839-8013CF23897F}"/>
              </a:ext>
            </a:extLst>
          </p:cNvPr>
          <p:cNvSpPr/>
          <p:nvPr/>
        </p:nvSpPr>
        <p:spPr>
          <a:xfrm>
            <a:off x="1338898" y="5788004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982AEF-5DC5-B6FF-623C-CF7AC01B6681}"/>
              </a:ext>
            </a:extLst>
          </p:cNvPr>
          <p:cNvCxnSpPr>
            <a:cxnSpLocks/>
          </p:cNvCxnSpPr>
          <p:nvPr/>
        </p:nvCxnSpPr>
        <p:spPr>
          <a:xfrm>
            <a:off x="3260337" y="2072895"/>
            <a:ext cx="512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9614E9-B9BA-85BB-C842-9D7FA67D1CB8}"/>
              </a:ext>
            </a:extLst>
          </p:cNvPr>
          <p:cNvSpPr txBox="1"/>
          <p:nvPr/>
        </p:nvSpPr>
        <p:spPr>
          <a:xfrm>
            <a:off x="3773281" y="1834368"/>
            <a:ext cx="35301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 err="1"/>
              <a:t>Defined</a:t>
            </a:r>
            <a:r>
              <a:rPr lang="it-IT" sz="2500" dirty="0"/>
              <a:t> by a </a:t>
            </a:r>
            <a:r>
              <a:rPr lang="it-IT" sz="2500" b="1" dirty="0"/>
              <a:t>CPACS</a:t>
            </a:r>
            <a:r>
              <a:rPr lang="it-IT" sz="2500" dirty="0"/>
              <a:t> File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B4E036-86DE-6074-35EB-B2E443B59208}"/>
              </a:ext>
            </a:extLst>
          </p:cNvPr>
          <p:cNvSpPr/>
          <p:nvPr/>
        </p:nvSpPr>
        <p:spPr>
          <a:xfrm>
            <a:off x="1325327" y="1754869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3686818-6BA2-8CED-E067-8DFB4A61B37F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solidFill>
                  <a:schemeClr val="tx1"/>
                </a:solidFill>
              </a:rPr>
              <a:t>Modules</a:t>
            </a:r>
            <a:r>
              <a:rPr lang="it-IT" sz="1300" dirty="0">
                <a:solidFill>
                  <a:schemeClr val="tx1"/>
                </a:solidFill>
              </a:rPr>
              <a:t> &amp; Theory</a:t>
            </a:r>
          </a:p>
        </p:txBody>
      </p:sp>
      <p:pic>
        <p:nvPicPr>
          <p:cNvPr id="11" name="Picture 10" descr="A blue and black rectangles&#10;&#10;AI-generated content may be incorrect.">
            <a:extLst>
              <a:ext uri="{FF2B5EF4-FFF2-40B4-BE49-F238E27FC236}">
                <a16:creationId xmlns:a16="http://schemas.microsoft.com/office/drawing/2014/main" id="{596AC0F0-6C18-A04E-E0CE-93A45A000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28" y="1482888"/>
            <a:ext cx="2228250" cy="10229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66F057-AAB1-8EBC-72E2-5FC580987BE2}"/>
              </a:ext>
            </a:extLst>
          </p:cNvPr>
          <p:cNvSpPr txBox="1"/>
          <p:nvPr/>
        </p:nvSpPr>
        <p:spPr>
          <a:xfrm>
            <a:off x="3773281" y="2318643"/>
            <a:ext cx="45706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b="1" dirty="0"/>
              <a:t>D150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 err="1"/>
              <a:t>Regional</a:t>
            </a:r>
            <a:r>
              <a:rPr lang="it-IT" sz="2500" dirty="0"/>
              <a:t> jet-liner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6751AC-F85B-DB01-B2ED-08525823E41B}"/>
              </a:ext>
            </a:extLst>
          </p:cNvPr>
          <p:cNvSpPr/>
          <p:nvPr/>
        </p:nvSpPr>
        <p:spPr>
          <a:xfrm>
            <a:off x="10450285" y="112404"/>
            <a:ext cx="1577592" cy="3836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tx1"/>
                </a:solidFill>
              </a:rPr>
              <a:t>Application</a:t>
            </a:r>
            <a:r>
              <a:rPr lang="it-IT" sz="1200" dirty="0">
                <a:solidFill>
                  <a:schemeClr val="tx1"/>
                </a:solidFill>
              </a:rPr>
              <a:t> Case</a:t>
            </a:r>
          </a:p>
        </p:txBody>
      </p:sp>
      <p:pic>
        <p:nvPicPr>
          <p:cNvPr id="17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48787949-41A9-9D27-DDC1-0D2EE5159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95475" b="23559"/>
          <a:stretch/>
        </p:blipFill>
        <p:spPr>
          <a:xfrm>
            <a:off x="316401" y="6005333"/>
            <a:ext cx="390182" cy="589264"/>
          </a:xfrm>
          <a:prstGeom prst="rect">
            <a:avLst/>
          </a:prstGeom>
        </p:spPr>
      </p:pic>
      <p:pic>
        <p:nvPicPr>
          <p:cNvPr id="18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12DE977A-0D9B-BFEF-490F-394E96EF0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612917" y="6082637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14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07287-DE5E-65FF-7FCB-96AAD2BA4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A32BD5-4EAD-5361-665C-40372C9D4F8D}"/>
              </a:ext>
            </a:extLst>
          </p:cNvPr>
          <p:cNvSpPr/>
          <p:nvPr/>
        </p:nvSpPr>
        <p:spPr>
          <a:xfrm>
            <a:off x="597964" y="517476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SMTrain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08A05C-F0ED-EF3E-3691-B07F88FCA47F}"/>
              </a:ext>
            </a:extLst>
          </p:cNvPr>
          <p:cNvSpPr/>
          <p:nvPr/>
        </p:nvSpPr>
        <p:spPr>
          <a:xfrm>
            <a:off x="1325327" y="1754870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27F3B2-80BE-2AA2-4BDC-EA316A84C1BB}"/>
              </a:ext>
            </a:extLst>
          </p:cNvPr>
          <p:cNvSpPr/>
          <p:nvPr/>
        </p:nvSpPr>
        <p:spPr>
          <a:xfrm>
            <a:off x="1325327" y="275693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</a:t>
            </a:r>
            <a:r>
              <a:rPr lang="it-IT" sz="1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it-IT" sz="1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CA8F8A-D7EB-09C5-BBA5-8CF088F76512}"/>
              </a:ext>
            </a:extLst>
          </p:cNvPr>
          <p:cNvSpPr/>
          <p:nvPr/>
        </p:nvSpPr>
        <p:spPr>
          <a:xfrm>
            <a:off x="1338898" y="5788207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A89E9C9-A134-4646-D61D-8083A15B7FC9}"/>
              </a:ext>
            </a:extLst>
          </p:cNvPr>
          <p:cNvSpPr/>
          <p:nvPr/>
        </p:nvSpPr>
        <p:spPr>
          <a:xfrm>
            <a:off x="1325328" y="375900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F5E7A47-7F33-33D0-4D23-4A429C66076B}"/>
              </a:ext>
            </a:extLst>
          </p:cNvPr>
          <p:cNvSpPr/>
          <p:nvPr/>
        </p:nvSpPr>
        <p:spPr>
          <a:xfrm>
            <a:off x="1338898" y="4773608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Points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41331FC-69DB-2EDE-6515-C1EBF7971F8F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2294248" y="1363050"/>
            <a:ext cx="0" cy="391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5F624C8-4127-978A-4566-BC8DDD3DE80E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2294248" y="2344135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B9956D-930D-D3B4-432E-335C430ADDA7}"/>
              </a:ext>
            </a:extLst>
          </p:cNvPr>
          <p:cNvCxnSpPr>
            <a:cxnSpLocks/>
          </p:cNvCxnSpPr>
          <p:nvPr/>
        </p:nvCxnSpPr>
        <p:spPr>
          <a:xfrm>
            <a:off x="2291416" y="334620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510CE68-E753-2AE5-6352-31592874FCED}"/>
              </a:ext>
            </a:extLst>
          </p:cNvPr>
          <p:cNvCxnSpPr>
            <a:cxnSpLocks/>
          </p:cNvCxnSpPr>
          <p:nvPr/>
        </p:nvCxnSpPr>
        <p:spPr>
          <a:xfrm>
            <a:off x="2291416" y="434827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03CEC2-F203-DAA6-13B4-4C1652A7FDAC}"/>
              </a:ext>
            </a:extLst>
          </p:cNvPr>
          <p:cNvCxnSpPr>
            <a:cxnSpLocks/>
          </p:cNvCxnSpPr>
          <p:nvPr/>
        </p:nvCxnSpPr>
        <p:spPr>
          <a:xfrm>
            <a:off x="2291416" y="5375200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E357968-1A3C-263E-2463-0EBA86CAE9D2}"/>
              </a:ext>
            </a:extLst>
          </p:cNvPr>
          <p:cNvSpPr/>
          <p:nvPr/>
        </p:nvSpPr>
        <p:spPr>
          <a:xfrm>
            <a:off x="1322495" y="2757595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6C156EB-67EA-3BDC-EBFB-B68E4B561705}"/>
              </a:ext>
            </a:extLst>
          </p:cNvPr>
          <p:cNvSpPr/>
          <p:nvPr/>
        </p:nvSpPr>
        <p:spPr>
          <a:xfrm>
            <a:off x="1338898" y="4772296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DEB0F08-A887-8451-92F6-EA33DEC325F6}"/>
              </a:ext>
            </a:extLst>
          </p:cNvPr>
          <p:cNvSpPr/>
          <p:nvPr/>
        </p:nvSpPr>
        <p:spPr>
          <a:xfrm>
            <a:off x="1338898" y="5788004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1205F-2701-E227-BF96-608FCB68F9C3}"/>
              </a:ext>
            </a:extLst>
          </p:cNvPr>
          <p:cNvSpPr txBox="1"/>
          <p:nvPr/>
        </p:nvSpPr>
        <p:spPr>
          <a:xfrm>
            <a:off x="3773281" y="2721114"/>
            <a:ext cx="82999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Systematic methodology </a:t>
            </a:r>
            <a:r>
              <a:rPr lang="en-US" sz="2500" dirty="0"/>
              <a:t>for collecting Data by selecting </a:t>
            </a:r>
            <a:r>
              <a:rPr lang="en-US" sz="2500" b="1" dirty="0"/>
              <a:t>specific input </a:t>
            </a:r>
            <a:r>
              <a:rPr lang="en-US" sz="2500" dirty="0"/>
              <a:t>parameters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DD4CFC-8A11-7FEB-597F-748CF94C8352}"/>
              </a:ext>
            </a:extLst>
          </p:cNvPr>
          <p:cNvCxnSpPr>
            <a:cxnSpLocks/>
          </p:cNvCxnSpPr>
          <p:nvPr/>
        </p:nvCxnSpPr>
        <p:spPr>
          <a:xfrm>
            <a:off x="3260337" y="3067682"/>
            <a:ext cx="512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E70A9B-B49A-6C27-E380-133807C37B79}"/>
              </a:ext>
            </a:extLst>
          </p:cNvPr>
          <p:cNvCxnSpPr>
            <a:cxnSpLocks/>
          </p:cNvCxnSpPr>
          <p:nvPr/>
        </p:nvCxnSpPr>
        <p:spPr>
          <a:xfrm>
            <a:off x="3260337" y="2072895"/>
            <a:ext cx="512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085C93-5901-9B58-DC49-C17C6B9346CA}"/>
              </a:ext>
            </a:extLst>
          </p:cNvPr>
          <p:cNvSpPr txBox="1"/>
          <p:nvPr/>
        </p:nvSpPr>
        <p:spPr>
          <a:xfrm>
            <a:off x="3773281" y="1834368"/>
            <a:ext cx="35301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 err="1"/>
              <a:t>Defined</a:t>
            </a:r>
            <a:r>
              <a:rPr lang="it-IT" sz="2500" dirty="0"/>
              <a:t> by a </a:t>
            </a:r>
            <a:r>
              <a:rPr lang="it-IT" sz="2500" b="1" dirty="0"/>
              <a:t>CPACS</a:t>
            </a:r>
            <a:r>
              <a:rPr lang="it-IT" sz="2500" dirty="0"/>
              <a:t> File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32B300-19B1-E3BB-97EE-59FF3DD996DB}"/>
              </a:ext>
            </a:extLst>
          </p:cNvPr>
          <p:cNvSpPr/>
          <p:nvPr/>
        </p:nvSpPr>
        <p:spPr>
          <a:xfrm>
            <a:off x="1322495" y="3757697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02B7FF-77ED-B5AF-C01C-ADAAD3C6E2AA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solidFill>
                  <a:schemeClr val="tx1"/>
                </a:solidFill>
              </a:rPr>
              <a:t>Modules</a:t>
            </a:r>
            <a:r>
              <a:rPr lang="it-IT" sz="1300" dirty="0">
                <a:solidFill>
                  <a:schemeClr val="tx1"/>
                </a:solidFill>
              </a:rPr>
              <a:t> &amp; Theory</a:t>
            </a:r>
          </a:p>
        </p:txBody>
      </p:sp>
      <p:pic>
        <p:nvPicPr>
          <p:cNvPr id="5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B5C8ECFE-5772-A213-C184-3D41391AA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95475" b="23559"/>
          <a:stretch/>
        </p:blipFill>
        <p:spPr>
          <a:xfrm>
            <a:off x="316401" y="6005333"/>
            <a:ext cx="390182" cy="589264"/>
          </a:xfrm>
          <a:prstGeom prst="rect">
            <a:avLst/>
          </a:prstGeom>
        </p:spPr>
      </p:pic>
      <p:pic>
        <p:nvPicPr>
          <p:cNvPr id="10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41E8FCB8-EF84-543E-D7CA-A6E4DED1C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612917" y="6082637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3CA88-6A62-7CB0-BBB7-767ED1976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CD81E4-5845-3B3B-2792-73AA400AF348}"/>
              </a:ext>
            </a:extLst>
          </p:cNvPr>
          <p:cNvSpPr/>
          <p:nvPr/>
        </p:nvSpPr>
        <p:spPr>
          <a:xfrm>
            <a:off x="597964" y="517476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SMTrain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494425-7874-141A-4518-2DF4C66B0877}"/>
              </a:ext>
            </a:extLst>
          </p:cNvPr>
          <p:cNvSpPr/>
          <p:nvPr/>
        </p:nvSpPr>
        <p:spPr>
          <a:xfrm>
            <a:off x="1325327" y="1754870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45D35E-3A01-E3AC-2CC9-000949F75740}"/>
              </a:ext>
            </a:extLst>
          </p:cNvPr>
          <p:cNvSpPr/>
          <p:nvPr/>
        </p:nvSpPr>
        <p:spPr>
          <a:xfrm>
            <a:off x="1325327" y="275693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</a:t>
            </a:r>
            <a:r>
              <a:rPr lang="it-IT" sz="1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it-IT" sz="1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3C53BC-2C69-B226-70C4-4F769E05D599}"/>
              </a:ext>
            </a:extLst>
          </p:cNvPr>
          <p:cNvSpPr/>
          <p:nvPr/>
        </p:nvSpPr>
        <p:spPr>
          <a:xfrm>
            <a:off x="1338898" y="5788207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F5E31E-64B0-F7F8-0D81-D70D20DF6786}"/>
              </a:ext>
            </a:extLst>
          </p:cNvPr>
          <p:cNvSpPr/>
          <p:nvPr/>
        </p:nvSpPr>
        <p:spPr>
          <a:xfrm>
            <a:off x="1325328" y="375900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9F0A251-9906-7427-4012-4A2865D0B595}"/>
              </a:ext>
            </a:extLst>
          </p:cNvPr>
          <p:cNvSpPr/>
          <p:nvPr/>
        </p:nvSpPr>
        <p:spPr>
          <a:xfrm>
            <a:off x="1338898" y="4773608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Points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20D0AF8-5DCB-FB39-B965-6B0700D4202B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2294248" y="1363050"/>
            <a:ext cx="0" cy="391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80E8B0-6309-CBCA-FA98-22787D6BA2EA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2294248" y="2344135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E6F1AAF-AF6D-0286-7C35-762A711A8486}"/>
              </a:ext>
            </a:extLst>
          </p:cNvPr>
          <p:cNvCxnSpPr>
            <a:cxnSpLocks/>
          </p:cNvCxnSpPr>
          <p:nvPr/>
        </p:nvCxnSpPr>
        <p:spPr>
          <a:xfrm>
            <a:off x="2291416" y="334620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730408F-D7BB-ABE9-2647-7C7704395D8E}"/>
              </a:ext>
            </a:extLst>
          </p:cNvPr>
          <p:cNvCxnSpPr>
            <a:cxnSpLocks/>
          </p:cNvCxnSpPr>
          <p:nvPr/>
        </p:nvCxnSpPr>
        <p:spPr>
          <a:xfrm>
            <a:off x="2291416" y="434827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E3C8D0-B482-DA01-A967-866D45220B22}"/>
              </a:ext>
            </a:extLst>
          </p:cNvPr>
          <p:cNvCxnSpPr>
            <a:cxnSpLocks/>
          </p:cNvCxnSpPr>
          <p:nvPr/>
        </p:nvCxnSpPr>
        <p:spPr>
          <a:xfrm>
            <a:off x="2291416" y="5375200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6939157-995C-6475-940D-377AA11092D9}"/>
              </a:ext>
            </a:extLst>
          </p:cNvPr>
          <p:cNvSpPr/>
          <p:nvPr/>
        </p:nvSpPr>
        <p:spPr>
          <a:xfrm>
            <a:off x="1322495" y="3757697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F666542-3427-30DE-1009-902458AC10EB}"/>
              </a:ext>
            </a:extLst>
          </p:cNvPr>
          <p:cNvSpPr/>
          <p:nvPr/>
        </p:nvSpPr>
        <p:spPr>
          <a:xfrm>
            <a:off x="1338898" y="4772296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E91CEC3-3A40-AE5E-152B-E2CCF9F9534C}"/>
              </a:ext>
            </a:extLst>
          </p:cNvPr>
          <p:cNvSpPr/>
          <p:nvPr/>
        </p:nvSpPr>
        <p:spPr>
          <a:xfrm>
            <a:off x="1338898" y="5788004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61AB91-E341-0448-5F50-171C5689EC35}"/>
              </a:ext>
            </a:extLst>
          </p:cNvPr>
          <p:cNvSpPr/>
          <p:nvPr/>
        </p:nvSpPr>
        <p:spPr>
          <a:xfrm>
            <a:off x="1325327" y="1754869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6CADC1-CEC6-AA4D-B84B-3D87EFF7BB5A}"/>
              </a:ext>
            </a:extLst>
          </p:cNvPr>
          <p:cNvSpPr txBox="1"/>
          <p:nvPr/>
        </p:nvSpPr>
        <p:spPr>
          <a:xfrm>
            <a:off x="4132326" y="3067661"/>
            <a:ext cx="4570665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/>
              <a:t>3 </a:t>
            </a:r>
            <a:r>
              <a:rPr lang="it-IT" sz="2500" b="1" dirty="0"/>
              <a:t>input</a:t>
            </a:r>
            <a:r>
              <a:rPr lang="it-IT" sz="2500" dirty="0"/>
              <a:t> </a:t>
            </a:r>
            <a:r>
              <a:rPr lang="it-IT" sz="2500" dirty="0" err="1"/>
              <a:t>parameters</a:t>
            </a:r>
            <a:r>
              <a:rPr lang="it-IT" sz="2500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Altitude</a:t>
            </a:r>
            <a:r>
              <a:rPr lang="it-IT" dirty="0"/>
              <a:t>: from </a:t>
            </a:r>
            <a:r>
              <a:rPr lang="it-IT" b="1" dirty="0"/>
              <a:t>9000</a:t>
            </a:r>
            <a:r>
              <a:rPr lang="it-IT" dirty="0"/>
              <a:t> m to </a:t>
            </a:r>
            <a:r>
              <a:rPr lang="it-IT" b="1" dirty="0"/>
              <a:t>11000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Mach </a:t>
            </a:r>
            <a:r>
              <a:rPr lang="it-IT" dirty="0" err="1"/>
              <a:t>Number</a:t>
            </a:r>
            <a:r>
              <a:rPr lang="it-IT" dirty="0"/>
              <a:t>: from </a:t>
            </a:r>
            <a:r>
              <a:rPr lang="it-IT" b="1" dirty="0"/>
              <a:t>0.5</a:t>
            </a:r>
            <a:r>
              <a:rPr lang="it-IT" dirty="0"/>
              <a:t> to </a:t>
            </a:r>
            <a:r>
              <a:rPr lang="it-IT" b="1" dirty="0"/>
              <a:t>0.9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Angle of Attack: from -</a:t>
            </a:r>
            <a:r>
              <a:rPr lang="it-IT" b="1" dirty="0"/>
              <a:t>5</a:t>
            </a:r>
            <a:r>
              <a:rPr lang="it-IT" dirty="0"/>
              <a:t>° to </a:t>
            </a:r>
            <a:r>
              <a:rPr lang="it-IT" b="1" dirty="0"/>
              <a:t>15</a:t>
            </a:r>
            <a:r>
              <a:rPr lang="it-IT" dirty="0"/>
              <a:t>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Angle of </a:t>
            </a:r>
            <a:r>
              <a:rPr lang="it-IT" dirty="0" err="1"/>
              <a:t>Sideslip</a:t>
            </a:r>
            <a:r>
              <a:rPr lang="it-IT" dirty="0"/>
              <a:t>: </a:t>
            </a:r>
            <a:r>
              <a:rPr lang="it-IT" b="1" dirty="0"/>
              <a:t>0</a:t>
            </a:r>
            <a:r>
              <a:rPr lang="it-IT" dirty="0"/>
              <a:t>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b="1" dirty="0" err="1"/>
              <a:t>Physical</a:t>
            </a:r>
            <a:r>
              <a:rPr lang="it-IT" sz="2500" b="1" dirty="0"/>
              <a:t>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b="1" dirty="0"/>
              <a:t>135</a:t>
            </a:r>
            <a:r>
              <a:rPr lang="it-IT" sz="2500" dirty="0"/>
              <a:t> Points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ED1DC-3A80-0DC2-F6E2-BEDF15E32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9675" y="665489"/>
            <a:ext cx="3676153" cy="30464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59F4F4-3239-A305-B31F-193B37985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769"/>
          <a:stretch/>
        </p:blipFill>
        <p:spPr>
          <a:xfrm>
            <a:off x="8185531" y="3632077"/>
            <a:ext cx="4117426" cy="27544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FEC377-1EC4-DC34-5F76-845DCB847356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tx1"/>
                </a:solidFill>
              </a:rPr>
              <a:t>Application</a:t>
            </a:r>
            <a:r>
              <a:rPr lang="it-IT" sz="1200" dirty="0">
                <a:solidFill>
                  <a:schemeClr val="tx1"/>
                </a:solidFill>
              </a:rPr>
              <a:t> Case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525E86-95AB-04C2-A7F7-C492E3DAD060}"/>
              </a:ext>
            </a:extLst>
          </p:cNvPr>
          <p:cNvSpPr txBox="1"/>
          <p:nvPr/>
        </p:nvSpPr>
        <p:spPr>
          <a:xfrm>
            <a:off x="4132326" y="723701"/>
            <a:ext cx="457066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/>
              <a:t>4 </a:t>
            </a:r>
            <a:r>
              <a:rPr lang="it-IT" sz="2500" b="1" dirty="0"/>
              <a:t>input</a:t>
            </a:r>
            <a:r>
              <a:rPr lang="it-IT" sz="2500" dirty="0"/>
              <a:t> </a:t>
            </a:r>
            <a:r>
              <a:rPr lang="it-IT" sz="2500" dirty="0" err="1"/>
              <a:t>parameters</a:t>
            </a:r>
            <a:r>
              <a:rPr lang="it-IT" sz="2500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Altitude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Mach </a:t>
            </a:r>
            <a:r>
              <a:rPr lang="it-IT" dirty="0" err="1"/>
              <a:t>Number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Angle of Attack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Angle of </a:t>
            </a:r>
            <a:r>
              <a:rPr lang="it-IT" dirty="0" err="1"/>
              <a:t>Sideslip</a:t>
            </a:r>
            <a:endParaRPr lang="it-IT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C3BA22-7ED3-853F-D248-213747703CEB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solidFill>
                  <a:schemeClr val="tx1"/>
                </a:solidFill>
              </a:rPr>
              <a:t>Modules</a:t>
            </a:r>
            <a:r>
              <a:rPr lang="it-IT" sz="1300" dirty="0">
                <a:solidFill>
                  <a:schemeClr val="tx1"/>
                </a:solidFill>
              </a:rPr>
              <a:t> &amp; Theory</a:t>
            </a:r>
          </a:p>
        </p:txBody>
      </p:sp>
      <p:pic>
        <p:nvPicPr>
          <p:cNvPr id="14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701200CA-3BCC-162C-FBC4-A407984D2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612917" y="6082637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9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2981C-D66D-337A-DD7A-7DDF9085F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40610D-E722-FD46-4F8A-744956579143}"/>
              </a:ext>
            </a:extLst>
          </p:cNvPr>
          <p:cNvSpPr/>
          <p:nvPr/>
        </p:nvSpPr>
        <p:spPr>
          <a:xfrm>
            <a:off x="597964" y="517476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SMTrain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4389BA-F97B-09E5-512A-0A03902AC143}"/>
              </a:ext>
            </a:extLst>
          </p:cNvPr>
          <p:cNvSpPr/>
          <p:nvPr/>
        </p:nvSpPr>
        <p:spPr>
          <a:xfrm>
            <a:off x="1325327" y="1754870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D99E85-0B26-1DCC-19C4-F3622EBF1FD8}"/>
              </a:ext>
            </a:extLst>
          </p:cNvPr>
          <p:cNvSpPr/>
          <p:nvPr/>
        </p:nvSpPr>
        <p:spPr>
          <a:xfrm>
            <a:off x="1325327" y="275693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</a:t>
            </a:r>
            <a:r>
              <a:rPr lang="it-IT" sz="1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it-IT" sz="1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8AACE1-A136-DA4B-2364-0F3B7F714731}"/>
              </a:ext>
            </a:extLst>
          </p:cNvPr>
          <p:cNvSpPr/>
          <p:nvPr/>
        </p:nvSpPr>
        <p:spPr>
          <a:xfrm>
            <a:off x="1338898" y="5788207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CE4A83-FE5E-55FF-3F9B-ED25BC2BC5EB}"/>
              </a:ext>
            </a:extLst>
          </p:cNvPr>
          <p:cNvSpPr/>
          <p:nvPr/>
        </p:nvSpPr>
        <p:spPr>
          <a:xfrm>
            <a:off x="1325328" y="375900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F1EC2F3-3E51-6677-58FF-B81C3DECEB62}"/>
              </a:ext>
            </a:extLst>
          </p:cNvPr>
          <p:cNvSpPr/>
          <p:nvPr/>
        </p:nvSpPr>
        <p:spPr>
          <a:xfrm>
            <a:off x="1338898" y="4773608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Points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6F8E608-8E99-561F-0599-DA420E4F2AB1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2294248" y="1363050"/>
            <a:ext cx="0" cy="391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3260FF-13A9-9B3D-8EDA-8781383A07EE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2294248" y="2344135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8B66B83-8C57-F904-EB53-C461860E2067}"/>
              </a:ext>
            </a:extLst>
          </p:cNvPr>
          <p:cNvCxnSpPr>
            <a:cxnSpLocks/>
          </p:cNvCxnSpPr>
          <p:nvPr/>
        </p:nvCxnSpPr>
        <p:spPr>
          <a:xfrm>
            <a:off x="2291416" y="334620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CDE6326-FE0F-E6E3-DBA8-A10F39FA95CF}"/>
              </a:ext>
            </a:extLst>
          </p:cNvPr>
          <p:cNvCxnSpPr>
            <a:cxnSpLocks/>
          </p:cNvCxnSpPr>
          <p:nvPr/>
        </p:nvCxnSpPr>
        <p:spPr>
          <a:xfrm>
            <a:off x="2291416" y="434827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36F37C4-8A90-124F-FC33-B469268494DC}"/>
              </a:ext>
            </a:extLst>
          </p:cNvPr>
          <p:cNvCxnSpPr>
            <a:cxnSpLocks/>
          </p:cNvCxnSpPr>
          <p:nvPr/>
        </p:nvCxnSpPr>
        <p:spPr>
          <a:xfrm>
            <a:off x="2291416" y="5375200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9C04922-4F25-6600-8548-315D598766A3}"/>
              </a:ext>
            </a:extLst>
          </p:cNvPr>
          <p:cNvSpPr/>
          <p:nvPr/>
        </p:nvSpPr>
        <p:spPr>
          <a:xfrm>
            <a:off x="1322495" y="3757697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3C16BD7-121D-2945-CE25-6655CB4C3B67}"/>
              </a:ext>
            </a:extLst>
          </p:cNvPr>
          <p:cNvSpPr/>
          <p:nvPr/>
        </p:nvSpPr>
        <p:spPr>
          <a:xfrm>
            <a:off x="1338898" y="4772296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E888B05-04AA-1C85-2192-AED0EF449376}"/>
              </a:ext>
            </a:extLst>
          </p:cNvPr>
          <p:cNvSpPr/>
          <p:nvPr/>
        </p:nvSpPr>
        <p:spPr>
          <a:xfrm>
            <a:off x="1338898" y="5788004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FD7BFC-7744-0E3A-16BE-43E7944E9649}"/>
              </a:ext>
            </a:extLst>
          </p:cNvPr>
          <p:cNvSpPr/>
          <p:nvPr/>
        </p:nvSpPr>
        <p:spPr>
          <a:xfrm>
            <a:off x="1325327" y="1754869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86081-4533-E49B-D8FD-066579189B49}"/>
              </a:ext>
            </a:extLst>
          </p:cNvPr>
          <p:cNvSpPr txBox="1"/>
          <p:nvPr/>
        </p:nvSpPr>
        <p:spPr>
          <a:xfrm>
            <a:off x="3987701" y="1558960"/>
            <a:ext cx="380699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 err="1"/>
              <a:t>PyAVL</a:t>
            </a:r>
            <a:r>
              <a:rPr lang="it-IT" sz="2500" dirty="0"/>
              <a:t>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500" b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b="0" i="1" dirty="0">
                <a:effectLst/>
              </a:rPr>
              <a:t>Vortex Lattice Method: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Represents the lifting surfaces as a vortex surfaces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Neglects profile thickness and fluid viscosity.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Output: </a:t>
            </a:r>
          </a:p>
        </p:txBody>
      </p:sp>
      <p:pic>
        <p:nvPicPr>
          <p:cNvPr id="10" name="Picture 9" descr="A green and black sign&#10;&#10;AI-generated content may be incorrect.">
            <a:extLst>
              <a:ext uri="{FF2B5EF4-FFF2-40B4-BE49-F238E27FC236}">
                <a16:creationId xmlns:a16="http://schemas.microsoft.com/office/drawing/2014/main" id="{698A219B-B2AA-0A3E-1239-852926401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591" y="1029051"/>
            <a:ext cx="3924320" cy="1011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D91423-5174-9373-EC8E-6874344EEF0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94256" y="2530209"/>
            <a:ext cx="3806989" cy="20244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19FFBF-A67A-830D-F740-935E15AE6688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tx1"/>
                </a:solidFill>
              </a:rPr>
              <a:t>Application</a:t>
            </a:r>
            <a:r>
              <a:rPr lang="it-IT" sz="1200" dirty="0">
                <a:solidFill>
                  <a:schemeClr val="tx1"/>
                </a:solidFill>
              </a:rPr>
              <a:t> Case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BE620C-D689-8FF1-DE47-EA5131A9C08F}"/>
              </a:ext>
            </a:extLst>
          </p:cNvPr>
          <p:cNvCxnSpPr/>
          <p:nvPr/>
        </p:nvCxnSpPr>
        <p:spPr>
          <a:xfrm>
            <a:off x="6096000" y="4969741"/>
            <a:ext cx="0" cy="391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AC80B21-7DEC-9DAB-DC47-9FF0AEEADCFB}"/>
              </a:ext>
            </a:extLst>
          </p:cNvPr>
          <p:cNvSpPr txBox="1"/>
          <p:nvPr/>
        </p:nvSpPr>
        <p:spPr>
          <a:xfrm>
            <a:off x="4035749" y="5549477"/>
            <a:ext cx="54523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/>
              <a:t>Training Dataset = Inputs + Outputs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AC055C-8695-CCE2-54F1-5DFA035002AC}"/>
              </a:ext>
            </a:extLst>
          </p:cNvPr>
          <p:cNvSpPr txBox="1"/>
          <p:nvPr/>
        </p:nvSpPr>
        <p:spPr>
          <a:xfrm>
            <a:off x="4520045" y="51954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C69B07-549E-4D67-95B8-21635C0C4955}"/>
              </a:ext>
            </a:extLst>
          </p:cNvPr>
          <p:cNvSpPr txBox="1"/>
          <p:nvPr/>
        </p:nvSpPr>
        <p:spPr>
          <a:xfrm>
            <a:off x="4418329" y="4508247"/>
            <a:ext cx="36676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Aerodynamics Coefficients</a:t>
            </a:r>
          </a:p>
        </p:txBody>
      </p:sp>
      <p:pic>
        <p:nvPicPr>
          <p:cNvPr id="16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D441BDDC-8E2B-886B-BBB1-0D758F789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95475" b="23559"/>
          <a:stretch/>
        </p:blipFill>
        <p:spPr>
          <a:xfrm>
            <a:off x="316401" y="6005333"/>
            <a:ext cx="390182" cy="589264"/>
          </a:xfrm>
          <a:prstGeom prst="rect">
            <a:avLst/>
          </a:prstGeom>
        </p:spPr>
      </p:pic>
      <p:pic>
        <p:nvPicPr>
          <p:cNvPr id="17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6A5AB9EC-248F-C3AD-9CBE-AEB6CB540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612917" y="6082637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3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-0.02695 -0.432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2164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4" grpId="0"/>
      <p:bldP spid="14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19159-D321-9947-A7AD-EB55B54E6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triangle and a triangle with lines and angles&#10;&#10;AI-generated content may be incorrect.">
            <a:extLst>
              <a:ext uri="{FF2B5EF4-FFF2-40B4-BE49-F238E27FC236}">
                <a16:creationId xmlns:a16="http://schemas.microsoft.com/office/drawing/2014/main" id="{8FA02FE0-9D4B-D050-E23E-BFA36168C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53" y="2756939"/>
            <a:ext cx="4407417" cy="33147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F5EB0D-5AFF-2BDB-0EFD-1D741A1E15B2}"/>
              </a:ext>
            </a:extLst>
          </p:cNvPr>
          <p:cNvSpPr/>
          <p:nvPr/>
        </p:nvSpPr>
        <p:spPr>
          <a:xfrm>
            <a:off x="597964" y="517476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SMTrain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7493626-0C07-271A-F721-4E2D35088B08}"/>
              </a:ext>
            </a:extLst>
          </p:cNvPr>
          <p:cNvSpPr/>
          <p:nvPr/>
        </p:nvSpPr>
        <p:spPr>
          <a:xfrm>
            <a:off x="1325327" y="1754870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9CFA66-4A00-8433-B3DC-0D9CB6126709}"/>
              </a:ext>
            </a:extLst>
          </p:cNvPr>
          <p:cNvSpPr/>
          <p:nvPr/>
        </p:nvSpPr>
        <p:spPr>
          <a:xfrm>
            <a:off x="1325327" y="275693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</a:t>
            </a:r>
            <a:r>
              <a:rPr lang="it-IT" sz="1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it-IT" sz="1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8A2814-DD1A-2FCA-2C39-A0171C6E1958}"/>
              </a:ext>
            </a:extLst>
          </p:cNvPr>
          <p:cNvSpPr/>
          <p:nvPr/>
        </p:nvSpPr>
        <p:spPr>
          <a:xfrm>
            <a:off x="1338898" y="5788207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9D6B720-97C4-3E79-8E70-F65015D0FD12}"/>
              </a:ext>
            </a:extLst>
          </p:cNvPr>
          <p:cNvSpPr/>
          <p:nvPr/>
        </p:nvSpPr>
        <p:spPr>
          <a:xfrm>
            <a:off x="1325328" y="375900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A11C916-C98E-ED7D-C912-99B04A526F4E}"/>
              </a:ext>
            </a:extLst>
          </p:cNvPr>
          <p:cNvSpPr/>
          <p:nvPr/>
        </p:nvSpPr>
        <p:spPr>
          <a:xfrm>
            <a:off x="1338898" y="4773608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Points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941D0B0-4785-98DE-8A49-B136B79C44F5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2294248" y="1363050"/>
            <a:ext cx="0" cy="391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0D59DEF-9555-9951-AA2C-989EFAB965C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2294248" y="2344135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BDFC85-DED9-E7C8-6CE1-B4117E7274DD}"/>
              </a:ext>
            </a:extLst>
          </p:cNvPr>
          <p:cNvCxnSpPr>
            <a:cxnSpLocks/>
          </p:cNvCxnSpPr>
          <p:nvPr/>
        </p:nvCxnSpPr>
        <p:spPr>
          <a:xfrm>
            <a:off x="2291416" y="334620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B03EAF-C45E-7B7C-7E01-65C513CCF519}"/>
              </a:ext>
            </a:extLst>
          </p:cNvPr>
          <p:cNvCxnSpPr>
            <a:cxnSpLocks/>
          </p:cNvCxnSpPr>
          <p:nvPr/>
        </p:nvCxnSpPr>
        <p:spPr>
          <a:xfrm>
            <a:off x="2291416" y="434827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C3D72D3-CF6B-125B-7691-626BFD4559A8}"/>
              </a:ext>
            </a:extLst>
          </p:cNvPr>
          <p:cNvCxnSpPr>
            <a:cxnSpLocks/>
          </p:cNvCxnSpPr>
          <p:nvPr/>
        </p:nvCxnSpPr>
        <p:spPr>
          <a:xfrm>
            <a:off x="2291416" y="5375200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44A3734-F682-7D38-E3D1-1C8F5A7E681A}"/>
              </a:ext>
            </a:extLst>
          </p:cNvPr>
          <p:cNvSpPr/>
          <p:nvPr/>
        </p:nvSpPr>
        <p:spPr>
          <a:xfrm>
            <a:off x="1334225" y="3761813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85A4EA8-7A45-876E-E263-B9C49BAA7F18}"/>
              </a:ext>
            </a:extLst>
          </p:cNvPr>
          <p:cNvSpPr/>
          <p:nvPr/>
        </p:nvSpPr>
        <p:spPr>
          <a:xfrm>
            <a:off x="1338898" y="4766687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F161FCC-12DA-D3B9-DB20-026016CB3E2C}"/>
              </a:ext>
            </a:extLst>
          </p:cNvPr>
          <p:cNvSpPr/>
          <p:nvPr/>
        </p:nvSpPr>
        <p:spPr>
          <a:xfrm>
            <a:off x="1338898" y="5782395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21188-16EE-1E05-44F9-29D808885582}"/>
              </a:ext>
            </a:extLst>
          </p:cNvPr>
          <p:cNvSpPr/>
          <p:nvPr/>
        </p:nvSpPr>
        <p:spPr>
          <a:xfrm>
            <a:off x="1325327" y="1754869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DB27E8-5206-2B52-0C3F-E19BC79C31C4}"/>
                  </a:ext>
                </a:extLst>
              </p:cNvPr>
              <p:cNvSpPr txBox="1"/>
              <p:nvPr/>
            </p:nvSpPr>
            <p:spPr>
              <a:xfrm>
                <a:off x="3404685" y="1964649"/>
                <a:ext cx="6100525" cy="201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Lift Coefficient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5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it-IT" sz="25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sz="2500" dirty="0"/>
                  <a:t>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Drag Coefficient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5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it-IT" sz="25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</m:oMath>
                </a14:m>
                <a:r>
                  <a:rPr lang="en-US" sz="2500" dirty="0"/>
                  <a:t>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Moment Coefficient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5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it-IT" sz="25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</m:sSub>
                  </m:oMath>
                </a14:m>
                <a:r>
                  <a:rPr lang="en-US" sz="2500" dirty="0"/>
                  <a:t>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US" sz="2500" dirty="0"/>
              </a:p>
              <a:p>
                <a:endParaRPr lang="it-IT" sz="25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DB27E8-5206-2B52-0C3F-E19BC79C3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685" y="1964649"/>
                <a:ext cx="6100525" cy="2015936"/>
              </a:xfrm>
              <a:prstGeom prst="rect">
                <a:avLst/>
              </a:prstGeom>
              <a:blipFill>
                <a:blip r:embed="rId3"/>
                <a:stretch>
                  <a:fillRect t="-2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120713-280E-5905-E719-C8AEA3FB1E46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solidFill>
                  <a:schemeClr val="tx1"/>
                </a:solidFill>
              </a:rPr>
              <a:t>Modules</a:t>
            </a:r>
            <a:r>
              <a:rPr lang="it-IT" sz="1300" dirty="0">
                <a:solidFill>
                  <a:schemeClr val="tx1"/>
                </a:solidFill>
              </a:rPr>
              <a:t> &amp; Theory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362DEA-555E-43F9-F724-BD57B4B79E75}"/>
              </a:ext>
            </a:extLst>
          </p:cNvPr>
          <p:cNvSpPr txBox="1"/>
          <p:nvPr/>
        </p:nvSpPr>
        <p:spPr>
          <a:xfrm>
            <a:off x="8408158" y="3185795"/>
            <a:ext cx="2003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DEC4BC-F7A8-BB11-6E20-7A525F157847}"/>
              </a:ext>
            </a:extLst>
          </p:cNvPr>
          <p:cNvSpPr txBox="1"/>
          <p:nvPr/>
        </p:nvSpPr>
        <p:spPr>
          <a:xfrm>
            <a:off x="10670865" y="4781457"/>
            <a:ext cx="2003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D18B3B10-E95D-C3EC-9C32-E8037FBE7212}"/>
              </a:ext>
            </a:extLst>
          </p:cNvPr>
          <p:cNvSpPr/>
          <p:nvPr/>
        </p:nvSpPr>
        <p:spPr>
          <a:xfrm>
            <a:off x="8596303" y="3399690"/>
            <a:ext cx="140065" cy="1476050"/>
          </a:xfrm>
          <a:prstGeom prst="upArrow">
            <a:avLst>
              <a:gd name="adj1" fmla="val 50000"/>
              <a:gd name="adj2" fmla="val 15875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D6E845F3-E106-4F98-78CC-568BE7203CC3}"/>
              </a:ext>
            </a:extLst>
          </p:cNvPr>
          <p:cNvSpPr/>
          <p:nvPr/>
        </p:nvSpPr>
        <p:spPr>
          <a:xfrm rot="5400000">
            <a:off x="9626073" y="3872713"/>
            <a:ext cx="131926" cy="2051403"/>
          </a:xfrm>
          <a:prstGeom prst="upArrow">
            <a:avLst>
              <a:gd name="adj1" fmla="val 50000"/>
              <a:gd name="adj2" fmla="val 1587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Arrow: Curved Right 31">
            <a:extLst>
              <a:ext uri="{FF2B5EF4-FFF2-40B4-BE49-F238E27FC236}">
                <a16:creationId xmlns:a16="http://schemas.microsoft.com/office/drawing/2014/main" id="{A54AEE26-91DF-7E04-CFCF-FB7330633EC9}"/>
              </a:ext>
            </a:extLst>
          </p:cNvPr>
          <p:cNvSpPr/>
          <p:nvPr/>
        </p:nvSpPr>
        <p:spPr>
          <a:xfrm>
            <a:off x="8362912" y="4350670"/>
            <a:ext cx="563445" cy="963561"/>
          </a:xfrm>
          <a:prstGeom prst="curvedRightArrow">
            <a:avLst>
              <a:gd name="adj1" fmla="val 10815"/>
              <a:gd name="adj2" fmla="val 50000"/>
              <a:gd name="adj3" fmla="val 25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C23F74-1044-9F19-3912-D416B0EDFA57}"/>
              </a:ext>
            </a:extLst>
          </p:cNvPr>
          <p:cNvSpPr txBox="1"/>
          <p:nvPr/>
        </p:nvSpPr>
        <p:spPr>
          <a:xfrm>
            <a:off x="8124779" y="5004265"/>
            <a:ext cx="3364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71A684C-97F7-7B6F-B34B-4388823ADAFF}"/>
              </a:ext>
            </a:extLst>
          </p:cNvPr>
          <p:cNvCxnSpPr>
            <a:cxnSpLocks/>
          </p:cNvCxnSpPr>
          <p:nvPr/>
        </p:nvCxnSpPr>
        <p:spPr>
          <a:xfrm>
            <a:off x="5971578" y="4691474"/>
            <a:ext cx="184379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3700D2E-81F9-76CD-BF23-BB87E7B58E7A}"/>
              </a:ext>
            </a:extLst>
          </p:cNvPr>
          <p:cNvSpPr txBox="1"/>
          <p:nvPr/>
        </p:nvSpPr>
        <p:spPr>
          <a:xfrm>
            <a:off x="6941815" y="4641213"/>
            <a:ext cx="7007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endParaRPr lang="it-IT" sz="1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355D9B-B03A-A3BF-07DB-2DFA46957F59}"/>
              </a:ext>
            </a:extLst>
          </p:cNvPr>
          <p:cNvSpPr txBox="1"/>
          <p:nvPr/>
        </p:nvSpPr>
        <p:spPr>
          <a:xfrm>
            <a:off x="4085820" y="1558960"/>
            <a:ext cx="36676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Aerodynamics Coefficients</a:t>
            </a:r>
          </a:p>
        </p:txBody>
      </p:sp>
      <p:pic>
        <p:nvPicPr>
          <p:cNvPr id="12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12A32838-2DBF-549D-3191-6B2DA0AE9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95475" b="23559"/>
          <a:stretch/>
        </p:blipFill>
        <p:spPr>
          <a:xfrm>
            <a:off x="316401" y="6005333"/>
            <a:ext cx="390182" cy="589264"/>
          </a:xfrm>
          <a:prstGeom prst="rect">
            <a:avLst/>
          </a:prstGeom>
        </p:spPr>
      </p:pic>
      <p:pic>
        <p:nvPicPr>
          <p:cNvPr id="13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8B08B96E-59BA-D318-BFB6-A7A64213B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612917" y="6082637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2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0" grpId="0" animBg="1"/>
      <p:bldP spid="31" grpId="0" animBg="1"/>
      <p:bldP spid="32" grpId="0" animBg="1"/>
      <p:bldP spid="3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E3698-39E0-CD98-24F0-471DDAA83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798C432-F370-17B9-8141-DBC15C3C8781}"/>
              </a:ext>
            </a:extLst>
          </p:cNvPr>
          <p:cNvSpPr/>
          <p:nvPr/>
        </p:nvSpPr>
        <p:spPr>
          <a:xfrm>
            <a:off x="597964" y="517476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SMTrain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97E350-D9F1-75F6-B2E9-1943F8A38114}"/>
              </a:ext>
            </a:extLst>
          </p:cNvPr>
          <p:cNvSpPr/>
          <p:nvPr/>
        </p:nvSpPr>
        <p:spPr>
          <a:xfrm>
            <a:off x="1325327" y="1754870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41401B-13F3-387E-0679-ABDFCF93C7CF}"/>
              </a:ext>
            </a:extLst>
          </p:cNvPr>
          <p:cNvSpPr/>
          <p:nvPr/>
        </p:nvSpPr>
        <p:spPr>
          <a:xfrm>
            <a:off x="1325327" y="275693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</a:t>
            </a:r>
            <a:r>
              <a:rPr lang="it-IT" sz="1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it-IT" sz="1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46CC12-089E-8D2D-C46A-B98D97C98704}"/>
              </a:ext>
            </a:extLst>
          </p:cNvPr>
          <p:cNvSpPr/>
          <p:nvPr/>
        </p:nvSpPr>
        <p:spPr>
          <a:xfrm>
            <a:off x="1338898" y="5788207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8EA214-C2E1-41EC-0991-1B6BD60498CA}"/>
              </a:ext>
            </a:extLst>
          </p:cNvPr>
          <p:cNvSpPr/>
          <p:nvPr/>
        </p:nvSpPr>
        <p:spPr>
          <a:xfrm>
            <a:off x="1325328" y="375900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4DB9082-BFAF-443F-4782-8BE5B6610F50}"/>
              </a:ext>
            </a:extLst>
          </p:cNvPr>
          <p:cNvSpPr/>
          <p:nvPr/>
        </p:nvSpPr>
        <p:spPr>
          <a:xfrm>
            <a:off x="1338898" y="4773608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Points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968121-7474-B96F-18EC-B1B1498B22BA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2294248" y="1363050"/>
            <a:ext cx="0" cy="391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2019C67-FCC3-68E2-9FB1-6335C660B292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2294248" y="2344135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F34F75F-6FB5-D3D1-8DA5-388100BF11B5}"/>
              </a:ext>
            </a:extLst>
          </p:cNvPr>
          <p:cNvCxnSpPr>
            <a:cxnSpLocks/>
          </p:cNvCxnSpPr>
          <p:nvPr/>
        </p:nvCxnSpPr>
        <p:spPr>
          <a:xfrm>
            <a:off x="2291416" y="334620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247DF2E-730A-A27D-71AB-393ECEA88160}"/>
              </a:ext>
            </a:extLst>
          </p:cNvPr>
          <p:cNvCxnSpPr>
            <a:cxnSpLocks/>
          </p:cNvCxnSpPr>
          <p:nvPr/>
        </p:nvCxnSpPr>
        <p:spPr>
          <a:xfrm>
            <a:off x="2291416" y="434827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F192C38-C6F2-3D20-D38E-B42C1CE7E2B3}"/>
              </a:ext>
            </a:extLst>
          </p:cNvPr>
          <p:cNvCxnSpPr>
            <a:cxnSpLocks/>
          </p:cNvCxnSpPr>
          <p:nvPr/>
        </p:nvCxnSpPr>
        <p:spPr>
          <a:xfrm>
            <a:off x="2291416" y="5375200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67C58B1-7BD7-9595-A263-EE5501DD5D36}"/>
              </a:ext>
            </a:extLst>
          </p:cNvPr>
          <p:cNvSpPr/>
          <p:nvPr/>
        </p:nvSpPr>
        <p:spPr>
          <a:xfrm>
            <a:off x="1338898" y="4772296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D725B65-6350-C1CE-8C81-0211AC0D46F1}"/>
              </a:ext>
            </a:extLst>
          </p:cNvPr>
          <p:cNvSpPr/>
          <p:nvPr/>
        </p:nvSpPr>
        <p:spPr>
          <a:xfrm>
            <a:off x="1338898" y="5788004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75D81-CF54-1624-1E3A-D6E8AED1579E}"/>
              </a:ext>
            </a:extLst>
          </p:cNvPr>
          <p:cNvSpPr txBox="1"/>
          <p:nvPr/>
        </p:nvSpPr>
        <p:spPr>
          <a:xfrm>
            <a:off x="3773281" y="2721114"/>
            <a:ext cx="82999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Systematic methodology </a:t>
            </a:r>
            <a:r>
              <a:rPr lang="en-US" sz="2500" dirty="0"/>
              <a:t>for collecting Data by selecting </a:t>
            </a:r>
            <a:r>
              <a:rPr lang="en-US" sz="2500" b="1" dirty="0"/>
              <a:t>specific input </a:t>
            </a:r>
            <a:r>
              <a:rPr lang="en-US" sz="2500" dirty="0"/>
              <a:t>parameter values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159BCB-9E51-E7E6-45B5-2556820E3198}"/>
              </a:ext>
            </a:extLst>
          </p:cNvPr>
          <p:cNvCxnSpPr>
            <a:cxnSpLocks/>
          </p:cNvCxnSpPr>
          <p:nvPr/>
        </p:nvCxnSpPr>
        <p:spPr>
          <a:xfrm>
            <a:off x="3260337" y="3067682"/>
            <a:ext cx="512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E8C136-B0F3-A941-9B10-FF4E6A91B402}"/>
              </a:ext>
            </a:extLst>
          </p:cNvPr>
          <p:cNvCxnSpPr>
            <a:cxnSpLocks/>
          </p:cNvCxnSpPr>
          <p:nvPr/>
        </p:nvCxnSpPr>
        <p:spPr>
          <a:xfrm>
            <a:off x="3260337" y="2072895"/>
            <a:ext cx="512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83AC02D-03CA-AB8A-8A84-06ACF82D83DC}"/>
              </a:ext>
            </a:extLst>
          </p:cNvPr>
          <p:cNvSpPr txBox="1"/>
          <p:nvPr/>
        </p:nvSpPr>
        <p:spPr>
          <a:xfrm>
            <a:off x="3773281" y="1834368"/>
            <a:ext cx="35301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 err="1"/>
              <a:t>Defined</a:t>
            </a:r>
            <a:r>
              <a:rPr lang="it-IT" sz="2500" dirty="0"/>
              <a:t> by a </a:t>
            </a:r>
            <a:r>
              <a:rPr lang="it-IT" sz="2500" b="1" dirty="0"/>
              <a:t>CPACS</a:t>
            </a:r>
            <a:r>
              <a:rPr lang="it-IT" sz="2500" dirty="0"/>
              <a:t> 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3F9F77-D6A9-036E-FD96-C9EC63C4FED9}"/>
              </a:ext>
            </a:extLst>
          </p:cNvPr>
          <p:cNvSpPr txBox="1"/>
          <p:nvPr/>
        </p:nvSpPr>
        <p:spPr>
          <a:xfrm>
            <a:off x="3773281" y="3715900"/>
            <a:ext cx="82999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Teaching it </a:t>
            </a:r>
            <a:r>
              <a:rPr lang="en-US" sz="2500" b="1" dirty="0"/>
              <a:t>to learn </a:t>
            </a:r>
            <a:r>
              <a:rPr lang="en-US" sz="2500" dirty="0"/>
              <a:t>from </a:t>
            </a:r>
            <a:r>
              <a:rPr lang="en-US" sz="2500" b="1" dirty="0"/>
              <a:t>input and output data </a:t>
            </a:r>
            <a:r>
              <a:rPr lang="en-US" sz="2500" dirty="0"/>
              <a:t>and adjusting its internal parameters to </a:t>
            </a:r>
            <a:r>
              <a:rPr lang="en-US" sz="2500" b="1" dirty="0"/>
              <a:t>minimize the error</a:t>
            </a:r>
            <a:endParaRPr lang="it-IT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D077AA-5B53-187B-6BCF-1048E8A9F097}"/>
              </a:ext>
            </a:extLst>
          </p:cNvPr>
          <p:cNvCxnSpPr>
            <a:cxnSpLocks/>
          </p:cNvCxnSpPr>
          <p:nvPr/>
        </p:nvCxnSpPr>
        <p:spPr>
          <a:xfrm>
            <a:off x="3260337" y="4062468"/>
            <a:ext cx="512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56A8A7-E2CF-4855-0712-6D4AD079AEFF}"/>
              </a:ext>
            </a:extLst>
          </p:cNvPr>
          <p:cNvSpPr/>
          <p:nvPr/>
        </p:nvSpPr>
        <p:spPr>
          <a:xfrm>
            <a:off x="1322495" y="3757697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7ED3AF-0BC1-F69D-8C8F-BE7D3DF9552D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solidFill>
                  <a:schemeClr val="tx1"/>
                </a:solidFill>
              </a:rPr>
              <a:t>Modules</a:t>
            </a:r>
            <a:r>
              <a:rPr lang="it-IT" sz="1300" dirty="0">
                <a:solidFill>
                  <a:schemeClr val="tx1"/>
                </a:solidFill>
              </a:rPr>
              <a:t> &amp; Theory</a:t>
            </a:r>
          </a:p>
        </p:txBody>
      </p:sp>
      <p:pic>
        <p:nvPicPr>
          <p:cNvPr id="14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CA237574-68CF-27F7-A838-69A6D42A8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95475" b="23559"/>
          <a:stretch/>
        </p:blipFill>
        <p:spPr>
          <a:xfrm>
            <a:off x="316401" y="6005333"/>
            <a:ext cx="390182" cy="589264"/>
          </a:xfrm>
          <a:prstGeom prst="rect">
            <a:avLst/>
          </a:prstGeom>
        </p:spPr>
      </p:pic>
      <p:pic>
        <p:nvPicPr>
          <p:cNvPr id="15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6F62D005-B302-1E91-ABDB-5C0051722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612917" y="6082637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D1B67-2B81-4E2C-2459-D2622DB3B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168D40B1-281E-7C32-AD26-50060E60270D}"/>
              </a:ext>
            </a:extLst>
          </p:cNvPr>
          <p:cNvSpPr/>
          <p:nvPr/>
        </p:nvSpPr>
        <p:spPr>
          <a:xfrm>
            <a:off x="5962424" y="2253555"/>
            <a:ext cx="3588694" cy="3408515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it-IT" sz="2500" dirty="0" err="1">
                <a:solidFill>
                  <a:sysClr val="windowText" lastClr="000000"/>
                </a:solidFill>
              </a:rPr>
              <a:t>Initial</a:t>
            </a:r>
            <a:r>
              <a:rPr lang="it-IT" sz="2500" dirty="0">
                <a:solidFill>
                  <a:sysClr val="windowText" lastClr="000000"/>
                </a:solidFill>
              </a:rPr>
              <a:t> Dataset: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ysClr val="windowText" lastClr="000000"/>
                </a:solidFill>
              </a:rPr>
              <a:t>Inputs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ysClr val="windowText" lastClr="000000"/>
                </a:solidFill>
              </a:rPr>
              <a:t>Outputs</a:t>
            </a:r>
          </a:p>
        </p:txBody>
      </p:sp>
      <p:pic>
        <p:nvPicPr>
          <p:cNvPr id="3" name="Picture 2" descr="A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B235C666-299A-9D7F-B304-F8B00D3A1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25" y="2253555"/>
            <a:ext cx="3588694" cy="3408515"/>
          </a:xfrm>
          <a:prstGeom prst="rect">
            <a:avLst/>
          </a:prstGeom>
        </p:spPr>
      </p:pic>
      <p:pic>
        <p:nvPicPr>
          <p:cNvPr id="12" name="Picture 11" descr="A green and white pie chart&#10;&#10;AI-generated content may be incorrect.">
            <a:extLst>
              <a:ext uri="{FF2B5EF4-FFF2-40B4-BE49-F238E27FC236}">
                <a16:creationId xmlns:a16="http://schemas.microsoft.com/office/drawing/2014/main" id="{F19AFA7A-5373-2AA5-1703-BA4B14948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51" y="2253556"/>
            <a:ext cx="3585867" cy="3408514"/>
          </a:xfrm>
          <a:prstGeom prst="rect">
            <a:avLst/>
          </a:prstGeom>
        </p:spPr>
      </p:pic>
      <p:pic>
        <p:nvPicPr>
          <p:cNvPr id="11" name="Picture 10" descr="A green and white pie chart&#10;&#10;AI-generated content may be incorrect.">
            <a:extLst>
              <a:ext uri="{FF2B5EF4-FFF2-40B4-BE49-F238E27FC236}">
                <a16:creationId xmlns:a16="http://schemas.microsoft.com/office/drawing/2014/main" id="{4D0BD9F4-7791-2294-E8E3-13A9B68C4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51" y="2253556"/>
            <a:ext cx="3585867" cy="3408514"/>
          </a:xfrm>
          <a:prstGeom prst="rect">
            <a:avLst/>
          </a:prstGeom>
        </p:spPr>
      </p:pic>
      <p:pic>
        <p:nvPicPr>
          <p:cNvPr id="13" name="Picture 12" descr="A green and yellow pie chart&#10;&#10;AI-generated content may be incorrect.">
            <a:extLst>
              <a:ext uri="{FF2B5EF4-FFF2-40B4-BE49-F238E27FC236}">
                <a16:creationId xmlns:a16="http://schemas.microsoft.com/office/drawing/2014/main" id="{90016838-1F73-4C7D-306D-2FE5648D3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51" y="2253556"/>
            <a:ext cx="3585867" cy="3408514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96C16F1-9F98-2053-AEC4-AED9EC3944DA}"/>
              </a:ext>
            </a:extLst>
          </p:cNvPr>
          <p:cNvSpPr/>
          <p:nvPr/>
        </p:nvSpPr>
        <p:spPr>
          <a:xfrm>
            <a:off x="1338898" y="5788207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A8BEC89-D699-730B-377A-905543131D0C}"/>
              </a:ext>
            </a:extLst>
          </p:cNvPr>
          <p:cNvSpPr/>
          <p:nvPr/>
        </p:nvSpPr>
        <p:spPr>
          <a:xfrm>
            <a:off x="1338898" y="4773608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Points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E4A5D4-8CCC-2D13-7F1F-DAFA74F62D49}"/>
              </a:ext>
            </a:extLst>
          </p:cNvPr>
          <p:cNvSpPr/>
          <p:nvPr/>
        </p:nvSpPr>
        <p:spPr>
          <a:xfrm>
            <a:off x="597964" y="517476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SMTrain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F97694-8F19-A912-5402-EF005D9ADE5D}"/>
              </a:ext>
            </a:extLst>
          </p:cNvPr>
          <p:cNvSpPr/>
          <p:nvPr/>
        </p:nvSpPr>
        <p:spPr>
          <a:xfrm>
            <a:off x="1325327" y="1754870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B2DE8A-ED4B-9D9E-E91E-AF9E79614F1C}"/>
              </a:ext>
            </a:extLst>
          </p:cNvPr>
          <p:cNvSpPr/>
          <p:nvPr/>
        </p:nvSpPr>
        <p:spPr>
          <a:xfrm>
            <a:off x="1325327" y="275693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</a:t>
            </a:r>
            <a:r>
              <a:rPr lang="it-IT" sz="1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it-IT" sz="1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AD28C2-8FF7-B984-65C2-E5F15AFD3291}"/>
              </a:ext>
            </a:extLst>
          </p:cNvPr>
          <p:cNvSpPr/>
          <p:nvPr/>
        </p:nvSpPr>
        <p:spPr>
          <a:xfrm>
            <a:off x="1325328" y="375900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99A864-2973-4BDB-FAA7-F8405B0E824B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2294248" y="1363050"/>
            <a:ext cx="0" cy="391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F7F3B5F-0AAD-0EDF-0F18-CD7C21CB160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2294248" y="2344135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0602F7B-3A83-BF0A-0E92-C5E09F746553}"/>
              </a:ext>
            </a:extLst>
          </p:cNvPr>
          <p:cNvCxnSpPr>
            <a:cxnSpLocks/>
          </p:cNvCxnSpPr>
          <p:nvPr/>
        </p:nvCxnSpPr>
        <p:spPr>
          <a:xfrm>
            <a:off x="2291416" y="334620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88EBB64-A27F-2807-DB2D-39046FF5D9A5}"/>
              </a:ext>
            </a:extLst>
          </p:cNvPr>
          <p:cNvCxnSpPr>
            <a:cxnSpLocks/>
          </p:cNvCxnSpPr>
          <p:nvPr/>
        </p:nvCxnSpPr>
        <p:spPr>
          <a:xfrm>
            <a:off x="2291416" y="434827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0D92B01-3175-3DEC-B9F1-08B320BC8221}"/>
              </a:ext>
            </a:extLst>
          </p:cNvPr>
          <p:cNvSpPr/>
          <p:nvPr/>
        </p:nvSpPr>
        <p:spPr>
          <a:xfrm>
            <a:off x="1325327" y="1754869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FE7363B-C7E5-8787-C35C-E9C440503DB5}"/>
              </a:ext>
            </a:extLst>
          </p:cNvPr>
          <p:cNvSpPr/>
          <p:nvPr/>
        </p:nvSpPr>
        <p:spPr>
          <a:xfrm>
            <a:off x="1322495" y="2751059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7C12D-F6E5-A4C3-D76C-8D31FE1239C6}"/>
              </a:ext>
            </a:extLst>
          </p:cNvPr>
          <p:cNvSpPr txBox="1"/>
          <p:nvPr/>
        </p:nvSpPr>
        <p:spPr>
          <a:xfrm>
            <a:off x="9232648" y="5280172"/>
            <a:ext cx="2457125" cy="101566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/>
              <a:t>Training</a:t>
            </a:r>
            <a:r>
              <a:rPr lang="it-IT" sz="2000" dirty="0"/>
              <a:t> Set:</a:t>
            </a:r>
          </a:p>
          <a:p>
            <a:r>
              <a:rPr lang="en-US" sz="2000" dirty="0"/>
              <a:t>Adjust </a:t>
            </a:r>
            <a:r>
              <a:rPr lang="en-US" sz="2000" b="1" dirty="0"/>
              <a:t>the internal</a:t>
            </a:r>
          </a:p>
          <a:p>
            <a:r>
              <a:rPr lang="en-US" sz="2000" b="1" dirty="0"/>
              <a:t>parameters</a:t>
            </a:r>
            <a:endParaRPr lang="it-IT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5A8EC5-B4B6-4EFB-6D16-2C88525434D5}"/>
              </a:ext>
            </a:extLst>
          </p:cNvPr>
          <p:cNvSpPr txBox="1"/>
          <p:nvPr/>
        </p:nvSpPr>
        <p:spPr>
          <a:xfrm>
            <a:off x="6237425" y="3516737"/>
            <a:ext cx="918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 dirty="0"/>
              <a:t>20%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B2E57E-D6FA-0DD6-8277-0FC0898A3688}"/>
              </a:ext>
            </a:extLst>
          </p:cNvPr>
          <p:cNvSpPr txBox="1"/>
          <p:nvPr/>
        </p:nvSpPr>
        <p:spPr>
          <a:xfrm>
            <a:off x="8019759" y="3957812"/>
            <a:ext cx="9124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 dirty="0"/>
              <a:t>70%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1C4C8A-01CA-4A32-FEBC-468AE8792A6A}"/>
              </a:ext>
            </a:extLst>
          </p:cNvPr>
          <p:cNvSpPr txBox="1"/>
          <p:nvPr/>
        </p:nvSpPr>
        <p:spPr>
          <a:xfrm>
            <a:off x="6843950" y="2684150"/>
            <a:ext cx="918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 dirty="0"/>
              <a:t>10%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595CA3-9AFE-124B-69F0-471B5A5A4B5C}"/>
              </a:ext>
            </a:extLst>
          </p:cNvPr>
          <p:cNvSpPr txBox="1"/>
          <p:nvPr/>
        </p:nvSpPr>
        <p:spPr>
          <a:xfrm>
            <a:off x="3990531" y="703513"/>
            <a:ext cx="59072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Training, Validation and Test Sets</a:t>
            </a:r>
          </a:p>
          <a:p>
            <a:endParaRPr lang="it-IT" sz="25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8A561E6-9182-F633-E1C1-993BE177F648}"/>
              </a:ext>
            </a:extLst>
          </p:cNvPr>
          <p:cNvSpPr/>
          <p:nvPr/>
        </p:nvSpPr>
        <p:spPr>
          <a:xfrm>
            <a:off x="1338898" y="4772296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F289ADC-7535-BFE7-22C0-E40FB1A45870}"/>
              </a:ext>
            </a:extLst>
          </p:cNvPr>
          <p:cNvSpPr/>
          <p:nvPr/>
        </p:nvSpPr>
        <p:spPr>
          <a:xfrm>
            <a:off x="1338898" y="5788004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EF0898-DEFC-A162-650A-1389448BDB69}"/>
              </a:ext>
            </a:extLst>
          </p:cNvPr>
          <p:cNvCxnSpPr>
            <a:cxnSpLocks/>
          </p:cNvCxnSpPr>
          <p:nvPr/>
        </p:nvCxnSpPr>
        <p:spPr>
          <a:xfrm>
            <a:off x="2291416" y="5375200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4AB5B8-E3D0-B2B0-6CE7-C7653C0EF026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solidFill>
                  <a:schemeClr val="tx1"/>
                </a:solidFill>
              </a:rPr>
              <a:t>Modules</a:t>
            </a:r>
            <a:r>
              <a:rPr lang="it-IT" sz="1300" dirty="0">
                <a:solidFill>
                  <a:schemeClr val="tx1"/>
                </a:solidFill>
              </a:rPr>
              <a:t> &amp; Theory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F73D5-9B4C-8D34-95A0-D62230B22983}"/>
              </a:ext>
            </a:extLst>
          </p:cNvPr>
          <p:cNvSpPr txBox="1"/>
          <p:nvPr/>
        </p:nvSpPr>
        <p:spPr>
          <a:xfrm>
            <a:off x="3680263" y="1945486"/>
            <a:ext cx="2415737" cy="10156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Validation</a:t>
            </a:r>
            <a:r>
              <a:rPr lang="it-IT" sz="2000" dirty="0"/>
              <a:t> Set:</a:t>
            </a:r>
          </a:p>
          <a:p>
            <a:r>
              <a:rPr lang="it-IT" sz="2000" dirty="0" err="1"/>
              <a:t>Optimization</a:t>
            </a:r>
            <a:r>
              <a:rPr lang="it-IT" sz="2000" dirty="0"/>
              <a:t> of the </a:t>
            </a:r>
            <a:r>
              <a:rPr lang="it-IT" sz="2000" b="1" dirty="0" err="1"/>
              <a:t>hyperparameters</a:t>
            </a:r>
            <a:endParaRPr lang="it-IT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429D3-0131-72B5-FC30-5D27276C119A}"/>
              </a:ext>
            </a:extLst>
          </p:cNvPr>
          <p:cNvSpPr txBox="1"/>
          <p:nvPr/>
        </p:nvSpPr>
        <p:spPr>
          <a:xfrm>
            <a:off x="9403520" y="1521052"/>
            <a:ext cx="2624358" cy="1323439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/>
              <a:t>Test</a:t>
            </a:r>
            <a:r>
              <a:rPr lang="it-IT" sz="2000" dirty="0"/>
              <a:t> Set:</a:t>
            </a:r>
            <a:br>
              <a:rPr lang="it-IT" sz="2000" dirty="0"/>
            </a:br>
            <a:r>
              <a:rPr lang="it-IT" sz="2000" dirty="0" err="1"/>
              <a:t>Evaluate</a:t>
            </a:r>
            <a:r>
              <a:rPr lang="it-IT" sz="2000" dirty="0"/>
              <a:t> </a:t>
            </a:r>
            <a:r>
              <a:rPr lang="it-IT" sz="2000" b="1" dirty="0" err="1"/>
              <a:t>prediction</a:t>
            </a:r>
            <a:r>
              <a:rPr lang="it-IT" sz="2000" b="1" dirty="0"/>
              <a:t> </a:t>
            </a:r>
            <a:r>
              <a:rPr lang="it-IT" sz="2000" b="1" dirty="0" err="1"/>
              <a:t>error</a:t>
            </a:r>
            <a:r>
              <a:rPr lang="it-IT" sz="2000" b="1" dirty="0"/>
              <a:t> </a:t>
            </a:r>
            <a:r>
              <a:rPr lang="it-IT" sz="2000" dirty="0"/>
              <a:t>and</a:t>
            </a:r>
            <a:r>
              <a:rPr lang="it-IT" sz="2000" b="1" dirty="0"/>
              <a:t> </a:t>
            </a:r>
            <a:r>
              <a:rPr lang="it-IT" sz="2000" dirty="0" err="1"/>
              <a:t>avoid</a:t>
            </a:r>
            <a:r>
              <a:rPr lang="it-IT" sz="2000" dirty="0"/>
              <a:t> </a:t>
            </a:r>
            <a:r>
              <a:rPr lang="it-IT" sz="2000" b="1" dirty="0" err="1"/>
              <a:t>overfitting</a:t>
            </a:r>
            <a:endParaRPr lang="it-IT" sz="2000" b="1" dirty="0"/>
          </a:p>
        </p:txBody>
      </p:sp>
      <p:pic>
        <p:nvPicPr>
          <p:cNvPr id="14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42C48865-94F5-74F3-D053-2B09CAEEA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95475" b="23559"/>
          <a:stretch/>
        </p:blipFill>
        <p:spPr>
          <a:xfrm>
            <a:off x="316401" y="6005333"/>
            <a:ext cx="390182" cy="589264"/>
          </a:xfrm>
          <a:prstGeom prst="rect">
            <a:avLst/>
          </a:prstGeom>
        </p:spPr>
      </p:pic>
      <p:pic>
        <p:nvPicPr>
          <p:cNvPr id="15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D5D834C7-2218-C161-85D8-909A63C153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612917" y="6082637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7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8" grpId="0"/>
      <p:bldP spid="19" grpId="0"/>
      <p:bldP spid="20" grpId="0"/>
      <p:bldP spid="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BA75E-8F66-0A93-AB6D-1C0BA4019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941597B-50E6-E762-0F40-85EFB0FFF30D}"/>
              </a:ext>
            </a:extLst>
          </p:cNvPr>
          <p:cNvSpPr/>
          <p:nvPr/>
        </p:nvSpPr>
        <p:spPr>
          <a:xfrm>
            <a:off x="1338898" y="5788207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2500E83-91AB-4648-C6AC-E42EC51C88C4}"/>
              </a:ext>
            </a:extLst>
          </p:cNvPr>
          <p:cNvSpPr/>
          <p:nvPr/>
        </p:nvSpPr>
        <p:spPr>
          <a:xfrm>
            <a:off x="1338898" y="4773608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Points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F087BC-959F-A213-4B17-91AA82BEEEF1}"/>
              </a:ext>
            </a:extLst>
          </p:cNvPr>
          <p:cNvSpPr/>
          <p:nvPr/>
        </p:nvSpPr>
        <p:spPr>
          <a:xfrm>
            <a:off x="597964" y="517476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SMTrain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4B5FB9-F14E-1495-DD87-E9469F613A8D}"/>
              </a:ext>
            </a:extLst>
          </p:cNvPr>
          <p:cNvSpPr/>
          <p:nvPr/>
        </p:nvSpPr>
        <p:spPr>
          <a:xfrm>
            <a:off x="1325327" y="1754870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DF768D-F622-BBC4-C6B3-629DCD09977C}"/>
              </a:ext>
            </a:extLst>
          </p:cNvPr>
          <p:cNvSpPr/>
          <p:nvPr/>
        </p:nvSpPr>
        <p:spPr>
          <a:xfrm>
            <a:off x="1325327" y="275693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</a:t>
            </a:r>
            <a:r>
              <a:rPr lang="it-IT" sz="1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it-IT" sz="1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FB72C3-B917-F5DD-59CD-FC490DDB5542}"/>
              </a:ext>
            </a:extLst>
          </p:cNvPr>
          <p:cNvSpPr/>
          <p:nvPr/>
        </p:nvSpPr>
        <p:spPr>
          <a:xfrm>
            <a:off x="1325328" y="375900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AFBD2A-E22D-CA9B-79D8-726C734807DE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2294248" y="1363050"/>
            <a:ext cx="0" cy="391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0531640-EE20-794D-C090-304D520F7691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2294248" y="2344135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FE13F05-5785-01E0-A8F2-A982E05EDDB2}"/>
              </a:ext>
            </a:extLst>
          </p:cNvPr>
          <p:cNvCxnSpPr>
            <a:cxnSpLocks/>
          </p:cNvCxnSpPr>
          <p:nvPr/>
        </p:nvCxnSpPr>
        <p:spPr>
          <a:xfrm>
            <a:off x="2291416" y="334620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7E46738-BB35-BFB1-582C-9DBB9BAEF63C}"/>
              </a:ext>
            </a:extLst>
          </p:cNvPr>
          <p:cNvCxnSpPr>
            <a:cxnSpLocks/>
          </p:cNvCxnSpPr>
          <p:nvPr/>
        </p:nvCxnSpPr>
        <p:spPr>
          <a:xfrm>
            <a:off x="2291416" y="434827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67C5F12-53C1-4B85-B96C-C6D49758E43F}"/>
              </a:ext>
            </a:extLst>
          </p:cNvPr>
          <p:cNvSpPr/>
          <p:nvPr/>
        </p:nvSpPr>
        <p:spPr>
          <a:xfrm>
            <a:off x="1325327" y="1754869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BF6DCAF-3042-68A7-9740-3867E293319A}"/>
              </a:ext>
            </a:extLst>
          </p:cNvPr>
          <p:cNvSpPr/>
          <p:nvPr/>
        </p:nvSpPr>
        <p:spPr>
          <a:xfrm>
            <a:off x="1322495" y="2751059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diagram of training points&#10;&#10;AI-generated content may be incorrect.">
            <a:extLst>
              <a:ext uri="{FF2B5EF4-FFF2-40B4-BE49-F238E27FC236}">
                <a16:creationId xmlns:a16="http://schemas.microsoft.com/office/drawing/2014/main" id="{1F22EC61-6A2F-8432-29B1-0290D0B2F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01" y="1363050"/>
            <a:ext cx="4612031" cy="3518809"/>
          </a:xfrm>
          <a:prstGeom prst="rect">
            <a:avLst/>
          </a:prstGeom>
        </p:spPr>
      </p:pic>
      <p:pic>
        <p:nvPicPr>
          <p:cNvPr id="20" name="Picture 19" descr="A green and yellow pie chart&#10;&#10;AI-generated content may be incorrect.">
            <a:extLst>
              <a:ext uri="{FF2B5EF4-FFF2-40B4-BE49-F238E27FC236}">
                <a16:creationId xmlns:a16="http://schemas.microsoft.com/office/drawing/2014/main" id="{38B46807-E3F2-7C71-5902-0F02738CD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75" y="1885110"/>
            <a:ext cx="2387782" cy="22696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7B0500F-7BE3-6234-EC89-41C413726148}"/>
              </a:ext>
            </a:extLst>
          </p:cNvPr>
          <p:cNvSpPr txBox="1"/>
          <p:nvPr/>
        </p:nvSpPr>
        <p:spPr>
          <a:xfrm>
            <a:off x="9535785" y="2720071"/>
            <a:ext cx="6117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/>
              <a:t>20%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B11534-3D1B-94AF-5CCF-036D02772DF2}"/>
              </a:ext>
            </a:extLst>
          </p:cNvPr>
          <p:cNvSpPr txBox="1"/>
          <p:nvPr/>
        </p:nvSpPr>
        <p:spPr>
          <a:xfrm>
            <a:off x="10805965" y="2932353"/>
            <a:ext cx="607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/>
              <a:t>70%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1A734E-9875-4425-A844-73E3CE986B53}"/>
              </a:ext>
            </a:extLst>
          </p:cNvPr>
          <p:cNvSpPr txBox="1"/>
          <p:nvPr/>
        </p:nvSpPr>
        <p:spPr>
          <a:xfrm>
            <a:off x="10015035" y="2130806"/>
            <a:ext cx="6117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/>
              <a:t>10%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F28836-ADF9-0AEC-FE67-B81C86A3C7E1}"/>
              </a:ext>
            </a:extLst>
          </p:cNvPr>
          <p:cNvSpPr txBox="1"/>
          <p:nvPr/>
        </p:nvSpPr>
        <p:spPr>
          <a:xfrm>
            <a:off x="3990531" y="703513"/>
            <a:ext cx="59072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Training, Validation and Test Data</a:t>
            </a:r>
          </a:p>
          <a:p>
            <a:endParaRPr lang="it-IT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0891FCD-7A01-5E0E-BAE3-9E267F9E2B42}"/>
                  </a:ext>
                </a:extLst>
              </p:cNvPr>
              <p:cNvSpPr txBox="1"/>
              <p:nvPr/>
            </p:nvSpPr>
            <p:spPr>
              <a:xfrm>
                <a:off x="3990531" y="5114877"/>
                <a:ext cx="590722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Objectives: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5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5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25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5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5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2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500" dirty="0"/>
                  <a:t> </a:t>
                </a:r>
              </a:p>
              <a:p>
                <a:endParaRPr lang="it-IT" sz="25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0891FCD-7A01-5E0E-BAE3-9E267F9E2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531" y="5114877"/>
                <a:ext cx="5907221" cy="861774"/>
              </a:xfrm>
              <a:prstGeom prst="rect">
                <a:avLst/>
              </a:prstGeom>
              <a:blipFill>
                <a:blip r:embed="rId4"/>
                <a:stretch>
                  <a:fillRect t="-49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FCF3ACD-6A20-080F-E072-78587AAFE8E4}"/>
              </a:ext>
            </a:extLst>
          </p:cNvPr>
          <p:cNvCxnSpPr>
            <a:cxnSpLocks/>
          </p:cNvCxnSpPr>
          <p:nvPr/>
        </p:nvCxnSpPr>
        <p:spPr>
          <a:xfrm>
            <a:off x="2291416" y="5375200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86D6A36-AE1C-D913-3E16-8BB37FC3C9AA}"/>
              </a:ext>
            </a:extLst>
          </p:cNvPr>
          <p:cNvSpPr/>
          <p:nvPr/>
        </p:nvSpPr>
        <p:spPr>
          <a:xfrm>
            <a:off x="1338898" y="4772296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489540A-C94C-3EEA-0B6C-6E77E4592657}"/>
              </a:ext>
            </a:extLst>
          </p:cNvPr>
          <p:cNvSpPr/>
          <p:nvPr/>
        </p:nvSpPr>
        <p:spPr>
          <a:xfrm>
            <a:off x="1338898" y="5788004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159E03-8209-7045-1301-931E3D953E8B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tx1"/>
                </a:solidFill>
              </a:rPr>
              <a:t>Application</a:t>
            </a:r>
            <a:r>
              <a:rPr lang="it-IT" sz="1200" dirty="0">
                <a:solidFill>
                  <a:schemeClr val="tx1"/>
                </a:solidFill>
              </a:rPr>
              <a:t> Case</a:t>
            </a:r>
          </a:p>
        </p:txBody>
      </p:sp>
      <p:pic>
        <p:nvPicPr>
          <p:cNvPr id="5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5B55EA49-7B64-AB36-03D2-0B5064154D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95475" b="23559"/>
          <a:stretch/>
        </p:blipFill>
        <p:spPr>
          <a:xfrm>
            <a:off x="316401" y="6005333"/>
            <a:ext cx="390182" cy="589264"/>
          </a:xfrm>
          <a:prstGeom prst="rect">
            <a:avLst/>
          </a:prstGeom>
        </p:spPr>
      </p:pic>
      <p:pic>
        <p:nvPicPr>
          <p:cNvPr id="8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BA3256DE-0898-FCC0-F1FD-E57EF47CE9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612917" y="6082637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9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72178-4A80-F8AF-FF96-96DE19A32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2AE64B7-0C87-E22C-C139-D41E67DC45F6}"/>
              </a:ext>
            </a:extLst>
          </p:cNvPr>
          <p:cNvSpPr/>
          <p:nvPr/>
        </p:nvSpPr>
        <p:spPr>
          <a:xfrm>
            <a:off x="1338898" y="5788004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81E3C7A-F280-4D5B-10C4-CE4C98E94AF2}"/>
              </a:ext>
            </a:extLst>
          </p:cNvPr>
          <p:cNvSpPr/>
          <p:nvPr/>
        </p:nvSpPr>
        <p:spPr>
          <a:xfrm>
            <a:off x="1338898" y="4773405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Points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4883EF-18DC-023E-6196-DF094696C16E}"/>
              </a:ext>
            </a:extLst>
          </p:cNvPr>
          <p:cNvSpPr/>
          <p:nvPr/>
        </p:nvSpPr>
        <p:spPr>
          <a:xfrm>
            <a:off x="597964" y="517476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SMTrain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88776D-AFA0-7AC9-1E8E-77A22C78B76D}"/>
              </a:ext>
            </a:extLst>
          </p:cNvPr>
          <p:cNvSpPr/>
          <p:nvPr/>
        </p:nvSpPr>
        <p:spPr>
          <a:xfrm>
            <a:off x="1325327" y="1754870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9BD652-C1FD-35FD-7116-03E70D75A2AF}"/>
              </a:ext>
            </a:extLst>
          </p:cNvPr>
          <p:cNvSpPr/>
          <p:nvPr/>
        </p:nvSpPr>
        <p:spPr>
          <a:xfrm>
            <a:off x="1325327" y="275693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</a:t>
            </a:r>
            <a:r>
              <a:rPr lang="it-IT" sz="1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it-IT" sz="1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F8F2E8-BF13-DC57-F529-98460D9EF523}"/>
              </a:ext>
            </a:extLst>
          </p:cNvPr>
          <p:cNvSpPr/>
          <p:nvPr/>
        </p:nvSpPr>
        <p:spPr>
          <a:xfrm>
            <a:off x="1325328" y="375900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9E31310-F2B1-9F1C-4A98-EF032C87FAC9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2294248" y="1363050"/>
            <a:ext cx="0" cy="391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04D4FD6-73D5-AA4F-F126-2FBE657850AF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2294248" y="2344135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DF8BD2C-AB70-983B-6B55-A639D78E0DD3}"/>
              </a:ext>
            </a:extLst>
          </p:cNvPr>
          <p:cNvCxnSpPr>
            <a:cxnSpLocks/>
          </p:cNvCxnSpPr>
          <p:nvPr/>
        </p:nvCxnSpPr>
        <p:spPr>
          <a:xfrm>
            <a:off x="2291416" y="334620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9C803E1-D44E-2E40-5AB5-120A4F2C0DBC}"/>
              </a:ext>
            </a:extLst>
          </p:cNvPr>
          <p:cNvCxnSpPr>
            <a:cxnSpLocks/>
          </p:cNvCxnSpPr>
          <p:nvPr/>
        </p:nvCxnSpPr>
        <p:spPr>
          <a:xfrm>
            <a:off x="2291416" y="434827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EED30-59C6-9E26-4554-309F970CD3B1}"/>
              </a:ext>
            </a:extLst>
          </p:cNvPr>
          <p:cNvCxnSpPr>
            <a:cxnSpLocks/>
          </p:cNvCxnSpPr>
          <p:nvPr/>
        </p:nvCxnSpPr>
        <p:spPr>
          <a:xfrm>
            <a:off x="3260337" y="5047988"/>
            <a:ext cx="512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66E38BB-FA7B-213A-51EC-91D27BA0E125}"/>
              </a:ext>
            </a:extLst>
          </p:cNvPr>
          <p:cNvSpPr txBox="1"/>
          <p:nvPr/>
        </p:nvSpPr>
        <p:spPr>
          <a:xfrm>
            <a:off x="3773281" y="4694972"/>
            <a:ext cx="82999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Based on the predictions of the first model, </a:t>
            </a:r>
            <a:r>
              <a:rPr lang="en-US" sz="2500" b="1" dirty="0"/>
              <a:t>new points are suggested</a:t>
            </a:r>
            <a:r>
              <a:rPr lang="en-US" sz="2500" dirty="0"/>
              <a:t> to refine the next model</a:t>
            </a:r>
            <a:endParaRPr lang="it-IT" sz="25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D7A3B6A-4699-CF77-FDCB-3A0C7EF3BD4A}"/>
              </a:ext>
            </a:extLst>
          </p:cNvPr>
          <p:cNvCxnSpPr>
            <a:cxnSpLocks/>
          </p:cNvCxnSpPr>
          <p:nvPr/>
        </p:nvCxnSpPr>
        <p:spPr>
          <a:xfrm>
            <a:off x="2291416" y="5375200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9824F56-DC93-F4A3-F0B9-5D7E4133B818}"/>
              </a:ext>
            </a:extLst>
          </p:cNvPr>
          <p:cNvSpPr/>
          <p:nvPr/>
        </p:nvSpPr>
        <p:spPr>
          <a:xfrm>
            <a:off x="1338898" y="5788004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B9A19E6-29D3-4B2E-BEFB-9BE3D9E2D15B}"/>
              </a:ext>
            </a:extLst>
          </p:cNvPr>
          <p:cNvCxnSpPr>
            <a:cxnSpLocks/>
          </p:cNvCxnSpPr>
          <p:nvPr/>
        </p:nvCxnSpPr>
        <p:spPr>
          <a:xfrm>
            <a:off x="2291416" y="5374997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8DD9AEC-A4CB-0B04-534E-A079475BFE83}"/>
              </a:ext>
            </a:extLst>
          </p:cNvPr>
          <p:cNvSpPr txBox="1"/>
          <p:nvPr/>
        </p:nvSpPr>
        <p:spPr>
          <a:xfrm>
            <a:off x="3773281" y="2721114"/>
            <a:ext cx="82999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Systematic methodology </a:t>
            </a:r>
            <a:r>
              <a:rPr lang="en-US" sz="2500" dirty="0"/>
              <a:t>for collecting Data by selecting </a:t>
            </a:r>
            <a:r>
              <a:rPr lang="en-US" sz="2500" b="1" dirty="0"/>
              <a:t>specific input </a:t>
            </a:r>
            <a:r>
              <a:rPr lang="en-US" sz="2500" dirty="0"/>
              <a:t>parameter values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9A3122E-41A1-2290-A175-1826C287518F}"/>
              </a:ext>
            </a:extLst>
          </p:cNvPr>
          <p:cNvCxnSpPr>
            <a:cxnSpLocks/>
          </p:cNvCxnSpPr>
          <p:nvPr/>
        </p:nvCxnSpPr>
        <p:spPr>
          <a:xfrm>
            <a:off x="3260337" y="3067682"/>
            <a:ext cx="512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3C6840C-75CE-C421-08B5-2E998ADB7004}"/>
              </a:ext>
            </a:extLst>
          </p:cNvPr>
          <p:cNvCxnSpPr>
            <a:cxnSpLocks/>
          </p:cNvCxnSpPr>
          <p:nvPr/>
        </p:nvCxnSpPr>
        <p:spPr>
          <a:xfrm>
            <a:off x="3260337" y="2072895"/>
            <a:ext cx="512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997CDCC-AA01-38A0-85E3-153B0517A807}"/>
              </a:ext>
            </a:extLst>
          </p:cNvPr>
          <p:cNvSpPr txBox="1"/>
          <p:nvPr/>
        </p:nvSpPr>
        <p:spPr>
          <a:xfrm>
            <a:off x="3773281" y="1834368"/>
            <a:ext cx="35301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 err="1"/>
              <a:t>Defined</a:t>
            </a:r>
            <a:r>
              <a:rPr lang="it-IT" sz="2500" dirty="0"/>
              <a:t> by a </a:t>
            </a:r>
            <a:r>
              <a:rPr lang="it-IT" sz="2500" b="1" dirty="0"/>
              <a:t>CPACS</a:t>
            </a:r>
            <a:r>
              <a:rPr lang="it-IT" sz="2500" dirty="0"/>
              <a:t> File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83F809-AF7D-6FDF-AD40-704D28982BB1}"/>
              </a:ext>
            </a:extLst>
          </p:cNvPr>
          <p:cNvSpPr txBox="1"/>
          <p:nvPr/>
        </p:nvSpPr>
        <p:spPr>
          <a:xfrm>
            <a:off x="3773281" y="3715900"/>
            <a:ext cx="82999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Teaching it </a:t>
            </a:r>
            <a:r>
              <a:rPr lang="en-US" sz="2500" b="1" dirty="0"/>
              <a:t>to learn </a:t>
            </a:r>
            <a:r>
              <a:rPr lang="en-US" sz="2500" dirty="0"/>
              <a:t>from </a:t>
            </a:r>
            <a:r>
              <a:rPr lang="en-US" sz="2500" b="1" dirty="0"/>
              <a:t>input and output data </a:t>
            </a:r>
            <a:r>
              <a:rPr lang="en-US" sz="2500" dirty="0"/>
              <a:t>and adjusting its internal parameters to </a:t>
            </a:r>
            <a:r>
              <a:rPr lang="en-US" sz="2500" b="1" dirty="0"/>
              <a:t>minimize the error</a:t>
            </a:r>
            <a:endParaRPr lang="it-IT" b="1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388A70D-C9C4-9ADD-7809-831B6FD8768D}"/>
              </a:ext>
            </a:extLst>
          </p:cNvPr>
          <p:cNvCxnSpPr>
            <a:cxnSpLocks/>
          </p:cNvCxnSpPr>
          <p:nvPr/>
        </p:nvCxnSpPr>
        <p:spPr>
          <a:xfrm>
            <a:off x="3260337" y="4062468"/>
            <a:ext cx="512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C0985D-987F-220A-4F05-81BE77328706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solidFill>
                  <a:schemeClr val="tx1"/>
                </a:solidFill>
              </a:rPr>
              <a:t>Modules</a:t>
            </a:r>
            <a:r>
              <a:rPr lang="it-IT" sz="1300" dirty="0">
                <a:solidFill>
                  <a:schemeClr val="tx1"/>
                </a:solidFill>
              </a:rPr>
              <a:t> &amp; Theory</a:t>
            </a:r>
          </a:p>
        </p:txBody>
      </p:sp>
      <p:pic>
        <p:nvPicPr>
          <p:cNvPr id="3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8F66D1AA-3519-7266-9475-7ADB6C697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95475" b="23559"/>
          <a:stretch/>
        </p:blipFill>
        <p:spPr>
          <a:xfrm>
            <a:off x="316401" y="6005333"/>
            <a:ext cx="390182" cy="589264"/>
          </a:xfrm>
          <a:prstGeom prst="rect">
            <a:avLst/>
          </a:prstGeom>
        </p:spPr>
      </p:pic>
      <p:pic>
        <p:nvPicPr>
          <p:cNvPr id="5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262A1E48-5BE8-8B6C-0885-E7A700D6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612917" y="6082637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9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with a large tower and a body of water&#10;&#10;AI-generated content may be incorrect.">
            <a:extLst>
              <a:ext uri="{FF2B5EF4-FFF2-40B4-BE49-F238E27FC236}">
                <a16:creationId xmlns:a16="http://schemas.microsoft.com/office/drawing/2014/main" id="{FCAE1056-F7EF-0571-C7D8-A4944F08C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73" y="2244437"/>
            <a:ext cx="9234053" cy="369362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4A698F0-D1D5-EEA9-C0FA-B40933334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7" y="572120"/>
            <a:ext cx="3684099" cy="1111223"/>
          </a:xfrm>
          <a:prstGeom prst="rect">
            <a:avLst/>
          </a:prstGeom>
        </p:spPr>
      </p:pic>
      <p:pic>
        <p:nvPicPr>
          <p:cNvPr id="7" name="Picture 6" descr="A black sign with blue and green text&#10;&#10;AI-generated content may be incorrect.">
            <a:extLst>
              <a:ext uri="{FF2B5EF4-FFF2-40B4-BE49-F238E27FC236}">
                <a16:creationId xmlns:a16="http://schemas.microsoft.com/office/drawing/2014/main" id="{E516A28A-43B8-4B36-F47F-9BD187ECD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278" y="701748"/>
            <a:ext cx="4908085" cy="1111223"/>
          </a:xfrm>
          <a:prstGeom prst="rect">
            <a:avLst/>
          </a:prstGeom>
        </p:spPr>
      </p:pic>
      <p:pic>
        <p:nvPicPr>
          <p:cNvPr id="2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872EF515-22D7-5160-C6C6-2CFDECB8F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316400" y="6005333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4EF26-48E6-962E-8909-BD20F4F45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534A1DD-0FBA-4D2E-FFAF-55F22F9C547B}"/>
              </a:ext>
            </a:extLst>
          </p:cNvPr>
          <p:cNvSpPr/>
          <p:nvPr/>
        </p:nvSpPr>
        <p:spPr>
          <a:xfrm>
            <a:off x="1338898" y="5788004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3EAF2BC-B49D-2A45-2E26-8270D2573F6D}"/>
              </a:ext>
            </a:extLst>
          </p:cNvPr>
          <p:cNvSpPr/>
          <p:nvPr/>
        </p:nvSpPr>
        <p:spPr>
          <a:xfrm>
            <a:off x="1338898" y="4773405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Points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E4AD3BD-266A-5FFA-393D-0423AAC6640A}"/>
              </a:ext>
            </a:extLst>
          </p:cNvPr>
          <p:cNvCxnSpPr>
            <a:cxnSpLocks/>
          </p:cNvCxnSpPr>
          <p:nvPr/>
        </p:nvCxnSpPr>
        <p:spPr>
          <a:xfrm>
            <a:off x="2291416" y="5374997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92B7DF-B2A3-977C-B717-865DDA5C9084}"/>
              </a:ext>
            </a:extLst>
          </p:cNvPr>
          <p:cNvSpPr/>
          <p:nvPr/>
        </p:nvSpPr>
        <p:spPr>
          <a:xfrm>
            <a:off x="597964" y="517476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SMTrain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0672AE-DA56-B031-34C1-F24E7A131C21}"/>
              </a:ext>
            </a:extLst>
          </p:cNvPr>
          <p:cNvSpPr/>
          <p:nvPr/>
        </p:nvSpPr>
        <p:spPr>
          <a:xfrm>
            <a:off x="1325327" y="1754870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B3077-C78D-E911-C4BA-7099DAD2DC39}"/>
              </a:ext>
            </a:extLst>
          </p:cNvPr>
          <p:cNvSpPr/>
          <p:nvPr/>
        </p:nvSpPr>
        <p:spPr>
          <a:xfrm>
            <a:off x="1325327" y="275693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</a:t>
            </a:r>
            <a:r>
              <a:rPr lang="it-IT" sz="1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it-IT" sz="1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2CF9EF-3057-59C8-5A8A-7CAF8A896565}"/>
              </a:ext>
            </a:extLst>
          </p:cNvPr>
          <p:cNvSpPr/>
          <p:nvPr/>
        </p:nvSpPr>
        <p:spPr>
          <a:xfrm>
            <a:off x="1325328" y="375900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2259A5D-A42B-E3C3-87A7-E340F265CD54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2294248" y="1363050"/>
            <a:ext cx="0" cy="391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3BC11C-494F-9C59-A394-F9BF9EA46C89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2294248" y="2344135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CAB10D2-A25A-E32F-A453-039AB6CF4A9C}"/>
              </a:ext>
            </a:extLst>
          </p:cNvPr>
          <p:cNvCxnSpPr>
            <a:cxnSpLocks/>
          </p:cNvCxnSpPr>
          <p:nvPr/>
        </p:nvCxnSpPr>
        <p:spPr>
          <a:xfrm>
            <a:off x="2291416" y="334620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E504305-8F45-C0AB-AC4E-54A808A91D4F}"/>
              </a:ext>
            </a:extLst>
          </p:cNvPr>
          <p:cNvCxnSpPr>
            <a:cxnSpLocks/>
          </p:cNvCxnSpPr>
          <p:nvPr/>
        </p:nvCxnSpPr>
        <p:spPr>
          <a:xfrm>
            <a:off x="2291416" y="434827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CE88F3-0989-32A6-4222-45F90763A72E}"/>
              </a:ext>
            </a:extLst>
          </p:cNvPr>
          <p:cNvSpPr/>
          <p:nvPr/>
        </p:nvSpPr>
        <p:spPr>
          <a:xfrm>
            <a:off x="1322495" y="1759077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0FCD2E-16F2-6340-B3D7-6909297E6F74}"/>
              </a:ext>
            </a:extLst>
          </p:cNvPr>
          <p:cNvSpPr/>
          <p:nvPr/>
        </p:nvSpPr>
        <p:spPr>
          <a:xfrm>
            <a:off x="1322495" y="2744369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368E47-0DC0-5984-A621-DA7DB729B68D}"/>
              </a:ext>
            </a:extLst>
          </p:cNvPr>
          <p:cNvSpPr/>
          <p:nvPr/>
        </p:nvSpPr>
        <p:spPr>
          <a:xfrm>
            <a:off x="1322495" y="3771579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F04D21-E9F9-3D66-F05F-23B6CCCB9AA0}"/>
              </a:ext>
            </a:extLst>
          </p:cNvPr>
          <p:cNvCxnSpPr>
            <a:cxnSpLocks/>
          </p:cNvCxnSpPr>
          <p:nvPr/>
        </p:nvCxnSpPr>
        <p:spPr>
          <a:xfrm>
            <a:off x="2291416" y="5375200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C8106F-5C1A-CB2B-506D-0944D93B58F7}"/>
              </a:ext>
            </a:extLst>
          </p:cNvPr>
          <p:cNvSpPr/>
          <p:nvPr/>
        </p:nvSpPr>
        <p:spPr>
          <a:xfrm>
            <a:off x="1338898" y="5788004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9E6634D-5E9A-DAAC-8C58-9EBFDF279EA7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solidFill>
                  <a:schemeClr val="tx1"/>
                </a:solidFill>
              </a:rPr>
              <a:t>Modules</a:t>
            </a:r>
            <a:r>
              <a:rPr lang="it-IT" sz="1300" dirty="0">
                <a:solidFill>
                  <a:schemeClr val="tx1"/>
                </a:solidFill>
              </a:rPr>
              <a:t> &amp; Theory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53015DD-3800-6187-BAFD-75F0815FF6FA}"/>
              </a:ext>
            </a:extLst>
          </p:cNvPr>
          <p:cNvSpPr/>
          <p:nvPr/>
        </p:nvSpPr>
        <p:spPr>
          <a:xfrm>
            <a:off x="3927173" y="4260043"/>
            <a:ext cx="1642869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SU2Run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5ECD2B0F-AAFA-C13B-B158-227497910658}"/>
              </a:ext>
            </a:extLst>
          </p:cNvPr>
          <p:cNvCxnSpPr>
            <a:stCxn id="19" idx="3"/>
            <a:endCxn id="16" idx="2"/>
          </p:cNvCxnSpPr>
          <p:nvPr/>
        </p:nvCxnSpPr>
        <p:spPr>
          <a:xfrm flipV="1">
            <a:off x="3276740" y="4849308"/>
            <a:ext cx="1471868" cy="21873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FCF9C445-ACD1-7C38-2F34-32C929E9099C}"/>
              </a:ext>
            </a:extLst>
          </p:cNvPr>
          <p:cNvCxnSpPr>
            <a:cxnSpLocks/>
            <a:stCxn id="16" idx="0"/>
            <a:endCxn id="12" idx="3"/>
          </p:cNvCxnSpPr>
          <p:nvPr/>
        </p:nvCxnSpPr>
        <p:spPr>
          <a:xfrm rot="16200000" flipV="1">
            <a:off x="3907558" y="3418992"/>
            <a:ext cx="193831" cy="148827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DE9101-1D8B-2619-2439-7289990E0EAF}"/>
              </a:ext>
            </a:extLst>
          </p:cNvPr>
          <p:cNvCxnSpPr/>
          <p:nvPr/>
        </p:nvCxnSpPr>
        <p:spPr>
          <a:xfrm>
            <a:off x="2291416" y="5581399"/>
            <a:ext cx="147251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A10219-ECA3-8F01-DDC1-38A061FE1244}"/>
                  </a:ext>
                </a:extLst>
              </p:cNvPr>
              <p:cNvSpPr txBox="1"/>
              <p:nvPr/>
            </p:nvSpPr>
            <p:spPr>
              <a:xfrm>
                <a:off x="3763926" y="5387691"/>
                <a:ext cx="2945871" cy="400110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latin typeface="Cambria Math" panose="02040503050406030204" pitchFamily="18" charset="0"/>
                        </a:rPr>
                        <m:t>𝑹𝑴𝑺𝑬</m:t>
                      </m:r>
                      <m:r>
                        <a:rPr lang="it-IT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it-IT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𝑹𝑴𝑺𝑬</m:t>
                          </m:r>
                        </m:e>
                        <m:sub>
                          <m:r>
                            <a:rPr lang="it-IT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𝒕𝒉𝒓𝒆𝒔𝒉𝒐𝒍𝒅</m:t>
                          </m:r>
                        </m:sub>
                      </m:sSub>
                    </m:oMath>
                  </m:oMathPara>
                </a14:m>
                <a:endParaRPr lang="it-IT" sz="20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A10219-ECA3-8F01-DDC1-38A061FE1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926" y="5387691"/>
                <a:ext cx="294587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91ABDEF-5016-2569-503D-01E12B02F1DE}"/>
              </a:ext>
            </a:extLst>
          </p:cNvPr>
          <p:cNvCxnSpPr>
            <a:cxnSpLocks/>
          </p:cNvCxnSpPr>
          <p:nvPr/>
        </p:nvCxnSpPr>
        <p:spPr>
          <a:xfrm>
            <a:off x="2288897" y="5374997"/>
            <a:ext cx="0" cy="4128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891777B-FC25-90A4-EBD2-8BCED3F41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-1386"/>
          <a:stretch/>
        </p:blipFill>
        <p:spPr>
          <a:xfrm>
            <a:off x="6817595" y="2351526"/>
            <a:ext cx="5210282" cy="3809288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7AA95B0-3637-A266-09AD-4A4E190C79B3}"/>
              </a:ext>
            </a:extLst>
          </p:cNvPr>
          <p:cNvSpPr/>
          <p:nvPr/>
        </p:nvSpPr>
        <p:spPr>
          <a:xfrm>
            <a:off x="10450285" y="114653"/>
            <a:ext cx="1577592" cy="3836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tx1"/>
                </a:solidFill>
              </a:rPr>
              <a:t>Application</a:t>
            </a:r>
            <a:r>
              <a:rPr lang="it-IT" sz="1200" dirty="0">
                <a:solidFill>
                  <a:schemeClr val="tx1"/>
                </a:solidFill>
              </a:rPr>
              <a:t> Case</a:t>
            </a:r>
          </a:p>
        </p:txBody>
      </p:sp>
      <p:pic>
        <p:nvPicPr>
          <p:cNvPr id="21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CB9B0B32-2623-1214-204A-3F8DE05C98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95475" b="23559"/>
          <a:stretch/>
        </p:blipFill>
        <p:spPr>
          <a:xfrm>
            <a:off x="316401" y="6005333"/>
            <a:ext cx="390182" cy="589264"/>
          </a:xfrm>
          <a:prstGeom prst="rect">
            <a:avLst/>
          </a:prstGeom>
        </p:spPr>
      </p:pic>
      <p:pic>
        <p:nvPicPr>
          <p:cNvPr id="26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15675961-9F90-FB45-6E28-F853BFA541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612917" y="6082637"/>
            <a:ext cx="1288473" cy="561094"/>
          </a:xfrm>
          <a:prstGeom prst="rect">
            <a:avLst/>
          </a:prstGeom>
        </p:spPr>
      </p:pic>
      <p:pic>
        <p:nvPicPr>
          <p:cNvPr id="31" name="Picture 30" descr="A diagram of a design&#10;&#10;AI-generated content may be incorrect.">
            <a:extLst>
              <a:ext uri="{FF2B5EF4-FFF2-40B4-BE49-F238E27FC236}">
                <a16:creationId xmlns:a16="http://schemas.microsoft.com/office/drawing/2014/main" id="{8C10D5DC-BF77-E68C-AD45-FBC7225A19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94" y="2194560"/>
            <a:ext cx="5210283" cy="38880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9C232A-668F-7025-D282-658B1F2AB06E}"/>
                  </a:ext>
                </a:extLst>
              </p:cNvPr>
              <p:cNvSpPr txBox="1"/>
              <p:nvPr/>
            </p:nvSpPr>
            <p:spPr>
              <a:xfrm>
                <a:off x="4510723" y="697186"/>
                <a:ext cx="7381495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500" b="1" dirty="0" err="1"/>
                  <a:t>Adaptive</a:t>
                </a:r>
                <a:r>
                  <a:rPr lang="it-IT" sz="2500" b="1" dirty="0"/>
                  <a:t> Sampling: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Based on </a:t>
                </a:r>
                <a:r>
                  <a:rPr lang="en-US" sz="2000" b="1" dirty="0"/>
                  <a:t>variance</a:t>
                </a:r>
                <a:r>
                  <a:rPr lang="en-US" sz="2000" dirty="0"/>
                  <a:t> of the predictions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Extreme</a:t>
                </a:r>
                <a:r>
                  <a:rPr lang="en-US" sz="2000" dirty="0"/>
                  <a:t> Points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Mach</a:t>
                </a:r>
                <a:r>
                  <a:rPr lang="en-US" sz="2000" dirty="0"/>
                  <a:t> Number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it-IT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IT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IT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</m:oMath>
                </a14:m>
                <a:endParaRPr lang="en-US" sz="2000" b="1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72</a:t>
                </a:r>
                <a:r>
                  <a:rPr lang="en-US" sz="2000" dirty="0"/>
                  <a:t> New Points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5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500" b="1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it-IT" sz="25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9C232A-668F-7025-D282-658B1F2AB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723" y="697186"/>
                <a:ext cx="7381495" cy="3170099"/>
              </a:xfrm>
              <a:prstGeom prst="rect">
                <a:avLst/>
              </a:prstGeom>
              <a:blipFill>
                <a:blip r:embed="rId2"/>
                <a:stretch>
                  <a:fillRect l="-1239" t="-13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3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 animBg="1"/>
      <p:bldP spid="37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318DF-2C50-D19A-7A21-43C2ED404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3D51737-1D3B-5E31-09C9-F99DEA268963}"/>
              </a:ext>
            </a:extLst>
          </p:cNvPr>
          <p:cNvSpPr/>
          <p:nvPr/>
        </p:nvSpPr>
        <p:spPr>
          <a:xfrm>
            <a:off x="1338898" y="5788004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BD4646-0AFB-5880-185F-4B7055CB22AD}"/>
              </a:ext>
            </a:extLst>
          </p:cNvPr>
          <p:cNvSpPr/>
          <p:nvPr/>
        </p:nvSpPr>
        <p:spPr>
          <a:xfrm>
            <a:off x="1338898" y="4773405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Points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478B93-5BBD-81DA-E5BA-D91508CAEEAA}"/>
              </a:ext>
            </a:extLst>
          </p:cNvPr>
          <p:cNvCxnSpPr>
            <a:cxnSpLocks/>
          </p:cNvCxnSpPr>
          <p:nvPr/>
        </p:nvCxnSpPr>
        <p:spPr>
          <a:xfrm>
            <a:off x="2291416" y="5374997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E56E7E-190B-6AC1-29E6-02F95CE47577}"/>
              </a:ext>
            </a:extLst>
          </p:cNvPr>
          <p:cNvSpPr/>
          <p:nvPr/>
        </p:nvSpPr>
        <p:spPr>
          <a:xfrm>
            <a:off x="597964" y="517476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SMTrain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68F24A-560E-2D94-FF0F-D3CAD9459606}"/>
              </a:ext>
            </a:extLst>
          </p:cNvPr>
          <p:cNvSpPr/>
          <p:nvPr/>
        </p:nvSpPr>
        <p:spPr>
          <a:xfrm>
            <a:off x="1325327" y="1754870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EB9D12-8C8D-9AFA-C733-5CB3A4001F36}"/>
              </a:ext>
            </a:extLst>
          </p:cNvPr>
          <p:cNvSpPr/>
          <p:nvPr/>
        </p:nvSpPr>
        <p:spPr>
          <a:xfrm>
            <a:off x="1325327" y="275693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</a:t>
            </a:r>
            <a:r>
              <a:rPr lang="it-IT" sz="1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it-IT" sz="1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B2F4C0-C0D7-2A20-06BA-51AD46FC0230}"/>
              </a:ext>
            </a:extLst>
          </p:cNvPr>
          <p:cNvSpPr/>
          <p:nvPr/>
        </p:nvSpPr>
        <p:spPr>
          <a:xfrm>
            <a:off x="1325328" y="375900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EF4C4B9-7305-2439-0C3D-C1E372B620B4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2294248" y="1363050"/>
            <a:ext cx="0" cy="391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4DBA78-592E-2A78-70B4-F73B42C35968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2294248" y="2344135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A8F6744-0CCC-00DA-8B39-ABC942DD22F6}"/>
              </a:ext>
            </a:extLst>
          </p:cNvPr>
          <p:cNvCxnSpPr>
            <a:cxnSpLocks/>
          </p:cNvCxnSpPr>
          <p:nvPr/>
        </p:nvCxnSpPr>
        <p:spPr>
          <a:xfrm>
            <a:off x="2291416" y="334620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881FCB-DB13-C6FC-C69A-BE994EF55629}"/>
              </a:ext>
            </a:extLst>
          </p:cNvPr>
          <p:cNvCxnSpPr>
            <a:cxnSpLocks/>
          </p:cNvCxnSpPr>
          <p:nvPr/>
        </p:nvCxnSpPr>
        <p:spPr>
          <a:xfrm>
            <a:off x="2291416" y="434827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DA2E17-43BB-AF9C-B6E3-90A282C6DC68}"/>
              </a:ext>
            </a:extLst>
          </p:cNvPr>
          <p:cNvSpPr/>
          <p:nvPr/>
        </p:nvSpPr>
        <p:spPr>
          <a:xfrm>
            <a:off x="1322495" y="1759077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E5F109-992D-EE01-6CBA-1B0BD873428C}"/>
              </a:ext>
            </a:extLst>
          </p:cNvPr>
          <p:cNvSpPr/>
          <p:nvPr/>
        </p:nvSpPr>
        <p:spPr>
          <a:xfrm>
            <a:off x="1322495" y="2744369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ADDBF2B-F0A1-2F94-3049-4C5B3A68E511}"/>
              </a:ext>
            </a:extLst>
          </p:cNvPr>
          <p:cNvSpPr/>
          <p:nvPr/>
        </p:nvSpPr>
        <p:spPr>
          <a:xfrm>
            <a:off x="1322495" y="3771579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A blue object with lines and dots&#10;&#10;AI-generated content may be incorrect.">
            <a:extLst>
              <a:ext uri="{FF2B5EF4-FFF2-40B4-BE49-F238E27FC236}">
                <a16:creationId xmlns:a16="http://schemas.microsoft.com/office/drawing/2014/main" id="{778B4211-BF7E-5157-C327-BD4CD1B08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42" y="4250045"/>
            <a:ext cx="4683646" cy="19900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C3ADB4-6CE4-CA77-DA65-9932C7FC1D23}"/>
              </a:ext>
            </a:extLst>
          </p:cNvPr>
          <p:cNvSpPr txBox="1"/>
          <p:nvPr/>
        </p:nvSpPr>
        <p:spPr>
          <a:xfrm>
            <a:off x="3694546" y="1550760"/>
            <a:ext cx="41636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b="1" dirty="0"/>
              <a:t>GMSH</a:t>
            </a:r>
            <a:r>
              <a:rPr lang="it-IT" sz="2500" dirty="0"/>
              <a:t> and </a:t>
            </a:r>
            <a:r>
              <a:rPr lang="it-IT" sz="2500" b="1" dirty="0"/>
              <a:t>SU2</a:t>
            </a:r>
            <a:r>
              <a:rPr lang="it-IT" sz="2500" dirty="0"/>
              <a:t> </a:t>
            </a:r>
            <a:r>
              <a:rPr lang="it-IT" sz="2500" dirty="0" err="1"/>
              <a:t>Modules</a:t>
            </a:r>
            <a:endParaRPr lang="it-IT" sz="2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Unstructured</a:t>
            </a:r>
            <a:r>
              <a:rPr lang="en-US" sz="2000" dirty="0"/>
              <a:t> 3D Mesh with</a:t>
            </a:r>
            <a:br>
              <a:rPr lang="en-US" sz="2000" dirty="0"/>
            </a:br>
            <a:r>
              <a:rPr lang="en-US" sz="2000" dirty="0"/>
              <a:t>4.2 millions of elements</a:t>
            </a:r>
            <a:endParaRPr lang="it-IT" sz="2000" b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b="1" dirty="0">
                <a:effectLst/>
              </a:rPr>
              <a:t>CFD</a:t>
            </a:r>
            <a:r>
              <a:rPr lang="it-IT" sz="2500" b="0" dirty="0">
                <a:effectLst/>
              </a:rPr>
              <a:t> </a:t>
            </a:r>
            <a:r>
              <a:rPr lang="it-IT" sz="2500" b="0" dirty="0" err="1">
                <a:effectLst/>
              </a:rPr>
              <a:t>Simulations</a:t>
            </a:r>
            <a:r>
              <a:rPr lang="it-IT" sz="2500" b="0" dirty="0">
                <a:effectLst/>
              </a:rPr>
              <a:t> with </a:t>
            </a:r>
            <a:r>
              <a:rPr lang="it-IT" sz="2500" b="1" i="1" dirty="0" err="1">
                <a:effectLst/>
              </a:rPr>
              <a:t>Euler</a:t>
            </a:r>
            <a:r>
              <a:rPr lang="it-IT" sz="2500" b="0" i="1" dirty="0" err="1">
                <a:effectLst/>
              </a:rPr>
              <a:t>’s</a:t>
            </a:r>
            <a:r>
              <a:rPr lang="it-IT" sz="2500" b="0" i="1" dirty="0">
                <a:effectLst/>
              </a:rPr>
              <a:t> Method</a:t>
            </a:r>
            <a:r>
              <a:rPr lang="en-US" sz="2500" b="0" i="1" dirty="0">
                <a:effectLst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No viscous </a:t>
            </a:r>
            <a:r>
              <a:rPr lang="en-US" dirty="0"/>
              <a:t>effects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it-IT" sz="2500" dirty="0"/>
          </a:p>
        </p:txBody>
      </p:sp>
      <p:pic>
        <p:nvPicPr>
          <p:cNvPr id="16" name="Picture 15" descr="A green and black sign&#10;&#10;AI-generated content may be incorrect.">
            <a:extLst>
              <a:ext uri="{FF2B5EF4-FFF2-40B4-BE49-F238E27FC236}">
                <a16:creationId xmlns:a16="http://schemas.microsoft.com/office/drawing/2014/main" id="{3355FAA9-7F4A-93D3-DFB2-A81DB3324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720" y="2594389"/>
            <a:ext cx="3169371" cy="816689"/>
          </a:xfrm>
          <a:prstGeom prst="rect">
            <a:avLst/>
          </a:prstGeom>
        </p:spPr>
      </p:pic>
      <p:pic>
        <p:nvPicPr>
          <p:cNvPr id="18" name="Picture 17" descr="A blue and white grid&#10;&#10;AI-generated content may be incorrect.">
            <a:extLst>
              <a:ext uri="{FF2B5EF4-FFF2-40B4-BE49-F238E27FC236}">
                <a16:creationId xmlns:a16="http://schemas.microsoft.com/office/drawing/2014/main" id="{0C14BD6A-BB65-D36E-6785-96AC02F78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14" y="4519558"/>
            <a:ext cx="3415021" cy="145100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2" name="Picture 21" descr="A blue sign with black text&#10;&#10;AI-generated content may be incorrect.">
            <a:extLst>
              <a:ext uri="{FF2B5EF4-FFF2-40B4-BE49-F238E27FC236}">
                <a16:creationId xmlns:a16="http://schemas.microsoft.com/office/drawing/2014/main" id="{5D6BDE24-BAEE-089F-6C41-69DD4AC8D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671" y="1612938"/>
            <a:ext cx="3169370" cy="8166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83E91EF-5B93-94AC-5FB7-252B33071DF7}"/>
              </a:ext>
            </a:extLst>
          </p:cNvPr>
          <p:cNvSpPr/>
          <p:nvPr/>
        </p:nvSpPr>
        <p:spPr>
          <a:xfrm>
            <a:off x="5262880" y="5378011"/>
            <a:ext cx="701040" cy="31630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5BAA5A-D15B-2A2C-6E1A-03CDEDD13E6E}"/>
              </a:ext>
            </a:extLst>
          </p:cNvPr>
          <p:cNvCxnSpPr>
            <a:cxnSpLocks/>
            <a:stCxn id="24" idx="3"/>
            <a:endCxn id="18" idx="1"/>
          </p:cNvCxnSpPr>
          <p:nvPr/>
        </p:nvCxnSpPr>
        <p:spPr>
          <a:xfrm flipV="1">
            <a:off x="5963920" y="5245062"/>
            <a:ext cx="2548294" cy="2911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49DFF3-AF55-FA64-C313-3563924391D8}"/>
              </a:ext>
            </a:extLst>
          </p:cNvPr>
          <p:cNvCxnSpPr>
            <a:cxnSpLocks/>
          </p:cNvCxnSpPr>
          <p:nvPr/>
        </p:nvCxnSpPr>
        <p:spPr>
          <a:xfrm>
            <a:off x="2291416" y="5375200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1B93F83-56B5-A42A-272A-62885040624B}"/>
              </a:ext>
            </a:extLst>
          </p:cNvPr>
          <p:cNvSpPr/>
          <p:nvPr/>
        </p:nvSpPr>
        <p:spPr>
          <a:xfrm>
            <a:off x="1338898" y="5788004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972CEA-5269-8E12-C08F-95D80EE91427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tx1"/>
                </a:solidFill>
              </a:rPr>
              <a:t>Application</a:t>
            </a:r>
            <a:r>
              <a:rPr lang="it-IT" sz="1200" dirty="0">
                <a:solidFill>
                  <a:schemeClr val="tx1"/>
                </a:solidFill>
              </a:rPr>
              <a:t> Case</a:t>
            </a:r>
          </a:p>
        </p:txBody>
      </p:sp>
      <p:pic>
        <p:nvPicPr>
          <p:cNvPr id="3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61F85AC7-1852-6536-3813-EE2B70EF06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612917" y="6082637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7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CCE3A-EEFD-A797-481B-1BD21703C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976C83-EC50-F22D-4FAB-A7250F64CF90}"/>
              </a:ext>
            </a:extLst>
          </p:cNvPr>
          <p:cNvSpPr/>
          <p:nvPr/>
        </p:nvSpPr>
        <p:spPr>
          <a:xfrm>
            <a:off x="1338898" y="5788004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F2302A7-F7C8-60F1-B526-9CCAF2A89C3E}"/>
              </a:ext>
            </a:extLst>
          </p:cNvPr>
          <p:cNvSpPr/>
          <p:nvPr/>
        </p:nvSpPr>
        <p:spPr>
          <a:xfrm>
            <a:off x="1338898" y="4773405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Points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FA228-1E16-65DE-7233-035BDEA3B945}"/>
              </a:ext>
            </a:extLst>
          </p:cNvPr>
          <p:cNvCxnSpPr>
            <a:cxnSpLocks/>
          </p:cNvCxnSpPr>
          <p:nvPr/>
        </p:nvCxnSpPr>
        <p:spPr>
          <a:xfrm>
            <a:off x="2291416" y="5374997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CD6A0A2-EACD-604D-033E-9397DB5B23F3}"/>
              </a:ext>
            </a:extLst>
          </p:cNvPr>
          <p:cNvSpPr/>
          <p:nvPr/>
        </p:nvSpPr>
        <p:spPr>
          <a:xfrm>
            <a:off x="597964" y="517476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SMTrain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A44609-9DAC-F573-B6D8-A220767E6B94}"/>
              </a:ext>
            </a:extLst>
          </p:cNvPr>
          <p:cNvSpPr/>
          <p:nvPr/>
        </p:nvSpPr>
        <p:spPr>
          <a:xfrm>
            <a:off x="1325327" y="1754870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D38EF8-12A0-2504-A7E8-1B107BB0D889}"/>
              </a:ext>
            </a:extLst>
          </p:cNvPr>
          <p:cNvSpPr/>
          <p:nvPr/>
        </p:nvSpPr>
        <p:spPr>
          <a:xfrm>
            <a:off x="1325327" y="275693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</a:t>
            </a:r>
            <a:r>
              <a:rPr lang="it-IT" sz="1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it-IT" sz="1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79737F-9397-59C5-4B4E-0D3CEC098671}"/>
              </a:ext>
            </a:extLst>
          </p:cNvPr>
          <p:cNvSpPr/>
          <p:nvPr/>
        </p:nvSpPr>
        <p:spPr>
          <a:xfrm>
            <a:off x="1325328" y="375900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E3E9714-944B-1AE1-1CBA-477872D9D69D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2294248" y="1363050"/>
            <a:ext cx="0" cy="391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EF5829-2467-72CC-1DBF-C104A377C5EB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2294248" y="2344135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A8733A4-458C-41F3-CC5D-094E1F7E04EA}"/>
              </a:ext>
            </a:extLst>
          </p:cNvPr>
          <p:cNvCxnSpPr>
            <a:cxnSpLocks/>
          </p:cNvCxnSpPr>
          <p:nvPr/>
        </p:nvCxnSpPr>
        <p:spPr>
          <a:xfrm>
            <a:off x="2291416" y="334620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1E57F03-6B78-1A4E-C7E2-9A82ACEE5477}"/>
              </a:ext>
            </a:extLst>
          </p:cNvPr>
          <p:cNvCxnSpPr>
            <a:cxnSpLocks/>
          </p:cNvCxnSpPr>
          <p:nvPr/>
        </p:nvCxnSpPr>
        <p:spPr>
          <a:xfrm>
            <a:off x="2291416" y="434827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320DE83-A41D-6000-8094-E9D0542205A1}"/>
              </a:ext>
            </a:extLst>
          </p:cNvPr>
          <p:cNvCxnSpPr>
            <a:cxnSpLocks/>
          </p:cNvCxnSpPr>
          <p:nvPr/>
        </p:nvCxnSpPr>
        <p:spPr>
          <a:xfrm>
            <a:off x="2291416" y="5375200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7D95FA8-8FFE-710D-3B63-71E819DAAE38}"/>
              </a:ext>
            </a:extLst>
          </p:cNvPr>
          <p:cNvCxnSpPr>
            <a:cxnSpLocks/>
          </p:cNvCxnSpPr>
          <p:nvPr/>
        </p:nvCxnSpPr>
        <p:spPr>
          <a:xfrm>
            <a:off x="3276740" y="6082636"/>
            <a:ext cx="512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5E1EE8A-8A00-070A-CD0A-51BEE089D0F8}"/>
              </a:ext>
            </a:extLst>
          </p:cNvPr>
          <p:cNvSpPr txBox="1"/>
          <p:nvPr/>
        </p:nvSpPr>
        <p:spPr>
          <a:xfrm>
            <a:off x="3773281" y="5830310"/>
            <a:ext cx="82999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Final Surrogate Model</a:t>
            </a:r>
            <a:endParaRPr lang="it-IT" sz="2500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DDCE0C9-62B8-4B56-EC70-2B9B76D0CE54}"/>
              </a:ext>
            </a:extLst>
          </p:cNvPr>
          <p:cNvCxnSpPr>
            <a:cxnSpLocks/>
          </p:cNvCxnSpPr>
          <p:nvPr/>
        </p:nvCxnSpPr>
        <p:spPr>
          <a:xfrm>
            <a:off x="3260337" y="5047988"/>
            <a:ext cx="512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05CABE9-6D56-893B-7DF3-B67524CE72FB}"/>
              </a:ext>
            </a:extLst>
          </p:cNvPr>
          <p:cNvSpPr txBox="1"/>
          <p:nvPr/>
        </p:nvSpPr>
        <p:spPr>
          <a:xfrm>
            <a:off x="3773281" y="4694972"/>
            <a:ext cx="82999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Based on the predictions of the initial model, </a:t>
            </a:r>
            <a:r>
              <a:rPr lang="en-US" sz="2500" b="1" dirty="0"/>
              <a:t>new points are suggested</a:t>
            </a:r>
            <a:r>
              <a:rPr lang="en-US" sz="2500" dirty="0"/>
              <a:t> to refine the next model</a:t>
            </a:r>
            <a:endParaRPr lang="it-IT" sz="25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15C09F7-AEC6-3D3D-74BC-2A82A6327AD7}"/>
              </a:ext>
            </a:extLst>
          </p:cNvPr>
          <p:cNvSpPr txBox="1"/>
          <p:nvPr/>
        </p:nvSpPr>
        <p:spPr>
          <a:xfrm>
            <a:off x="3773281" y="2721114"/>
            <a:ext cx="82999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Systematic methodology </a:t>
            </a:r>
            <a:r>
              <a:rPr lang="en-US" sz="2500" dirty="0"/>
              <a:t>for collecting Data by selecting </a:t>
            </a:r>
            <a:r>
              <a:rPr lang="en-US" sz="2500" b="1" dirty="0"/>
              <a:t>specific input </a:t>
            </a:r>
            <a:r>
              <a:rPr lang="en-US" sz="2500" dirty="0"/>
              <a:t>parameter values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BD8B1E3-5AE2-BDBB-FE6A-BC01B0402A41}"/>
              </a:ext>
            </a:extLst>
          </p:cNvPr>
          <p:cNvCxnSpPr>
            <a:cxnSpLocks/>
          </p:cNvCxnSpPr>
          <p:nvPr/>
        </p:nvCxnSpPr>
        <p:spPr>
          <a:xfrm>
            <a:off x="3260337" y="3067682"/>
            <a:ext cx="512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7A44687-3FD1-CA2A-D807-9829004A2565}"/>
              </a:ext>
            </a:extLst>
          </p:cNvPr>
          <p:cNvCxnSpPr>
            <a:cxnSpLocks/>
          </p:cNvCxnSpPr>
          <p:nvPr/>
        </p:nvCxnSpPr>
        <p:spPr>
          <a:xfrm>
            <a:off x="3260337" y="2072895"/>
            <a:ext cx="512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D41F9D8-1AF4-E55F-26E4-253EE71721AB}"/>
              </a:ext>
            </a:extLst>
          </p:cNvPr>
          <p:cNvSpPr txBox="1"/>
          <p:nvPr/>
        </p:nvSpPr>
        <p:spPr>
          <a:xfrm>
            <a:off x="3773281" y="1834368"/>
            <a:ext cx="35301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 err="1"/>
              <a:t>Defined</a:t>
            </a:r>
            <a:r>
              <a:rPr lang="it-IT" sz="2500" dirty="0"/>
              <a:t> by a </a:t>
            </a:r>
            <a:r>
              <a:rPr lang="it-IT" sz="2500" b="1" dirty="0"/>
              <a:t>CPACS</a:t>
            </a:r>
            <a:r>
              <a:rPr lang="it-IT" sz="2500" dirty="0"/>
              <a:t> File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126C918-F7D6-9D16-6FD8-FF398F896672}"/>
              </a:ext>
            </a:extLst>
          </p:cNvPr>
          <p:cNvSpPr txBox="1"/>
          <p:nvPr/>
        </p:nvSpPr>
        <p:spPr>
          <a:xfrm>
            <a:off x="3773281" y="3715900"/>
            <a:ext cx="82999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Teaching it </a:t>
            </a:r>
            <a:r>
              <a:rPr lang="en-US" sz="2500" b="1" dirty="0"/>
              <a:t>to learn </a:t>
            </a:r>
            <a:r>
              <a:rPr lang="en-US" sz="2500" dirty="0"/>
              <a:t>from </a:t>
            </a:r>
            <a:r>
              <a:rPr lang="en-US" sz="2500" b="1" dirty="0"/>
              <a:t>input-output data </a:t>
            </a:r>
            <a:r>
              <a:rPr lang="en-US" sz="2500" dirty="0"/>
              <a:t>by adjusting its internal parameters to </a:t>
            </a:r>
            <a:r>
              <a:rPr lang="en-US" sz="2500" b="1" dirty="0"/>
              <a:t>minimize the error</a:t>
            </a:r>
            <a:endParaRPr lang="it-IT" b="1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7E821F0-C9E4-A96E-A190-569141D007ED}"/>
              </a:ext>
            </a:extLst>
          </p:cNvPr>
          <p:cNvCxnSpPr>
            <a:cxnSpLocks/>
          </p:cNvCxnSpPr>
          <p:nvPr/>
        </p:nvCxnSpPr>
        <p:spPr>
          <a:xfrm>
            <a:off x="3260337" y="4062468"/>
            <a:ext cx="512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898C53-7C2F-6120-E31D-9D3F19C0549C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solidFill>
                  <a:schemeClr val="tx1"/>
                </a:solidFill>
              </a:rPr>
              <a:t>Modules</a:t>
            </a:r>
            <a:r>
              <a:rPr lang="it-IT" sz="1300" dirty="0">
                <a:solidFill>
                  <a:schemeClr val="tx1"/>
                </a:solidFill>
              </a:rPr>
              <a:t> &amp; Theory</a:t>
            </a:r>
          </a:p>
        </p:txBody>
      </p:sp>
      <p:pic>
        <p:nvPicPr>
          <p:cNvPr id="5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1F92B38D-0662-33C0-EABF-A2DA99A6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612917" y="6082637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0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8" grpId="0"/>
      <p:bldP spid="59" grpId="0"/>
      <p:bldP spid="62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E2CDE-8317-F4EA-332D-D8CDD0C8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ADDACD1-4080-020D-397F-19E67A3241C6}"/>
              </a:ext>
            </a:extLst>
          </p:cNvPr>
          <p:cNvSpPr/>
          <p:nvPr/>
        </p:nvSpPr>
        <p:spPr>
          <a:xfrm>
            <a:off x="597964" y="517476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SMUse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CFF22AE-DF5B-73C9-7707-3015FC7BAEDA}"/>
              </a:ext>
            </a:extLst>
          </p:cNvPr>
          <p:cNvSpPr/>
          <p:nvPr/>
        </p:nvSpPr>
        <p:spPr>
          <a:xfrm>
            <a:off x="1325327" y="1754870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Predictions</a:t>
            </a:r>
            <a:r>
              <a:rPr lang="it-IT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Dataset 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BF884CA-B769-C94A-FB3B-A17F98783ED1}"/>
              </a:ext>
            </a:extLst>
          </p:cNvPr>
          <p:cNvSpPr/>
          <p:nvPr/>
        </p:nvSpPr>
        <p:spPr>
          <a:xfrm>
            <a:off x="1325327" y="397334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Plots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B4E7AE0-9FB0-E0C6-3663-FC1C48A882CF}"/>
              </a:ext>
            </a:extLst>
          </p:cNvPr>
          <p:cNvCxnSpPr>
            <a:stCxn id="42" idx="2"/>
            <a:endCxn id="43" idx="0"/>
          </p:cNvCxnSpPr>
          <p:nvPr/>
        </p:nvCxnSpPr>
        <p:spPr>
          <a:xfrm>
            <a:off x="2294248" y="1363050"/>
            <a:ext cx="0" cy="391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B3D9AE9-7595-2585-8780-7D054E69FE25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2294248" y="3560545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721C9A-9BA1-C375-BE84-0472BA9B460A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solidFill>
                  <a:schemeClr val="tx1"/>
                </a:solidFill>
              </a:rPr>
              <a:t>Modules</a:t>
            </a:r>
            <a:r>
              <a:rPr lang="it-IT" sz="1300" dirty="0">
                <a:solidFill>
                  <a:schemeClr val="tx1"/>
                </a:solidFill>
              </a:rPr>
              <a:t> &amp; Theory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AFA14C-B16F-E090-D401-365399E2BD23}"/>
              </a:ext>
            </a:extLst>
          </p:cNvPr>
          <p:cNvSpPr/>
          <p:nvPr/>
        </p:nvSpPr>
        <p:spPr>
          <a:xfrm>
            <a:off x="597964" y="2735955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SaveAeroCoeff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22E329D-514D-4132-440D-1E1711E48DDE}"/>
              </a:ext>
            </a:extLst>
          </p:cNvPr>
          <p:cNvCxnSpPr/>
          <p:nvPr/>
        </p:nvCxnSpPr>
        <p:spPr>
          <a:xfrm>
            <a:off x="2302495" y="2344135"/>
            <a:ext cx="0" cy="391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0F4E78D4-1821-AA64-863D-BE073B064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612917" y="6082637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C718E-22DE-5EE5-BBB9-AB01CDDDE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DD00D8F8-B6A5-B13A-860C-5B03CC8AE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5" y="2579460"/>
            <a:ext cx="5518664" cy="4119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96AAA0-7A0D-7406-C291-89FB6F62AAE2}"/>
              </a:ext>
            </a:extLst>
          </p:cNvPr>
          <p:cNvSpPr txBox="1"/>
          <p:nvPr/>
        </p:nvSpPr>
        <p:spPr>
          <a:xfrm>
            <a:off x="5454405" y="870607"/>
            <a:ext cx="495315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/>
              <a:t>Lift </a:t>
            </a:r>
            <a:r>
              <a:rPr lang="it-IT" sz="2200" b="1" dirty="0" err="1"/>
              <a:t>Coefficient</a:t>
            </a:r>
            <a:r>
              <a:rPr lang="it-IT" sz="22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RMSE: 0.00121 </a:t>
            </a:r>
            <a:r>
              <a:rPr lang="it-IT" b="1" dirty="0"/>
              <a:t>(&lt;&lt; 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Well predicted </a:t>
            </a:r>
            <a:r>
              <a:rPr lang="en-US" b="1" dirty="0" err="1"/>
              <a:t>AoA</a:t>
            </a:r>
            <a:r>
              <a:rPr lang="en-US" dirty="0"/>
              <a:t> and </a:t>
            </a:r>
            <a:r>
              <a:rPr lang="en-US" b="1" dirty="0"/>
              <a:t>Mach</a:t>
            </a:r>
            <a:r>
              <a:rPr lang="en-US" dirty="0"/>
              <a:t> </a:t>
            </a:r>
            <a:r>
              <a:rPr lang="it-IT" dirty="0" err="1"/>
              <a:t>dependencies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Accounts for </a:t>
            </a:r>
            <a:r>
              <a:rPr lang="it-IT" b="1" dirty="0"/>
              <a:t>flow </a:t>
            </a:r>
            <a:r>
              <a:rPr lang="it-IT" b="1" dirty="0" err="1"/>
              <a:t>separation</a:t>
            </a:r>
            <a:r>
              <a:rPr lang="it-IT" b="1" dirty="0"/>
              <a:t> </a:t>
            </a:r>
            <a:r>
              <a:rPr lang="it-IT" dirty="0"/>
              <a:t>for high </a:t>
            </a:r>
            <a:r>
              <a:rPr lang="it-IT" dirty="0" err="1"/>
              <a:t>AoA</a:t>
            </a:r>
            <a:endParaRPr lang="it-IT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E42148-D262-E0E9-FD81-7EBCC81A36F4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tx1"/>
                </a:solidFill>
              </a:rPr>
              <a:t>Application</a:t>
            </a:r>
            <a:r>
              <a:rPr lang="it-IT" sz="1200" dirty="0">
                <a:solidFill>
                  <a:schemeClr val="tx1"/>
                </a:solidFill>
              </a:rPr>
              <a:t> Case</a:t>
            </a:r>
          </a:p>
        </p:txBody>
      </p:sp>
      <p:pic>
        <p:nvPicPr>
          <p:cNvPr id="16" name="Picture 15" descr="A graph with numbers and points&#10;&#10;AI-generated content may be incorrect.">
            <a:extLst>
              <a:ext uri="{FF2B5EF4-FFF2-40B4-BE49-F238E27FC236}">
                <a16:creationId xmlns:a16="http://schemas.microsoft.com/office/drawing/2014/main" id="{40E85C89-C30C-285A-C3BA-406D413F6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91" y="3323380"/>
            <a:ext cx="5216842" cy="304477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30E718-37AA-ADE7-662D-2A8611D79093}"/>
              </a:ext>
            </a:extLst>
          </p:cNvPr>
          <p:cNvSpPr/>
          <p:nvPr/>
        </p:nvSpPr>
        <p:spPr>
          <a:xfrm>
            <a:off x="3749180" y="2953977"/>
            <a:ext cx="937120" cy="369403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800" dirty="0">
                <a:solidFill>
                  <a:schemeClr val="tx1"/>
                </a:solidFill>
              </a:rPr>
              <a:t>LF Sampling</a:t>
            </a:r>
          </a:p>
          <a:p>
            <a:pPr algn="r"/>
            <a:r>
              <a:rPr lang="it-IT" sz="800" dirty="0">
                <a:solidFill>
                  <a:schemeClr val="tx1"/>
                </a:solidFill>
              </a:rPr>
              <a:t>MF Sampling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EA6FC9-8938-1760-D774-5491FC54448E}"/>
              </a:ext>
            </a:extLst>
          </p:cNvPr>
          <p:cNvSpPr/>
          <p:nvPr/>
        </p:nvSpPr>
        <p:spPr>
          <a:xfrm>
            <a:off x="3828126" y="3024428"/>
            <a:ext cx="89938" cy="8382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958D7C47-4035-1D98-E0F1-9A940BD07AEA}"/>
              </a:ext>
            </a:extLst>
          </p:cNvPr>
          <p:cNvSpPr/>
          <p:nvPr/>
        </p:nvSpPr>
        <p:spPr>
          <a:xfrm>
            <a:off x="3797833" y="3120269"/>
            <a:ext cx="150525" cy="130186"/>
          </a:xfrm>
          <a:prstGeom prst="mathMultiply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495127-88A8-C354-1987-5545FFCBF4BA}"/>
              </a:ext>
            </a:extLst>
          </p:cNvPr>
          <p:cNvSpPr/>
          <p:nvPr/>
        </p:nvSpPr>
        <p:spPr>
          <a:xfrm>
            <a:off x="1325327" y="397334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Plots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C011B5-2460-6A98-C094-27C3FB5EC71D}"/>
              </a:ext>
            </a:extLst>
          </p:cNvPr>
          <p:cNvSpPr/>
          <p:nvPr/>
        </p:nvSpPr>
        <p:spPr>
          <a:xfrm>
            <a:off x="597964" y="2735955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SaveAeroCoeff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B15DAA-66FD-7428-9CBA-145C8B79F0B3}"/>
              </a:ext>
            </a:extLst>
          </p:cNvPr>
          <p:cNvCxnSpPr>
            <a:cxnSpLocks/>
          </p:cNvCxnSpPr>
          <p:nvPr/>
        </p:nvCxnSpPr>
        <p:spPr>
          <a:xfrm>
            <a:off x="2294248" y="3560545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E56DCE69-6308-9FE0-3436-16601802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612917" y="6082637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2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1.04167E-6 -0.32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0139 L 0.00065 -0.322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00065 -0.322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3" grpId="1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F79FF-8827-6133-1F6E-7934AD389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06C9D752-77AC-4E66-F227-2B1162FB4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5" y="2579460"/>
            <a:ext cx="5518664" cy="4119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6933BD-CA9B-FA73-478C-2D0B2AC4DDE9}"/>
              </a:ext>
            </a:extLst>
          </p:cNvPr>
          <p:cNvSpPr txBox="1"/>
          <p:nvPr/>
        </p:nvSpPr>
        <p:spPr>
          <a:xfrm>
            <a:off x="4794649" y="831540"/>
            <a:ext cx="4021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Simple </a:t>
            </a:r>
            <a:r>
              <a:rPr lang="it-IT" b="1" dirty="0" err="1"/>
              <a:t>Kriging</a:t>
            </a:r>
            <a:r>
              <a:rPr lang="it-I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1 Level </a:t>
            </a:r>
            <a:r>
              <a:rPr lang="it-IT" dirty="0"/>
              <a:t>of Fidelity (Euler)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No</a:t>
            </a:r>
            <a:r>
              <a:rPr lang="it-IT" dirty="0"/>
              <a:t> </a:t>
            </a:r>
            <a:r>
              <a:rPr lang="it-IT" dirty="0" err="1"/>
              <a:t>Hyperparameters</a:t>
            </a:r>
            <a:r>
              <a:rPr lang="it-IT" dirty="0"/>
              <a:t> </a:t>
            </a:r>
            <a:r>
              <a:rPr lang="it-IT" dirty="0" err="1"/>
              <a:t>Optimization</a:t>
            </a:r>
            <a:endParaRPr lang="it-IT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EB22216-67E0-5DFB-695A-DE8A088719E0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tx1"/>
                </a:solidFill>
              </a:rPr>
              <a:t>Application</a:t>
            </a:r>
            <a:r>
              <a:rPr lang="it-IT" sz="1200" dirty="0">
                <a:solidFill>
                  <a:schemeClr val="tx1"/>
                </a:solidFill>
              </a:rPr>
              <a:t> Case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849108-8B0F-2ECC-56C1-DA6EAEBE9CC9}"/>
              </a:ext>
            </a:extLst>
          </p:cNvPr>
          <p:cNvSpPr/>
          <p:nvPr/>
        </p:nvSpPr>
        <p:spPr>
          <a:xfrm>
            <a:off x="1333574" y="1754870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Plots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8B59D7-0359-44BE-244F-D67238A8545D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2302495" y="1342066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88E876-CCF9-5CB6-9D9F-02D463E62940}"/>
              </a:ext>
            </a:extLst>
          </p:cNvPr>
          <p:cNvSpPr/>
          <p:nvPr/>
        </p:nvSpPr>
        <p:spPr>
          <a:xfrm>
            <a:off x="606211" y="517476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SaveAeroCoeff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0A88D27-C81B-D2FF-19D8-E0A29298768D}"/>
              </a:ext>
            </a:extLst>
          </p:cNvPr>
          <p:cNvSpPr/>
          <p:nvPr/>
        </p:nvSpPr>
        <p:spPr>
          <a:xfrm>
            <a:off x="3749180" y="2953977"/>
            <a:ext cx="937120" cy="369403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800" dirty="0">
                <a:solidFill>
                  <a:schemeClr val="tx1"/>
                </a:solidFill>
              </a:rPr>
              <a:t>LF Sampling</a:t>
            </a:r>
          </a:p>
          <a:p>
            <a:pPr algn="r"/>
            <a:r>
              <a:rPr lang="it-IT" sz="800" dirty="0">
                <a:solidFill>
                  <a:schemeClr val="tx1"/>
                </a:solidFill>
              </a:rPr>
              <a:t>MF Sampling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8CD75C8-02AF-A402-C505-166DEFD4BE13}"/>
              </a:ext>
            </a:extLst>
          </p:cNvPr>
          <p:cNvSpPr/>
          <p:nvPr/>
        </p:nvSpPr>
        <p:spPr>
          <a:xfrm>
            <a:off x="3828126" y="3024428"/>
            <a:ext cx="89938" cy="8382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3A3750E0-0A17-334D-E648-A3D3B071D4A9}"/>
              </a:ext>
            </a:extLst>
          </p:cNvPr>
          <p:cNvSpPr/>
          <p:nvPr/>
        </p:nvSpPr>
        <p:spPr>
          <a:xfrm>
            <a:off x="3797833" y="3120269"/>
            <a:ext cx="150525" cy="130186"/>
          </a:xfrm>
          <a:prstGeom prst="mathMultiply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3" descr="A graph of a graph&#10;&#10;AI-generated content may be incorrect.">
            <a:extLst>
              <a:ext uri="{FF2B5EF4-FFF2-40B4-BE49-F238E27FC236}">
                <a16:creationId xmlns:a16="http://schemas.microsoft.com/office/drawing/2014/main" id="{76D6E966-EBC1-E24F-291C-1F37052A0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1" t="5154" r="11947" b="9839"/>
          <a:stretch/>
        </p:blipFill>
        <p:spPr>
          <a:xfrm>
            <a:off x="6096000" y="2637379"/>
            <a:ext cx="5278698" cy="4220621"/>
          </a:xfrm>
          <a:prstGeom prst="rect">
            <a:avLst/>
          </a:prstGeom>
        </p:spPr>
      </p:pic>
      <p:pic>
        <p:nvPicPr>
          <p:cNvPr id="3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80A74D1F-DC4E-80D2-FD22-7CFCB5356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612917" y="6082637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6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E356A-44E8-8ACE-6AA0-77877D344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E0D758-AD21-00C5-6758-C09C07C94DAC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tx1"/>
                </a:solidFill>
              </a:rPr>
              <a:t>Application</a:t>
            </a:r>
            <a:r>
              <a:rPr lang="it-IT" sz="1200" dirty="0">
                <a:solidFill>
                  <a:schemeClr val="tx1"/>
                </a:solidFill>
              </a:rPr>
              <a:t> Case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22C6259-A612-3FCB-6C0E-46F592CA8F44}"/>
              </a:ext>
            </a:extLst>
          </p:cNvPr>
          <p:cNvSpPr/>
          <p:nvPr/>
        </p:nvSpPr>
        <p:spPr>
          <a:xfrm>
            <a:off x="1333574" y="1754870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Plots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C7E512-E11F-150B-2A25-946710623E57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2302495" y="1342066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74E5E13-3E76-490D-4D72-FCD166C97D50}"/>
              </a:ext>
            </a:extLst>
          </p:cNvPr>
          <p:cNvSpPr/>
          <p:nvPr/>
        </p:nvSpPr>
        <p:spPr>
          <a:xfrm>
            <a:off x="606211" y="517476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SaveAeroCoeff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A graph with numbers and points&#10;&#10;AI-generated content may be incorrect.">
            <a:extLst>
              <a:ext uri="{FF2B5EF4-FFF2-40B4-BE49-F238E27FC236}">
                <a16:creationId xmlns:a16="http://schemas.microsoft.com/office/drawing/2014/main" id="{F50B1CDC-A1F6-FF1F-1DE6-C857F7333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3" y="2969256"/>
            <a:ext cx="5776247" cy="3371268"/>
          </a:xfrm>
          <a:prstGeom prst="rect">
            <a:avLst/>
          </a:prstGeom>
        </p:spPr>
      </p:pic>
      <p:pic>
        <p:nvPicPr>
          <p:cNvPr id="7" name="Picture 6" descr="A graph with red and blue lines&#10;&#10;AI-generated content may be incorrect.">
            <a:extLst>
              <a:ext uri="{FF2B5EF4-FFF2-40B4-BE49-F238E27FC236}">
                <a16:creationId xmlns:a16="http://schemas.microsoft.com/office/drawing/2014/main" id="{2D794D66-104D-0485-5F89-6516651C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r="5960"/>
          <a:stretch/>
        </p:blipFill>
        <p:spPr>
          <a:xfrm>
            <a:off x="6096000" y="2810683"/>
            <a:ext cx="5776247" cy="3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73A8B3-13A5-71ED-53FA-155055DFAB4F}"/>
              </a:ext>
            </a:extLst>
          </p:cNvPr>
          <p:cNvSpPr txBox="1"/>
          <p:nvPr/>
        </p:nvSpPr>
        <p:spPr>
          <a:xfrm>
            <a:off x="4794649" y="831540"/>
            <a:ext cx="3894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Simple </a:t>
            </a:r>
            <a:r>
              <a:rPr lang="it-IT" b="1" dirty="0" err="1"/>
              <a:t>Kriging</a:t>
            </a:r>
            <a:r>
              <a:rPr lang="it-I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1 Level </a:t>
            </a:r>
            <a:r>
              <a:rPr lang="it-IT" dirty="0"/>
              <a:t>of Fidelity (Euler)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No</a:t>
            </a:r>
            <a:r>
              <a:rPr lang="it-IT" dirty="0"/>
              <a:t> </a:t>
            </a:r>
            <a:r>
              <a:rPr lang="it-IT" dirty="0" err="1"/>
              <a:t>Hyperparameters</a:t>
            </a:r>
            <a:r>
              <a:rPr lang="it-IT" dirty="0"/>
              <a:t> </a:t>
            </a:r>
            <a:r>
              <a:rPr lang="it-IT" dirty="0" err="1"/>
              <a:t>Optimization</a:t>
            </a:r>
            <a:endParaRPr lang="it-IT" dirty="0"/>
          </a:p>
        </p:txBody>
      </p:sp>
      <p:pic>
        <p:nvPicPr>
          <p:cNvPr id="3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63111F68-D330-9CAE-D8A9-A27667B37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612917" y="6082637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E6D24-E165-433B-7629-E50340708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5BE3A3-35B4-F093-75D7-668A326CD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3752" y="2933974"/>
            <a:ext cx="6254125" cy="317745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2AC9FF-E6B4-9529-5295-F8C229F48D64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tx1"/>
                </a:solidFill>
              </a:rPr>
              <a:t>Application</a:t>
            </a:r>
            <a:r>
              <a:rPr lang="it-IT" sz="1200" dirty="0">
                <a:solidFill>
                  <a:schemeClr val="tx1"/>
                </a:solidFill>
              </a:rPr>
              <a:t> Case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6F13FE-2D7A-3673-1C48-D08ABBDEAF4A}"/>
              </a:ext>
            </a:extLst>
          </p:cNvPr>
          <p:cNvSpPr/>
          <p:nvPr/>
        </p:nvSpPr>
        <p:spPr>
          <a:xfrm>
            <a:off x="1333574" y="1754870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Plots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5D1876-4082-4BEB-F411-5FA2004F78E7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2302495" y="1342066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D34E21-B87E-6344-02B2-AAF26896E11E}"/>
              </a:ext>
            </a:extLst>
          </p:cNvPr>
          <p:cNvSpPr/>
          <p:nvPr/>
        </p:nvSpPr>
        <p:spPr>
          <a:xfrm>
            <a:off x="606211" y="517476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SaveAeroCoeff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A0A392-4040-4996-12D2-CC6F32F0DCF7}"/>
              </a:ext>
            </a:extLst>
          </p:cNvPr>
          <p:cNvSpPr txBox="1"/>
          <p:nvPr/>
        </p:nvSpPr>
        <p:spPr>
          <a:xfrm>
            <a:off x="5454405" y="870607"/>
            <a:ext cx="495315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/>
              <a:t>Drag </a:t>
            </a:r>
            <a:r>
              <a:rPr lang="it-IT" sz="2200" b="1" dirty="0" err="1"/>
              <a:t>Coefficient</a:t>
            </a:r>
            <a:r>
              <a:rPr lang="it-IT" sz="22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RMSE: 0.00231 </a:t>
            </a:r>
            <a:r>
              <a:rPr lang="it-IT" b="1" dirty="0"/>
              <a:t>(&lt;&lt; 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Well predicted </a:t>
            </a:r>
            <a:r>
              <a:rPr lang="en-US" b="1" dirty="0" err="1"/>
              <a:t>AoA</a:t>
            </a:r>
            <a:r>
              <a:rPr lang="en-US" dirty="0"/>
              <a:t> and </a:t>
            </a:r>
            <a:r>
              <a:rPr lang="en-US" b="1" dirty="0"/>
              <a:t>Mach</a:t>
            </a:r>
            <a:r>
              <a:rPr lang="en-US" dirty="0"/>
              <a:t> dependencies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Accounts for </a:t>
            </a:r>
            <a:r>
              <a:rPr lang="it-IT" b="1" dirty="0" err="1"/>
              <a:t>compressibility</a:t>
            </a:r>
            <a:r>
              <a:rPr lang="it-IT" b="1" dirty="0"/>
              <a:t> </a:t>
            </a:r>
            <a:r>
              <a:rPr lang="it-IT" dirty="0" err="1"/>
              <a:t>effects</a:t>
            </a:r>
            <a:endParaRPr lang="it-IT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8E344-33DD-738E-DE32-EFD18EE55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219" y="2579460"/>
            <a:ext cx="5278715" cy="411951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E75693-9554-17BB-F1FD-362B7CCA0C05}"/>
              </a:ext>
            </a:extLst>
          </p:cNvPr>
          <p:cNvSpPr/>
          <p:nvPr/>
        </p:nvSpPr>
        <p:spPr>
          <a:xfrm>
            <a:off x="3676541" y="2877065"/>
            <a:ext cx="937120" cy="369403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800" dirty="0">
                <a:solidFill>
                  <a:schemeClr val="tx1"/>
                </a:solidFill>
              </a:rPr>
              <a:t>LF Sampling</a:t>
            </a:r>
          </a:p>
          <a:p>
            <a:pPr algn="r"/>
            <a:r>
              <a:rPr lang="it-IT" sz="800" dirty="0">
                <a:solidFill>
                  <a:schemeClr val="tx1"/>
                </a:solidFill>
              </a:rPr>
              <a:t>MF Sampling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970BB0-692A-BA66-A02D-0665B07B44A9}"/>
              </a:ext>
            </a:extLst>
          </p:cNvPr>
          <p:cNvSpPr/>
          <p:nvPr/>
        </p:nvSpPr>
        <p:spPr>
          <a:xfrm>
            <a:off x="3755487" y="2947516"/>
            <a:ext cx="89938" cy="8382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F534D918-8352-8902-52BE-BAB7122648F8}"/>
              </a:ext>
            </a:extLst>
          </p:cNvPr>
          <p:cNvSpPr/>
          <p:nvPr/>
        </p:nvSpPr>
        <p:spPr>
          <a:xfrm>
            <a:off x="3725194" y="3043357"/>
            <a:ext cx="150525" cy="130186"/>
          </a:xfrm>
          <a:prstGeom prst="mathMultiply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46A13BAD-8854-413D-CCFB-31CC54EFE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612917" y="6082637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9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BF84D-9F22-C717-7A6A-27312C580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19F91CF-7DD0-D0E4-CD99-EC645363DDC1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tx1"/>
                </a:solidFill>
              </a:rPr>
              <a:t>Application</a:t>
            </a:r>
            <a:r>
              <a:rPr lang="it-IT" sz="1200" dirty="0">
                <a:solidFill>
                  <a:schemeClr val="tx1"/>
                </a:solidFill>
              </a:rPr>
              <a:t> Case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87372CF-6EA3-E9CA-7395-2435570D6B82}"/>
              </a:ext>
            </a:extLst>
          </p:cNvPr>
          <p:cNvSpPr/>
          <p:nvPr/>
        </p:nvSpPr>
        <p:spPr>
          <a:xfrm>
            <a:off x="1333574" y="1754870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Plots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955277B-36B0-224E-B030-7F3EDA981091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2302495" y="1342066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7B6515-9FB2-2D50-ED0C-3D9C49E31970}"/>
              </a:ext>
            </a:extLst>
          </p:cNvPr>
          <p:cNvSpPr/>
          <p:nvPr/>
        </p:nvSpPr>
        <p:spPr>
          <a:xfrm>
            <a:off x="606211" y="517476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SaveAeroCoeff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CE91E0-97AA-6C1E-DC06-DCB82AFCC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066" y="2579460"/>
            <a:ext cx="5569644" cy="4119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48C689-8DAD-F716-1FE1-A7EF32386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7782" y="3206188"/>
            <a:ext cx="5251074" cy="31619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33FC65-F59E-3E3B-9A9D-735B3E2AAE7A}"/>
              </a:ext>
            </a:extLst>
          </p:cNvPr>
          <p:cNvSpPr txBox="1"/>
          <p:nvPr/>
        </p:nvSpPr>
        <p:spPr>
          <a:xfrm>
            <a:off x="5454405" y="870607"/>
            <a:ext cx="639873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/>
              <a:t>Moment </a:t>
            </a:r>
            <a:r>
              <a:rPr lang="it-IT" sz="2200" b="1" dirty="0" err="1"/>
              <a:t>Coefficient</a:t>
            </a:r>
            <a:r>
              <a:rPr lang="it-IT" sz="22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RMSE: 0.0403 </a:t>
            </a:r>
            <a:r>
              <a:rPr lang="it-IT" b="1" dirty="0"/>
              <a:t>(&lt;5%)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Less accuracy due to major sensibility to small variations in</a:t>
            </a:r>
            <a:br>
              <a:rPr lang="en-US" dirty="0"/>
            </a:br>
            <a:r>
              <a:rPr lang="en-US" dirty="0"/>
              <a:t>flow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Well predicted </a:t>
            </a:r>
            <a:r>
              <a:rPr lang="en-US" b="1" dirty="0" err="1"/>
              <a:t>AoA</a:t>
            </a:r>
            <a:r>
              <a:rPr lang="en-US" dirty="0"/>
              <a:t> and </a:t>
            </a:r>
            <a:r>
              <a:rPr lang="en-US" b="1" dirty="0"/>
              <a:t>Mach</a:t>
            </a:r>
            <a:r>
              <a:rPr lang="en-US" dirty="0"/>
              <a:t> dependencies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ABA026-AF98-7204-E454-A34250A5E1C8}"/>
              </a:ext>
            </a:extLst>
          </p:cNvPr>
          <p:cNvSpPr/>
          <p:nvPr/>
        </p:nvSpPr>
        <p:spPr>
          <a:xfrm>
            <a:off x="3805129" y="2934215"/>
            <a:ext cx="1109772" cy="369403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800" dirty="0">
                <a:solidFill>
                  <a:schemeClr val="tx1"/>
                </a:solidFill>
              </a:rPr>
              <a:t>LF Sampling</a:t>
            </a:r>
          </a:p>
          <a:p>
            <a:pPr algn="r"/>
            <a:r>
              <a:rPr lang="it-IT" sz="800" dirty="0">
                <a:solidFill>
                  <a:schemeClr val="tx1"/>
                </a:solidFill>
              </a:rPr>
              <a:t>MF Sampling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40DE23-5B7C-4E6E-9A28-07BCDCE655B7}"/>
              </a:ext>
            </a:extLst>
          </p:cNvPr>
          <p:cNvSpPr/>
          <p:nvPr/>
        </p:nvSpPr>
        <p:spPr>
          <a:xfrm>
            <a:off x="3884075" y="3004666"/>
            <a:ext cx="89938" cy="8382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7605040E-88C1-2DDD-BD7C-8DEC7FE0CAA9}"/>
              </a:ext>
            </a:extLst>
          </p:cNvPr>
          <p:cNvSpPr/>
          <p:nvPr/>
        </p:nvSpPr>
        <p:spPr>
          <a:xfrm>
            <a:off x="3853782" y="3100507"/>
            <a:ext cx="150525" cy="130186"/>
          </a:xfrm>
          <a:prstGeom prst="mathMultiply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02202E0C-4EA6-201B-4754-CF132F402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612917" y="6082637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8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36740-6CFE-EC0F-F3D4-1E05BA41D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D42E-8652-8CDC-9872-6358BE5F007E}"/>
              </a:ext>
            </a:extLst>
          </p:cNvPr>
          <p:cNvSpPr txBox="1">
            <a:spLocks/>
          </p:cNvSpPr>
          <p:nvPr/>
        </p:nvSpPr>
        <p:spPr>
          <a:xfrm>
            <a:off x="786077" y="695345"/>
            <a:ext cx="10442864" cy="828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222222"/>
                </a:solidFill>
              </a:rPr>
              <a:t>Conclusions and Future Directions</a:t>
            </a:r>
            <a:endParaRPr lang="it-IT" sz="3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09ECD8-6B25-4697-A4B0-9C6C3BDDCA40}"/>
              </a:ext>
            </a:extLst>
          </p:cNvPr>
          <p:cNvSpPr txBox="1"/>
          <p:nvPr/>
        </p:nvSpPr>
        <p:spPr>
          <a:xfrm>
            <a:off x="623455" y="1476838"/>
            <a:ext cx="109831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Implementation of two modules to </a:t>
            </a:r>
            <a:r>
              <a:rPr lang="en-US" sz="2500" b="1" dirty="0"/>
              <a:t>train</a:t>
            </a:r>
            <a:r>
              <a:rPr lang="en-US" sz="2500" dirty="0"/>
              <a:t> and </a:t>
            </a:r>
            <a:r>
              <a:rPr lang="en-US" sz="2500" b="1" dirty="0"/>
              <a:t>use </a:t>
            </a:r>
            <a:r>
              <a:rPr lang="en-US" sz="2500" dirty="0"/>
              <a:t>a</a:t>
            </a:r>
            <a:r>
              <a:rPr lang="en-US" sz="2500" b="1" dirty="0"/>
              <a:t> surrogate model</a:t>
            </a:r>
            <a:r>
              <a:rPr lang="en-US" sz="2500" dirty="0"/>
              <a:t>, integrating them into a </a:t>
            </a:r>
            <a:r>
              <a:rPr lang="en-US" sz="2500" b="1" dirty="0"/>
              <a:t>workflow</a:t>
            </a:r>
            <a:r>
              <a:rPr lang="en-US" sz="2500" dirty="0"/>
              <a:t> with the others </a:t>
            </a:r>
            <a:r>
              <a:rPr lang="en-US" sz="2500" b="1" dirty="0" err="1"/>
              <a:t>CEASIOMpy</a:t>
            </a:r>
            <a:r>
              <a:rPr lang="en-US" sz="2500" dirty="0"/>
              <a:t>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Showed the </a:t>
            </a:r>
            <a:r>
              <a:rPr lang="en-US" sz="2500" b="1" dirty="0"/>
              <a:t>strategies </a:t>
            </a:r>
            <a:r>
              <a:rPr lang="en-US" sz="2500" dirty="0"/>
              <a:t>and </a:t>
            </a:r>
            <a:r>
              <a:rPr lang="en-US" sz="2500" b="1" dirty="0"/>
              <a:t>results</a:t>
            </a:r>
            <a:endParaRPr lang="it-IT" sz="2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500" dirty="0"/>
          </a:p>
          <a:p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 err="1"/>
              <a:t>Explore</a:t>
            </a:r>
            <a:r>
              <a:rPr lang="it-IT" sz="2500" b="1" dirty="0"/>
              <a:t> Co-</a:t>
            </a:r>
            <a:r>
              <a:rPr lang="it-IT" sz="2500" b="1" dirty="0" err="1"/>
              <a:t>Kriging</a:t>
            </a:r>
            <a:r>
              <a:rPr lang="it-IT" sz="2500" b="1" dirty="0"/>
              <a:t> </a:t>
            </a:r>
            <a:r>
              <a:rPr lang="it-IT" sz="2500" dirty="0" err="1"/>
              <a:t>algorithm</a:t>
            </a:r>
            <a:endParaRPr lang="it-IT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/>
              <a:t>Advanced </a:t>
            </a:r>
            <a:r>
              <a:rPr lang="it-IT" sz="2500" b="1" dirty="0" err="1"/>
              <a:t>adaptive</a:t>
            </a:r>
            <a:r>
              <a:rPr lang="it-IT" sz="2500" b="1" dirty="0"/>
              <a:t> sampling </a:t>
            </a:r>
            <a:r>
              <a:rPr lang="it-IT" sz="2500" dirty="0"/>
              <a:t>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b="1" dirty="0" err="1"/>
              <a:t>Optimization</a:t>
            </a:r>
            <a:r>
              <a:rPr lang="it-IT" sz="2500" dirty="0"/>
              <a:t>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500" dirty="0"/>
          </a:p>
        </p:txBody>
      </p:sp>
      <p:pic>
        <p:nvPicPr>
          <p:cNvPr id="4" name="Picture 3" descr="A black sign with blue and green text&#10;&#10;AI-generated content may be incorrect.">
            <a:extLst>
              <a:ext uri="{FF2B5EF4-FFF2-40B4-BE49-F238E27FC236}">
                <a16:creationId xmlns:a16="http://schemas.microsoft.com/office/drawing/2014/main" id="{061347AE-5430-811E-A20C-8AE71EB22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50" y="5428498"/>
            <a:ext cx="3822208" cy="865373"/>
          </a:xfrm>
          <a:prstGeom prst="rect">
            <a:avLst/>
          </a:prstGeom>
        </p:spPr>
      </p:pic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EF63D8D6-7AF3-A7D1-AA49-56E0DD055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"/>
          <a:stretch/>
        </p:blipFill>
        <p:spPr>
          <a:xfrm>
            <a:off x="5305711" y="5257026"/>
            <a:ext cx="1272968" cy="1208316"/>
          </a:xfrm>
          <a:prstGeom prst="rect">
            <a:avLst/>
          </a:prstGeom>
        </p:spPr>
      </p:pic>
      <p:pic>
        <p:nvPicPr>
          <p:cNvPr id="6" name="Picture 5" descr="A logo with text overlay&#10;&#10;AI-generated content may be incorrect.">
            <a:extLst>
              <a:ext uri="{FF2B5EF4-FFF2-40B4-BE49-F238E27FC236}">
                <a16:creationId xmlns:a16="http://schemas.microsoft.com/office/drawing/2014/main" id="{76F98149-013A-68BF-0C36-13642A7C6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11" y="5257026"/>
            <a:ext cx="2657475" cy="981075"/>
          </a:xfrm>
          <a:prstGeom prst="rect">
            <a:avLst/>
          </a:prstGeom>
        </p:spPr>
      </p:pic>
      <p:pic>
        <p:nvPicPr>
          <p:cNvPr id="8" name="Picture 7" descr="An airplane taking off at sunset&#10;&#10;AI-generated content may be incorrect.">
            <a:extLst>
              <a:ext uri="{FF2B5EF4-FFF2-40B4-BE49-F238E27FC236}">
                <a16:creationId xmlns:a16="http://schemas.microsoft.com/office/drawing/2014/main" id="{4A71E2BF-AB5E-8831-7A94-ED59D1FEE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1"/>
          <a:stretch/>
        </p:blipFill>
        <p:spPr>
          <a:xfrm>
            <a:off x="7488050" y="2418198"/>
            <a:ext cx="3822208" cy="27349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72C581-DE09-6B7E-0577-97A1B3FE94C0}"/>
              </a:ext>
            </a:extLst>
          </p:cNvPr>
          <p:cNvSpPr txBox="1"/>
          <p:nvPr/>
        </p:nvSpPr>
        <p:spPr>
          <a:xfrm>
            <a:off x="7617800" y="4999410"/>
            <a:ext cx="35627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/>
              <a:t>THANK YOU FOR YOUR </a:t>
            </a:r>
          </a:p>
          <a:p>
            <a:pPr algn="ctr"/>
            <a:r>
              <a:rPr lang="en-US" sz="2500" b="1" dirty="0"/>
              <a:t>ATTENTION!</a:t>
            </a:r>
            <a:endParaRPr lang="it-IT" sz="2500" b="1" dirty="0"/>
          </a:p>
        </p:txBody>
      </p:sp>
      <p:pic>
        <p:nvPicPr>
          <p:cNvPr id="7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B70E59EC-EDA1-5744-36EC-8A57CEFF37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318171" y="134251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9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-0.3707 7.40741E-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9" y="-9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37071 3.7037E-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D813A-558A-1FDD-B9D9-6D575499E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27BB356-ED17-1BE1-68CA-3CBFC8A37C81}"/>
              </a:ext>
            </a:extLst>
          </p:cNvPr>
          <p:cNvSpPr txBox="1">
            <a:spLocks/>
          </p:cNvSpPr>
          <p:nvPr/>
        </p:nvSpPr>
        <p:spPr>
          <a:xfrm>
            <a:off x="786077" y="695345"/>
            <a:ext cx="10442864" cy="828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222222"/>
                </a:solidFill>
              </a:rPr>
              <a:t>Objectives</a:t>
            </a:r>
            <a:endParaRPr lang="it-IT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79787C-C1D1-40F6-9737-9BCC288A01EB}"/>
              </a:ext>
            </a:extLst>
          </p:cNvPr>
          <p:cNvSpPr txBox="1"/>
          <p:nvPr/>
        </p:nvSpPr>
        <p:spPr>
          <a:xfrm>
            <a:off x="1236518" y="2070963"/>
            <a:ext cx="5169044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/>
              <a:t>Brief </a:t>
            </a:r>
            <a:r>
              <a:rPr lang="it-IT" sz="2500" dirty="0" err="1"/>
              <a:t>Introduction</a:t>
            </a:r>
            <a:r>
              <a:rPr lang="it-IT" sz="2500" dirty="0"/>
              <a:t> to </a:t>
            </a:r>
            <a:r>
              <a:rPr lang="it-IT" sz="2500" b="1" dirty="0" err="1"/>
              <a:t>CEASIOMpy</a:t>
            </a:r>
            <a:endParaRPr lang="it-IT" sz="2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Explanation of the </a:t>
            </a:r>
            <a:r>
              <a:rPr lang="en-US" sz="2500" b="1" dirty="0"/>
              <a:t>two modules </a:t>
            </a:r>
            <a:br>
              <a:rPr lang="en-US" sz="2500" dirty="0"/>
            </a:br>
            <a:r>
              <a:rPr lang="en-US" sz="2500" dirty="0"/>
              <a:t>and the </a:t>
            </a:r>
            <a:r>
              <a:rPr lang="en-US" sz="2500" b="1" dirty="0"/>
              <a:t>theory</a:t>
            </a:r>
            <a:r>
              <a:rPr lang="en-US" sz="2500" dirty="0"/>
              <a:t> behind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Application case</a:t>
            </a:r>
            <a:r>
              <a:rPr lang="it-IT" sz="2500" dirty="0"/>
              <a:t> with </a:t>
            </a:r>
            <a:r>
              <a:rPr lang="it-IT" sz="2500" b="1" dirty="0" err="1"/>
              <a:t>results</a:t>
            </a:r>
            <a:r>
              <a:rPr lang="it-IT" sz="2500" b="1" dirty="0"/>
              <a:t> </a:t>
            </a:r>
            <a:r>
              <a:rPr lang="it-IT" sz="2500" dirty="0"/>
              <a:t>and </a:t>
            </a:r>
            <a:br>
              <a:rPr lang="it-IT" sz="2500" dirty="0"/>
            </a:br>
            <a:r>
              <a:rPr lang="it-IT" sz="2500" b="1" dirty="0"/>
              <a:t>model </a:t>
            </a:r>
            <a:r>
              <a:rPr lang="it-IT" sz="2500" b="1" dirty="0" err="1"/>
              <a:t>errors</a:t>
            </a:r>
            <a:endParaRPr lang="it-IT" sz="2500" b="1" dirty="0"/>
          </a:p>
        </p:txBody>
      </p:sp>
      <p:pic>
        <p:nvPicPr>
          <p:cNvPr id="5" name="Picture 4" descr="A close-up of a sign&#10;&#10;AI-generated content may be incorrect.">
            <a:extLst>
              <a:ext uri="{FF2B5EF4-FFF2-40B4-BE49-F238E27FC236}">
                <a16:creationId xmlns:a16="http://schemas.microsoft.com/office/drawing/2014/main" id="{7F0828F1-F582-8DD7-72F5-348A36E6A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06" y="1625833"/>
            <a:ext cx="4333035" cy="11391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9F0716-3E32-81C3-5DE6-36261F4C659C}"/>
              </a:ext>
            </a:extLst>
          </p:cNvPr>
          <p:cNvSpPr/>
          <p:nvPr/>
        </p:nvSpPr>
        <p:spPr>
          <a:xfrm>
            <a:off x="7001343" y="3429001"/>
            <a:ext cx="1905843" cy="437017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SMTrain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C4F072-0A26-4DF7-2076-188C04B61487}"/>
              </a:ext>
            </a:extLst>
          </p:cNvPr>
          <p:cNvSpPr/>
          <p:nvPr/>
        </p:nvSpPr>
        <p:spPr>
          <a:xfrm>
            <a:off x="9202039" y="3429000"/>
            <a:ext cx="1905843" cy="437017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SMUse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blue airplane in the sky&#10;&#10;AI-generated content may be incorrect.">
            <a:extLst>
              <a:ext uri="{FF2B5EF4-FFF2-40B4-BE49-F238E27FC236}">
                <a16:creationId xmlns:a16="http://schemas.microsoft.com/office/drawing/2014/main" id="{8C3E3451-D1D1-8267-F90A-3C2D31E9B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3" t="4848" r="17911" b="12160"/>
          <a:stretch/>
        </p:blipFill>
        <p:spPr>
          <a:xfrm>
            <a:off x="7054433" y="4093030"/>
            <a:ext cx="3705505" cy="2370135"/>
          </a:xfrm>
          <a:prstGeom prst="rect">
            <a:avLst/>
          </a:prstGeom>
        </p:spPr>
      </p:pic>
      <p:pic>
        <p:nvPicPr>
          <p:cNvPr id="2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A2AA199B-6189-4AB2-2C26-17BC92925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316400" y="6005333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8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process&#10;&#10;AI-generated content may be incorrect.">
            <a:extLst>
              <a:ext uri="{FF2B5EF4-FFF2-40B4-BE49-F238E27FC236}">
                <a16:creationId xmlns:a16="http://schemas.microsoft.com/office/drawing/2014/main" id="{01149238-6BDF-608E-1454-12F8A8CAA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06" y="3252053"/>
            <a:ext cx="4747671" cy="29110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1FF4B6-4A4D-51BC-E6B8-C9A8CF171A1B}"/>
              </a:ext>
            </a:extLst>
          </p:cNvPr>
          <p:cNvSpPr txBox="1">
            <a:spLocks/>
          </p:cNvSpPr>
          <p:nvPr/>
        </p:nvSpPr>
        <p:spPr>
          <a:xfrm>
            <a:off x="786077" y="695345"/>
            <a:ext cx="10442864" cy="828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222222"/>
                </a:solidFill>
              </a:rPr>
              <a:t>Conceptual Design Phase of an Aircraft</a:t>
            </a:r>
            <a:endParaRPr lang="it-IT" sz="3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6C5A7-55CE-1BBB-19A1-06288FAB62A7}"/>
              </a:ext>
            </a:extLst>
          </p:cNvPr>
          <p:cNvSpPr txBox="1"/>
          <p:nvPr/>
        </p:nvSpPr>
        <p:spPr>
          <a:xfrm>
            <a:off x="545672" y="1810901"/>
            <a:ext cx="82895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process of </a:t>
            </a:r>
            <a:r>
              <a:rPr lang="en-US" sz="2000" b="1" dirty="0"/>
              <a:t>aircraft design </a:t>
            </a:r>
            <a:r>
              <a:rPr lang="en-US" sz="2000" dirty="0"/>
              <a:t>is a </a:t>
            </a:r>
            <a:r>
              <a:rPr lang="en-US" sz="2000" b="1" dirty="0"/>
              <a:t>very complex </a:t>
            </a:r>
            <a:r>
              <a:rPr lang="en-US" sz="2000" dirty="0"/>
              <a:t>engineering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b="1" dirty="0"/>
              <a:t>focus</a:t>
            </a:r>
            <a:r>
              <a:rPr lang="en-US" sz="2000" dirty="0"/>
              <a:t> is on </a:t>
            </a:r>
            <a:r>
              <a:rPr lang="en-US" sz="2000" b="1" dirty="0"/>
              <a:t>exploring</a:t>
            </a:r>
            <a:r>
              <a:rPr lang="en-US" sz="2000" dirty="0"/>
              <a:t> multiple solutions and </a:t>
            </a:r>
            <a:br>
              <a:rPr lang="en-US" sz="2000" dirty="0"/>
            </a:br>
            <a:r>
              <a:rPr lang="en-US" sz="2000" dirty="0"/>
              <a:t>narrowing them down to a </a:t>
            </a:r>
            <a:r>
              <a:rPr lang="en-US" sz="2000" b="1" dirty="0"/>
              <a:t>few promising concepts </a:t>
            </a:r>
            <a:r>
              <a:rPr lang="en-US" sz="2000" dirty="0"/>
              <a:t>for further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pic>
        <p:nvPicPr>
          <p:cNvPr id="7" name="Picture 6" descr="A blue airplane in the sky&#10;&#10;AI-generated content may be incorrect.">
            <a:extLst>
              <a:ext uri="{FF2B5EF4-FFF2-40B4-BE49-F238E27FC236}">
                <a16:creationId xmlns:a16="http://schemas.microsoft.com/office/drawing/2014/main" id="{03345553-5FB6-0E0A-4581-1B4AAB87B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r="17049" b="11494"/>
          <a:stretch/>
        </p:blipFill>
        <p:spPr>
          <a:xfrm>
            <a:off x="8338693" y="4378660"/>
            <a:ext cx="3678051" cy="2240349"/>
          </a:xfrm>
          <a:prstGeom prst="rect">
            <a:avLst/>
          </a:prstGeom>
        </p:spPr>
      </p:pic>
      <p:pic>
        <p:nvPicPr>
          <p:cNvPr id="9" name="Picture 8" descr="A blue and gold triangle&#10;&#10;AI-generated content may be incorrect.">
            <a:extLst>
              <a:ext uri="{FF2B5EF4-FFF2-40B4-BE49-F238E27FC236}">
                <a16:creationId xmlns:a16="http://schemas.microsoft.com/office/drawing/2014/main" id="{5F8730A5-E550-9A88-6D39-4722B0383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/>
          <a:stretch/>
        </p:blipFill>
        <p:spPr>
          <a:xfrm>
            <a:off x="8930584" y="1172115"/>
            <a:ext cx="2681307" cy="1335269"/>
          </a:xfrm>
          <a:prstGeom prst="rect">
            <a:avLst/>
          </a:prstGeom>
        </p:spPr>
      </p:pic>
      <p:pic>
        <p:nvPicPr>
          <p:cNvPr id="11" name="Picture 10" descr="A blue and black airplane&#10;&#10;AI-generated content may be incorrect.">
            <a:extLst>
              <a:ext uri="{FF2B5EF4-FFF2-40B4-BE49-F238E27FC236}">
                <a16:creationId xmlns:a16="http://schemas.microsoft.com/office/drawing/2014/main" id="{37197FED-1288-6327-729F-C1D6383F3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5" t="28228" r="25937" b="19709"/>
          <a:stretch/>
        </p:blipFill>
        <p:spPr>
          <a:xfrm>
            <a:off x="8728339" y="2637912"/>
            <a:ext cx="3085795" cy="1831586"/>
          </a:xfrm>
          <a:prstGeom prst="rect">
            <a:avLst/>
          </a:prstGeom>
        </p:spPr>
      </p:pic>
      <p:pic>
        <p:nvPicPr>
          <p:cNvPr id="4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7D356489-A022-6881-9A1A-59EBBB4E9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316400" y="6005333"/>
            <a:ext cx="1288473" cy="561094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6C92B37-B273-3A73-214C-DEFA291F1EBC}"/>
              </a:ext>
            </a:extLst>
          </p:cNvPr>
          <p:cNvSpPr/>
          <p:nvPr/>
        </p:nvSpPr>
        <p:spPr>
          <a:xfrm>
            <a:off x="5770565" y="3364365"/>
            <a:ext cx="318655" cy="132558"/>
          </a:xfrm>
          <a:prstGeom prst="rightArrow">
            <a:avLst>
              <a:gd name="adj1" fmla="val 50000"/>
              <a:gd name="adj2" fmla="val 105844"/>
            </a:avLst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2BCDABF0-7FB5-781F-0E03-A63C2FAE0F8F}"/>
              </a:ext>
            </a:extLst>
          </p:cNvPr>
          <p:cNvSpPr/>
          <p:nvPr/>
        </p:nvSpPr>
        <p:spPr>
          <a:xfrm>
            <a:off x="1953491" y="3417655"/>
            <a:ext cx="4094018" cy="2692200"/>
          </a:xfrm>
          <a:custGeom>
            <a:avLst/>
            <a:gdLst>
              <a:gd name="connsiteX0" fmla="*/ 0 w 4094018"/>
              <a:gd name="connsiteY0" fmla="*/ 2692200 h 2692200"/>
              <a:gd name="connsiteX1" fmla="*/ 176645 w 4094018"/>
              <a:gd name="connsiteY1" fmla="*/ 2349300 h 2692200"/>
              <a:gd name="connsiteX2" fmla="*/ 311727 w 4094018"/>
              <a:gd name="connsiteY2" fmla="*/ 2068745 h 2692200"/>
              <a:gd name="connsiteX3" fmla="*/ 426027 w 4094018"/>
              <a:gd name="connsiteY3" fmla="*/ 1860927 h 2692200"/>
              <a:gd name="connsiteX4" fmla="*/ 633845 w 4094018"/>
              <a:gd name="connsiteY4" fmla="*/ 1518027 h 2692200"/>
              <a:gd name="connsiteX5" fmla="*/ 945573 w 4094018"/>
              <a:gd name="connsiteY5" fmla="*/ 1164736 h 2692200"/>
              <a:gd name="connsiteX6" fmla="*/ 1267691 w 4094018"/>
              <a:gd name="connsiteY6" fmla="*/ 884181 h 2692200"/>
              <a:gd name="connsiteX7" fmla="*/ 1631373 w 4094018"/>
              <a:gd name="connsiteY7" fmla="*/ 645190 h 2692200"/>
              <a:gd name="connsiteX8" fmla="*/ 2005445 w 4094018"/>
              <a:gd name="connsiteY8" fmla="*/ 447763 h 2692200"/>
              <a:gd name="connsiteX9" fmla="*/ 2348345 w 4094018"/>
              <a:gd name="connsiteY9" fmla="*/ 291900 h 2692200"/>
              <a:gd name="connsiteX10" fmla="*/ 2649682 w 4094018"/>
              <a:gd name="connsiteY10" fmla="*/ 208772 h 2692200"/>
              <a:gd name="connsiteX11" fmla="*/ 3065318 w 4094018"/>
              <a:gd name="connsiteY11" fmla="*/ 115254 h 2692200"/>
              <a:gd name="connsiteX12" fmla="*/ 3397827 w 4094018"/>
              <a:gd name="connsiteY12" fmla="*/ 52909 h 2692200"/>
              <a:gd name="connsiteX13" fmla="*/ 3834245 w 4094018"/>
              <a:gd name="connsiteY13" fmla="*/ 954 h 2692200"/>
              <a:gd name="connsiteX14" fmla="*/ 4094018 w 4094018"/>
              <a:gd name="connsiteY14" fmla="*/ 21736 h 26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4018" h="2692200">
                <a:moveTo>
                  <a:pt x="0" y="2692200"/>
                </a:moveTo>
                <a:cubicBezTo>
                  <a:pt x="62345" y="2572704"/>
                  <a:pt x="124691" y="2453209"/>
                  <a:pt x="176645" y="2349300"/>
                </a:cubicBezTo>
                <a:cubicBezTo>
                  <a:pt x="228599" y="2245391"/>
                  <a:pt x="270163" y="2150140"/>
                  <a:pt x="311727" y="2068745"/>
                </a:cubicBezTo>
                <a:cubicBezTo>
                  <a:pt x="353291" y="1987349"/>
                  <a:pt x="372341" y="1952713"/>
                  <a:pt x="426027" y="1860927"/>
                </a:cubicBezTo>
                <a:cubicBezTo>
                  <a:pt x="479713" y="1769141"/>
                  <a:pt x="547254" y="1634059"/>
                  <a:pt x="633845" y="1518027"/>
                </a:cubicBezTo>
                <a:cubicBezTo>
                  <a:pt x="720436" y="1401995"/>
                  <a:pt x="839932" y="1270377"/>
                  <a:pt x="945573" y="1164736"/>
                </a:cubicBezTo>
                <a:cubicBezTo>
                  <a:pt x="1051214" y="1059095"/>
                  <a:pt x="1153391" y="970772"/>
                  <a:pt x="1267691" y="884181"/>
                </a:cubicBezTo>
                <a:cubicBezTo>
                  <a:pt x="1381991" y="797590"/>
                  <a:pt x="1508414" y="717926"/>
                  <a:pt x="1631373" y="645190"/>
                </a:cubicBezTo>
                <a:cubicBezTo>
                  <a:pt x="1754332" y="572454"/>
                  <a:pt x="1885950" y="506645"/>
                  <a:pt x="2005445" y="447763"/>
                </a:cubicBezTo>
                <a:cubicBezTo>
                  <a:pt x="2124940" y="388881"/>
                  <a:pt x="2240972" y="331732"/>
                  <a:pt x="2348345" y="291900"/>
                </a:cubicBezTo>
                <a:cubicBezTo>
                  <a:pt x="2455718" y="252068"/>
                  <a:pt x="2530186" y="238213"/>
                  <a:pt x="2649682" y="208772"/>
                </a:cubicBezTo>
                <a:cubicBezTo>
                  <a:pt x="2769178" y="179331"/>
                  <a:pt x="2940627" y="141231"/>
                  <a:pt x="3065318" y="115254"/>
                </a:cubicBezTo>
                <a:cubicBezTo>
                  <a:pt x="3190009" y="89277"/>
                  <a:pt x="3269673" y="71959"/>
                  <a:pt x="3397827" y="52909"/>
                </a:cubicBezTo>
                <a:cubicBezTo>
                  <a:pt x="3525981" y="33859"/>
                  <a:pt x="3718213" y="6149"/>
                  <a:pt x="3834245" y="954"/>
                </a:cubicBezTo>
                <a:cubicBezTo>
                  <a:pt x="3950277" y="-4242"/>
                  <a:pt x="4043795" y="13077"/>
                  <a:pt x="4094018" y="21736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Free-form: Shape 22">
            <a:extLst>
              <a:ext uri="{FF2B5EF4-FFF2-40B4-BE49-F238E27FC236}">
                <a16:creationId xmlns:a16="http://schemas.microsoft.com/office/drawing/2014/main" id="{4B50C9CD-4B5D-739E-8A6E-070DB5AFBAA0}"/>
              </a:ext>
            </a:extLst>
          </p:cNvPr>
          <p:cNvSpPr/>
          <p:nvPr/>
        </p:nvSpPr>
        <p:spPr>
          <a:xfrm>
            <a:off x="2260631" y="5397708"/>
            <a:ext cx="918745" cy="764947"/>
          </a:xfrm>
          <a:custGeom>
            <a:avLst/>
            <a:gdLst>
              <a:gd name="connsiteX0" fmla="*/ 217014 w 918745"/>
              <a:gd name="connsiteY0" fmla="*/ 39083 h 764947"/>
              <a:gd name="connsiteX1" fmla="*/ 217014 w 918745"/>
              <a:gd name="connsiteY1" fmla="*/ 39083 h 764947"/>
              <a:gd name="connsiteX2" fmla="*/ 113319 w 918745"/>
              <a:gd name="connsiteY2" fmla="*/ 57937 h 764947"/>
              <a:gd name="connsiteX3" fmla="*/ 47331 w 918745"/>
              <a:gd name="connsiteY3" fmla="*/ 171058 h 764947"/>
              <a:gd name="connsiteX4" fmla="*/ 37904 w 918745"/>
              <a:gd name="connsiteY4" fmla="*/ 265326 h 764947"/>
              <a:gd name="connsiteX5" fmla="*/ 37904 w 918745"/>
              <a:gd name="connsiteY5" fmla="*/ 614118 h 764947"/>
              <a:gd name="connsiteX6" fmla="*/ 141599 w 918745"/>
              <a:gd name="connsiteY6" fmla="*/ 746093 h 764947"/>
              <a:gd name="connsiteX7" fmla="*/ 320709 w 918745"/>
              <a:gd name="connsiteY7" fmla="*/ 764947 h 764947"/>
              <a:gd name="connsiteX8" fmla="*/ 697781 w 918745"/>
              <a:gd name="connsiteY8" fmla="*/ 727240 h 764947"/>
              <a:gd name="connsiteX9" fmla="*/ 876890 w 918745"/>
              <a:gd name="connsiteY9" fmla="*/ 698959 h 764947"/>
              <a:gd name="connsiteX10" fmla="*/ 895744 w 918745"/>
              <a:gd name="connsiteY10" fmla="*/ 651825 h 764947"/>
              <a:gd name="connsiteX11" fmla="*/ 895744 w 918745"/>
              <a:gd name="connsiteY11" fmla="*/ 321887 h 764947"/>
              <a:gd name="connsiteX12" fmla="*/ 820329 w 918745"/>
              <a:gd name="connsiteY12" fmla="*/ 171058 h 764947"/>
              <a:gd name="connsiteX13" fmla="*/ 744915 w 918745"/>
              <a:gd name="connsiteY13" fmla="*/ 95644 h 764947"/>
              <a:gd name="connsiteX14" fmla="*/ 622366 w 918745"/>
              <a:gd name="connsiteY14" fmla="*/ 57937 h 764947"/>
              <a:gd name="connsiteX15" fmla="*/ 499818 w 918745"/>
              <a:gd name="connsiteY15" fmla="*/ 29656 h 764947"/>
              <a:gd name="connsiteX16" fmla="*/ 217014 w 918745"/>
              <a:gd name="connsiteY16" fmla="*/ 39083 h 76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8745" h="764947">
                <a:moveTo>
                  <a:pt x="217014" y="39083"/>
                </a:moveTo>
                <a:lnTo>
                  <a:pt x="217014" y="39083"/>
                </a:lnTo>
                <a:cubicBezTo>
                  <a:pt x="182449" y="45368"/>
                  <a:pt x="141050" y="36368"/>
                  <a:pt x="113319" y="57937"/>
                </a:cubicBezTo>
                <a:cubicBezTo>
                  <a:pt x="78861" y="84738"/>
                  <a:pt x="47331" y="171058"/>
                  <a:pt x="47331" y="171058"/>
                </a:cubicBezTo>
                <a:cubicBezTo>
                  <a:pt x="44189" y="202481"/>
                  <a:pt x="42078" y="234024"/>
                  <a:pt x="37904" y="265326"/>
                </a:cubicBezTo>
                <a:cubicBezTo>
                  <a:pt x="19110" y="406287"/>
                  <a:pt x="-37070" y="326718"/>
                  <a:pt x="37904" y="614118"/>
                </a:cubicBezTo>
                <a:cubicBezTo>
                  <a:pt x="52026" y="668253"/>
                  <a:pt x="92234" y="719765"/>
                  <a:pt x="141599" y="746093"/>
                </a:cubicBezTo>
                <a:cubicBezTo>
                  <a:pt x="194569" y="774344"/>
                  <a:pt x="261006" y="758662"/>
                  <a:pt x="320709" y="764947"/>
                </a:cubicBezTo>
                <a:lnTo>
                  <a:pt x="697781" y="727240"/>
                </a:lnTo>
                <a:cubicBezTo>
                  <a:pt x="862414" y="712273"/>
                  <a:pt x="794192" y="740309"/>
                  <a:pt x="876890" y="698959"/>
                </a:cubicBezTo>
                <a:cubicBezTo>
                  <a:pt x="883175" y="683248"/>
                  <a:pt x="891384" y="668175"/>
                  <a:pt x="895744" y="651825"/>
                </a:cubicBezTo>
                <a:cubicBezTo>
                  <a:pt x="926200" y="537614"/>
                  <a:pt x="926625" y="448499"/>
                  <a:pt x="895744" y="321887"/>
                </a:cubicBezTo>
                <a:cubicBezTo>
                  <a:pt x="882425" y="267277"/>
                  <a:pt x="860076" y="210805"/>
                  <a:pt x="820329" y="171058"/>
                </a:cubicBezTo>
                <a:cubicBezTo>
                  <a:pt x="795191" y="145920"/>
                  <a:pt x="775782" y="113282"/>
                  <a:pt x="744915" y="95644"/>
                </a:cubicBezTo>
                <a:cubicBezTo>
                  <a:pt x="707807" y="74439"/>
                  <a:pt x="663461" y="69679"/>
                  <a:pt x="622366" y="57937"/>
                </a:cubicBezTo>
                <a:cubicBezTo>
                  <a:pt x="569302" y="42776"/>
                  <a:pt x="548928" y="39478"/>
                  <a:pt x="499818" y="29656"/>
                </a:cubicBezTo>
                <a:cubicBezTo>
                  <a:pt x="393100" y="-41486"/>
                  <a:pt x="264148" y="37512"/>
                  <a:pt x="217014" y="3908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62A8AD-1E30-0862-8D1C-3CFB05BD4232}"/>
              </a:ext>
            </a:extLst>
          </p:cNvPr>
          <p:cNvSpPr txBox="1"/>
          <p:nvPr/>
        </p:nvSpPr>
        <p:spPr>
          <a:xfrm>
            <a:off x="666156" y="5154186"/>
            <a:ext cx="159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escalation</a:t>
            </a:r>
          </a:p>
        </p:txBody>
      </p:sp>
    </p:spTree>
    <p:extLst>
      <p:ext uri="{BB962C8B-B14F-4D97-AF65-F5344CB8AC3E}">
        <p14:creationId xmlns:p14="http://schemas.microsoft.com/office/powerpoint/2010/main" val="385467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12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23C21-38F1-44B3-4E10-F4420A6E5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letter on a white background&#10;&#10;AI-generated content may be incorrect.">
            <a:extLst>
              <a:ext uri="{FF2B5EF4-FFF2-40B4-BE49-F238E27FC236}">
                <a16:creationId xmlns:a16="http://schemas.microsoft.com/office/drawing/2014/main" id="{5A594A80-8103-3C96-CA14-7ED099428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7" y="5614331"/>
            <a:ext cx="3009898" cy="749529"/>
          </a:xfrm>
          <a:prstGeom prst="rect">
            <a:avLst/>
          </a:prstGeom>
        </p:spPr>
      </p:pic>
      <p:pic>
        <p:nvPicPr>
          <p:cNvPr id="5" name="Picture 4" descr="A close-up of a sign&#10;&#10;AI-generated content may be incorrect.">
            <a:extLst>
              <a:ext uri="{FF2B5EF4-FFF2-40B4-BE49-F238E27FC236}">
                <a16:creationId xmlns:a16="http://schemas.microsoft.com/office/drawing/2014/main" id="{D1099440-8C9B-E89C-0AD6-64F3F444B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20" y="494138"/>
            <a:ext cx="7479959" cy="1966452"/>
          </a:xfrm>
          <a:prstGeom prst="rect">
            <a:avLst/>
          </a:prstGeom>
        </p:spPr>
      </p:pic>
      <p:pic>
        <p:nvPicPr>
          <p:cNvPr id="4" name="Picture 3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2B3264E9-FD4F-49F2-7FE5-25C5610AA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64" y="5583488"/>
            <a:ext cx="3993891" cy="896144"/>
          </a:xfrm>
          <a:prstGeom prst="rect">
            <a:avLst/>
          </a:prstGeom>
        </p:spPr>
      </p:pic>
      <p:pic>
        <p:nvPicPr>
          <p:cNvPr id="7" name="Picture 6" descr="A logo with text overlay&#10;&#10;AI-generated content may be incorrect.">
            <a:extLst>
              <a:ext uri="{FF2B5EF4-FFF2-40B4-BE49-F238E27FC236}">
                <a16:creationId xmlns:a16="http://schemas.microsoft.com/office/drawing/2014/main" id="{1F2CB25F-1450-5717-0694-B5C461097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7" y="5382787"/>
            <a:ext cx="2657475" cy="981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FCF986-3D58-42E6-6490-6CBDD8A5914D}"/>
              </a:ext>
            </a:extLst>
          </p:cNvPr>
          <p:cNvSpPr txBox="1"/>
          <p:nvPr/>
        </p:nvSpPr>
        <p:spPr>
          <a:xfrm>
            <a:off x="2356020" y="3047183"/>
            <a:ext cx="749205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rgbClr val="1F2328"/>
                </a:solidFill>
                <a:latin typeface="-apple-system"/>
              </a:rPr>
              <a:t>O</a:t>
            </a:r>
            <a:r>
              <a:rPr lang="it-IT" sz="2500" b="0" i="0" dirty="0">
                <a:solidFill>
                  <a:srgbClr val="1F2328"/>
                </a:solidFill>
                <a:effectLst/>
                <a:latin typeface="-apple-system"/>
              </a:rPr>
              <a:t>pen-source </a:t>
            </a:r>
            <a:r>
              <a:rPr lang="it-IT" sz="2500" b="1" dirty="0" err="1">
                <a:solidFill>
                  <a:srgbClr val="1F2328"/>
                </a:solidFill>
                <a:latin typeface="-apple-system"/>
              </a:rPr>
              <a:t>C</a:t>
            </a:r>
            <a:r>
              <a:rPr lang="it-IT" sz="2500" b="1" i="0" dirty="0" err="1">
                <a:solidFill>
                  <a:srgbClr val="1F2328"/>
                </a:solidFill>
                <a:effectLst/>
                <a:latin typeface="-apple-system"/>
              </a:rPr>
              <a:t>onceptual</a:t>
            </a:r>
            <a:r>
              <a:rPr lang="it-IT" sz="2500" b="1" i="0" dirty="0">
                <a:solidFill>
                  <a:srgbClr val="1F2328"/>
                </a:solidFill>
                <a:effectLst/>
                <a:latin typeface="-apple-system"/>
              </a:rPr>
              <a:t> </a:t>
            </a:r>
            <a:r>
              <a:rPr lang="it-IT" sz="2500" b="1" dirty="0">
                <a:solidFill>
                  <a:srgbClr val="1F2328"/>
                </a:solidFill>
                <a:latin typeface="-apple-system"/>
              </a:rPr>
              <a:t>A</a:t>
            </a:r>
            <a:r>
              <a:rPr lang="it-IT" sz="2500" b="1" i="0" dirty="0">
                <a:solidFill>
                  <a:srgbClr val="1F2328"/>
                </a:solidFill>
                <a:effectLst/>
                <a:latin typeface="-apple-system"/>
              </a:rPr>
              <a:t>ircraft </a:t>
            </a:r>
            <a:r>
              <a:rPr lang="it-IT" sz="2500" b="1" dirty="0">
                <a:solidFill>
                  <a:srgbClr val="1F2328"/>
                </a:solidFill>
                <a:latin typeface="-apple-system"/>
              </a:rPr>
              <a:t>D</a:t>
            </a:r>
            <a:r>
              <a:rPr lang="it-IT" sz="2500" b="1" i="0" dirty="0">
                <a:solidFill>
                  <a:srgbClr val="1F2328"/>
                </a:solidFill>
                <a:effectLst/>
                <a:latin typeface="-apple-system"/>
              </a:rPr>
              <a:t>esign </a:t>
            </a:r>
            <a:r>
              <a:rPr lang="it-IT" sz="2500" dirty="0">
                <a:solidFill>
                  <a:srgbClr val="1F2328"/>
                </a:solidFill>
                <a:latin typeface="-apple-system"/>
              </a:rPr>
              <a:t>E</a:t>
            </a:r>
            <a:r>
              <a:rPr lang="it-IT" sz="2500" b="0" i="0" dirty="0">
                <a:solidFill>
                  <a:srgbClr val="1F2328"/>
                </a:solidFill>
                <a:effectLst/>
                <a:latin typeface="-apple-system"/>
              </a:rPr>
              <a:t>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 err="1">
                <a:solidFill>
                  <a:srgbClr val="1F2328"/>
                </a:solidFill>
                <a:latin typeface="-apple-system"/>
              </a:rPr>
              <a:t>M</a:t>
            </a:r>
            <a:r>
              <a:rPr lang="it-IT" sz="2500" b="0" i="0" dirty="0" err="1">
                <a:solidFill>
                  <a:srgbClr val="1F2328"/>
                </a:solidFill>
                <a:effectLst/>
                <a:latin typeface="-apple-system"/>
              </a:rPr>
              <a:t>ostly</a:t>
            </a:r>
            <a:r>
              <a:rPr lang="it-IT" sz="2500" b="0" i="0" dirty="0">
                <a:solidFill>
                  <a:srgbClr val="1F2328"/>
                </a:solidFill>
                <a:effectLst/>
                <a:latin typeface="-apple-system"/>
              </a:rPr>
              <a:t> </a:t>
            </a:r>
            <a:r>
              <a:rPr lang="it-IT" sz="2500" b="0" i="0" dirty="0" err="1">
                <a:solidFill>
                  <a:srgbClr val="1F2328"/>
                </a:solidFill>
                <a:effectLst/>
                <a:latin typeface="-apple-system"/>
              </a:rPr>
              <a:t>written</a:t>
            </a:r>
            <a:r>
              <a:rPr lang="it-IT" sz="2500" b="0" i="0" dirty="0">
                <a:solidFill>
                  <a:srgbClr val="1F2328"/>
                </a:solidFill>
                <a:effectLst/>
                <a:latin typeface="-apple-system"/>
              </a:rPr>
              <a:t> in </a:t>
            </a:r>
            <a:r>
              <a:rPr lang="it-IT" sz="2500" b="1" i="0" dirty="0">
                <a:solidFill>
                  <a:srgbClr val="1F2328"/>
                </a:solidFill>
                <a:effectLst/>
                <a:latin typeface="-apple-system"/>
              </a:rPr>
              <a:t>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i="0" dirty="0">
                <a:solidFill>
                  <a:srgbClr val="1F2328"/>
                </a:solidFill>
                <a:effectLst/>
                <a:latin typeface="-apple-system"/>
              </a:rPr>
              <a:t>Tools</a:t>
            </a:r>
            <a:r>
              <a:rPr lang="en-US" sz="2500" b="0" i="0" dirty="0">
                <a:solidFill>
                  <a:srgbClr val="1F2328"/>
                </a:solidFill>
                <a:effectLst/>
                <a:latin typeface="-apple-system"/>
              </a:rPr>
              <a:t> for Various Aircraft </a:t>
            </a:r>
            <a:r>
              <a:rPr lang="en-US" sz="2500" dirty="0">
                <a:solidFill>
                  <a:srgbClr val="1F2328"/>
                </a:solidFill>
                <a:latin typeface="-apple-system"/>
              </a:rPr>
              <a:t>D</a:t>
            </a:r>
            <a:r>
              <a:rPr lang="en-US" sz="2500" b="0" i="0" dirty="0">
                <a:solidFill>
                  <a:srgbClr val="1F2328"/>
                </a:solidFill>
                <a:effectLst/>
                <a:latin typeface="-apple-system"/>
              </a:rPr>
              <a:t>esign </a:t>
            </a:r>
            <a:r>
              <a:rPr lang="en-US" sz="2500" dirty="0">
                <a:solidFill>
                  <a:srgbClr val="1F2328"/>
                </a:solidFill>
                <a:latin typeface="-apple-system"/>
              </a:rPr>
              <a:t>D</a:t>
            </a:r>
            <a:r>
              <a:rPr lang="en-US" sz="2500" b="0" i="0" dirty="0">
                <a:solidFill>
                  <a:srgbClr val="1F2328"/>
                </a:solidFill>
                <a:effectLst/>
                <a:latin typeface="-apple-system"/>
              </a:rPr>
              <a:t>isciplines</a:t>
            </a:r>
            <a:endParaRPr lang="it-IT" sz="25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B3416C-244C-2969-48D1-3A89BBC8FAAB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Brief </a:t>
            </a:r>
            <a:r>
              <a:rPr lang="it-IT" sz="1200" dirty="0" err="1">
                <a:solidFill>
                  <a:schemeClr val="tx1"/>
                </a:solidFill>
              </a:rPr>
              <a:t>Introduction</a:t>
            </a:r>
            <a:r>
              <a:rPr lang="it-IT" sz="1200" dirty="0">
                <a:solidFill>
                  <a:schemeClr val="tx1"/>
                </a:solidFill>
              </a:rPr>
              <a:t> of </a:t>
            </a:r>
            <a:r>
              <a:rPr lang="it-IT" sz="1200" dirty="0" err="1">
                <a:solidFill>
                  <a:schemeClr val="tx1"/>
                </a:solidFill>
              </a:rPr>
              <a:t>CEASIOMpy</a:t>
            </a:r>
            <a:endParaRPr lang="it-IT" sz="1200" dirty="0">
              <a:solidFill>
                <a:schemeClr val="tx1"/>
              </a:solidFill>
            </a:endParaRPr>
          </a:p>
        </p:txBody>
      </p:sp>
      <p:pic>
        <p:nvPicPr>
          <p:cNvPr id="2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C0296C01-7E4A-E419-F4B6-422976891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465307" y="302335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EAF21-91DF-FFFB-D8C9-F7AE32829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B24AD298-3362-CDE0-BF68-109A979C5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03" y="1829490"/>
            <a:ext cx="3436753" cy="3308517"/>
          </a:xfrm>
          <a:prstGeom prst="rect">
            <a:avLst/>
          </a:prstGeom>
        </p:spPr>
      </p:pic>
      <p:pic>
        <p:nvPicPr>
          <p:cNvPr id="5" name="Picture 4" descr="A green and black sign&#10;&#10;AI-generated content may be incorrect.">
            <a:extLst>
              <a:ext uri="{FF2B5EF4-FFF2-40B4-BE49-F238E27FC236}">
                <a16:creationId xmlns:a16="http://schemas.microsoft.com/office/drawing/2014/main" id="{0D31EE6C-6331-DBDE-E9A1-1DF3223CB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982" y="5568862"/>
            <a:ext cx="3924320" cy="1011225"/>
          </a:xfrm>
          <a:prstGeom prst="rect">
            <a:avLst/>
          </a:prstGeom>
        </p:spPr>
      </p:pic>
      <p:pic>
        <p:nvPicPr>
          <p:cNvPr id="7" name="Picture 6" descr="A blue sign with black text&#10;&#10;AI-generated content may be incorrect.">
            <a:extLst>
              <a:ext uri="{FF2B5EF4-FFF2-40B4-BE49-F238E27FC236}">
                <a16:creationId xmlns:a16="http://schemas.microsoft.com/office/drawing/2014/main" id="{518D0285-3A68-9110-ABAC-3460966D7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7" y="2696658"/>
            <a:ext cx="3651105" cy="940823"/>
          </a:xfrm>
          <a:prstGeom prst="rect">
            <a:avLst/>
          </a:prstGeom>
        </p:spPr>
      </p:pic>
      <p:pic>
        <p:nvPicPr>
          <p:cNvPr id="9" name="Picture 8" descr="A purple rectangular sign with black text&#10;&#10;AI-generated content may be incorrect.">
            <a:extLst>
              <a:ext uri="{FF2B5EF4-FFF2-40B4-BE49-F238E27FC236}">
                <a16:creationId xmlns:a16="http://schemas.microsoft.com/office/drawing/2014/main" id="{04B6B098-B4EE-EF3E-06FD-861DE34AF8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217" y="4168485"/>
            <a:ext cx="3873606" cy="998157"/>
          </a:xfrm>
          <a:prstGeom prst="rect">
            <a:avLst/>
          </a:prstGeom>
        </p:spPr>
      </p:pic>
      <p:pic>
        <p:nvPicPr>
          <p:cNvPr id="11" name="Picture 10" descr="A close-up of a sign&#10;&#10;AI-generated content may be incorrect.">
            <a:extLst>
              <a:ext uri="{FF2B5EF4-FFF2-40B4-BE49-F238E27FC236}">
                <a16:creationId xmlns:a16="http://schemas.microsoft.com/office/drawing/2014/main" id="{E9C5ACC2-0420-97A7-D875-77EC231F76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23" y="554211"/>
            <a:ext cx="3873605" cy="998157"/>
          </a:xfrm>
          <a:prstGeom prst="rect">
            <a:avLst/>
          </a:prstGeom>
        </p:spPr>
      </p:pic>
      <p:pic>
        <p:nvPicPr>
          <p:cNvPr id="13" name="Picture 12" descr="A close-up of a sign&#10;&#10;AI-generated content may be incorrect.">
            <a:extLst>
              <a:ext uri="{FF2B5EF4-FFF2-40B4-BE49-F238E27FC236}">
                <a16:creationId xmlns:a16="http://schemas.microsoft.com/office/drawing/2014/main" id="{0F865E38-FBFB-0B0F-7573-61B4D58230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71" y="277913"/>
            <a:ext cx="3759282" cy="96869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CCA67C-3A79-2FA6-1EDA-373B0127AA86}"/>
              </a:ext>
            </a:extLst>
          </p:cNvPr>
          <p:cNvCxnSpPr>
            <a:cxnSpLocks/>
          </p:cNvCxnSpPr>
          <p:nvPr/>
        </p:nvCxnSpPr>
        <p:spPr>
          <a:xfrm flipV="1">
            <a:off x="7340837" y="1528452"/>
            <a:ext cx="507449" cy="654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43F7DF-FF78-AA8F-1838-18DE2C842834}"/>
              </a:ext>
            </a:extLst>
          </p:cNvPr>
          <p:cNvCxnSpPr>
            <a:cxnSpLocks/>
          </p:cNvCxnSpPr>
          <p:nvPr/>
        </p:nvCxnSpPr>
        <p:spPr>
          <a:xfrm>
            <a:off x="7502236" y="4168485"/>
            <a:ext cx="750981" cy="226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5D5C48-E019-5737-1398-3FF806C0965F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4111142" y="4301836"/>
            <a:ext cx="1437603" cy="1267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0B04B98-20DB-65D4-C4DA-0C8E2FAB4589}"/>
              </a:ext>
            </a:extLst>
          </p:cNvPr>
          <p:cNvCxnSpPr>
            <a:cxnSpLocks/>
          </p:cNvCxnSpPr>
          <p:nvPr/>
        </p:nvCxnSpPr>
        <p:spPr>
          <a:xfrm flipH="1">
            <a:off x="4018522" y="2978209"/>
            <a:ext cx="767123" cy="66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AC7E55A-5E72-6B15-D640-49AC4052B0BD}"/>
              </a:ext>
            </a:extLst>
          </p:cNvPr>
          <p:cNvCxnSpPr>
            <a:cxnSpLocks/>
          </p:cNvCxnSpPr>
          <p:nvPr/>
        </p:nvCxnSpPr>
        <p:spPr>
          <a:xfrm flipH="1" flipV="1">
            <a:off x="5212546" y="1246611"/>
            <a:ext cx="837876" cy="663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A533503-DB3F-4CA1-DB63-EDC1A28E108D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Brief </a:t>
            </a:r>
            <a:r>
              <a:rPr lang="it-IT" sz="1200" dirty="0" err="1">
                <a:solidFill>
                  <a:schemeClr val="tx1"/>
                </a:solidFill>
              </a:rPr>
              <a:t>Introduction</a:t>
            </a:r>
            <a:r>
              <a:rPr lang="it-IT" sz="1200" dirty="0">
                <a:solidFill>
                  <a:schemeClr val="tx1"/>
                </a:solidFill>
              </a:rPr>
              <a:t> of </a:t>
            </a:r>
            <a:r>
              <a:rPr lang="it-IT" sz="1200" dirty="0" err="1">
                <a:solidFill>
                  <a:schemeClr val="tx1"/>
                </a:solidFill>
              </a:rPr>
              <a:t>CEASIOMpy</a:t>
            </a:r>
            <a:endParaRPr lang="it-IT" sz="1200" dirty="0">
              <a:solidFill>
                <a:schemeClr val="tx1"/>
              </a:solidFill>
            </a:endParaRPr>
          </a:p>
        </p:txBody>
      </p:sp>
      <p:pic>
        <p:nvPicPr>
          <p:cNvPr id="2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43532773-EB12-D76B-9B34-C151D3F04C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316400" y="6005333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E1F02-4151-70E5-84A6-69A0C09E3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EB9249-F9F6-2A7F-2718-E999FBB6D5E0}"/>
              </a:ext>
            </a:extLst>
          </p:cNvPr>
          <p:cNvSpPr/>
          <p:nvPr/>
        </p:nvSpPr>
        <p:spPr>
          <a:xfrm>
            <a:off x="2365935" y="4806935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SMTrain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B8FF8C-8B39-2F9C-C0BB-017B64AA1767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4062219" y="3885940"/>
            <a:ext cx="2197727" cy="9209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25A2A3-B843-CFDA-CB18-8E9ABC2EEDA6}"/>
              </a:ext>
            </a:extLst>
          </p:cNvPr>
          <p:cNvCxnSpPr>
            <a:cxnSpLocks/>
          </p:cNvCxnSpPr>
          <p:nvPr/>
        </p:nvCxnSpPr>
        <p:spPr>
          <a:xfrm>
            <a:off x="6259946" y="3885940"/>
            <a:ext cx="2197729" cy="9209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C911600-1288-AAF1-E78B-C3AFDA46286E}"/>
              </a:ext>
            </a:extLst>
          </p:cNvPr>
          <p:cNvSpPr/>
          <p:nvPr/>
        </p:nvSpPr>
        <p:spPr>
          <a:xfrm>
            <a:off x="6761390" y="4816770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SMUse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9DEF69AF-1CE8-754F-6E4C-CE09719E8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"/>
          <a:stretch/>
        </p:blipFill>
        <p:spPr>
          <a:xfrm>
            <a:off x="4463803" y="1829490"/>
            <a:ext cx="3436753" cy="326220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4E7E06-300C-54DF-999E-F60804688171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Brief </a:t>
            </a:r>
            <a:r>
              <a:rPr lang="it-IT" sz="1200" dirty="0" err="1">
                <a:solidFill>
                  <a:schemeClr val="tx1"/>
                </a:solidFill>
              </a:rPr>
              <a:t>Introduction</a:t>
            </a:r>
            <a:r>
              <a:rPr lang="it-IT" sz="1200" dirty="0">
                <a:solidFill>
                  <a:schemeClr val="tx1"/>
                </a:solidFill>
              </a:rPr>
              <a:t> of </a:t>
            </a:r>
            <a:r>
              <a:rPr lang="it-IT" sz="1200" dirty="0" err="1">
                <a:solidFill>
                  <a:schemeClr val="tx1"/>
                </a:solidFill>
              </a:rPr>
              <a:t>CEASIOMpy</a:t>
            </a:r>
            <a:endParaRPr lang="it-IT" sz="1200" dirty="0">
              <a:solidFill>
                <a:schemeClr val="tx1"/>
              </a:solidFill>
            </a:endParaRPr>
          </a:p>
        </p:txBody>
      </p:sp>
      <p:pic>
        <p:nvPicPr>
          <p:cNvPr id="2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8705F26B-940E-0BFB-69D5-BB1CF575E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316400" y="6005333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4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00495 -0.174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219FDD-EEAF-C2C7-6E09-C3F72C3664D0}"/>
              </a:ext>
            </a:extLst>
          </p:cNvPr>
          <p:cNvSpPr txBox="1"/>
          <p:nvPr/>
        </p:nvSpPr>
        <p:spPr>
          <a:xfrm>
            <a:off x="2365935" y="1725069"/>
            <a:ext cx="3392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Train</a:t>
            </a:r>
            <a:r>
              <a:rPr lang="it-IT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 Multi-Fidelity Surrogate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Suggest</a:t>
            </a:r>
            <a:r>
              <a:rPr lang="it-IT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it-IT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Design </a:t>
            </a:r>
            <a:r>
              <a:rPr lang="it-IT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Points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FFA7F-5308-BA15-9D57-A988C7F282A1}"/>
              </a:ext>
            </a:extLst>
          </p:cNvPr>
          <p:cNvSpPr txBox="1"/>
          <p:nvPr/>
        </p:nvSpPr>
        <p:spPr>
          <a:xfrm>
            <a:off x="6563963" y="1702722"/>
            <a:ext cx="3392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Predict</a:t>
            </a:r>
            <a:r>
              <a:rPr lang="it-IT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Aerodynamic</a:t>
            </a:r>
            <a:r>
              <a:rPr lang="it-IT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Coefficients</a:t>
            </a:r>
            <a:r>
              <a:rPr lang="it-IT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it-IT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trained</a:t>
            </a:r>
            <a:r>
              <a:rPr lang="it-IT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Surrogate Model</a:t>
            </a:r>
          </a:p>
        </p:txBody>
      </p:sp>
      <p:pic>
        <p:nvPicPr>
          <p:cNvPr id="9" name="Picture 8" descr="A logo for a computer company&#10;&#10;AI-generated content may be incorrect.">
            <a:extLst>
              <a:ext uri="{FF2B5EF4-FFF2-40B4-BE49-F238E27FC236}">
                <a16:creationId xmlns:a16="http://schemas.microsoft.com/office/drawing/2014/main" id="{40F4A530-F33C-5866-6970-70ABF22CB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4" t="26429" r="20692" b="36448"/>
          <a:stretch/>
        </p:blipFill>
        <p:spPr>
          <a:xfrm>
            <a:off x="8771275" y="5423694"/>
            <a:ext cx="2903108" cy="1011615"/>
          </a:xfrm>
          <a:prstGeom prst="rect">
            <a:avLst/>
          </a:prstGeom>
        </p:spPr>
      </p:pic>
      <p:pic>
        <p:nvPicPr>
          <p:cNvPr id="11" name="Picture 10" descr="A blue and black rectangles&#10;&#10;AI-generated content may be incorrect.">
            <a:extLst>
              <a:ext uri="{FF2B5EF4-FFF2-40B4-BE49-F238E27FC236}">
                <a16:creationId xmlns:a16="http://schemas.microsoft.com/office/drawing/2014/main" id="{E643D29C-431C-E7F1-AF2E-E6A1D64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17" y="5187457"/>
            <a:ext cx="2718207" cy="124785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03A199-D8F1-5310-CF9F-68DBF43028A5}"/>
              </a:ext>
            </a:extLst>
          </p:cNvPr>
          <p:cNvSpPr/>
          <p:nvPr/>
        </p:nvSpPr>
        <p:spPr>
          <a:xfrm>
            <a:off x="2365935" y="4806935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SMTrain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6410E4D-66EA-2C64-0E21-73A48624D463}"/>
              </a:ext>
            </a:extLst>
          </p:cNvPr>
          <p:cNvSpPr/>
          <p:nvPr/>
        </p:nvSpPr>
        <p:spPr>
          <a:xfrm>
            <a:off x="6761390" y="4816770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SMUse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76B3B6-3AC8-22C7-C664-A7333B8728E9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solidFill>
                  <a:schemeClr val="tx1"/>
                </a:solidFill>
              </a:rPr>
              <a:t>Modules</a:t>
            </a:r>
            <a:r>
              <a:rPr lang="it-IT" sz="1300" dirty="0">
                <a:solidFill>
                  <a:schemeClr val="tx1"/>
                </a:solidFill>
              </a:rPr>
              <a:t> &amp; Theory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BC3592-435A-AEBF-9A87-3660505B40BE}"/>
              </a:ext>
            </a:extLst>
          </p:cNvPr>
          <p:cNvSpPr txBox="1"/>
          <p:nvPr/>
        </p:nvSpPr>
        <p:spPr>
          <a:xfrm>
            <a:off x="2405567" y="4468391"/>
            <a:ext cx="6052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Designed to </a:t>
            </a:r>
            <a:r>
              <a:rPr lang="en-US" sz="2000" b="1" dirty="0"/>
              <a:t>fit into a workflow </a:t>
            </a:r>
            <a:r>
              <a:rPr lang="en-US" sz="2000" dirty="0"/>
              <a:t>with other modules</a:t>
            </a:r>
            <a:endParaRPr lang="it-IT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538375-6062-6FB2-7FA8-E94C671180AF}"/>
              </a:ext>
            </a:extLst>
          </p:cNvPr>
          <p:cNvSpPr txBox="1"/>
          <p:nvPr/>
        </p:nvSpPr>
        <p:spPr>
          <a:xfrm>
            <a:off x="6563963" y="3074383"/>
            <a:ext cx="4917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Calibri" panose="020F0502020204030204" pitchFamily="34" charset="0"/>
                <a:cs typeface="Calibri" panose="020F0502020204030204" pitchFamily="34" charset="0"/>
              </a:rPr>
              <a:t>Plot </a:t>
            </a:r>
            <a:r>
              <a:rPr lang="it-IT" b="1" dirty="0" err="1">
                <a:ea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lang="it-IT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ea typeface="Calibri" panose="020F0502020204030204" pitchFamily="34" charset="0"/>
                <a:cs typeface="Calibri" panose="020F0502020204030204" pitchFamily="34" charset="0"/>
              </a:rPr>
              <a:t>Surfaces</a:t>
            </a:r>
            <a:endParaRPr lang="it-IT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a typeface="Calibri" panose="020F0502020204030204" pitchFamily="34" charset="0"/>
                <a:cs typeface="Calibri" panose="020F0502020204030204" pitchFamily="34" charset="0"/>
              </a:rPr>
              <a:t>Plot </a:t>
            </a:r>
            <a:r>
              <a:rPr lang="it-IT" b="1" dirty="0" err="1"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it-IT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ea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it-IT" dirty="0" err="1">
                <a:ea typeface="Calibri" panose="020F0502020204030204" pitchFamily="34" charset="0"/>
                <a:cs typeface="Calibri" panose="020F0502020204030204" pitchFamily="34" charset="0"/>
              </a:rPr>
              <a:t>Aerodynamic</a:t>
            </a:r>
            <a:r>
              <a:rPr lang="it-IT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ea typeface="Calibri" panose="020F0502020204030204" pitchFamily="34" charset="0"/>
                <a:cs typeface="Calibri" panose="020F0502020204030204" pitchFamily="34" charset="0"/>
              </a:rPr>
              <a:t>Coefficients</a:t>
            </a:r>
            <a:r>
              <a:rPr lang="it-IT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ea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it-IT" dirty="0">
                <a:ea typeface="Calibri" panose="020F0502020204030204" pitchFamily="34" charset="0"/>
                <a:cs typeface="Calibri" panose="020F0502020204030204" pitchFamily="34" charset="0"/>
              </a:rPr>
              <a:t>  the </a:t>
            </a:r>
            <a:r>
              <a:rPr lang="it-IT" dirty="0" err="1">
                <a:ea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it-IT" dirty="0"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dirty="0" err="1">
                <a:ea typeface="Calibri" panose="020F0502020204030204" pitchFamily="34" charset="0"/>
                <a:cs typeface="Calibri" panose="020F0502020204030204" pitchFamily="34" charset="0"/>
              </a:rPr>
              <a:t>interest</a:t>
            </a:r>
            <a:endParaRPr lang="it-IT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59E367-7424-0A96-7CCA-7215C58EF7D0}"/>
              </a:ext>
            </a:extLst>
          </p:cNvPr>
          <p:cNvSpPr/>
          <p:nvPr/>
        </p:nvSpPr>
        <p:spPr>
          <a:xfrm>
            <a:off x="2365935" y="3183236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SaveAeroCoeff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6FD40D90-FC30-F07B-143C-7A178B7B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517617" y="302335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00104 -0.6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11111E-6 L 0.00013 -0.632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62616 L -0.14557 -0.6252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31" y="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12" grpId="1" animBg="1"/>
      <p:bldP spid="12" grpId="2" animBg="1"/>
      <p:bldP spid="13" grpId="1" animBg="1"/>
      <p:bldP spid="13" grpId="2" animBg="1"/>
      <p:bldP spid="15" grpId="0"/>
      <p:bldP spid="15" grpId="1"/>
      <p:bldP spid="2" grpId="0"/>
      <p:bldP spid="2" grpId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FC32F-ACA2-842F-7239-C4FD90CC8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D0847B-1D09-751E-CE22-1B2DEE95D98B}"/>
              </a:ext>
            </a:extLst>
          </p:cNvPr>
          <p:cNvSpPr/>
          <p:nvPr/>
        </p:nvSpPr>
        <p:spPr>
          <a:xfrm>
            <a:off x="597964" y="517476"/>
            <a:ext cx="3392567" cy="84557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SMTrain</a:t>
            </a:r>
            <a:endParaRPr lang="it-IT" sz="3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1CE5B8-45E5-BB51-AC73-E7A0AA2DD928}"/>
              </a:ext>
            </a:extLst>
          </p:cNvPr>
          <p:cNvSpPr/>
          <p:nvPr/>
        </p:nvSpPr>
        <p:spPr>
          <a:xfrm>
            <a:off x="1325327" y="1754870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71F333-9ECB-2A43-FB35-F6CFF8C58502}"/>
              </a:ext>
            </a:extLst>
          </p:cNvPr>
          <p:cNvSpPr/>
          <p:nvPr/>
        </p:nvSpPr>
        <p:spPr>
          <a:xfrm>
            <a:off x="1325327" y="275693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</a:t>
            </a:r>
            <a:r>
              <a:rPr lang="it-IT" sz="1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it-IT" sz="1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62EF5B-D631-E363-CBA1-377B663BD028}"/>
              </a:ext>
            </a:extLst>
          </p:cNvPr>
          <p:cNvSpPr/>
          <p:nvPr/>
        </p:nvSpPr>
        <p:spPr>
          <a:xfrm>
            <a:off x="1338898" y="5788207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498F9D-6AE1-2C6C-2EEE-50427758DF1B}"/>
              </a:ext>
            </a:extLst>
          </p:cNvPr>
          <p:cNvSpPr/>
          <p:nvPr/>
        </p:nvSpPr>
        <p:spPr>
          <a:xfrm>
            <a:off x="1325328" y="3759009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A3F5DF0-1EB7-8CD7-033B-57C53A1F17E7}"/>
              </a:ext>
            </a:extLst>
          </p:cNvPr>
          <p:cNvSpPr/>
          <p:nvPr/>
        </p:nvSpPr>
        <p:spPr>
          <a:xfrm>
            <a:off x="1338898" y="4773608"/>
            <a:ext cx="1937842" cy="58926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Points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7332B3-CFF6-AB16-75B1-0D1EACD89374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2294248" y="1363050"/>
            <a:ext cx="0" cy="391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49C73C-0B60-C1D5-79F8-6CACBA1D2CE8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2294248" y="2344135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399524E-D143-CF6E-EA6E-63E8ED70B132}"/>
              </a:ext>
            </a:extLst>
          </p:cNvPr>
          <p:cNvCxnSpPr>
            <a:cxnSpLocks/>
          </p:cNvCxnSpPr>
          <p:nvPr/>
        </p:nvCxnSpPr>
        <p:spPr>
          <a:xfrm>
            <a:off x="2291416" y="334620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D507851-142B-5D5A-5B71-13A194F1D5D1}"/>
              </a:ext>
            </a:extLst>
          </p:cNvPr>
          <p:cNvCxnSpPr>
            <a:cxnSpLocks/>
          </p:cNvCxnSpPr>
          <p:nvPr/>
        </p:nvCxnSpPr>
        <p:spPr>
          <a:xfrm>
            <a:off x="2291416" y="4348274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0A532AE-C8F7-9E5F-8032-DC4DDD54749A}"/>
              </a:ext>
            </a:extLst>
          </p:cNvPr>
          <p:cNvCxnSpPr>
            <a:cxnSpLocks/>
          </p:cNvCxnSpPr>
          <p:nvPr/>
        </p:nvCxnSpPr>
        <p:spPr>
          <a:xfrm>
            <a:off x="2291416" y="5375200"/>
            <a:ext cx="0" cy="41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95BB183-64BE-80A4-22FD-785EBAF19964}"/>
              </a:ext>
            </a:extLst>
          </p:cNvPr>
          <p:cNvSpPr/>
          <p:nvPr/>
        </p:nvSpPr>
        <p:spPr>
          <a:xfrm>
            <a:off x="1325327" y="1754870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00ACEE5-EEEF-1CEE-189F-1CA4887BA431}"/>
              </a:ext>
            </a:extLst>
          </p:cNvPr>
          <p:cNvSpPr/>
          <p:nvPr/>
        </p:nvSpPr>
        <p:spPr>
          <a:xfrm>
            <a:off x="1322495" y="2751060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5624439-D404-3BA6-C3C6-7992FB027683}"/>
              </a:ext>
            </a:extLst>
          </p:cNvPr>
          <p:cNvSpPr/>
          <p:nvPr/>
        </p:nvSpPr>
        <p:spPr>
          <a:xfrm>
            <a:off x="1322495" y="3757698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03F25B9-F680-D647-1919-41B684C1C8D8}"/>
              </a:ext>
            </a:extLst>
          </p:cNvPr>
          <p:cNvSpPr/>
          <p:nvPr/>
        </p:nvSpPr>
        <p:spPr>
          <a:xfrm>
            <a:off x="1338898" y="4772297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FD83F3F-B733-B4F2-B55F-139027A17612}"/>
              </a:ext>
            </a:extLst>
          </p:cNvPr>
          <p:cNvSpPr/>
          <p:nvPr/>
        </p:nvSpPr>
        <p:spPr>
          <a:xfrm>
            <a:off x="1338898" y="5788005"/>
            <a:ext cx="1937842" cy="589265"/>
          </a:xfrm>
          <a:prstGeom prst="roundRect">
            <a:avLst/>
          </a:prstGeom>
          <a:solidFill>
            <a:srgbClr val="E8E8E8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BE14AA-23B0-BD4A-9983-7875DA1520C7}"/>
              </a:ext>
            </a:extLst>
          </p:cNvPr>
          <p:cNvSpPr txBox="1"/>
          <p:nvPr/>
        </p:nvSpPr>
        <p:spPr>
          <a:xfrm>
            <a:off x="4533593" y="724025"/>
            <a:ext cx="267425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b="1" dirty="0"/>
              <a:t>Surrogate Model: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119896-DC65-79B8-C8D1-6F4064651B7A}"/>
              </a:ext>
            </a:extLst>
          </p:cNvPr>
          <p:cNvSpPr txBox="1"/>
          <p:nvPr/>
        </p:nvSpPr>
        <p:spPr>
          <a:xfrm>
            <a:off x="4501551" y="1363050"/>
            <a:ext cx="7399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Surrogate models are </a:t>
            </a:r>
            <a:r>
              <a:rPr lang="en-US" sz="2000" b="1" dirty="0"/>
              <a:t>simple representations of complex systems </a:t>
            </a:r>
            <a:r>
              <a:rPr lang="en-US" sz="2000" dirty="0"/>
              <a:t>with a trade-off between accuracy and computational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Used in </a:t>
            </a:r>
            <a:r>
              <a:rPr lang="it-IT" sz="2000" dirty="0" err="1"/>
              <a:t>aerospace</a:t>
            </a:r>
            <a:r>
              <a:rPr lang="it-IT" sz="2000" dirty="0"/>
              <a:t> engineering</a:t>
            </a:r>
            <a:r>
              <a:rPr lang="en-US" sz="2000" dirty="0"/>
              <a:t> </a:t>
            </a:r>
            <a:r>
              <a:rPr lang="en-US" sz="2000" b="1" dirty="0"/>
              <a:t>alongside CFD simulations </a:t>
            </a:r>
            <a:r>
              <a:rPr lang="en-US" sz="2000" dirty="0"/>
              <a:t>to accelerate </a:t>
            </a:r>
            <a:r>
              <a:rPr lang="en-US" sz="2000" b="1" dirty="0"/>
              <a:t>design exploration </a:t>
            </a:r>
            <a:r>
              <a:rPr lang="en-US" sz="2000" dirty="0"/>
              <a:t>with limited simulation data</a:t>
            </a:r>
            <a:endParaRPr lang="it-IT" b="1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3A15C65-18F6-DC40-7746-7E16EC8CDFAA}"/>
              </a:ext>
            </a:extLst>
          </p:cNvPr>
          <p:cNvCxnSpPr>
            <a:cxnSpLocks/>
          </p:cNvCxnSpPr>
          <p:nvPr/>
        </p:nvCxnSpPr>
        <p:spPr>
          <a:xfrm>
            <a:off x="4005590" y="962552"/>
            <a:ext cx="512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D7BCB0B-BE0C-F40D-A29C-3B940DF6BA6B}"/>
              </a:ext>
            </a:extLst>
          </p:cNvPr>
          <p:cNvSpPr/>
          <p:nvPr/>
        </p:nvSpPr>
        <p:spPr>
          <a:xfrm>
            <a:off x="10450285" y="110532"/>
            <a:ext cx="1577592" cy="3836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solidFill>
                  <a:schemeClr val="tx1"/>
                </a:solidFill>
              </a:rPr>
              <a:t>Modules</a:t>
            </a:r>
            <a:r>
              <a:rPr lang="it-IT" sz="1300" dirty="0">
                <a:solidFill>
                  <a:schemeClr val="tx1"/>
                </a:solidFill>
              </a:rPr>
              <a:t> &amp; Theory</a:t>
            </a:r>
          </a:p>
        </p:txBody>
      </p:sp>
      <p:pic>
        <p:nvPicPr>
          <p:cNvPr id="5" name="Immagine 16" descr="Immagine che contiene schermata, Carattere, testo, nero&#10;&#10;Descrizione generata automaticamente">
            <a:extLst>
              <a:ext uri="{FF2B5EF4-FFF2-40B4-BE49-F238E27FC236}">
                <a16:creationId xmlns:a16="http://schemas.microsoft.com/office/drawing/2014/main" id="{448BE535-A2AE-622D-7B3D-2F0C7EC57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t="11913" r="81391" b="26643"/>
          <a:stretch/>
        </p:blipFill>
        <p:spPr>
          <a:xfrm>
            <a:off x="10612917" y="6082637"/>
            <a:ext cx="1288473" cy="5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1025</Words>
  <Application>Microsoft Office PowerPoint</Application>
  <PresentationFormat>Widescreen</PresentationFormat>
  <Paragraphs>289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-apple-system</vt:lpstr>
      <vt:lpstr>Aptos</vt:lpstr>
      <vt:lpstr>Aptos Display</vt:lpstr>
      <vt:lpstr>Arial</vt:lpstr>
      <vt:lpstr>Calibri</vt:lpstr>
      <vt:lpstr>Cambria Math</vt:lpstr>
      <vt:lpstr>Source Sans Pro</vt:lpstr>
      <vt:lpstr>Times New Roman</vt:lpstr>
      <vt:lpstr>Office Theme</vt:lpstr>
      <vt:lpstr>Implementation of a Surrogate Model in CEASIOMpy using a Multi-Fidelity strategy for aerodynamic coefficients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giacomo gronda</dc:creator>
  <cp:lastModifiedBy>giacomo gronda</cp:lastModifiedBy>
  <cp:revision>19</cp:revision>
  <dcterms:created xsi:type="dcterms:W3CDTF">2025-03-08T15:42:59Z</dcterms:created>
  <dcterms:modified xsi:type="dcterms:W3CDTF">2025-03-25T19:47:06Z</dcterms:modified>
</cp:coreProperties>
</file>