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93" r:id="rId8"/>
    <p:sldId id="263" r:id="rId9"/>
    <p:sldId id="264" r:id="rId10"/>
    <p:sldId id="265" r:id="rId11"/>
    <p:sldId id="266" r:id="rId12"/>
    <p:sldId id="267" r:id="rId13"/>
    <p:sldId id="295" r:id="rId14"/>
    <p:sldId id="268" r:id="rId15"/>
    <p:sldId id="269" r:id="rId16"/>
    <p:sldId id="270" r:id="rId17"/>
    <p:sldId id="271" r:id="rId18"/>
    <p:sldId id="296" r:id="rId19"/>
    <p:sldId id="297" r:id="rId20"/>
    <p:sldId id="273" r:id="rId21"/>
    <p:sldId id="274" r:id="rId22"/>
    <p:sldId id="275" r:id="rId23"/>
    <p:sldId id="276" r:id="rId24"/>
    <p:sldId id="277" r:id="rId25"/>
    <p:sldId id="278" r:id="rId26"/>
    <p:sldId id="280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4" r:id="rId36"/>
    <p:sldId id="290" r:id="rId37"/>
  </p:sldIdLst>
  <p:sldSz cx="18288000" cy="10287000"/>
  <p:notesSz cx="6858000" cy="9144000"/>
  <p:embeddedFontLst>
    <p:embeddedFont>
      <p:font typeface="Angsana New" panose="02020603050405020304" pitchFamily="18" charset="-34"/>
      <p:regular r:id="rId38"/>
      <p:bold r:id="rId39"/>
      <p:italic r:id="rId40"/>
      <p:boldItalic r:id="rId41"/>
    </p:embeddedFont>
    <p:embeddedFont>
      <p:font typeface="Questrial" pitchFamily="2" charset="77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3" autoAdjust="0"/>
    <p:restoredTop sz="94609" autoAdjust="0"/>
  </p:normalViewPr>
  <p:slideViewPr>
    <p:cSldViewPr>
      <p:cViewPr varScale="1">
        <p:scale>
          <a:sx n="73" d="100"/>
          <a:sy n="73" d="100"/>
        </p:scale>
        <p:origin x="208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OARDO MAESTRI" userId="f537b81c-9e1c-4886-b9d6-4ec41f5b1263" providerId="ADAL" clId="{EBC58FBB-C179-5D4D-95D1-4CCCA294C15A}"/>
    <pc:docChg chg="delSld">
      <pc:chgData name="EDOARDO MAESTRI" userId="f537b81c-9e1c-4886-b9d6-4ec41f5b1263" providerId="ADAL" clId="{EBC58FBB-C179-5D4D-95D1-4CCCA294C15A}" dt="2025-07-29T17:06:55.179" v="0" actId="2696"/>
      <pc:docMkLst>
        <pc:docMk/>
      </pc:docMkLst>
      <pc:sldChg chg="del">
        <pc:chgData name="EDOARDO MAESTRI" userId="f537b81c-9e1c-4886-b9d6-4ec41f5b1263" providerId="ADAL" clId="{EBC58FBB-C179-5D4D-95D1-4CCCA294C15A}" dt="2025-07-29T17:06:55.179" v="0" actId="2696"/>
        <pc:sldMkLst>
          <pc:docMk/>
          <pc:sldMk cId="2996430627" sldId="298"/>
        </pc:sldMkLst>
      </pc:sldChg>
    </pc:docChg>
  </pc:docChgLst>
  <pc:docChgLst>
    <pc:chgData name="EDOARDO MAESTRI" userId="f537b81c-9e1c-4886-b9d6-4ec41f5b1263" providerId="ADAL" clId="{4FEA630D-A267-5041-B1F1-4011B0B1EDFD}"/>
    <pc:docChg chg="addSld delSld modSld sldOrd">
      <pc:chgData name="EDOARDO MAESTRI" userId="f537b81c-9e1c-4886-b9d6-4ec41f5b1263" providerId="ADAL" clId="{4FEA630D-A267-5041-B1F1-4011B0B1EDFD}" dt="2025-07-16T11:37:33.729" v="35" actId="20577"/>
      <pc:docMkLst>
        <pc:docMk/>
      </pc:docMkLst>
      <pc:sldChg chg="del">
        <pc:chgData name="EDOARDO MAESTRI" userId="f537b81c-9e1c-4886-b9d6-4ec41f5b1263" providerId="ADAL" clId="{4FEA630D-A267-5041-B1F1-4011B0B1EDFD}" dt="2025-07-15T14:40:18.989" v="1" actId="2696"/>
        <pc:sldMkLst>
          <pc:docMk/>
          <pc:sldMk cId="0" sldId="262"/>
        </pc:sldMkLst>
      </pc:sldChg>
      <pc:sldChg chg="modSp mod">
        <pc:chgData name="EDOARDO MAESTRI" userId="f537b81c-9e1c-4886-b9d6-4ec41f5b1263" providerId="ADAL" clId="{4FEA630D-A267-5041-B1F1-4011B0B1EDFD}" dt="2025-07-16T11:30:18.691" v="14" actId="20577"/>
        <pc:sldMkLst>
          <pc:docMk/>
          <pc:sldMk cId="0" sldId="263"/>
        </pc:sldMkLst>
        <pc:spChg chg="mod">
          <ac:chgData name="EDOARDO MAESTRI" userId="f537b81c-9e1c-4886-b9d6-4ec41f5b1263" providerId="ADAL" clId="{4FEA630D-A267-5041-B1F1-4011B0B1EDFD}" dt="2025-07-16T11:30:18.691" v="14" actId="20577"/>
          <ac:spMkLst>
            <pc:docMk/>
            <pc:sldMk cId="0" sldId="263"/>
            <ac:spMk id="6" creationId="{00000000-0000-0000-0000-000000000000}"/>
          </ac:spMkLst>
        </pc:spChg>
      </pc:sldChg>
      <pc:sldChg chg="modSp mod">
        <pc:chgData name="EDOARDO MAESTRI" userId="f537b81c-9e1c-4886-b9d6-4ec41f5b1263" providerId="ADAL" clId="{4FEA630D-A267-5041-B1F1-4011B0B1EDFD}" dt="2025-07-16T11:37:33.729" v="35" actId="20577"/>
        <pc:sldMkLst>
          <pc:docMk/>
          <pc:sldMk cId="0" sldId="280"/>
        </pc:sldMkLst>
        <pc:spChg chg="mod">
          <ac:chgData name="EDOARDO MAESTRI" userId="f537b81c-9e1c-4886-b9d6-4ec41f5b1263" providerId="ADAL" clId="{4FEA630D-A267-5041-B1F1-4011B0B1EDFD}" dt="2025-07-16T11:37:33.729" v="35" actId="20577"/>
          <ac:spMkLst>
            <pc:docMk/>
            <pc:sldMk cId="0" sldId="280"/>
            <ac:spMk id="8" creationId="{00000000-0000-0000-0000-000000000000}"/>
          </ac:spMkLst>
        </pc:spChg>
      </pc:sldChg>
      <pc:sldChg chg="modSp mod">
        <pc:chgData name="EDOARDO MAESTRI" userId="f537b81c-9e1c-4886-b9d6-4ec41f5b1263" providerId="ADAL" clId="{4FEA630D-A267-5041-B1F1-4011B0B1EDFD}" dt="2025-07-15T16:37:01.940" v="2" actId="14100"/>
        <pc:sldMkLst>
          <pc:docMk/>
          <pc:sldMk cId="0" sldId="283"/>
        </pc:sldMkLst>
        <pc:spChg chg="mod">
          <ac:chgData name="EDOARDO MAESTRI" userId="f537b81c-9e1c-4886-b9d6-4ec41f5b1263" providerId="ADAL" clId="{4FEA630D-A267-5041-B1F1-4011B0B1EDFD}" dt="2025-07-15T16:37:01.940" v="2" actId="14100"/>
          <ac:spMkLst>
            <pc:docMk/>
            <pc:sldMk cId="0" sldId="283"/>
            <ac:spMk id="3" creationId="{00000000-0000-0000-0000-000000000000}"/>
          </ac:spMkLst>
        </pc:spChg>
      </pc:sldChg>
      <pc:sldChg chg="ord">
        <pc:chgData name="EDOARDO MAESTRI" userId="f537b81c-9e1c-4886-b9d6-4ec41f5b1263" providerId="ADAL" clId="{4FEA630D-A267-5041-B1F1-4011B0B1EDFD}" dt="2025-07-15T16:38:13.865" v="5" actId="20578"/>
        <pc:sldMkLst>
          <pc:docMk/>
          <pc:sldMk cId="0" sldId="290"/>
        </pc:sldMkLst>
      </pc:sldChg>
      <pc:sldChg chg="del">
        <pc:chgData name="EDOARDO MAESTRI" userId="f537b81c-9e1c-4886-b9d6-4ec41f5b1263" providerId="ADAL" clId="{4FEA630D-A267-5041-B1F1-4011B0B1EDFD}" dt="2025-07-15T14:40:17.607" v="0" actId="2696"/>
        <pc:sldMkLst>
          <pc:docMk/>
          <pc:sldMk cId="1633980450" sldId="292"/>
        </pc:sldMkLst>
      </pc:sldChg>
      <pc:sldChg chg="add ord">
        <pc:chgData name="EDOARDO MAESTRI" userId="f537b81c-9e1c-4886-b9d6-4ec41f5b1263" providerId="ADAL" clId="{4FEA630D-A267-5041-B1F1-4011B0B1EDFD}" dt="2025-07-15T16:38:09.128" v="4" actId="20578"/>
        <pc:sldMkLst>
          <pc:docMk/>
          <pc:sldMk cId="2996430627" sldId="29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doardomaestri/Desktop/Grafici_tesi_Edoardo.copi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doardomaestri/Desktop/Grafici_tesi_Edoardo.copi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Ta e Ct standard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Foglio1!$BO$28:$BO$88</c:f>
              <c:numCache>
                <c:formatCode>General</c:formatCode>
                <c:ptCount val="61"/>
                <c:pt idx="0">
                  <c:v>890.66594249449554</c:v>
                </c:pt>
                <c:pt idx="1">
                  <c:v>935.75590583327937</c:v>
                </c:pt>
                <c:pt idx="2">
                  <c:v>981.95920160018147</c:v>
                </c:pt>
                <c:pt idx="3">
                  <c:v>1029.2758297952016</c:v>
                </c:pt>
                <c:pt idx="4">
                  <c:v>1077.7057904183396</c:v>
                </c:pt>
                <c:pt idx="5">
                  <c:v>1127.2490834695961</c:v>
                </c:pt>
                <c:pt idx="6">
                  <c:v>1177.9057089489706</c:v>
                </c:pt>
                <c:pt idx="7">
                  <c:v>1229.6756668564633</c:v>
                </c:pt>
                <c:pt idx="8">
                  <c:v>1282.5589571920736</c:v>
                </c:pt>
                <c:pt idx="9">
                  <c:v>1336.5555799558024</c:v>
                </c:pt>
                <c:pt idx="10">
                  <c:v>1391.6655351476497</c:v>
                </c:pt>
                <c:pt idx="11">
                  <c:v>1447.8888227676146</c:v>
                </c:pt>
                <c:pt idx="12">
                  <c:v>1505.2254428156982</c:v>
                </c:pt>
                <c:pt idx="13">
                  <c:v>1563.6753952918993</c:v>
                </c:pt>
                <c:pt idx="14">
                  <c:v>1623.2386801962184</c:v>
                </c:pt>
                <c:pt idx="15">
                  <c:v>1683.9152975286561</c:v>
                </c:pt>
                <c:pt idx="16">
                  <c:v>1745.7052472892117</c:v>
                </c:pt>
                <c:pt idx="17">
                  <c:v>1808.6085294778852</c:v>
                </c:pt>
                <c:pt idx="18">
                  <c:v>1872.6251440946778</c:v>
                </c:pt>
                <c:pt idx="19">
                  <c:v>1937.7550911395876</c:v>
                </c:pt>
                <c:pt idx="20">
                  <c:v>2003.9983706126145</c:v>
                </c:pt>
                <c:pt idx="21">
                  <c:v>2071.3549825137616</c:v>
                </c:pt>
                <c:pt idx="22">
                  <c:v>2139.8249268430254</c:v>
                </c:pt>
                <c:pt idx="23">
                  <c:v>2209.4082036004083</c:v>
                </c:pt>
                <c:pt idx="24">
                  <c:v>2280.104812785909</c:v>
                </c:pt>
                <c:pt idx="25">
                  <c:v>2351.9147543995273</c:v>
                </c:pt>
                <c:pt idx="26">
                  <c:v>2424.8380284412642</c:v>
                </c:pt>
                <c:pt idx="27">
                  <c:v>2498.8746349111193</c:v>
                </c:pt>
                <c:pt idx="28">
                  <c:v>2574.024573809093</c:v>
                </c:pt>
                <c:pt idx="29">
                  <c:v>2650.2878451351839</c:v>
                </c:pt>
                <c:pt idx="30">
                  <c:v>2727.664448889393</c:v>
                </c:pt>
                <c:pt idx="31">
                  <c:v>2806.1543850717208</c:v>
                </c:pt>
                <c:pt idx="32">
                  <c:v>2885.7576536821662</c:v>
                </c:pt>
                <c:pt idx="33">
                  <c:v>2966.4742547207297</c:v>
                </c:pt>
                <c:pt idx="34">
                  <c:v>3048.3041881874115</c:v>
                </c:pt>
                <c:pt idx="35">
                  <c:v>3131.2474540822118</c:v>
                </c:pt>
                <c:pt idx="36">
                  <c:v>3215.3040524051298</c:v>
                </c:pt>
                <c:pt idx="37">
                  <c:v>3300.4739831561656</c:v>
                </c:pt>
                <c:pt idx="38">
                  <c:v>3386.7572463353195</c:v>
                </c:pt>
                <c:pt idx="39">
                  <c:v>3474.1538419425929</c:v>
                </c:pt>
                <c:pt idx="40">
                  <c:v>3562.6637699779822</c:v>
                </c:pt>
                <c:pt idx="41">
                  <c:v>3652.287030441491</c:v>
                </c:pt>
                <c:pt idx="42">
                  <c:v>3743.0236233331175</c:v>
                </c:pt>
                <c:pt idx="43">
                  <c:v>3834.8735486528644</c:v>
                </c:pt>
                <c:pt idx="44">
                  <c:v>3927.8368064007259</c:v>
                </c:pt>
                <c:pt idx="45">
                  <c:v>4021.9133965767082</c:v>
                </c:pt>
                <c:pt idx="46">
                  <c:v>4117.1033191808065</c:v>
                </c:pt>
                <c:pt idx="47">
                  <c:v>4213.4065742130233</c:v>
                </c:pt>
                <c:pt idx="48">
                  <c:v>4310.8231616733583</c:v>
                </c:pt>
                <c:pt idx="49">
                  <c:v>4409.3530815618151</c:v>
                </c:pt>
                <c:pt idx="50">
                  <c:v>4508.9963338783846</c:v>
                </c:pt>
                <c:pt idx="51">
                  <c:v>4609.7529186230749</c:v>
                </c:pt>
                <c:pt idx="52">
                  <c:v>4711.6228357958826</c:v>
                </c:pt>
                <c:pt idx="53">
                  <c:v>4814.6060853968083</c:v>
                </c:pt>
                <c:pt idx="54">
                  <c:v>4918.7026674258532</c:v>
                </c:pt>
                <c:pt idx="55">
                  <c:v>5023.9125818830162</c:v>
                </c:pt>
                <c:pt idx="56">
                  <c:v>5130.2358287682946</c:v>
                </c:pt>
                <c:pt idx="57">
                  <c:v>5237.6724080816921</c:v>
                </c:pt>
                <c:pt idx="58">
                  <c:v>5346.2223198232095</c:v>
                </c:pt>
                <c:pt idx="59">
                  <c:v>5455.8855639928452</c:v>
                </c:pt>
                <c:pt idx="60">
                  <c:v>5566.6621405905989</c:v>
                </c:pt>
              </c:numCache>
            </c:numRef>
          </c:xVal>
          <c:yVal>
            <c:numRef>
              <c:f>Foglio1!$BQ$28:$BQ$88</c:f>
              <c:numCache>
                <c:formatCode>General</c:formatCode>
                <c:ptCount val="61"/>
                <c:pt idx="0">
                  <c:v>3.4358461215813201E-2</c:v>
                </c:pt>
                <c:pt idx="1">
                  <c:v>3.3664429675647665E-2</c:v>
                </c:pt>
                <c:pt idx="2">
                  <c:v>3.2794201898632185E-2</c:v>
                </c:pt>
                <c:pt idx="3">
                  <c:v>3.2280436849703928E-2</c:v>
                </c:pt>
                <c:pt idx="4">
                  <c:v>3.168229590997506E-2</c:v>
                </c:pt>
                <c:pt idx="5">
                  <c:v>3.0928404717670017E-2</c:v>
                </c:pt>
                <c:pt idx="6">
                  <c:v>3.0330023761082799E-2</c:v>
                </c:pt>
                <c:pt idx="7">
                  <c:v>2.9730917968719218E-2</c:v>
                </c:pt>
                <c:pt idx="8">
                  <c:v>2.9236121417819654E-2</c:v>
                </c:pt>
                <c:pt idx="9">
                  <c:v>2.8756538817331211E-2</c:v>
                </c:pt>
                <c:pt idx="10">
                  <c:v>2.811460046450498E-2</c:v>
                </c:pt>
                <c:pt idx="11">
                  <c:v>2.7794771542833798E-2</c:v>
                </c:pt>
                <c:pt idx="12">
                  <c:v>2.7365251900976224E-2</c:v>
                </c:pt>
                <c:pt idx="13">
                  <c:v>2.6857196669266423E-2</c:v>
                </c:pt>
                <c:pt idx="14">
                  <c:v>2.6367657663819988E-2</c:v>
                </c:pt>
                <c:pt idx="15">
                  <c:v>2.5957511567185107E-2</c:v>
                </c:pt>
                <c:pt idx="16">
                  <c:v>2.5586711496057804E-2</c:v>
                </c:pt>
                <c:pt idx="17">
                  <c:v>2.5283330394535484E-2</c:v>
                </c:pt>
                <c:pt idx="18">
                  <c:v>2.4833746000254342E-2</c:v>
                </c:pt>
                <c:pt idx="19">
                  <c:v>2.4869085142459439E-2</c:v>
                </c:pt>
                <c:pt idx="20">
                  <c:v>2.5157686172395704E-2</c:v>
                </c:pt>
                <c:pt idx="21">
                  <c:v>2.5340990218536717E-2</c:v>
                </c:pt>
                <c:pt idx="22">
                  <c:v>2.5477343123792733E-2</c:v>
                </c:pt>
                <c:pt idx="23">
                  <c:v>2.56180588949315E-2</c:v>
                </c:pt>
                <c:pt idx="24">
                  <c:v>2.5783301508645804E-2</c:v>
                </c:pt>
                <c:pt idx="25">
                  <c:v>2.5934380831240209E-2</c:v>
                </c:pt>
                <c:pt idx="26">
                  <c:v>2.5923920228633615E-2</c:v>
                </c:pt>
                <c:pt idx="27">
                  <c:v>2.6137519946850138E-2</c:v>
                </c:pt>
                <c:pt idx="28">
                  <c:v>2.6231765370671904E-2</c:v>
                </c:pt>
                <c:pt idx="29">
                  <c:v>2.6191674813830071E-2</c:v>
                </c:pt>
                <c:pt idx="30">
                  <c:v>2.6202181502867145E-2</c:v>
                </c:pt>
                <c:pt idx="31">
                  <c:v>2.6188208158135256E-2</c:v>
                </c:pt>
                <c:pt idx="32">
                  <c:v>2.5718531327218977E-2</c:v>
                </c:pt>
                <c:pt idx="33">
                  <c:v>2.5618985601816802E-2</c:v>
                </c:pt>
                <c:pt idx="34">
                  <c:v>2.5220218006646776E-2</c:v>
                </c:pt>
                <c:pt idx="35">
                  <c:v>2.510569771703287E-2</c:v>
                </c:pt>
                <c:pt idx="36">
                  <c:v>2.4950138203907429E-2</c:v>
                </c:pt>
                <c:pt idx="37">
                  <c:v>2.4733874919579953E-2</c:v>
                </c:pt>
                <c:pt idx="38">
                  <c:v>2.4618309443733562E-2</c:v>
                </c:pt>
                <c:pt idx="39">
                  <c:v>2.4511537017698048E-2</c:v>
                </c:pt>
                <c:pt idx="40">
                  <c:v>2.439440112320504E-2</c:v>
                </c:pt>
                <c:pt idx="41">
                  <c:v>2.4345560241739034E-2</c:v>
                </c:pt>
                <c:pt idx="42">
                  <c:v>2.4140007449314396E-2</c:v>
                </c:pt>
                <c:pt idx="43">
                  <c:v>2.4127407244516386E-2</c:v>
                </c:pt>
                <c:pt idx="44">
                  <c:v>2.4036220920997473E-2</c:v>
                </c:pt>
                <c:pt idx="45">
                  <c:v>2.3831939676359631E-2</c:v>
                </c:pt>
                <c:pt idx="46">
                  <c:v>2.3718023369473169E-2</c:v>
                </c:pt>
                <c:pt idx="47">
                  <c:v>2.3647975372045781E-2</c:v>
                </c:pt>
                <c:pt idx="48">
                  <c:v>2.348708344505086E-2</c:v>
                </c:pt>
                <c:pt idx="49">
                  <c:v>2.3434811637999958E-2</c:v>
                </c:pt>
                <c:pt idx="50">
                  <c:v>2.3337039962871089E-2</c:v>
                </c:pt>
                <c:pt idx="51">
                  <c:v>2.3648808734279908E-2</c:v>
                </c:pt>
                <c:pt idx="52">
                  <c:v>2.3418927413614437E-2</c:v>
                </c:pt>
                <c:pt idx="53">
                  <c:v>2.3173739633872162E-2</c:v>
                </c:pt>
                <c:pt idx="54">
                  <c:v>2.3049163736111981E-2</c:v>
                </c:pt>
                <c:pt idx="55">
                  <c:v>2.2981227651901314E-2</c:v>
                </c:pt>
                <c:pt idx="56">
                  <c:v>2.2966490934432718E-2</c:v>
                </c:pt>
                <c:pt idx="57">
                  <c:v>2.2820892028369028E-2</c:v>
                </c:pt>
                <c:pt idx="58">
                  <c:v>2.2658706966095749E-2</c:v>
                </c:pt>
                <c:pt idx="59">
                  <c:v>2.267198353914621E-2</c:v>
                </c:pt>
                <c:pt idx="60">
                  <c:v>2.2629156752476169E-2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AD7-1C4F-81C6-4C51DBBDA5DC}"/>
            </c:ext>
          </c:extLst>
        </c:ser>
        <c:ser>
          <c:idx val="0"/>
          <c:order val="1"/>
          <c:tx>
            <c:v>Ta viscosità 15°C</c:v>
          </c:tx>
          <c:spPr>
            <a:ln w="158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Foglio1!$BY$28:$BY$88</c:f>
              <c:numCache>
                <c:formatCode>General</c:formatCode>
                <c:ptCount val="61"/>
                <c:pt idx="0">
                  <c:v>687.26633632470521</c:v>
                </c:pt>
                <c:pt idx="1">
                  <c:v>722.05919460114342</c:v>
                </c:pt>
                <c:pt idx="2">
                  <c:v>757.71113579798771</c:v>
                </c:pt>
                <c:pt idx="3">
                  <c:v>794.22215991523751</c:v>
                </c:pt>
                <c:pt idx="4">
                  <c:v>831.59226695289328</c:v>
                </c:pt>
                <c:pt idx="5">
                  <c:v>869.82145691095525</c:v>
                </c:pt>
                <c:pt idx="6">
                  <c:v>908.90972978942284</c:v>
                </c:pt>
                <c:pt idx="7">
                  <c:v>948.85708558829651</c:v>
                </c:pt>
                <c:pt idx="8">
                  <c:v>989.66352430757559</c:v>
                </c:pt>
                <c:pt idx="9">
                  <c:v>1031.329045947261</c:v>
                </c:pt>
                <c:pt idx="10">
                  <c:v>1073.8536505073523</c:v>
                </c:pt>
                <c:pt idx="11">
                  <c:v>1117.2373379878491</c:v>
                </c:pt>
                <c:pt idx="12">
                  <c:v>1161.4801083887523</c:v>
                </c:pt>
                <c:pt idx="13">
                  <c:v>1206.581961710061</c:v>
                </c:pt>
                <c:pt idx="14">
                  <c:v>1252.5428979517756</c:v>
                </c:pt>
                <c:pt idx="15">
                  <c:v>1299.3629171138962</c:v>
                </c:pt>
                <c:pt idx="16">
                  <c:v>1347.0420191964226</c:v>
                </c:pt>
                <c:pt idx="17">
                  <c:v>1395.5802041993547</c:v>
                </c:pt>
                <c:pt idx="18">
                  <c:v>1444.9774721226936</c:v>
                </c:pt>
                <c:pt idx="19">
                  <c:v>1495.2338229664374</c:v>
                </c:pt>
                <c:pt idx="20">
                  <c:v>1546.3492567305866</c:v>
                </c:pt>
                <c:pt idx="21">
                  <c:v>1598.3237734151428</c:v>
                </c:pt>
                <c:pt idx="22">
                  <c:v>1651.1573730201044</c:v>
                </c:pt>
                <c:pt idx="23">
                  <c:v>1704.8500555454723</c:v>
                </c:pt>
                <c:pt idx="24">
                  <c:v>1759.4018209912456</c:v>
                </c:pt>
                <c:pt idx="25">
                  <c:v>1814.8126693574247</c:v>
                </c:pt>
                <c:pt idx="26">
                  <c:v>1871.0826006440102</c:v>
                </c:pt>
                <c:pt idx="27">
                  <c:v>1928.2116148510017</c:v>
                </c:pt>
                <c:pt idx="28">
                  <c:v>1986.1997119783989</c:v>
                </c:pt>
                <c:pt idx="29">
                  <c:v>2045.0468920262017</c:v>
                </c:pt>
                <c:pt idx="30">
                  <c:v>2104.7531549944101</c:v>
                </c:pt>
                <c:pt idx="31">
                  <c:v>2165.3185008830251</c:v>
                </c:pt>
                <c:pt idx="32">
                  <c:v>2226.7429296920454</c:v>
                </c:pt>
                <c:pt idx="33">
                  <c:v>2289.0264414214716</c:v>
                </c:pt>
                <c:pt idx="34">
                  <c:v>2352.1690360713042</c:v>
                </c:pt>
                <c:pt idx="35">
                  <c:v>2416.1707136415425</c:v>
                </c:pt>
                <c:pt idx="36">
                  <c:v>2481.0314741321863</c:v>
                </c:pt>
                <c:pt idx="37">
                  <c:v>2546.7513175432364</c:v>
                </c:pt>
                <c:pt idx="38">
                  <c:v>2613.3302438746919</c:v>
                </c:pt>
                <c:pt idx="39">
                  <c:v>2680.7682531265541</c:v>
                </c:pt>
                <c:pt idx="40">
                  <c:v>2749.0653452988208</c:v>
                </c:pt>
                <c:pt idx="41">
                  <c:v>2818.2215203914948</c:v>
                </c:pt>
                <c:pt idx="42">
                  <c:v>2888.2367784045737</c:v>
                </c:pt>
                <c:pt idx="43">
                  <c:v>2959.1111193380607</c:v>
                </c:pt>
                <c:pt idx="44">
                  <c:v>3030.8445431919508</c:v>
                </c:pt>
                <c:pt idx="45">
                  <c:v>3103.4370499662482</c:v>
                </c:pt>
                <c:pt idx="46">
                  <c:v>3176.88863966095</c:v>
                </c:pt>
                <c:pt idx="47">
                  <c:v>3251.1993122760591</c:v>
                </c:pt>
                <c:pt idx="48">
                  <c:v>3326.3690678115731</c:v>
                </c:pt>
                <c:pt idx="49">
                  <c:v>3402.3979062674962</c:v>
                </c:pt>
                <c:pt idx="50">
                  <c:v>3479.285827643821</c:v>
                </c:pt>
                <c:pt idx="51">
                  <c:v>3557.0328319405535</c:v>
                </c:pt>
                <c:pt idx="52">
                  <c:v>3635.6389191576914</c:v>
                </c:pt>
                <c:pt idx="53">
                  <c:v>3715.1040892952351</c:v>
                </c:pt>
                <c:pt idx="54">
                  <c:v>3795.4283423531861</c:v>
                </c:pt>
                <c:pt idx="55">
                  <c:v>3876.6116783315429</c:v>
                </c:pt>
                <c:pt idx="56">
                  <c:v>3958.6540972303023</c:v>
                </c:pt>
                <c:pt idx="57">
                  <c:v>4041.555599049469</c:v>
                </c:pt>
                <c:pt idx="58">
                  <c:v>4125.3161837890439</c:v>
                </c:pt>
                <c:pt idx="59">
                  <c:v>4209.9358514490232</c:v>
                </c:pt>
                <c:pt idx="60">
                  <c:v>4295.4146020294093</c:v>
                </c:pt>
              </c:numCache>
            </c:numRef>
          </c:xVal>
          <c:yVal>
            <c:numRef>
              <c:f>Foglio1!$BQ$28:$BQ$88</c:f>
              <c:numCache>
                <c:formatCode>General</c:formatCode>
                <c:ptCount val="61"/>
                <c:pt idx="0">
                  <c:v>3.4358461215813201E-2</c:v>
                </c:pt>
                <c:pt idx="1">
                  <c:v>3.3664429675647665E-2</c:v>
                </c:pt>
                <c:pt idx="2">
                  <c:v>3.2794201898632185E-2</c:v>
                </c:pt>
                <c:pt idx="3">
                  <c:v>3.2280436849703928E-2</c:v>
                </c:pt>
                <c:pt idx="4">
                  <c:v>3.168229590997506E-2</c:v>
                </c:pt>
                <c:pt idx="5">
                  <c:v>3.0928404717670017E-2</c:v>
                </c:pt>
                <c:pt idx="6">
                  <c:v>3.0330023761082799E-2</c:v>
                </c:pt>
                <c:pt idx="7">
                  <c:v>2.9730917968719218E-2</c:v>
                </c:pt>
                <c:pt idx="8">
                  <c:v>2.9236121417819654E-2</c:v>
                </c:pt>
                <c:pt idx="9">
                  <c:v>2.8756538817331211E-2</c:v>
                </c:pt>
                <c:pt idx="10">
                  <c:v>2.811460046450498E-2</c:v>
                </c:pt>
                <c:pt idx="11">
                  <c:v>2.7794771542833798E-2</c:v>
                </c:pt>
                <c:pt idx="12">
                  <c:v>2.7365251900976224E-2</c:v>
                </c:pt>
                <c:pt idx="13">
                  <c:v>2.6857196669266423E-2</c:v>
                </c:pt>
                <c:pt idx="14">
                  <c:v>2.6367657663819988E-2</c:v>
                </c:pt>
                <c:pt idx="15">
                  <c:v>2.5957511567185107E-2</c:v>
                </c:pt>
                <c:pt idx="16">
                  <c:v>2.5586711496057804E-2</c:v>
                </c:pt>
                <c:pt idx="17">
                  <c:v>2.5283330394535484E-2</c:v>
                </c:pt>
                <c:pt idx="18">
                  <c:v>2.4833746000254342E-2</c:v>
                </c:pt>
                <c:pt idx="19">
                  <c:v>2.4869085142459439E-2</c:v>
                </c:pt>
                <c:pt idx="20">
                  <c:v>2.5157686172395704E-2</c:v>
                </c:pt>
                <c:pt idx="21">
                  <c:v>2.5340990218536717E-2</c:v>
                </c:pt>
                <c:pt idx="22">
                  <c:v>2.5477343123792733E-2</c:v>
                </c:pt>
                <c:pt idx="23">
                  <c:v>2.56180588949315E-2</c:v>
                </c:pt>
                <c:pt idx="24">
                  <c:v>2.5783301508645804E-2</c:v>
                </c:pt>
                <c:pt idx="25">
                  <c:v>2.5934380831240209E-2</c:v>
                </c:pt>
                <c:pt idx="26">
                  <c:v>2.5923920228633615E-2</c:v>
                </c:pt>
                <c:pt idx="27">
                  <c:v>2.6137519946850138E-2</c:v>
                </c:pt>
                <c:pt idx="28">
                  <c:v>2.6231765370671904E-2</c:v>
                </c:pt>
                <c:pt idx="29">
                  <c:v>2.6191674813830071E-2</c:v>
                </c:pt>
                <c:pt idx="30">
                  <c:v>2.6202181502867145E-2</c:v>
                </c:pt>
                <c:pt idx="31">
                  <c:v>2.6188208158135256E-2</c:v>
                </c:pt>
                <c:pt idx="32">
                  <c:v>2.5718531327218977E-2</c:v>
                </c:pt>
                <c:pt idx="33">
                  <c:v>2.5618985601816802E-2</c:v>
                </c:pt>
                <c:pt idx="34">
                  <c:v>2.5220218006646776E-2</c:v>
                </c:pt>
                <c:pt idx="35">
                  <c:v>2.510569771703287E-2</c:v>
                </c:pt>
                <c:pt idx="36">
                  <c:v>2.4950138203907429E-2</c:v>
                </c:pt>
                <c:pt idx="37">
                  <c:v>2.4733874919579953E-2</c:v>
                </c:pt>
                <c:pt idx="38">
                  <c:v>2.4618309443733562E-2</c:v>
                </c:pt>
                <c:pt idx="39">
                  <c:v>2.4511537017698048E-2</c:v>
                </c:pt>
                <c:pt idx="40">
                  <c:v>2.439440112320504E-2</c:v>
                </c:pt>
                <c:pt idx="41">
                  <c:v>2.4345560241739034E-2</c:v>
                </c:pt>
                <c:pt idx="42">
                  <c:v>2.4140007449314396E-2</c:v>
                </c:pt>
                <c:pt idx="43">
                  <c:v>2.4127407244516386E-2</c:v>
                </c:pt>
                <c:pt idx="44">
                  <c:v>2.4036220920997473E-2</c:v>
                </c:pt>
                <c:pt idx="45">
                  <c:v>2.3831939676359631E-2</c:v>
                </c:pt>
                <c:pt idx="46">
                  <c:v>2.3718023369473169E-2</c:v>
                </c:pt>
                <c:pt idx="47">
                  <c:v>2.3647975372045781E-2</c:v>
                </c:pt>
                <c:pt idx="48">
                  <c:v>2.348708344505086E-2</c:v>
                </c:pt>
                <c:pt idx="49">
                  <c:v>2.3434811637999958E-2</c:v>
                </c:pt>
                <c:pt idx="50">
                  <c:v>2.3337039962871089E-2</c:v>
                </c:pt>
                <c:pt idx="51">
                  <c:v>2.3648808734279908E-2</c:v>
                </c:pt>
                <c:pt idx="52">
                  <c:v>2.3418927413614437E-2</c:v>
                </c:pt>
                <c:pt idx="53">
                  <c:v>2.3173739633872162E-2</c:v>
                </c:pt>
                <c:pt idx="54">
                  <c:v>2.3049163736111981E-2</c:v>
                </c:pt>
                <c:pt idx="55">
                  <c:v>2.2981227651901314E-2</c:v>
                </c:pt>
                <c:pt idx="56">
                  <c:v>2.2966490934432718E-2</c:v>
                </c:pt>
                <c:pt idx="57">
                  <c:v>2.2820892028369028E-2</c:v>
                </c:pt>
                <c:pt idx="58">
                  <c:v>2.2658706966095749E-2</c:v>
                </c:pt>
                <c:pt idx="59">
                  <c:v>2.267198353914621E-2</c:v>
                </c:pt>
                <c:pt idx="60">
                  <c:v>2.2629156752476169E-2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AD7-1C4F-81C6-4C51DBBDA5DC}"/>
            </c:ext>
          </c:extLst>
        </c:ser>
        <c:ser>
          <c:idx val="2"/>
          <c:order val="2"/>
          <c:tx>
            <c:v>Ta Viscosità 28°C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Foglio1!$CA$28:$CA$88</c:f>
              <c:numCache>
                <c:formatCode>General</c:formatCode>
                <c:ptCount val="61"/>
                <c:pt idx="0">
                  <c:v>1277.4440711312641</c:v>
                </c:pt>
                <c:pt idx="1">
                  <c:v>1342.1146772322843</c:v>
                </c:pt>
                <c:pt idx="2">
                  <c:v>1408.3820884222189</c:v>
                </c:pt>
                <c:pt idx="3">
                  <c:v>1476.2463047010672</c:v>
                </c:pt>
                <c:pt idx="4">
                  <c:v>1545.7073260688294</c:v>
                </c:pt>
                <c:pt idx="5">
                  <c:v>1616.7651525255062</c:v>
                </c:pt>
                <c:pt idx="6">
                  <c:v>1689.419784071097</c:v>
                </c:pt>
                <c:pt idx="7">
                  <c:v>1763.6712207056019</c:v>
                </c:pt>
                <c:pt idx="8">
                  <c:v>1839.5194624290202</c:v>
                </c:pt>
                <c:pt idx="9">
                  <c:v>1916.9645092413534</c:v>
                </c:pt>
                <c:pt idx="10">
                  <c:v>1996.0063611426006</c:v>
                </c:pt>
                <c:pt idx="11">
                  <c:v>2076.6450181327614</c:v>
                </c:pt>
                <c:pt idx="12">
                  <c:v>2158.8804802118375</c:v>
                </c:pt>
                <c:pt idx="13">
                  <c:v>2242.7127473798259</c:v>
                </c:pt>
                <c:pt idx="14">
                  <c:v>2328.141819636729</c:v>
                </c:pt>
                <c:pt idx="15">
                  <c:v>2415.1676969825467</c:v>
                </c:pt>
                <c:pt idx="16">
                  <c:v>2503.790379417278</c:v>
                </c:pt>
                <c:pt idx="17">
                  <c:v>2594.0098669409231</c:v>
                </c:pt>
                <c:pt idx="18">
                  <c:v>2685.8261595534841</c:v>
                </c:pt>
                <c:pt idx="19">
                  <c:v>2779.2392572549575</c:v>
                </c:pt>
                <c:pt idx="20">
                  <c:v>2874.2491600453432</c:v>
                </c:pt>
                <c:pt idx="21">
                  <c:v>2970.8558679246462</c:v>
                </c:pt>
                <c:pt idx="22">
                  <c:v>3069.059380892862</c:v>
                </c:pt>
                <c:pt idx="23">
                  <c:v>3168.8596989499924</c:v>
                </c:pt>
                <c:pt idx="24">
                  <c:v>3270.2568220960361</c:v>
                </c:pt>
                <c:pt idx="25">
                  <c:v>3373.2507503309939</c:v>
                </c:pt>
                <c:pt idx="26">
                  <c:v>3477.8414836548668</c:v>
                </c:pt>
                <c:pt idx="27">
                  <c:v>3584.0290220676534</c:v>
                </c:pt>
                <c:pt idx="28">
                  <c:v>3691.8133655693541</c:v>
                </c:pt>
                <c:pt idx="29">
                  <c:v>3801.1945141599685</c:v>
                </c:pt>
                <c:pt idx="30">
                  <c:v>3912.1724678394962</c:v>
                </c:pt>
                <c:pt idx="31">
                  <c:v>4024.7472266079399</c:v>
                </c:pt>
                <c:pt idx="32">
                  <c:v>4138.9187904652963</c:v>
                </c:pt>
                <c:pt idx="33">
                  <c:v>4254.6871594115673</c:v>
                </c:pt>
                <c:pt idx="34">
                  <c:v>4372.0523334467516</c:v>
                </c:pt>
                <c:pt idx="35">
                  <c:v>4491.014312570851</c:v>
                </c:pt>
                <c:pt idx="36">
                  <c:v>4611.5730967838645</c:v>
                </c:pt>
                <c:pt idx="37">
                  <c:v>4733.7286860857912</c:v>
                </c:pt>
                <c:pt idx="38">
                  <c:v>4857.4810804766321</c:v>
                </c:pt>
                <c:pt idx="39">
                  <c:v>4982.8302799563889</c:v>
                </c:pt>
                <c:pt idx="40">
                  <c:v>5109.7762845250563</c:v>
                </c:pt>
                <c:pt idx="41">
                  <c:v>5238.3190941826397</c:v>
                </c:pt>
                <c:pt idx="42">
                  <c:v>5368.4587089291372</c:v>
                </c:pt>
                <c:pt idx="43">
                  <c:v>5500.1951287645516</c:v>
                </c:pt>
                <c:pt idx="44">
                  <c:v>5633.5283536888755</c:v>
                </c:pt>
                <c:pt idx="45">
                  <c:v>5768.4583837021164</c:v>
                </c:pt>
                <c:pt idx="46">
                  <c:v>5904.9852188042687</c:v>
                </c:pt>
                <c:pt idx="47">
                  <c:v>6043.108858995336</c:v>
                </c:pt>
                <c:pt idx="48">
                  <c:v>6182.8293042753176</c:v>
                </c:pt>
                <c:pt idx="49">
                  <c:v>6324.1465546442178</c:v>
                </c:pt>
                <c:pt idx="50">
                  <c:v>6467.0606101020248</c:v>
                </c:pt>
                <c:pt idx="51">
                  <c:v>6611.5714706487506</c:v>
                </c:pt>
                <c:pt idx="52">
                  <c:v>6757.6791362843878</c:v>
                </c:pt>
                <c:pt idx="53">
                  <c:v>6905.3836070089401</c:v>
                </c:pt>
                <c:pt idx="54">
                  <c:v>7054.6848828224074</c:v>
                </c:pt>
                <c:pt idx="55">
                  <c:v>7205.5829637247907</c:v>
                </c:pt>
                <c:pt idx="56">
                  <c:v>7358.0778497160809</c:v>
                </c:pt>
                <c:pt idx="57">
                  <c:v>7512.1695407962889</c:v>
                </c:pt>
                <c:pt idx="58">
                  <c:v>7667.8580369654137</c:v>
                </c:pt>
                <c:pt idx="59">
                  <c:v>7825.1433382234509</c:v>
                </c:pt>
                <c:pt idx="60">
                  <c:v>7984.0254445704022</c:v>
                </c:pt>
              </c:numCache>
            </c:numRef>
          </c:xVal>
          <c:yVal>
            <c:numRef>
              <c:f>Foglio1!$BQ$28:$BQ$88</c:f>
              <c:numCache>
                <c:formatCode>General</c:formatCode>
                <c:ptCount val="61"/>
                <c:pt idx="0">
                  <c:v>3.4358461215813201E-2</c:v>
                </c:pt>
                <c:pt idx="1">
                  <c:v>3.3664429675647665E-2</c:v>
                </c:pt>
                <c:pt idx="2">
                  <c:v>3.2794201898632185E-2</c:v>
                </c:pt>
                <c:pt idx="3">
                  <c:v>3.2280436849703928E-2</c:v>
                </c:pt>
                <c:pt idx="4">
                  <c:v>3.168229590997506E-2</c:v>
                </c:pt>
                <c:pt idx="5">
                  <c:v>3.0928404717670017E-2</c:v>
                </c:pt>
                <c:pt idx="6">
                  <c:v>3.0330023761082799E-2</c:v>
                </c:pt>
                <c:pt idx="7">
                  <c:v>2.9730917968719218E-2</c:v>
                </c:pt>
                <c:pt idx="8">
                  <c:v>2.9236121417819654E-2</c:v>
                </c:pt>
                <c:pt idx="9">
                  <c:v>2.8756538817331211E-2</c:v>
                </c:pt>
                <c:pt idx="10">
                  <c:v>2.811460046450498E-2</c:v>
                </c:pt>
                <c:pt idx="11">
                  <c:v>2.7794771542833798E-2</c:v>
                </c:pt>
                <c:pt idx="12">
                  <c:v>2.7365251900976224E-2</c:v>
                </c:pt>
                <c:pt idx="13">
                  <c:v>2.6857196669266423E-2</c:v>
                </c:pt>
                <c:pt idx="14">
                  <c:v>2.6367657663819988E-2</c:v>
                </c:pt>
                <c:pt idx="15">
                  <c:v>2.5957511567185107E-2</c:v>
                </c:pt>
                <c:pt idx="16">
                  <c:v>2.5586711496057804E-2</c:v>
                </c:pt>
                <c:pt idx="17">
                  <c:v>2.5283330394535484E-2</c:v>
                </c:pt>
                <c:pt idx="18">
                  <c:v>2.4833746000254342E-2</c:v>
                </c:pt>
                <c:pt idx="19">
                  <c:v>2.4869085142459439E-2</c:v>
                </c:pt>
                <c:pt idx="20">
                  <c:v>2.5157686172395704E-2</c:v>
                </c:pt>
                <c:pt idx="21">
                  <c:v>2.5340990218536717E-2</c:v>
                </c:pt>
                <c:pt idx="22">
                  <c:v>2.5477343123792733E-2</c:v>
                </c:pt>
                <c:pt idx="23">
                  <c:v>2.56180588949315E-2</c:v>
                </c:pt>
                <c:pt idx="24">
                  <c:v>2.5783301508645804E-2</c:v>
                </c:pt>
                <c:pt idx="25">
                  <c:v>2.5934380831240209E-2</c:v>
                </c:pt>
                <c:pt idx="26">
                  <c:v>2.5923920228633615E-2</c:v>
                </c:pt>
                <c:pt idx="27">
                  <c:v>2.6137519946850138E-2</c:v>
                </c:pt>
                <c:pt idx="28">
                  <c:v>2.6231765370671904E-2</c:v>
                </c:pt>
                <c:pt idx="29">
                  <c:v>2.6191674813830071E-2</c:v>
                </c:pt>
                <c:pt idx="30">
                  <c:v>2.6202181502867145E-2</c:v>
                </c:pt>
                <c:pt idx="31">
                  <c:v>2.6188208158135256E-2</c:v>
                </c:pt>
                <c:pt idx="32">
                  <c:v>2.5718531327218977E-2</c:v>
                </c:pt>
                <c:pt idx="33">
                  <c:v>2.5618985601816802E-2</c:v>
                </c:pt>
                <c:pt idx="34">
                  <c:v>2.5220218006646776E-2</c:v>
                </c:pt>
                <c:pt idx="35">
                  <c:v>2.510569771703287E-2</c:v>
                </c:pt>
                <c:pt idx="36">
                  <c:v>2.4950138203907429E-2</c:v>
                </c:pt>
                <c:pt idx="37">
                  <c:v>2.4733874919579953E-2</c:v>
                </c:pt>
                <c:pt idx="38">
                  <c:v>2.4618309443733562E-2</c:v>
                </c:pt>
                <c:pt idx="39">
                  <c:v>2.4511537017698048E-2</c:v>
                </c:pt>
                <c:pt idx="40">
                  <c:v>2.439440112320504E-2</c:v>
                </c:pt>
                <c:pt idx="41">
                  <c:v>2.4345560241739034E-2</c:v>
                </c:pt>
                <c:pt idx="42">
                  <c:v>2.4140007449314396E-2</c:v>
                </c:pt>
                <c:pt idx="43">
                  <c:v>2.4127407244516386E-2</c:v>
                </c:pt>
                <c:pt idx="44">
                  <c:v>2.4036220920997473E-2</c:v>
                </c:pt>
                <c:pt idx="45">
                  <c:v>2.3831939676359631E-2</c:v>
                </c:pt>
                <c:pt idx="46">
                  <c:v>2.3718023369473169E-2</c:v>
                </c:pt>
                <c:pt idx="47">
                  <c:v>2.3647975372045781E-2</c:v>
                </c:pt>
                <c:pt idx="48">
                  <c:v>2.348708344505086E-2</c:v>
                </c:pt>
                <c:pt idx="49">
                  <c:v>2.3434811637999958E-2</c:v>
                </c:pt>
                <c:pt idx="50">
                  <c:v>2.3337039962871089E-2</c:v>
                </c:pt>
                <c:pt idx="51">
                  <c:v>2.3648808734279908E-2</c:v>
                </c:pt>
                <c:pt idx="52">
                  <c:v>2.3418927413614437E-2</c:v>
                </c:pt>
                <c:pt idx="53">
                  <c:v>2.3173739633872162E-2</c:v>
                </c:pt>
                <c:pt idx="54">
                  <c:v>2.3049163736111981E-2</c:v>
                </c:pt>
                <c:pt idx="55">
                  <c:v>2.2981227651901314E-2</c:v>
                </c:pt>
                <c:pt idx="56">
                  <c:v>2.2966490934432718E-2</c:v>
                </c:pt>
                <c:pt idx="57">
                  <c:v>2.2820892028369028E-2</c:v>
                </c:pt>
                <c:pt idx="58">
                  <c:v>2.2658706966095749E-2</c:v>
                </c:pt>
                <c:pt idx="59">
                  <c:v>2.267198353914621E-2</c:v>
                </c:pt>
                <c:pt idx="60">
                  <c:v>2.2629156752476169E-2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AD7-1C4F-81C6-4C51DBBDA5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3347839"/>
        <c:axId val="2108657968"/>
      </c:scatterChart>
      <c:valAx>
        <c:axId val="5933478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3600" b="1"/>
                  <a:t>Ta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3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108657968"/>
        <c:crosses val="autoZero"/>
        <c:crossBetween val="midCat"/>
      </c:valAx>
      <c:valAx>
        <c:axId val="2108657968"/>
        <c:scaling>
          <c:orientation val="minMax"/>
          <c:min val="0.0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3600" b="1" dirty="0"/>
                  <a:t>Ct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9334783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52416909252395E-2"/>
          <c:y val="2.821870376705073E-2"/>
          <c:w val="0.94112388588620255"/>
          <c:h val="0.74865255422363042"/>
        </c:manualLayout>
      </c:layout>
      <c:scatterChart>
        <c:scatterStyle val="lineMarker"/>
        <c:varyColors val="0"/>
        <c:ser>
          <c:idx val="1"/>
          <c:order val="0"/>
          <c:tx>
            <c:v>Ta e Ct standard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Foglio1!$BO$28:$BO$88</c:f>
              <c:numCache>
                <c:formatCode>General</c:formatCode>
                <c:ptCount val="61"/>
                <c:pt idx="0">
                  <c:v>890.66594249449554</c:v>
                </c:pt>
                <c:pt idx="1">
                  <c:v>935.75590583327937</c:v>
                </c:pt>
                <c:pt idx="2">
                  <c:v>981.95920160018147</c:v>
                </c:pt>
                <c:pt idx="3">
                  <c:v>1029.2758297952016</c:v>
                </c:pt>
                <c:pt idx="4">
                  <c:v>1077.7057904183396</c:v>
                </c:pt>
                <c:pt idx="5">
                  <c:v>1127.2490834695961</c:v>
                </c:pt>
                <c:pt idx="6">
                  <c:v>1177.9057089489706</c:v>
                </c:pt>
                <c:pt idx="7">
                  <c:v>1229.6756668564633</c:v>
                </c:pt>
                <c:pt idx="8">
                  <c:v>1282.5589571920736</c:v>
                </c:pt>
                <c:pt idx="9">
                  <c:v>1336.5555799558024</c:v>
                </c:pt>
                <c:pt idx="10">
                  <c:v>1391.6655351476497</c:v>
                </c:pt>
                <c:pt idx="11">
                  <c:v>1447.8888227676146</c:v>
                </c:pt>
                <c:pt idx="12">
                  <c:v>1505.2254428156982</c:v>
                </c:pt>
                <c:pt idx="13">
                  <c:v>1563.6753952918993</c:v>
                </c:pt>
                <c:pt idx="14">
                  <c:v>1623.2386801962184</c:v>
                </c:pt>
                <c:pt idx="15">
                  <c:v>1683.9152975286561</c:v>
                </c:pt>
                <c:pt idx="16">
                  <c:v>1745.7052472892117</c:v>
                </c:pt>
                <c:pt idx="17">
                  <c:v>1808.6085294778852</c:v>
                </c:pt>
                <c:pt idx="18">
                  <c:v>1872.6251440946778</c:v>
                </c:pt>
                <c:pt idx="19">
                  <c:v>1937.7550911395876</c:v>
                </c:pt>
                <c:pt idx="20">
                  <c:v>2003.9983706126145</c:v>
                </c:pt>
                <c:pt idx="21">
                  <c:v>2071.3549825137616</c:v>
                </c:pt>
                <c:pt idx="22">
                  <c:v>2139.8249268430254</c:v>
                </c:pt>
                <c:pt idx="23">
                  <c:v>2209.4082036004083</c:v>
                </c:pt>
                <c:pt idx="24">
                  <c:v>2280.104812785909</c:v>
                </c:pt>
                <c:pt idx="25">
                  <c:v>2351.9147543995273</c:v>
                </c:pt>
                <c:pt idx="26">
                  <c:v>2424.8380284412642</c:v>
                </c:pt>
                <c:pt idx="27">
                  <c:v>2498.8746349111193</c:v>
                </c:pt>
                <c:pt idx="28">
                  <c:v>2574.024573809093</c:v>
                </c:pt>
                <c:pt idx="29">
                  <c:v>2650.2878451351839</c:v>
                </c:pt>
                <c:pt idx="30">
                  <c:v>2727.664448889393</c:v>
                </c:pt>
                <c:pt idx="31">
                  <c:v>2806.1543850717208</c:v>
                </c:pt>
                <c:pt idx="32">
                  <c:v>2885.7576536821662</c:v>
                </c:pt>
                <c:pt idx="33">
                  <c:v>2966.4742547207297</c:v>
                </c:pt>
                <c:pt idx="34">
                  <c:v>3048.3041881874115</c:v>
                </c:pt>
                <c:pt idx="35">
                  <c:v>3131.2474540822118</c:v>
                </c:pt>
                <c:pt idx="36">
                  <c:v>3215.3040524051298</c:v>
                </c:pt>
                <c:pt idx="37">
                  <c:v>3300.4739831561656</c:v>
                </c:pt>
                <c:pt idx="38">
                  <c:v>3386.7572463353195</c:v>
                </c:pt>
                <c:pt idx="39">
                  <c:v>3474.1538419425929</c:v>
                </c:pt>
                <c:pt idx="40">
                  <c:v>3562.6637699779822</c:v>
                </c:pt>
                <c:pt idx="41">
                  <c:v>3652.287030441491</c:v>
                </c:pt>
                <c:pt idx="42">
                  <c:v>3743.0236233331175</c:v>
                </c:pt>
                <c:pt idx="43">
                  <c:v>3834.8735486528644</c:v>
                </c:pt>
                <c:pt idx="44">
                  <c:v>3927.8368064007259</c:v>
                </c:pt>
                <c:pt idx="45">
                  <c:v>4021.9133965767082</c:v>
                </c:pt>
                <c:pt idx="46">
                  <c:v>4117.1033191808065</c:v>
                </c:pt>
                <c:pt idx="47">
                  <c:v>4213.4065742130233</c:v>
                </c:pt>
                <c:pt idx="48">
                  <c:v>4310.8231616733583</c:v>
                </c:pt>
                <c:pt idx="49">
                  <c:v>4409.3530815618151</c:v>
                </c:pt>
                <c:pt idx="50">
                  <c:v>4508.9963338783846</c:v>
                </c:pt>
                <c:pt idx="51">
                  <c:v>4609.7529186230749</c:v>
                </c:pt>
                <c:pt idx="52">
                  <c:v>4711.6228357958826</c:v>
                </c:pt>
                <c:pt idx="53">
                  <c:v>4814.6060853968083</c:v>
                </c:pt>
                <c:pt idx="54">
                  <c:v>4918.7026674258532</c:v>
                </c:pt>
                <c:pt idx="55">
                  <c:v>5023.9125818830162</c:v>
                </c:pt>
                <c:pt idx="56">
                  <c:v>5130.2358287682946</c:v>
                </c:pt>
                <c:pt idx="57">
                  <c:v>5237.6724080816921</c:v>
                </c:pt>
                <c:pt idx="58">
                  <c:v>5346.2223198232095</c:v>
                </c:pt>
                <c:pt idx="59">
                  <c:v>5455.8855639928452</c:v>
                </c:pt>
                <c:pt idx="60">
                  <c:v>5566.6621405905989</c:v>
                </c:pt>
              </c:numCache>
            </c:numRef>
          </c:xVal>
          <c:yVal>
            <c:numRef>
              <c:f>Foglio1!$BQ$28:$BQ$88</c:f>
              <c:numCache>
                <c:formatCode>General</c:formatCode>
                <c:ptCount val="61"/>
                <c:pt idx="0">
                  <c:v>3.4358461215813201E-2</c:v>
                </c:pt>
                <c:pt idx="1">
                  <c:v>3.3664429675647665E-2</c:v>
                </c:pt>
                <c:pt idx="2">
                  <c:v>3.2794201898632185E-2</c:v>
                </c:pt>
                <c:pt idx="3">
                  <c:v>3.2280436849703928E-2</c:v>
                </c:pt>
                <c:pt idx="4">
                  <c:v>3.168229590997506E-2</c:v>
                </c:pt>
                <c:pt idx="5">
                  <c:v>3.0928404717670017E-2</c:v>
                </c:pt>
                <c:pt idx="6">
                  <c:v>3.0330023761082799E-2</c:v>
                </c:pt>
                <c:pt idx="7">
                  <c:v>2.9730917968719218E-2</c:v>
                </c:pt>
                <c:pt idx="8">
                  <c:v>2.9236121417819654E-2</c:v>
                </c:pt>
                <c:pt idx="9">
                  <c:v>2.8756538817331211E-2</c:v>
                </c:pt>
                <c:pt idx="10">
                  <c:v>2.811460046450498E-2</c:v>
                </c:pt>
                <c:pt idx="11">
                  <c:v>2.7794771542833798E-2</c:v>
                </c:pt>
                <c:pt idx="12">
                  <c:v>2.7365251900976224E-2</c:v>
                </c:pt>
                <c:pt idx="13">
                  <c:v>2.6857196669266423E-2</c:v>
                </c:pt>
                <c:pt idx="14">
                  <c:v>2.6367657663819988E-2</c:v>
                </c:pt>
                <c:pt idx="15">
                  <c:v>2.5957511567185107E-2</c:v>
                </c:pt>
                <c:pt idx="16">
                  <c:v>2.5586711496057804E-2</c:v>
                </c:pt>
                <c:pt idx="17">
                  <c:v>2.5283330394535484E-2</c:v>
                </c:pt>
                <c:pt idx="18">
                  <c:v>2.4833746000254342E-2</c:v>
                </c:pt>
                <c:pt idx="19">
                  <c:v>2.4869085142459439E-2</c:v>
                </c:pt>
                <c:pt idx="20">
                  <c:v>2.5157686172395704E-2</c:v>
                </c:pt>
                <c:pt idx="21">
                  <c:v>2.5340990218536717E-2</c:v>
                </c:pt>
                <c:pt idx="22">
                  <c:v>2.5477343123792733E-2</c:v>
                </c:pt>
                <c:pt idx="23">
                  <c:v>2.56180588949315E-2</c:v>
                </c:pt>
                <c:pt idx="24">
                  <c:v>2.5783301508645804E-2</c:v>
                </c:pt>
                <c:pt idx="25">
                  <c:v>2.5934380831240209E-2</c:v>
                </c:pt>
                <c:pt idx="26">
                  <c:v>2.5923920228633615E-2</c:v>
                </c:pt>
                <c:pt idx="27">
                  <c:v>2.6137519946850138E-2</c:v>
                </c:pt>
                <c:pt idx="28">
                  <c:v>2.6231765370671904E-2</c:v>
                </c:pt>
                <c:pt idx="29">
                  <c:v>2.6191674813830071E-2</c:v>
                </c:pt>
                <c:pt idx="30">
                  <c:v>2.6202181502867145E-2</c:v>
                </c:pt>
                <c:pt idx="31">
                  <c:v>2.6188208158135256E-2</c:v>
                </c:pt>
                <c:pt idx="32">
                  <c:v>2.5718531327218977E-2</c:v>
                </c:pt>
                <c:pt idx="33">
                  <c:v>2.5618985601816802E-2</c:v>
                </c:pt>
                <c:pt idx="34">
                  <c:v>2.5220218006646776E-2</c:v>
                </c:pt>
                <c:pt idx="35">
                  <c:v>2.510569771703287E-2</c:v>
                </c:pt>
                <c:pt idx="36">
                  <c:v>2.4950138203907429E-2</c:v>
                </c:pt>
                <c:pt idx="37">
                  <c:v>2.4733874919579953E-2</c:v>
                </c:pt>
                <c:pt idx="38">
                  <c:v>2.4618309443733562E-2</c:v>
                </c:pt>
                <c:pt idx="39">
                  <c:v>2.4511537017698048E-2</c:v>
                </c:pt>
                <c:pt idx="40">
                  <c:v>2.439440112320504E-2</c:v>
                </c:pt>
                <c:pt idx="41">
                  <c:v>2.4345560241739034E-2</c:v>
                </c:pt>
                <c:pt idx="42">
                  <c:v>2.4140007449314396E-2</c:v>
                </c:pt>
                <c:pt idx="43">
                  <c:v>2.4127407244516386E-2</c:v>
                </c:pt>
                <c:pt idx="44">
                  <c:v>2.4036220920997473E-2</c:v>
                </c:pt>
                <c:pt idx="45">
                  <c:v>2.3831939676359631E-2</c:v>
                </c:pt>
                <c:pt idx="46">
                  <c:v>2.3718023369473169E-2</c:v>
                </c:pt>
                <c:pt idx="47">
                  <c:v>2.3647975372045781E-2</c:v>
                </c:pt>
                <c:pt idx="48">
                  <c:v>2.348708344505086E-2</c:v>
                </c:pt>
                <c:pt idx="49">
                  <c:v>2.3434811637999958E-2</c:v>
                </c:pt>
                <c:pt idx="50">
                  <c:v>2.3337039962871089E-2</c:v>
                </c:pt>
                <c:pt idx="51">
                  <c:v>2.3648808734279908E-2</c:v>
                </c:pt>
                <c:pt idx="52">
                  <c:v>2.3418927413614437E-2</c:v>
                </c:pt>
                <c:pt idx="53">
                  <c:v>2.3173739633872162E-2</c:v>
                </c:pt>
                <c:pt idx="54">
                  <c:v>2.3049163736111981E-2</c:v>
                </c:pt>
                <c:pt idx="55">
                  <c:v>2.2981227651901314E-2</c:v>
                </c:pt>
                <c:pt idx="56">
                  <c:v>2.2966490934432718E-2</c:v>
                </c:pt>
                <c:pt idx="57">
                  <c:v>2.2820892028369028E-2</c:v>
                </c:pt>
                <c:pt idx="58">
                  <c:v>2.2658706966095749E-2</c:v>
                </c:pt>
                <c:pt idx="59">
                  <c:v>2.267198353914621E-2</c:v>
                </c:pt>
                <c:pt idx="60">
                  <c:v>2.2629156752476169E-2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D5A-A44D-B609-78D8CBC0E4CC}"/>
            </c:ext>
          </c:extLst>
        </c:ser>
        <c:ser>
          <c:idx val="0"/>
          <c:order val="1"/>
          <c:tx>
            <c:v>Ta con Reff, Gap, R0 max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Foglio1!$BS$28:$BS$88</c:f>
              <c:numCache>
                <c:formatCode>General</c:formatCode>
                <c:ptCount val="61"/>
                <c:pt idx="0">
                  <c:v>1087.4004964318224</c:v>
                </c:pt>
                <c:pt idx="1">
                  <c:v>1142.4501465636831</c:v>
                </c:pt>
                <c:pt idx="2">
                  <c:v>1198.8590473160841</c:v>
                </c:pt>
                <c:pt idx="3">
                  <c:v>1256.6271986890247</c:v>
                </c:pt>
                <c:pt idx="4">
                  <c:v>1315.7546006825048</c:v>
                </c:pt>
                <c:pt idx="5">
                  <c:v>1376.2412532965252</c:v>
                </c:pt>
                <c:pt idx="6">
                  <c:v>1438.0871565310852</c:v>
                </c:pt>
                <c:pt idx="7">
                  <c:v>1501.2923103861849</c:v>
                </c:pt>
                <c:pt idx="8">
                  <c:v>1565.856714861824</c:v>
                </c:pt>
                <c:pt idx="9">
                  <c:v>1631.7803699580031</c:v>
                </c:pt>
                <c:pt idx="10">
                  <c:v>1699.0632756747227</c:v>
                </c:pt>
                <c:pt idx="11">
                  <c:v>1767.7054320119812</c:v>
                </c:pt>
                <c:pt idx="12">
                  <c:v>1837.7068389697806</c:v>
                </c:pt>
                <c:pt idx="13">
                  <c:v>1909.0674965481185</c:v>
                </c:pt>
                <c:pt idx="14">
                  <c:v>1981.7874047469961</c:v>
                </c:pt>
                <c:pt idx="15">
                  <c:v>2055.8665635664147</c:v>
                </c:pt>
                <c:pt idx="16">
                  <c:v>2131.3049730063722</c:v>
                </c:pt>
                <c:pt idx="17">
                  <c:v>2208.1026330668692</c:v>
                </c:pt>
                <c:pt idx="18">
                  <c:v>2286.2595437479072</c:v>
                </c:pt>
                <c:pt idx="19">
                  <c:v>2365.7757050494838</c:v>
                </c:pt>
                <c:pt idx="20">
                  <c:v>2446.6511169716</c:v>
                </c:pt>
                <c:pt idx="21">
                  <c:v>2528.8857795142571</c:v>
                </c:pt>
                <c:pt idx="22">
                  <c:v>2612.4796926774529</c:v>
                </c:pt>
                <c:pt idx="23">
                  <c:v>2697.4328564611897</c:v>
                </c:pt>
                <c:pt idx="24">
                  <c:v>2783.7452708654655</c:v>
                </c:pt>
                <c:pt idx="25">
                  <c:v>2871.4169358902805</c:v>
                </c:pt>
                <c:pt idx="26">
                  <c:v>2960.4478515356363</c:v>
                </c:pt>
                <c:pt idx="27">
                  <c:v>3050.8380178015318</c:v>
                </c:pt>
                <c:pt idx="28">
                  <c:v>3142.5874346879668</c:v>
                </c:pt>
                <c:pt idx="29">
                  <c:v>3235.6961021949419</c:v>
                </c:pt>
                <c:pt idx="30">
                  <c:v>3330.1640203224561</c:v>
                </c:pt>
                <c:pt idx="31">
                  <c:v>3425.9911890705107</c:v>
                </c:pt>
                <c:pt idx="32">
                  <c:v>3523.1776084391049</c:v>
                </c:pt>
                <c:pt idx="33">
                  <c:v>3621.7232784282382</c:v>
                </c:pt>
                <c:pt idx="34">
                  <c:v>3721.6281990379121</c:v>
                </c:pt>
                <c:pt idx="35">
                  <c:v>3822.8923702681259</c:v>
                </c:pt>
                <c:pt idx="36">
                  <c:v>3925.5157921188788</c:v>
                </c:pt>
                <c:pt idx="37">
                  <c:v>4029.4984645901718</c:v>
                </c:pt>
                <c:pt idx="38">
                  <c:v>4134.8403876820048</c:v>
                </c:pt>
                <c:pt idx="39">
                  <c:v>4241.5415613943787</c:v>
                </c:pt>
                <c:pt idx="40">
                  <c:v>4349.6019857272895</c:v>
                </c:pt>
                <c:pt idx="41">
                  <c:v>4459.0216606807417</c:v>
                </c:pt>
                <c:pt idx="42">
                  <c:v>4569.8005862547325</c:v>
                </c:pt>
                <c:pt idx="43">
                  <c:v>4681.9387624492674</c:v>
                </c:pt>
                <c:pt idx="44">
                  <c:v>4795.4361892643365</c:v>
                </c:pt>
                <c:pt idx="45">
                  <c:v>4910.2928666999487</c:v>
                </c:pt>
                <c:pt idx="46">
                  <c:v>5026.5087947560987</c:v>
                </c:pt>
                <c:pt idx="47">
                  <c:v>5144.0839734327892</c:v>
                </c:pt>
                <c:pt idx="48">
                  <c:v>5263.0184027300193</c:v>
                </c:pt>
                <c:pt idx="49">
                  <c:v>5383.3120826477934</c:v>
                </c:pt>
                <c:pt idx="50">
                  <c:v>5504.9650131861008</c:v>
                </c:pt>
                <c:pt idx="51">
                  <c:v>5627.9771943449505</c:v>
                </c:pt>
                <c:pt idx="52">
                  <c:v>5752.3486261243406</c:v>
                </c:pt>
                <c:pt idx="53">
                  <c:v>5878.0793085242694</c:v>
                </c:pt>
                <c:pt idx="54">
                  <c:v>6005.1692415447396</c:v>
                </c:pt>
                <c:pt idx="55">
                  <c:v>6133.6184251857503</c:v>
                </c:pt>
                <c:pt idx="56">
                  <c:v>6263.426859447296</c:v>
                </c:pt>
                <c:pt idx="57">
                  <c:v>6394.5945443293831</c:v>
                </c:pt>
                <c:pt idx="58">
                  <c:v>6527.1214798320125</c:v>
                </c:pt>
                <c:pt idx="59">
                  <c:v>6661.0076659551823</c:v>
                </c:pt>
                <c:pt idx="60">
                  <c:v>6796.2531026988909</c:v>
                </c:pt>
              </c:numCache>
            </c:numRef>
          </c:xVal>
          <c:yVal>
            <c:numRef>
              <c:f>Foglio1!$BQ$28:$BQ$88</c:f>
              <c:numCache>
                <c:formatCode>General</c:formatCode>
                <c:ptCount val="61"/>
                <c:pt idx="0">
                  <c:v>3.4358461215813201E-2</c:v>
                </c:pt>
                <c:pt idx="1">
                  <c:v>3.3664429675647665E-2</c:v>
                </c:pt>
                <c:pt idx="2">
                  <c:v>3.2794201898632185E-2</c:v>
                </c:pt>
                <c:pt idx="3">
                  <c:v>3.2280436849703928E-2</c:v>
                </c:pt>
                <c:pt idx="4">
                  <c:v>3.168229590997506E-2</c:v>
                </c:pt>
                <c:pt idx="5">
                  <c:v>3.0928404717670017E-2</c:v>
                </c:pt>
                <c:pt idx="6">
                  <c:v>3.0330023761082799E-2</c:v>
                </c:pt>
                <c:pt idx="7">
                  <c:v>2.9730917968719218E-2</c:v>
                </c:pt>
                <c:pt idx="8">
                  <c:v>2.9236121417819654E-2</c:v>
                </c:pt>
                <c:pt idx="9">
                  <c:v>2.8756538817331211E-2</c:v>
                </c:pt>
                <c:pt idx="10">
                  <c:v>2.811460046450498E-2</c:v>
                </c:pt>
                <c:pt idx="11">
                  <c:v>2.7794771542833798E-2</c:v>
                </c:pt>
                <c:pt idx="12">
                  <c:v>2.7365251900976224E-2</c:v>
                </c:pt>
                <c:pt idx="13">
                  <c:v>2.6857196669266423E-2</c:v>
                </c:pt>
                <c:pt idx="14">
                  <c:v>2.6367657663819988E-2</c:v>
                </c:pt>
                <c:pt idx="15">
                  <c:v>2.5957511567185107E-2</c:v>
                </c:pt>
                <c:pt idx="16">
                  <c:v>2.5586711496057804E-2</c:v>
                </c:pt>
                <c:pt idx="17">
                  <c:v>2.5283330394535484E-2</c:v>
                </c:pt>
                <c:pt idx="18">
                  <c:v>2.4833746000254342E-2</c:v>
                </c:pt>
                <c:pt idx="19">
                  <c:v>2.4869085142459439E-2</c:v>
                </c:pt>
                <c:pt idx="20">
                  <c:v>2.5157686172395704E-2</c:v>
                </c:pt>
                <c:pt idx="21">
                  <c:v>2.5340990218536717E-2</c:v>
                </c:pt>
                <c:pt idx="22">
                  <c:v>2.5477343123792733E-2</c:v>
                </c:pt>
                <c:pt idx="23">
                  <c:v>2.56180588949315E-2</c:v>
                </c:pt>
                <c:pt idx="24">
                  <c:v>2.5783301508645804E-2</c:v>
                </c:pt>
                <c:pt idx="25">
                  <c:v>2.5934380831240209E-2</c:v>
                </c:pt>
                <c:pt idx="26">
                  <c:v>2.5923920228633615E-2</c:v>
                </c:pt>
                <c:pt idx="27">
                  <c:v>2.6137519946850138E-2</c:v>
                </c:pt>
                <c:pt idx="28">
                  <c:v>2.6231765370671904E-2</c:v>
                </c:pt>
                <c:pt idx="29">
                  <c:v>2.6191674813830071E-2</c:v>
                </c:pt>
                <c:pt idx="30">
                  <c:v>2.6202181502867145E-2</c:v>
                </c:pt>
                <c:pt idx="31">
                  <c:v>2.6188208158135256E-2</c:v>
                </c:pt>
                <c:pt idx="32">
                  <c:v>2.5718531327218977E-2</c:v>
                </c:pt>
                <c:pt idx="33">
                  <c:v>2.5618985601816802E-2</c:v>
                </c:pt>
                <c:pt idx="34">
                  <c:v>2.5220218006646776E-2</c:v>
                </c:pt>
                <c:pt idx="35">
                  <c:v>2.510569771703287E-2</c:v>
                </c:pt>
                <c:pt idx="36">
                  <c:v>2.4950138203907429E-2</c:v>
                </c:pt>
                <c:pt idx="37">
                  <c:v>2.4733874919579953E-2</c:v>
                </c:pt>
                <c:pt idx="38">
                  <c:v>2.4618309443733562E-2</c:v>
                </c:pt>
                <c:pt idx="39">
                  <c:v>2.4511537017698048E-2</c:v>
                </c:pt>
                <c:pt idx="40">
                  <c:v>2.439440112320504E-2</c:v>
                </c:pt>
                <c:pt idx="41">
                  <c:v>2.4345560241739034E-2</c:v>
                </c:pt>
                <c:pt idx="42">
                  <c:v>2.4140007449314396E-2</c:v>
                </c:pt>
                <c:pt idx="43">
                  <c:v>2.4127407244516386E-2</c:v>
                </c:pt>
                <c:pt idx="44">
                  <c:v>2.4036220920997473E-2</c:v>
                </c:pt>
                <c:pt idx="45">
                  <c:v>2.3831939676359631E-2</c:v>
                </c:pt>
                <c:pt idx="46">
                  <c:v>2.3718023369473169E-2</c:v>
                </c:pt>
                <c:pt idx="47">
                  <c:v>2.3647975372045781E-2</c:v>
                </c:pt>
                <c:pt idx="48">
                  <c:v>2.348708344505086E-2</c:v>
                </c:pt>
                <c:pt idx="49">
                  <c:v>2.3434811637999958E-2</c:v>
                </c:pt>
                <c:pt idx="50">
                  <c:v>2.3337039962871089E-2</c:v>
                </c:pt>
                <c:pt idx="51">
                  <c:v>2.3648808734279908E-2</c:v>
                </c:pt>
                <c:pt idx="52">
                  <c:v>2.3418927413614437E-2</c:v>
                </c:pt>
                <c:pt idx="53">
                  <c:v>2.3173739633872162E-2</c:v>
                </c:pt>
                <c:pt idx="54">
                  <c:v>2.3049163736111981E-2</c:v>
                </c:pt>
                <c:pt idx="55">
                  <c:v>2.2981227651901314E-2</c:v>
                </c:pt>
                <c:pt idx="56">
                  <c:v>2.2966490934432718E-2</c:v>
                </c:pt>
                <c:pt idx="57">
                  <c:v>2.2820892028369028E-2</c:v>
                </c:pt>
                <c:pt idx="58">
                  <c:v>2.2658706966095749E-2</c:v>
                </c:pt>
                <c:pt idx="59">
                  <c:v>2.267198353914621E-2</c:v>
                </c:pt>
                <c:pt idx="60">
                  <c:v>2.2629156752476169E-2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D5A-A44D-B609-78D8CBC0E4CC}"/>
            </c:ext>
          </c:extLst>
        </c:ser>
        <c:ser>
          <c:idx val="2"/>
          <c:order val="2"/>
          <c:tx>
            <c:v>Ta con Reff, Gap, R0 min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Foglio1!$BV$28:$BV$88</c:f>
              <c:numCache>
                <c:formatCode>General</c:formatCode>
                <c:ptCount val="61"/>
                <c:pt idx="0">
                  <c:v>686.74676102575006</c:v>
                </c:pt>
                <c:pt idx="1">
                  <c:v>721.51331580267856</c:v>
                </c:pt>
                <c:pt idx="2">
                  <c:v>757.13830403088946</c:v>
                </c:pt>
                <c:pt idx="3">
                  <c:v>793.62172571038252</c:v>
                </c:pt>
                <c:pt idx="4">
                  <c:v>830.96358084115741</c:v>
                </c:pt>
                <c:pt idx="5">
                  <c:v>869.16386942321503</c:v>
                </c:pt>
                <c:pt idx="6">
                  <c:v>908.22259145655448</c:v>
                </c:pt>
                <c:pt idx="7">
                  <c:v>948.13974694117621</c:v>
                </c:pt>
                <c:pt idx="8">
                  <c:v>988.91533587708022</c:v>
                </c:pt>
                <c:pt idx="9">
                  <c:v>1030.5493582642662</c:v>
                </c:pt>
                <c:pt idx="10">
                  <c:v>1073.0418141027349</c:v>
                </c:pt>
                <c:pt idx="11">
                  <c:v>1116.3927033924849</c:v>
                </c:pt>
                <c:pt idx="12">
                  <c:v>1160.6020261335182</c:v>
                </c:pt>
                <c:pt idx="13">
                  <c:v>1205.6697823258326</c:v>
                </c:pt>
                <c:pt idx="14">
                  <c:v>1251.5959719694295</c:v>
                </c:pt>
                <c:pt idx="15">
                  <c:v>1298.3805950643091</c:v>
                </c:pt>
                <c:pt idx="16">
                  <c:v>1346.0236516104701</c:v>
                </c:pt>
                <c:pt idx="17">
                  <c:v>1394.5251416079138</c:v>
                </c:pt>
                <c:pt idx="18">
                  <c:v>1443.8850650566401</c:v>
                </c:pt>
                <c:pt idx="19">
                  <c:v>1494.1034219566477</c:v>
                </c:pt>
                <c:pt idx="20">
                  <c:v>1545.1802123079372</c:v>
                </c:pt>
                <c:pt idx="21">
                  <c:v>1597.11543611051</c:v>
                </c:pt>
                <c:pt idx="22">
                  <c:v>1649.9090933643643</c:v>
                </c:pt>
                <c:pt idx="23">
                  <c:v>1703.5611840695012</c:v>
                </c:pt>
                <c:pt idx="24">
                  <c:v>1758.0717082259202</c:v>
                </c:pt>
                <c:pt idx="25">
                  <c:v>1813.4406658336209</c:v>
                </c:pt>
                <c:pt idx="26">
                  <c:v>1869.6680568926045</c:v>
                </c:pt>
                <c:pt idx="27">
                  <c:v>1926.7538814028701</c:v>
                </c:pt>
                <c:pt idx="28">
                  <c:v>1984.6981393644185</c:v>
                </c:pt>
                <c:pt idx="29">
                  <c:v>2043.5008307772475</c:v>
                </c:pt>
                <c:pt idx="30">
                  <c:v>2103.1619556413593</c:v>
                </c:pt>
                <c:pt idx="31">
                  <c:v>2163.6815139567543</c:v>
                </c:pt>
                <c:pt idx="32">
                  <c:v>2225.0595057234304</c:v>
                </c:pt>
                <c:pt idx="33">
                  <c:v>2287.2959309413891</c:v>
                </c:pt>
                <c:pt idx="34">
                  <c:v>2350.3907896106302</c:v>
                </c:pt>
                <c:pt idx="35">
                  <c:v>2414.344081731153</c:v>
                </c:pt>
                <c:pt idx="36">
                  <c:v>2479.1558073029573</c:v>
                </c:pt>
                <c:pt idx="37">
                  <c:v>2544.8259663260451</c:v>
                </c:pt>
                <c:pt idx="38">
                  <c:v>2611.3545588004149</c:v>
                </c:pt>
                <c:pt idx="39">
                  <c:v>2678.7415847260668</c:v>
                </c:pt>
                <c:pt idx="40">
                  <c:v>2746.9870441030002</c:v>
                </c:pt>
                <c:pt idx="41">
                  <c:v>2816.0909369312162</c:v>
                </c:pt>
                <c:pt idx="42">
                  <c:v>2886.0532632107142</c:v>
                </c:pt>
                <c:pt idx="43">
                  <c:v>2956.8740229414966</c:v>
                </c:pt>
                <c:pt idx="44">
                  <c:v>3028.5532161235578</c:v>
                </c:pt>
                <c:pt idx="45">
                  <c:v>3101.0908427569038</c:v>
                </c:pt>
                <c:pt idx="46">
                  <c:v>3174.4869028415301</c:v>
                </c:pt>
                <c:pt idx="47">
                  <c:v>3248.7413963774393</c:v>
                </c:pt>
                <c:pt idx="48">
                  <c:v>3323.8543233646296</c:v>
                </c:pt>
                <c:pt idx="49">
                  <c:v>3399.8256838031052</c:v>
                </c:pt>
                <c:pt idx="50">
                  <c:v>3476.6554776928601</c:v>
                </c:pt>
                <c:pt idx="51">
                  <c:v>3554.343705033898</c:v>
                </c:pt>
                <c:pt idx="52">
                  <c:v>3632.8903658262179</c:v>
                </c:pt>
                <c:pt idx="53">
                  <c:v>3712.2954600698208</c:v>
                </c:pt>
                <c:pt idx="54">
                  <c:v>3792.5589877647049</c:v>
                </c:pt>
                <c:pt idx="55">
                  <c:v>3873.6809489108728</c:v>
                </c:pt>
                <c:pt idx="56">
                  <c:v>3955.6613435083209</c:v>
                </c:pt>
                <c:pt idx="57">
                  <c:v>4038.5001715570511</c:v>
                </c:pt>
                <c:pt idx="58">
                  <c:v>4122.1974330570647</c:v>
                </c:pt>
                <c:pt idx="59">
                  <c:v>4206.7531280083604</c:v>
                </c:pt>
                <c:pt idx="60">
                  <c:v>4292.1672564109394</c:v>
                </c:pt>
              </c:numCache>
            </c:numRef>
          </c:xVal>
          <c:yVal>
            <c:numRef>
              <c:f>Foglio1!$BQ$28:$BQ$88</c:f>
              <c:numCache>
                <c:formatCode>General</c:formatCode>
                <c:ptCount val="61"/>
                <c:pt idx="0">
                  <c:v>3.4358461215813201E-2</c:v>
                </c:pt>
                <c:pt idx="1">
                  <c:v>3.3664429675647665E-2</c:v>
                </c:pt>
                <c:pt idx="2">
                  <c:v>3.2794201898632185E-2</c:v>
                </c:pt>
                <c:pt idx="3">
                  <c:v>3.2280436849703928E-2</c:v>
                </c:pt>
                <c:pt idx="4">
                  <c:v>3.168229590997506E-2</c:v>
                </c:pt>
                <c:pt idx="5">
                  <c:v>3.0928404717670017E-2</c:v>
                </c:pt>
                <c:pt idx="6">
                  <c:v>3.0330023761082799E-2</c:v>
                </c:pt>
                <c:pt idx="7">
                  <c:v>2.9730917968719218E-2</c:v>
                </c:pt>
                <c:pt idx="8">
                  <c:v>2.9236121417819654E-2</c:v>
                </c:pt>
                <c:pt idx="9">
                  <c:v>2.8756538817331211E-2</c:v>
                </c:pt>
                <c:pt idx="10">
                  <c:v>2.811460046450498E-2</c:v>
                </c:pt>
                <c:pt idx="11">
                  <c:v>2.7794771542833798E-2</c:v>
                </c:pt>
                <c:pt idx="12">
                  <c:v>2.7365251900976224E-2</c:v>
                </c:pt>
                <c:pt idx="13">
                  <c:v>2.6857196669266423E-2</c:v>
                </c:pt>
                <c:pt idx="14">
                  <c:v>2.6367657663819988E-2</c:v>
                </c:pt>
                <c:pt idx="15">
                  <c:v>2.5957511567185107E-2</c:v>
                </c:pt>
                <c:pt idx="16">
                  <c:v>2.5586711496057804E-2</c:v>
                </c:pt>
                <c:pt idx="17">
                  <c:v>2.5283330394535484E-2</c:v>
                </c:pt>
                <c:pt idx="18">
                  <c:v>2.4833746000254342E-2</c:v>
                </c:pt>
                <c:pt idx="19">
                  <c:v>2.4869085142459439E-2</c:v>
                </c:pt>
                <c:pt idx="20">
                  <c:v>2.5157686172395704E-2</c:v>
                </c:pt>
                <c:pt idx="21">
                  <c:v>2.5340990218536717E-2</c:v>
                </c:pt>
                <c:pt idx="22">
                  <c:v>2.5477343123792733E-2</c:v>
                </c:pt>
                <c:pt idx="23">
                  <c:v>2.56180588949315E-2</c:v>
                </c:pt>
                <c:pt idx="24">
                  <c:v>2.5783301508645804E-2</c:v>
                </c:pt>
                <c:pt idx="25">
                  <c:v>2.5934380831240209E-2</c:v>
                </c:pt>
                <c:pt idx="26">
                  <c:v>2.5923920228633615E-2</c:v>
                </c:pt>
                <c:pt idx="27">
                  <c:v>2.6137519946850138E-2</c:v>
                </c:pt>
                <c:pt idx="28">
                  <c:v>2.6231765370671904E-2</c:v>
                </c:pt>
                <c:pt idx="29">
                  <c:v>2.6191674813830071E-2</c:v>
                </c:pt>
                <c:pt idx="30">
                  <c:v>2.6202181502867145E-2</c:v>
                </c:pt>
                <c:pt idx="31">
                  <c:v>2.6188208158135256E-2</c:v>
                </c:pt>
                <c:pt idx="32">
                  <c:v>2.5718531327218977E-2</c:v>
                </c:pt>
                <c:pt idx="33">
                  <c:v>2.5618985601816802E-2</c:v>
                </c:pt>
                <c:pt idx="34">
                  <c:v>2.5220218006646776E-2</c:v>
                </c:pt>
                <c:pt idx="35">
                  <c:v>2.510569771703287E-2</c:v>
                </c:pt>
                <c:pt idx="36">
                  <c:v>2.4950138203907429E-2</c:v>
                </c:pt>
                <c:pt idx="37">
                  <c:v>2.4733874919579953E-2</c:v>
                </c:pt>
                <c:pt idx="38">
                  <c:v>2.4618309443733562E-2</c:v>
                </c:pt>
                <c:pt idx="39">
                  <c:v>2.4511537017698048E-2</c:v>
                </c:pt>
                <c:pt idx="40">
                  <c:v>2.439440112320504E-2</c:v>
                </c:pt>
                <c:pt idx="41">
                  <c:v>2.4345560241739034E-2</c:v>
                </c:pt>
                <c:pt idx="42">
                  <c:v>2.4140007449314396E-2</c:v>
                </c:pt>
                <c:pt idx="43">
                  <c:v>2.4127407244516386E-2</c:v>
                </c:pt>
                <c:pt idx="44">
                  <c:v>2.4036220920997473E-2</c:v>
                </c:pt>
                <c:pt idx="45">
                  <c:v>2.3831939676359631E-2</c:v>
                </c:pt>
                <c:pt idx="46">
                  <c:v>2.3718023369473169E-2</c:v>
                </c:pt>
                <c:pt idx="47">
                  <c:v>2.3647975372045781E-2</c:v>
                </c:pt>
                <c:pt idx="48">
                  <c:v>2.348708344505086E-2</c:v>
                </c:pt>
                <c:pt idx="49">
                  <c:v>2.3434811637999958E-2</c:v>
                </c:pt>
                <c:pt idx="50">
                  <c:v>2.3337039962871089E-2</c:v>
                </c:pt>
                <c:pt idx="51">
                  <c:v>2.3648808734279908E-2</c:v>
                </c:pt>
                <c:pt idx="52">
                  <c:v>2.3418927413614437E-2</c:v>
                </c:pt>
                <c:pt idx="53">
                  <c:v>2.3173739633872162E-2</c:v>
                </c:pt>
                <c:pt idx="54">
                  <c:v>2.3049163736111981E-2</c:v>
                </c:pt>
                <c:pt idx="55">
                  <c:v>2.2981227651901314E-2</c:v>
                </c:pt>
                <c:pt idx="56">
                  <c:v>2.2966490934432718E-2</c:v>
                </c:pt>
                <c:pt idx="57">
                  <c:v>2.2820892028369028E-2</c:v>
                </c:pt>
                <c:pt idx="58">
                  <c:v>2.2658706966095749E-2</c:v>
                </c:pt>
                <c:pt idx="59">
                  <c:v>2.267198353914621E-2</c:v>
                </c:pt>
                <c:pt idx="60">
                  <c:v>2.2629156752476169E-2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D5A-A44D-B609-78D8CBC0E4CC}"/>
            </c:ext>
          </c:extLst>
        </c:ser>
        <c:ser>
          <c:idx val="3"/>
          <c:order val="3"/>
          <c:tx>
            <c:v>Ct con H e Reff max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Foglio1!$BO$28:$BO$88</c:f>
              <c:numCache>
                <c:formatCode>General</c:formatCode>
                <c:ptCount val="61"/>
                <c:pt idx="0">
                  <c:v>890.66594249449554</c:v>
                </c:pt>
                <c:pt idx="1">
                  <c:v>935.75590583327937</c:v>
                </c:pt>
                <c:pt idx="2">
                  <c:v>981.95920160018147</c:v>
                </c:pt>
                <c:pt idx="3">
                  <c:v>1029.2758297952016</c:v>
                </c:pt>
                <c:pt idx="4">
                  <c:v>1077.7057904183396</c:v>
                </c:pt>
                <c:pt idx="5">
                  <c:v>1127.2490834695961</c:v>
                </c:pt>
                <c:pt idx="6">
                  <c:v>1177.9057089489706</c:v>
                </c:pt>
                <c:pt idx="7">
                  <c:v>1229.6756668564633</c:v>
                </c:pt>
                <c:pt idx="8">
                  <c:v>1282.5589571920736</c:v>
                </c:pt>
                <c:pt idx="9">
                  <c:v>1336.5555799558024</c:v>
                </c:pt>
                <c:pt idx="10">
                  <c:v>1391.6655351476497</c:v>
                </c:pt>
                <c:pt idx="11">
                  <c:v>1447.8888227676146</c:v>
                </c:pt>
                <c:pt idx="12">
                  <c:v>1505.2254428156982</c:v>
                </c:pt>
                <c:pt idx="13">
                  <c:v>1563.6753952918993</c:v>
                </c:pt>
                <c:pt idx="14">
                  <c:v>1623.2386801962184</c:v>
                </c:pt>
                <c:pt idx="15">
                  <c:v>1683.9152975286561</c:v>
                </c:pt>
                <c:pt idx="16">
                  <c:v>1745.7052472892117</c:v>
                </c:pt>
                <c:pt idx="17">
                  <c:v>1808.6085294778852</c:v>
                </c:pt>
                <c:pt idx="18">
                  <c:v>1872.6251440946778</c:v>
                </c:pt>
                <c:pt idx="19">
                  <c:v>1937.7550911395876</c:v>
                </c:pt>
                <c:pt idx="20">
                  <c:v>2003.9983706126145</c:v>
                </c:pt>
                <c:pt idx="21">
                  <c:v>2071.3549825137616</c:v>
                </c:pt>
                <c:pt idx="22">
                  <c:v>2139.8249268430254</c:v>
                </c:pt>
                <c:pt idx="23">
                  <c:v>2209.4082036004083</c:v>
                </c:pt>
                <c:pt idx="24">
                  <c:v>2280.104812785909</c:v>
                </c:pt>
                <c:pt idx="25">
                  <c:v>2351.9147543995273</c:v>
                </c:pt>
                <c:pt idx="26">
                  <c:v>2424.8380284412642</c:v>
                </c:pt>
                <c:pt idx="27">
                  <c:v>2498.8746349111193</c:v>
                </c:pt>
                <c:pt idx="28">
                  <c:v>2574.024573809093</c:v>
                </c:pt>
                <c:pt idx="29">
                  <c:v>2650.2878451351839</c:v>
                </c:pt>
                <c:pt idx="30">
                  <c:v>2727.664448889393</c:v>
                </c:pt>
                <c:pt idx="31">
                  <c:v>2806.1543850717208</c:v>
                </c:pt>
                <c:pt idx="32">
                  <c:v>2885.7576536821662</c:v>
                </c:pt>
                <c:pt idx="33">
                  <c:v>2966.4742547207297</c:v>
                </c:pt>
                <c:pt idx="34">
                  <c:v>3048.3041881874115</c:v>
                </c:pt>
                <c:pt idx="35">
                  <c:v>3131.2474540822118</c:v>
                </c:pt>
                <c:pt idx="36">
                  <c:v>3215.3040524051298</c:v>
                </c:pt>
                <c:pt idx="37">
                  <c:v>3300.4739831561656</c:v>
                </c:pt>
                <c:pt idx="38">
                  <c:v>3386.7572463353195</c:v>
                </c:pt>
                <c:pt idx="39">
                  <c:v>3474.1538419425929</c:v>
                </c:pt>
                <c:pt idx="40">
                  <c:v>3562.6637699779822</c:v>
                </c:pt>
                <c:pt idx="41">
                  <c:v>3652.287030441491</c:v>
                </c:pt>
                <c:pt idx="42">
                  <c:v>3743.0236233331175</c:v>
                </c:pt>
                <c:pt idx="43">
                  <c:v>3834.8735486528644</c:v>
                </c:pt>
                <c:pt idx="44">
                  <c:v>3927.8368064007259</c:v>
                </c:pt>
                <c:pt idx="45">
                  <c:v>4021.9133965767082</c:v>
                </c:pt>
                <c:pt idx="46">
                  <c:v>4117.1033191808065</c:v>
                </c:pt>
                <c:pt idx="47">
                  <c:v>4213.4065742130233</c:v>
                </c:pt>
                <c:pt idx="48">
                  <c:v>4310.8231616733583</c:v>
                </c:pt>
                <c:pt idx="49">
                  <c:v>4409.3530815618151</c:v>
                </c:pt>
                <c:pt idx="50">
                  <c:v>4508.9963338783846</c:v>
                </c:pt>
                <c:pt idx="51">
                  <c:v>4609.7529186230749</c:v>
                </c:pt>
                <c:pt idx="52">
                  <c:v>4711.6228357958826</c:v>
                </c:pt>
                <c:pt idx="53">
                  <c:v>4814.6060853968083</c:v>
                </c:pt>
                <c:pt idx="54">
                  <c:v>4918.7026674258532</c:v>
                </c:pt>
                <c:pt idx="55">
                  <c:v>5023.9125818830162</c:v>
                </c:pt>
                <c:pt idx="56">
                  <c:v>5130.2358287682946</c:v>
                </c:pt>
                <c:pt idx="57">
                  <c:v>5237.6724080816921</c:v>
                </c:pt>
                <c:pt idx="58">
                  <c:v>5346.2223198232095</c:v>
                </c:pt>
                <c:pt idx="59">
                  <c:v>5455.8855639928452</c:v>
                </c:pt>
                <c:pt idx="60">
                  <c:v>5566.6621405905989</c:v>
                </c:pt>
              </c:numCache>
            </c:numRef>
          </c:xVal>
          <c:yVal>
            <c:numRef>
              <c:f>Foglio1!$CC$28:$CC$88</c:f>
              <c:numCache>
                <c:formatCode>General</c:formatCode>
                <c:ptCount val="61"/>
                <c:pt idx="0">
                  <c:v>3.354137169674834E-2</c:v>
                </c:pt>
                <c:pt idx="1">
                  <c:v>3.2863845141884881E-2</c:v>
                </c:pt>
                <c:pt idx="2">
                  <c:v>3.2014312529048405E-2</c:v>
                </c:pt>
                <c:pt idx="3">
                  <c:v>3.1512765490528241E-2</c:v>
                </c:pt>
                <c:pt idx="4">
                  <c:v>3.0928849131164199E-2</c:v>
                </c:pt>
                <c:pt idx="5">
                  <c:v>3.0192886465631015E-2</c:v>
                </c:pt>
                <c:pt idx="6">
                  <c:v>2.9608735797326056E-2</c:v>
                </c:pt>
                <c:pt idx="7">
                  <c:v>2.9023877530795369E-2</c:v>
                </c:pt>
                <c:pt idx="8">
                  <c:v>2.8540847894405467E-2</c:v>
                </c:pt>
                <c:pt idx="9">
                  <c:v>2.8072670400621995E-2</c:v>
                </c:pt>
                <c:pt idx="10">
                  <c:v>2.7445998188403313E-2</c:v>
                </c:pt>
                <c:pt idx="11">
                  <c:v>2.7133775220274409E-2</c:v>
                </c:pt>
                <c:pt idx="12">
                  <c:v>2.6714470121943387E-2</c:v>
                </c:pt>
                <c:pt idx="13">
                  <c:v>2.6218497113658226E-2</c:v>
                </c:pt>
                <c:pt idx="14">
                  <c:v>2.5740599991356999E-2</c:v>
                </c:pt>
                <c:pt idx="15">
                  <c:v>2.5340207709793776E-2</c:v>
                </c:pt>
                <c:pt idx="16">
                  <c:v>2.4978225753362688E-2</c:v>
                </c:pt>
                <c:pt idx="17">
                  <c:v>2.4682059454528397E-2</c:v>
                </c:pt>
                <c:pt idx="18">
                  <c:v>2.4243166770047491E-2</c:v>
                </c:pt>
                <c:pt idx="19">
                  <c:v>2.4277665500846288E-2</c:v>
                </c:pt>
                <c:pt idx="20">
                  <c:v>2.4559403217688562E-2</c:v>
                </c:pt>
                <c:pt idx="21">
                  <c:v>2.4738348051874089E-2</c:v>
                </c:pt>
                <c:pt idx="22">
                  <c:v>2.4871458305223224E-2</c:v>
                </c:pt>
                <c:pt idx="23">
                  <c:v>2.5008827669750752E-2</c:v>
                </c:pt>
                <c:pt idx="24">
                  <c:v>2.5170140596191787E-2</c:v>
                </c:pt>
                <c:pt idx="25">
                  <c:v>2.5317627053254067E-2</c:v>
                </c:pt>
                <c:pt idx="26">
                  <c:v>2.5307415217572723E-2</c:v>
                </c:pt>
                <c:pt idx="27">
                  <c:v>2.5515935252798383E-2</c:v>
                </c:pt>
                <c:pt idx="28">
                  <c:v>2.5607939396152413E-2</c:v>
                </c:pt>
                <c:pt idx="29">
                  <c:v>2.5568802245623024E-2</c:v>
                </c:pt>
                <c:pt idx="30">
                  <c:v>2.5579059071738745E-2</c:v>
                </c:pt>
                <c:pt idx="31">
                  <c:v>2.55654180315724E-2</c:v>
                </c:pt>
                <c:pt idx="32">
                  <c:v>2.5106910735097104E-2</c:v>
                </c:pt>
                <c:pt idx="33">
                  <c:v>2.5009732338324195E-2</c:v>
                </c:pt>
                <c:pt idx="34">
                  <c:v>2.462044796245522E-2</c:v>
                </c:pt>
                <c:pt idx="35">
                  <c:v>2.4508651116355747E-2</c:v>
                </c:pt>
                <c:pt idx="36">
                  <c:v>2.4356791013601654E-2</c:v>
                </c:pt>
                <c:pt idx="37">
                  <c:v>2.4145670755379819E-2</c:v>
                </c:pt>
                <c:pt idx="38">
                  <c:v>2.4032853578954828E-2</c:v>
                </c:pt>
                <c:pt idx="39">
                  <c:v>2.3928620342020108E-2</c:v>
                </c:pt>
                <c:pt idx="40">
                  <c:v>2.3814270093574959E-2</c:v>
                </c:pt>
                <c:pt idx="41">
                  <c:v>2.3766590712680735E-2</c:v>
                </c:pt>
                <c:pt idx="42">
                  <c:v>2.3565926236739459E-2</c:v>
                </c:pt>
                <c:pt idx="43">
                  <c:v>2.3553625681428492E-2</c:v>
                </c:pt>
                <c:pt idx="44">
                  <c:v>2.3464607888937832E-2</c:v>
                </c:pt>
                <c:pt idx="45">
                  <c:v>2.3265184721700097E-2</c:v>
                </c:pt>
                <c:pt idx="46">
                  <c:v>2.3153977494822276E-2</c:v>
                </c:pt>
                <c:pt idx="47">
                  <c:v>2.3085595331151815E-2</c:v>
                </c:pt>
                <c:pt idx="48">
                  <c:v>2.2928529626362364E-2</c:v>
                </c:pt>
                <c:pt idx="49">
                  <c:v>2.2877500911818303E-2</c:v>
                </c:pt>
                <c:pt idx="50">
                  <c:v>2.278205437606361E-2</c:v>
                </c:pt>
                <c:pt idx="51">
                  <c:v>2.308640887493299E-2</c:v>
                </c:pt>
                <c:pt idx="52">
                  <c:v>2.2861994435236514E-2</c:v>
                </c:pt>
                <c:pt idx="53">
                  <c:v>2.2622637544245972E-2</c:v>
                </c:pt>
                <c:pt idx="54">
                  <c:v>2.2501024225623091E-2</c:v>
                </c:pt>
                <c:pt idx="55">
                  <c:v>2.24347037510879E-2</c:v>
                </c:pt>
                <c:pt idx="56">
                  <c:v>2.2420317492195252E-2</c:v>
                </c:pt>
                <c:pt idx="57">
                  <c:v>2.2278181120131118E-2</c:v>
                </c:pt>
                <c:pt idx="58">
                  <c:v>2.2119853032525585E-2</c:v>
                </c:pt>
                <c:pt idx="59">
                  <c:v>2.2132813871159989E-2</c:v>
                </c:pt>
                <c:pt idx="60">
                  <c:v>2.2091005561956183E-2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D5A-A44D-B609-78D8CBC0E4CC}"/>
            </c:ext>
          </c:extLst>
        </c:ser>
        <c:ser>
          <c:idx val="4"/>
          <c:order val="4"/>
          <c:tx>
            <c:v>Ct con H e Reff min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Foglio1!$BO$28:$BO$88</c:f>
              <c:numCache>
                <c:formatCode>General</c:formatCode>
                <c:ptCount val="61"/>
                <c:pt idx="0">
                  <c:v>890.66594249449554</c:v>
                </c:pt>
                <c:pt idx="1">
                  <c:v>935.75590583327937</c:v>
                </c:pt>
                <c:pt idx="2">
                  <c:v>981.95920160018147</c:v>
                </c:pt>
                <c:pt idx="3">
                  <c:v>1029.2758297952016</c:v>
                </c:pt>
                <c:pt idx="4">
                  <c:v>1077.7057904183396</c:v>
                </c:pt>
                <c:pt idx="5">
                  <c:v>1127.2490834695961</c:v>
                </c:pt>
                <c:pt idx="6">
                  <c:v>1177.9057089489706</c:v>
                </c:pt>
                <c:pt idx="7">
                  <c:v>1229.6756668564633</c:v>
                </c:pt>
                <c:pt idx="8">
                  <c:v>1282.5589571920736</c:v>
                </c:pt>
                <c:pt idx="9">
                  <c:v>1336.5555799558024</c:v>
                </c:pt>
                <c:pt idx="10">
                  <c:v>1391.6655351476497</c:v>
                </c:pt>
                <c:pt idx="11">
                  <c:v>1447.8888227676146</c:v>
                </c:pt>
                <c:pt idx="12">
                  <c:v>1505.2254428156982</c:v>
                </c:pt>
                <c:pt idx="13">
                  <c:v>1563.6753952918993</c:v>
                </c:pt>
                <c:pt idx="14">
                  <c:v>1623.2386801962184</c:v>
                </c:pt>
                <c:pt idx="15">
                  <c:v>1683.9152975286561</c:v>
                </c:pt>
                <c:pt idx="16">
                  <c:v>1745.7052472892117</c:v>
                </c:pt>
                <c:pt idx="17">
                  <c:v>1808.6085294778852</c:v>
                </c:pt>
                <c:pt idx="18">
                  <c:v>1872.6251440946778</c:v>
                </c:pt>
                <c:pt idx="19">
                  <c:v>1937.7550911395876</c:v>
                </c:pt>
                <c:pt idx="20">
                  <c:v>2003.9983706126145</c:v>
                </c:pt>
                <c:pt idx="21">
                  <c:v>2071.3549825137616</c:v>
                </c:pt>
                <c:pt idx="22">
                  <c:v>2139.8249268430254</c:v>
                </c:pt>
                <c:pt idx="23">
                  <c:v>2209.4082036004083</c:v>
                </c:pt>
                <c:pt idx="24">
                  <c:v>2280.104812785909</c:v>
                </c:pt>
                <c:pt idx="25">
                  <c:v>2351.9147543995273</c:v>
                </c:pt>
                <c:pt idx="26">
                  <c:v>2424.8380284412642</c:v>
                </c:pt>
                <c:pt idx="27">
                  <c:v>2498.8746349111193</c:v>
                </c:pt>
                <c:pt idx="28">
                  <c:v>2574.024573809093</c:v>
                </c:pt>
                <c:pt idx="29">
                  <c:v>2650.2878451351839</c:v>
                </c:pt>
                <c:pt idx="30">
                  <c:v>2727.664448889393</c:v>
                </c:pt>
                <c:pt idx="31">
                  <c:v>2806.1543850717208</c:v>
                </c:pt>
                <c:pt idx="32">
                  <c:v>2885.7576536821662</c:v>
                </c:pt>
                <c:pt idx="33">
                  <c:v>2966.4742547207297</c:v>
                </c:pt>
                <c:pt idx="34">
                  <c:v>3048.3041881874115</c:v>
                </c:pt>
                <c:pt idx="35">
                  <c:v>3131.2474540822118</c:v>
                </c:pt>
                <c:pt idx="36">
                  <c:v>3215.3040524051298</c:v>
                </c:pt>
                <c:pt idx="37">
                  <c:v>3300.4739831561656</c:v>
                </c:pt>
                <c:pt idx="38">
                  <c:v>3386.7572463353195</c:v>
                </c:pt>
                <c:pt idx="39">
                  <c:v>3474.1538419425929</c:v>
                </c:pt>
                <c:pt idx="40">
                  <c:v>3562.6637699779822</c:v>
                </c:pt>
                <c:pt idx="41">
                  <c:v>3652.287030441491</c:v>
                </c:pt>
                <c:pt idx="42">
                  <c:v>3743.0236233331175</c:v>
                </c:pt>
                <c:pt idx="43">
                  <c:v>3834.8735486528644</c:v>
                </c:pt>
                <c:pt idx="44">
                  <c:v>3927.8368064007259</c:v>
                </c:pt>
                <c:pt idx="45">
                  <c:v>4021.9133965767082</c:v>
                </c:pt>
                <c:pt idx="46">
                  <c:v>4117.1033191808065</c:v>
                </c:pt>
                <c:pt idx="47">
                  <c:v>4213.4065742130233</c:v>
                </c:pt>
                <c:pt idx="48">
                  <c:v>4310.8231616733583</c:v>
                </c:pt>
                <c:pt idx="49">
                  <c:v>4409.3530815618151</c:v>
                </c:pt>
                <c:pt idx="50">
                  <c:v>4508.9963338783846</c:v>
                </c:pt>
                <c:pt idx="51">
                  <c:v>4609.7529186230749</c:v>
                </c:pt>
                <c:pt idx="52">
                  <c:v>4711.6228357958826</c:v>
                </c:pt>
                <c:pt idx="53">
                  <c:v>4814.6060853968083</c:v>
                </c:pt>
                <c:pt idx="54">
                  <c:v>4918.7026674258532</c:v>
                </c:pt>
                <c:pt idx="55">
                  <c:v>5023.9125818830162</c:v>
                </c:pt>
                <c:pt idx="56">
                  <c:v>5130.2358287682946</c:v>
                </c:pt>
                <c:pt idx="57">
                  <c:v>5237.6724080816921</c:v>
                </c:pt>
                <c:pt idx="58">
                  <c:v>5346.2223198232095</c:v>
                </c:pt>
                <c:pt idx="59">
                  <c:v>5455.8855639928452</c:v>
                </c:pt>
                <c:pt idx="60">
                  <c:v>5566.6621405905989</c:v>
                </c:pt>
              </c:numCache>
            </c:numRef>
          </c:xVal>
          <c:yVal>
            <c:numRef>
              <c:f>Foglio1!$CF$28:$CF$88</c:f>
              <c:numCache>
                <c:formatCode>General</c:formatCode>
                <c:ptCount val="61"/>
                <c:pt idx="0">
                  <c:v>3.5033946719001188E-2</c:v>
                </c:pt>
                <c:pt idx="1">
                  <c:v>3.4326270556010653E-2</c:v>
                </c:pt>
                <c:pt idx="2">
                  <c:v>3.3438934147611683E-2</c:v>
                </c:pt>
                <c:pt idx="3">
                  <c:v>3.2915068505399686E-2</c:v>
                </c:pt>
                <c:pt idx="4">
                  <c:v>3.2305168146903138E-2</c:v>
                </c:pt>
                <c:pt idx="5">
                  <c:v>3.1536455494225214E-2</c:v>
                </c:pt>
                <c:pt idx="6">
                  <c:v>3.0926310400151764E-2</c:v>
                </c:pt>
                <c:pt idx="7">
                  <c:v>3.0315426220069483E-2</c:v>
                </c:pt>
                <c:pt idx="8">
                  <c:v>2.9810901995539228E-2</c:v>
                </c:pt>
                <c:pt idx="9">
                  <c:v>2.9321890826868528E-2</c:v>
                </c:pt>
                <c:pt idx="10">
                  <c:v>2.8667332000484085E-2</c:v>
                </c:pt>
                <c:pt idx="11">
                  <c:v>2.8341215259380832E-2</c:v>
                </c:pt>
                <c:pt idx="12">
                  <c:v>2.7903251284420352E-2</c:v>
                </c:pt>
                <c:pt idx="13">
                  <c:v>2.7385207714126853E-2</c:v>
                </c:pt>
                <c:pt idx="14">
                  <c:v>2.6886044398111122E-2</c:v>
                </c:pt>
                <c:pt idx="15">
                  <c:v>2.6467834851232476E-2</c:v>
                </c:pt>
                <c:pt idx="16">
                  <c:v>2.6089744870610845E-2</c:v>
                </c:pt>
                <c:pt idx="17">
                  <c:v>2.5780399312917684E-2</c:v>
                </c:pt>
                <c:pt idx="18">
                  <c:v>2.5321976113578039E-2</c:v>
                </c:pt>
                <c:pt idx="19">
                  <c:v>2.5358010021421927E-2</c:v>
                </c:pt>
                <c:pt idx="20">
                  <c:v>2.5652284932115042E-2</c:v>
                </c:pt>
                <c:pt idx="21">
                  <c:v>2.5839192725963672E-2</c:v>
                </c:pt>
                <c:pt idx="22">
                  <c:v>2.5978226322017788E-2</c:v>
                </c:pt>
                <c:pt idx="23">
                  <c:v>2.6121708557663721E-2</c:v>
                </c:pt>
                <c:pt idx="24">
                  <c:v>2.6290199832293644E-2</c:v>
                </c:pt>
                <c:pt idx="25">
                  <c:v>2.6444249366260525E-2</c:v>
                </c:pt>
                <c:pt idx="26">
                  <c:v>2.6433583108768199E-2</c:v>
                </c:pt>
                <c:pt idx="27">
                  <c:v>2.6651382185979119E-2</c:v>
                </c:pt>
                <c:pt idx="28">
                  <c:v>2.6747480469774255E-2</c:v>
                </c:pt>
                <c:pt idx="29">
                  <c:v>2.6706601734736921E-2</c:v>
                </c:pt>
                <c:pt idx="30">
                  <c:v>2.6717314984716467E-2</c:v>
                </c:pt>
                <c:pt idx="31">
                  <c:v>2.6703066924777221E-2</c:v>
                </c:pt>
                <c:pt idx="32">
                  <c:v>2.6224156272576741E-2</c:v>
                </c:pt>
                <c:pt idx="33">
                  <c:v>2.6122653483556645E-2</c:v>
                </c:pt>
                <c:pt idx="34">
                  <c:v>2.5716046138870866E-2</c:v>
                </c:pt>
                <c:pt idx="35">
                  <c:v>2.559927438651045E-2</c:v>
                </c:pt>
                <c:pt idx="36">
                  <c:v>2.5440656581707168E-2</c:v>
                </c:pt>
                <c:pt idx="37">
                  <c:v>2.5220141572818534E-2</c:v>
                </c:pt>
                <c:pt idx="38">
                  <c:v>2.5102304085920398E-2</c:v>
                </c:pt>
                <c:pt idx="39">
                  <c:v>2.4993432519720429E-2</c:v>
                </c:pt>
                <c:pt idx="40">
                  <c:v>2.4873993739829379E-2</c:v>
                </c:pt>
                <c:pt idx="41">
                  <c:v>2.482419264925546E-2</c:v>
                </c:pt>
                <c:pt idx="42">
                  <c:v>2.4614598699965545E-2</c:v>
                </c:pt>
                <c:pt idx="43">
                  <c:v>2.4601750775817572E-2</c:v>
                </c:pt>
                <c:pt idx="44">
                  <c:v>2.4508771734073034E-2</c:v>
                </c:pt>
                <c:pt idx="45">
                  <c:v>2.4300474331131146E-2</c:v>
                </c:pt>
                <c:pt idx="46">
                  <c:v>2.4184318435766163E-2</c:v>
                </c:pt>
                <c:pt idx="47">
                  <c:v>2.4112893298469426E-2</c:v>
                </c:pt>
                <c:pt idx="48">
                  <c:v>2.394883824482625E-2</c:v>
                </c:pt>
                <c:pt idx="49">
                  <c:v>2.3895538776854602E-2</c:v>
                </c:pt>
                <c:pt idx="50">
                  <c:v>2.3795844915840948E-2</c:v>
                </c:pt>
                <c:pt idx="51">
                  <c:v>2.4113743044560352E-2</c:v>
                </c:pt>
                <c:pt idx="52">
                  <c:v>2.3879342269470308E-2</c:v>
                </c:pt>
                <c:pt idx="53">
                  <c:v>2.3629334111139648E-2</c:v>
                </c:pt>
                <c:pt idx="54">
                  <c:v>2.3502309057916556E-2</c:v>
                </c:pt>
                <c:pt idx="55">
                  <c:v>2.3433037353937015E-2</c:v>
                </c:pt>
                <c:pt idx="56">
                  <c:v>2.341801091339404E-2</c:v>
                </c:pt>
                <c:pt idx="57">
                  <c:v>2.3269549540652704E-2</c:v>
                </c:pt>
                <c:pt idx="58">
                  <c:v>2.3104175928760993E-2</c:v>
                </c:pt>
                <c:pt idx="59">
                  <c:v>2.3117713518524957E-2</c:v>
                </c:pt>
                <c:pt idx="60">
                  <c:v>2.3074044759527856E-2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D5A-A44D-B609-78D8CBC0E4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3347839"/>
        <c:axId val="2108657968"/>
      </c:scatterChart>
      <c:valAx>
        <c:axId val="5933478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108657968"/>
        <c:crosses val="autoZero"/>
        <c:crossBetween val="midCat"/>
      </c:valAx>
      <c:valAx>
        <c:axId val="2108657968"/>
        <c:scaling>
          <c:orientation val="minMax"/>
          <c:min val="0.0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9334783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0153164281517352E-2"/>
          <c:y val="0.78857748595007293"/>
          <c:w val="0.94489957956821757"/>
          <c:h val="0.198071250542066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sv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5.sv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7.svg"/><Relationship Id="rId10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5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svg"/><Relationship Id="rId7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7.svg"/><Relationship Id="rId4" Type="http://schemas.openxmlformats.org/officeDocument/2006/relationships/image" Target="../media/image41.png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svg"/><Relationship Id="rId7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7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53.png"/><Relationship Id="rId5" Type="http://schemas.openxmlformats.org/officeDocument/2006/relationships/image" Target="../media/image5.svg"/><Relationship Id="rId10" Type="http://schemas.openxmlformats.org/officeDocument/2006/relationships/image" Target="../media/image52.png"/><Relationship Id="rId4" Type="http://schemas.openxmlformats.org/officeDocument/2006/relationships/image" Target="../media/image4.png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.svg"/><Relationship Id="rId7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chart" Target="../charts/char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svg"/><Relationship Id="rId7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C6B6C2-2D84-48E6-6E8F-C71AD7FB5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6699"/>
            <a:ext cx="17526000" cy="984735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581478" y="7124700"/>
            <a:ext cx="11049000" cy="2438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535"/>
              </a:lnSpc>
            </a:pPr>
            <a:r>
              <a:rPr lang="en-US" sz="4668" u="sng" spc="51" dirty="0" err="1">
                <a:solidFill>
                  <a:schemeClr val="bg1"/>
                </a:solidFill>
                <a:highlight>
                  <a:srgbClr val="808080"/>
                </a:highlight>
                <a:latin typeface="Questrial"/>
                <a:ea typeface="Questrial"/>
                <a:cs typeface="Questrial"/>
                <a:sym typeface="Questrial"/>
              </a:rPr>
              <a:t>Candidato</a:t>
            </a:r>
            <a:r>
              <a:rPr lang="en-US" sz="4668" spc="51" dirty="0">
                <a:solidFill>
                  <a:schemeClr val="bg1"/>
                </a:solidFill>
                <a:highlight>
                  <a:srgbClr val="808080"/>
                </a:highlight>
                <a:latin typeface="Questrial"/>
                <a:ea typeface="Questrial"/>
                <a:cs typeface="Questrial"/>
                <a:sym typeface="Questrial"/>
              </a:rPr>
              <a:t>: Edoardo </a:t>
            </a:r>
            <a:r>
              <a:rPr lang="en-US" sz="4668" spc="51" dirty="0" err="1">
                <a:solidFill>
                  <a:schemeClr val="bg1"/>
                </a:solidFill>
                <a:highlight>
                  <a:srgbClr val="808080"/>
                </a:highlight>
                <a:latin typeface="Questrial"/>
                <a:ea typeface="Questrial"/>
                <a:cs typeface="Questrial"/>
                <a:sym typeface="Questrial"/>
              </a:rPr>
              <a:t>Maestri</a:t>
            </a:r>
            <a:endParaRPr lang="en-US" sz="4668" spc="51" dirty="0">
              <a:solidFill>
                <a:schemeClr val="bg1"/>
              </a:solidFill>
              <a:highlight>
                <a:srgbClr val="808080"/>
              </a:highlight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6535"/>
              </a:lnSpc>
            </a:pPr>
            <a:r>
              <a:rPr lang="en-US" sz="4668" u="sng" spc="51" dirty="0" err="1">
                <a:solidFill>
                  <a:schemeClr val="bg1"/>
                </a:solidFill>
                <a:highlight>
                  <a:srgbClr val="808080"/>
                </a:highlight>
                <a:latin typeface="Questrial"/>
                <a:ea typeface="Questrial"/>
                <a:cs typeface="Questrial"/>
                <a:sym typeface="Questrial"/>
              </a:rPr>
              <a:t>Relatore</a:t>
            </a:r>
            <a:r>
              <a:rPr lang="en-US" sz="4668" spc="51" dirty="0">
                <a:solidFill>
                  <a:schemeClr val="bg1"/>
                </a:solidFill>
                <a:highlight>
                  <a:srgbClr val="808080"/>
                </a:highlight>
                <a:latin typeface="Questrial"/>
                <a:ea typeface="Questrial"/>
                <a:cs typeface="Questrial"/>
                <a:sym typeface="Questrial"/>
              </a:rPr>
              <a:t>: Prof. Alessandro Bottaro</a:t>
            </a:r>
          </a:p>
          <a:p>
            <a:pPr algn="l">
              <a:lnSpc>
                <a:spcPts val="6535"/>
              </a:lnSpc>
            </a:pPr>
            <a:r>
              <a:rPr lang="en-US" sz="4668" u="sng" spc="51" dirty="0" err="1">
                <a:solidFill>
                  <a:schemeClr val="bg1"/>
                </a:solidFill>
                <a:highlight>
                  <a:srgbClr val="808080"/>
                </a:highlight>
                <a:latin typeface="Questrial"/>
                <a:ea typeface="Questrial"/>
                <a:cs typeface="Questrial"/>
                <a:sym typeface="Questrial"/>
              </a:rPr>
              <a:t>Correlatore</a:t>
            </a:r>
            <a:r>
              <a:rPr lang="en-US" sz="4668" spc="51" dirty="0">
                <a:solidFill>
                  <a:schemeClr val="bg1"/>
                </a:solidFill>
                <a:highlight>
                  <a:srgbClr val="808080"/>
                </a:highlight>
                <a:latin typeface="Questrial"/>
                <a:ea typeface="Questrial"/>
                <a:cs typeface="Questrial"/>
                <a:sym typeface="Questrial"/>
              </a:rPr>
              <a:t>: Ing. Giulia Innocenti</a:t>
            </a:r>
          </a:p>
        </p:txBody>
      </p:sp>
      <p:sp>
        <p:nvSpPr>
          <p:cNvPr id="6" name="AutoShape 6"/>
          <p:cNvSpPr/>
          <p:nvPr/>
        </p:nvSpPr>
        <p:spPr>
          <a:xfrm>
            <a:off x="13046930" y="5103416"/>
            <a:ext cx="3560194" cy="40083"/>
          </a:xfrm>
          <a:prstGeom prst="line">
            <a:avLst/>
          </a:prstGeom>
          <a:ln w="47625" cap="flat">
            <a:solidFill>
              <a:srgbClr val="00C2C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T" dirty="0"/>
          </a:p>
        </p:txBody>
      </p:sp>
      <p:sp>
        <p:nvSpPr>
          <p:cNvPr id="7" name="TextBox 7"/>
          <p:cNvSpPr txBox="1"/>
          <p:nvPr/>
        </p:nvSpPr>
        <p:spPr>
          <a:xfrm>
            <a:off x="2590801" y="1548865"/>
            <a:ext cx="14016323" cy="3149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365"/>
              </a:lnSpc>
            </a:pPr>
            <a:r>
              <a:rPr lang="en-US" sz="5975" b="1" dirty="0">
                <a:solidFill>
                  <a:srgbClr val="FFFFFF"/>
                </a:solidFill>
                <a:highlight>
                  <a:srgbClr val="808080"/>
                </a:highlight>
                <a:latin typeface="Questrial"/>
                <a:ea typeface="Questrial"/>
                <a:cs typeface="Questrial"/>
                <a:sym typeface="Questrial"/>
              </a:rPr>
              <a:t>STUDIO SPERIMENTALE E NUMERICO</a:t>
            </a:r>
          </a:p>
          <a:p>
            <a:pPr algn="r">
              <a:lnSpc>
                <a:spcPts val="8365"/>
              </a:lnSpc>
            </a:pPr>
            <a:r>
              <a:rPr lang="en-US" sz="5975" b="1" dirty="0">
                <a:solidFill>
                  <a:srgbClr val="FFFFFF"/>
                </a:solidFill>
                <a:highlight>
                  <a:srgbClr val="808080"/>
                </a:highlight>
                <a:latin typeface="Questrial"/>
                <a:ea typeface="Questrial"/>
                <a:cs typeface="Questrial"/>
                <a:sym typeface="Questrial"/>
              </a:rPr>
              <a:t>DI SUPERFICI MICRO-STRUTTURATE PER IL MOTO ALLA TAYLOR-COUETTE</a:t>
            </a:r>
          </a:p>
        </p:txBody>
      </p:sp>
      <p:pic>
        <p:nvPicPr>
          <p:cNvPr id="1028" name="Picture 4" descr="Marchio | Identità visiva">
            <a:extLst>
              <a:ext uri="{FF2B5EF4-FFF2-40B4-BE49-F238E27FC236}">
                <a16:creationId xmlns:a16="http://schemas.microsoft.com/office/drawing/2014/main" id="{D08AE55F-9E87-FDD1-6815-0669C970D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6819900"/>
            <a:ext cx="8552200" cy="513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0207" y="574792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7" y="0"/>
                </a:lnTo>
                <a:lnTo>
                  <a:pt x="1568907" y="833482"/>
                </a:lnTo>
                <a:lnTo>
                  <a:pt x="0" y="83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TextBox 3"/>
          <p:cNvSpPr txBox="1"/>
          <p:nvPr/>
        </p:nvSpPr>
        <p:spPr>
          <a:xfrm>
            <a:off x="1366111" y="544351"/>
            <a:ext cx="10369071" cy="86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4987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Moto alla Taylor-Couette</a:t>
            </a:r>
          </a:p>
        </p:txBody>
      </p:sp>
      <p:sp>
        <p:nvSpPr>
          <p:cNvPr id="4" name="Freeform 4"/>
          <p:cNvSpPr/>
          <p:nvPr/>
        </p:nvSpPr>
        <p:spPr>
          <a:xfrm>
            <a:off x="12973738" y="1408274"/>
            <a:ext cx="2544557" cy="4295527"/>
          </a:xfrm>
          <a:custGeom>
            <a:avLst/>
            <a:gdLst/>
            <a:ahLst/>
            <a:cxnLst/>
            <a:rect l="l" t="t" r="r" b="b"/>
            <a:pathLst>
              <a:path w="2544557" h="4295527">
                <a:moveTo>
                  <a:pt x="0" y="0"/>
                </a:moveTo>
                <a:lnTo>
                  <a:pt x="2544557" y="0"/>
                </a:lnTo>
                <a:lnTo>
                  <a:pt x="2544557" y="4295527"/>
                </a:lnTo>
                <a:lnTo>
                  <a:pt x="0" y="42955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1870" r="-222484" b="-3148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5" name="Freeform 5"/>
          <p:cNvSpPr/>
          <p:nvPr/>
        </p:nvSpPr>
        <p:spPr>
          <a:xfrm>
            <a:off x="10116479" y="1439807"/>
            <a:ext cx="2561357" cy="4263994"/>
          </a:xfrm>
          <a:custGeom>
            <a:avLst/>
            <a:gdLst/>
            <a:ahLst/>
            <a:cxnLst/>
            <a:rect l="l" t="t" r="r" b="b"/>
            <a:pathLst>
              <a:path w="2561357" h="4263994">
                <a:moveTo>
                  <a:pt x="0" y="0"/>
                </a:moveTo>
                <a:lnTo>
                  <a:pt x="2561357" y="0"/>
                </a:lnTo>
                <a:lnTo>
                  <a:pt x="2561357" y="4263994"/>
                </a:lnTo>
                <a:lnTo>
                  <a:pt x="0" y="42639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01" r="-321249" b="-2381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6" name="Freeform 6"/>
          <p:cNvSpPr/>
          <p:nvPr/>
        </p:nvSpPr>
        <p:spPr>
          <a:xfrm>
            <a:off x="15717076" y="1408274"/>
            <a:ext cx="2570924" cy="4295527"/>
          </a:xfrm>
          <a:custGeom>
            <a:avLst/>
            <a:gdLst/>
            <a:ahLst/>
            <a:cxnLst/>
            <a:rect l="l" t="t" r="r" b="b"/>
            <a:pathLst>
              <a:path w="2570924" h="4295527">
                <a:moveTo>
                  <a:pt x="0" y="0"/>
                </a:moveTo>
                <a:lnTo>
                  <a:pt x="2570924" y="0"/>
                </a:lnTo>
                <a:lnTo>
                  <a:pt x="2570924" y="4295527"/>
                </a:lnTo>
                <a:lnTo>
                  <a:pt x="0" y="42955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5744" r="-107824" b="-1629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7" name="TextBox 7"/>
          <p:cNvSpPr txBox="1"/>
          <p:nvPr/>
        </p:nvSpPr>
        <p:spPr>
          <a:xfrm>
            <a:off x="14246016" y="8174300"/>
            <a:ext cx="4041984" cy="2777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6"/>
              </a:lnSpc>
            </a:pPr>
            <a:r>
              <a:rPr lang="en-US" sz="2633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From: C . D . Andereck, A’. A’. Liu and H . L. Swinney, Flow regimes in a circular Couette system (1985)</a:t>
            </a:r>
          </a:p>
          <a:p>
            <a:pPr algn="l">
              <a:lnSpc>
                <a:spcPts val="3686"/>
              </a:lnSpc>
            </a:pPr>
            <a:endParaRPr lang="en-US" sz="2633">
              <a:solidFill>
                <a:srgbClr val="323232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3686"/>
              </a:lnSpc>
            </a:pPr>
            <a:endParaRPr lang="en-US" sz="2633">
              <a:solidFill>
                <a:srgbClr val="32323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" name="Freeform 8"/>
          <p:cNvSpPr/>
          <p:nvPr/>
        </p:nvSpPr>
        <p:spPr>
          <a:xfrm rot="2961782">
            <a:off x="10055527" y="-6194191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9" y="0"/>
                </a:lnTo>
                <a:lnTo>
                  <a:pt x="8380979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9" name="Freeform 9"/>
          <p:cNvSpPr/>
          <p:nvPr/>
        </p:nvSpPr>
        <p:spPr>
          <a:xfrm rot="2961782">
            <a:off x="7076680" y="8129092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10" name="Freeform 10"/>
          <p:cNvSpPr/>
          <p:nvPr/>
        </p:nvSpPr>
        <p:spPr>
          <a:xfrm>
            <a:off x="-4370557" y="1408274"/>
            <a:ext cx="13115436" cy="8073088"/>
          </a:xfrm>
          <a:custGeom>
            <a:avLst/>
            <a:gdLst/>
            <a:ahLst/>
            <a:cxnLst/>
            <a:rect l="l" t="t" r="r" b="b"/>
            <a:pathLst>
              <a:path w="13115436" h="8073088">
                <a:moveTo>
                  <a:pt x="0" y="0"/>
                </a:moveTo>
                <a:lnTo>
                  <a:pt x="13115436" y="0"/>
                </a:lnTo>
                <a:lnTo>
                  <a:pt x="13115436" y="8073088"/>
                </a:lnTo>
                <a:lnTo>
                  <a:pt x="0" y="80730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669" r="-8995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11" name="TextBox 11"/>
          <p:cNvSpPr txBox="1"/>
          <p:nvPr/>
        </p:nvSpPr>
        <p:spPr>
          <a:xfrm>
            <a:off x="10116479" y="5829181"/>
            <a:ext cx="2762399" cy="565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45"/>
              </a:lnSpc>
            </a:pPr>
            <a:r>
              <a:rPr lang="en-US" sz="3246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Taylor-vortex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973738" y="5842214"/>
            <a:ext cx="2762399" cy="565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45"/>
              </a:lnSpc>
            </a:pPr>
            <a:r>
              <a:rPr lang="en-US" sz="3246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Wavy vortex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878100" y="5842214"/>
            <a:ext cx="2762399" cy="1136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45"/>
              </a:lnSpc>
            </a:pPr>
            <a:r>
              <a:rPr lang="en-US" sz="3246" dirty="0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Turbulent Taylor vortex</a:t>
            </a:r>
          </a:p>
        </p:txBody>
      </p:sp>
      <p:sp>
        <p:nvSpPr>
          <p:cNvPr id="14" name="Freeform 14"/>
          <p:cNvSpPr/>
          <p:nvPr/>
        </p:nvSpPr>
        <p:spPr>
          <a:xfrm>
            <a:off x="-3946243" y="8129092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9" y="0"/>
                </a:lnTo>
                <a:lnTo>
                  <a:pt x="8380979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91372" y="-4040142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Freeform 3"/>
          <p:cNvSpPr/>
          <p:nvPr/>
        </p:nvSpPr>
        <p:spPr>
          <a:xfrm>
            <a:off x="2114337" y="890554"/>
            <a:ext cx="14059327" cy="8505893"/>
          </a:xfrm>
          <a:custGeom>
            <a:avLst/>
            <a:gdLst/>
            <a:ahLst/>
            <a:cxnLst/>
            <a:rect l="l" t="t" r="r" b="b"/>
            <a:pathLst>
              <a:path w="14059327" h="8505893">
                <a:moveTo>
                  <a:pt x="0" y="0"/>
                </a:moveTo>
                <a:lnTo>
                  <a:pt x="14059326" y="0"/>
                </a:lnTo>
                <a:lnTo>
                  <a:pt x="14059326" y="8505892"/>
                </a:lnTo>
                <a:lnTo>
                  <a:pt x="0" y="85058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4" name="Freeform 4"/>
          <p:cNvSpPr/>
          <p:nvPr/>
        </p:nvSpPr>
        <p:spPr>
          <a:xfrm>
            <a:off x="15029999" y="7739393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5" name="Freeform 5"/>
          <p:cNvSpPr/>
          <p:nvPr/>
        </p:nvSpPr>
        <p:spPr>
          <a:xfrm>
            <a:off x="16340498" y="-2666359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6" name="Freeform 6"/>
          <p:cNvSpPr/>
          <p:nvPr/>
        </p:nvSpPr>
        <p:spPr>
          <a:xfrm rot="1161594">
            <a:off x="-3043150" y="6730301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51564" y="664488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8" y="0"/>
                </a:lnTo>
                <a:lnTo>
                  <a:pt x="1568908" y="833482"/>
                </a:lnTo>
                <a:lnTo>
                  <a:pt x="0" y="83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Freeform 3"/>
          <p:cNvSpPr/>
          <p:nvPr/>
        </p:nvSpPr>
        <p:spPr>
          <a:xfrm>
            <a:off x="10276995" y="7582916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9" y="0"/>
                </a:lnTo>
                <a:lnTo>
                  <a:pt x="8380979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4" name="Freeform 4"/>
          <p:cNvSpPr/>
          <p:nvPr/>
        </p:nvSpPr>
        <p:spPr>
          <a:xfrm>
            <a:off x="-4845902" y="-3277314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5" name="Freeform 5"/>
          <p:cNvSpPr/>
          <p:nvPr/>
        </p:nvSpPr>
        <p:spPr>
          <a:xfrm>
            <a:off x="8173176" y="3776921"/>
            <a:ext cx="9307439" cy="3781147"/>
          </a:xfrm>
          <a:custGeom>
            <a:avLst/>
            <a:gdLst/>
            <a:ahLst/>
            <a:cxnLst/>
            <a:rect l="l" t="t" r="r" b="b"/>
            <a:pathLst>
              <a:path w="9307439" h="3781147">
                <a:moveTo>
                  <a:pt x="0" y="0"/>
                </a:moveTo>
                <a:lnTo>
                  <a:pt x="9307439" y="0"/>
                </a:lnTo>
                <a:lnTo>
                  <a:pt x="9307439" y="3781147"/>
                </a:lnTo>
                <a:lnTo>
                  <a:pt x="0" y="37811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6" name="Freeform 6"/>
          <p:cNvSpPr/>
          <p:nvPr/>
        </p:nvSpPr>
        <p:spPr>
          <a:xfrm>
            <a:off x="2066426" y="2284703"/>
            <a:ext cx="2690964" cy="6356958"/>
          </a:xfrm>
          <a:custGeom>
            <a:avLst/>
            <a:gdLst/>
            <a:ahLst/>
            <a:cxnLst/>
            <a:rect l="l" t="t" r="r" b="b"/>
            <a:pathLst>
              <a:path w="2690964" h="6356958">
                <a:moveTo>
                  <a:pt x="0" y="0"/>
                </a:moveTo>
                <a:lnTo>
                  <a:pt x="2690964" y="0"/>
                </a:lnTo>
                <a:lnTo>
                  <a:pt x="2690964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99026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7" name="Freeform 7"/>
          <p:cNvSpPr/>
          <p:nvPr/>
        </p:nvSpPr>
        <p:spPr>
          <a:xfrm>
            <a:off x="5217599" y="2276420"/>
            <a:ext cx="2688366" cy="6356958"/>
          </a:xfrm>
          <a:custGeom>
            <a:avLst/>
            <a:gdLst/>
            <a:ahLst/>
            <a:cxnLst/>
            <a:rect l="l" t="t" r="r" b="b"/>
            <a:pathLst>
              <a:path w="2688366" h="6356958">
                <a:moveTo>
                  <a:pt x="0" y="0"/>
                </a:moveTo>
                <a:lnTo>
                  <a:pt x="2688366" y="0"/>
                </a:lnTo>
                <a:lnTo>
                  <a:pt x="268836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85031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8" name="TextBox 8"/>
          <p:cNvSpPr txBox="1"/>
          <p:nvPr/>
        </p:nvSpPr>
        <p:spPr>
          <a:xfrm>
            <a:off x="9282949" y="596880"/>
            <a:ext cx="10369071" cy="86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4987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Unit Cell</a:t>
            </a:r>
          </a:p>
        </p:txBody>
      </p:sp>
      <p:sp>
        <p:nvSpPr>
          <p:cNvPr id="9" name="Freeform 9"/>
          <p:cNvSpPr/>
          <p:nvPr/>
        </p:nvSpPr>
        <p:spPr>
          <a:xfrm>
            <a:off x="11716047" y="-4509574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F8989-C4F0-9A59-7F1B-F4D4080D8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269967D-E185-199F-8118-D3ACC564F9F2}"/>
              </a:ext>
            </a:extLst>
          </p:cNvPr>
          <p:cNvSpPr/>
          <p:nvPr/>
        </p:nvSpPr>
        <p:spPr>
          <a:xfrm>
            <a:off x="7451564" y="664488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8" y="0"/>
                </a:lnTo>
                <a:lnTo>
                  <a:pt x="1568908" y="833482"/>
                </a:lnTo>
                <a:lnTo>
                  <a:pt x="0" y="83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FAFC0FF-55E1-8CB7-9671-A1FF089D1FDD}"/>
              </a:ext>
            </a:extLst>
          </p:cNvPr>
          <p:cNvSpPr/>
          <p:nvPr/>
        </p:nvSpPr>
        <p:spPr>
          <a:xfrm>
            <a:off x="10276995" y="7582916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9" y="0"/>
                </a:lnTo>
                <a:lnTo>
                  <a:pt x="8380979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72DEF9C-3DC4-4826-C991-1534068C2F93}"/>
              </a:ext>
            </a:extLst>
          </p:cNvPr>
          <p:cNvSpPr/>
          <p:nvPr/>
        </p:nvSpPr>
        <p:spPr>
          <a:xfrm>
            <a:off x="-4845902" y="-3277314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2AC7738-5A03-198F-D44A-FF3792B8094C}"/>
              </a:ext>
            </a:extLst>
          </p:cNvPr>
          <p:cNvSpPr/>
          <p:nvPr/>
        </p:nvSpPr>
        <p:spPr>
          <a:xfrm>
            <a:off x="839601" y="3981403"/>
            <a:ext cx="9307439" cy="3781147"/>
          </a:xfrm>
          <a:custGeom>
            <a:avLst/>
            <a:gdLst/>
            <a:ahLst/>
            <a:cxnLst/>
            <a:rect l="l" t="t" r="r" b="b"/>
            <a:pathLst>
              <a:path w="9307439" h="3781147">
                <a:moveTo>
                  <a:pt x="0" y="0"/>
                </a:moveTo>
                <a:lnTo>
                  <a:pt x="9307439" y="0"/>
                </a:lnTo>
                <a:lnTo>
                  <a:pt x="9307439" y="3781147"/>
                </a:lnTo>
                <a:lnTo>
                  <a:pt x="0" y="37811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72528ED9-19D8-C13B-3184-B31A942D9ADC}"/>
              </a:ext>
            </a:extLst>
          </p:cNvPr>
          <p:cNvSpPr txBox="1"/>
          <p:nvPr/>
        </p:nvSpPr>
        <p:spPr>
          <a:xfrm>
            <a:off x="9282949" y="596880"/>
            <a:ext cx="10369071" cy="86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4987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Unit Cell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B8BA581-A01C-03AE-E8E6-16AEAF69F1D1}"/>
              </a:ext>
            </a:extLst>
          </p:cNvPr>
          <p:cNvSpPr/>
          <p:nvPr/>
        </p:nvSpPr>
        <p:spPr>
          <a:xfrm>
            <a:off x="11716047" y="-4509574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FEAA2A-6458-EA15-46D2-6B5FC5B9ACD9}"/>
              </a:ext>
            </a:extLst>
          </p:cNvPr>
          <p:cNvSpPr txBox="1"/>
          <p:nvPr/>
        </p:nvSpPr>
        <p:spPr>
          <a:xfrm>
            <a:off x="10680112" y="4098317"/>
            <a:ext cx="692208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3200" dirty="0"/>
              <a:t>Scale della lunghezza caratteristica (</a:t>
            </a:r>
            <a:r>
              <a:rPr lang="el-GR" sz="3200" dirty="0"/>
              <a:t>μ</a:t>
            </a:r>
            <a:r>
              <a:rPr lang="it-IT" sz="3200" dirty="0"/>
              <a:t>m)</a:t>
            </a:r>
            <a:r>
              <a:rPr lang="en-IT" sz="3200" dirty="0"/>
              <a:t> </a:t>
            </a:r>
          </a:p>
          <a:p>
            <a:pPr algn="ctr"/>
            <a:r>
              <a:rPr lang="en-IT" sz="3200" dirty="0"/>
              <a:t>1000</a:t>
            </a:r>
          </a:p>
          <a:p>
            <a:pPr algn="ctr"/>
            <a:r>
              <a:rPr lang="en-IT" sz="3200" dirty="0"/>
              <a:t>800</a:t>
            </a:r>
          </a:p>
          <a:p>
            <a:pPr algn="ctr"/>
            <a:r>
              <a:rPr lang="en-IT" sz="3200" dirty="0"/>
              <a:t>500</a:t>
            </a:r>
          </a:p>
          <a:p>
            <a:pPr algn="ctr"/>
            <a:r>
              <a:rPr lang="en-IT" sz="3200" dirty="0"/>
              <a:t>400</a:t>
            </a:r>
          </a:p>
          <a:p>
            <a:pPr algn="ctr"/>
            <a:r>
              <a:rPr lang="en-IT" sz="3200" dirty="0"/>
              <a:t>200</a:t>
            </a:r>
          </a:p>
          <a:p>
            <a:pPr algn="ctr"/>
            <a:r>
              <a:rPr lang="en-IT" sz="3200" dirty="0"/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4084975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4287" y="1028700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8" y="0"/>
                </a:lnTo>
                <a:lnTo>
                  <a:pt x="1568908" y="833482"/>
                </a:lnTo>
                <a:lnTo>
                  <a:pt x="0" y="83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Freeform 3"/>
          <p:cNvSpPr/>
          <p:nvPr/>
        </p:nvSpPr>
        <p:spPr>
          <a:xfrm>
            <a:off x="11865845" y="9087303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4" name="TextBox 4"/>
          <p:cNvSpPr txBox="1"/>
          <p:nvPr/>
        </p:nvSpPr>
        <p:spPr>
          <a:xfrm>
            <a:off x="1367155" y="2619606"/>
            <a:ext cx="6400283" cy="1913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3"/>
              </a:lnSpc>
            </a:pP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Applicabilità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dell’omogeneizzazione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  <a:p>
            <a:pPr algn="ctr">
              <a:lnSpc>
                <a:spcPts val="3823"/>
              </a:lnSpc>
            </a:pPr>
            <a:endParaRPr lang="en-US" sz="2731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589688" lvl="1" indent="-294844" algn="ctr">
              <a:lnSpc>
                <a:spcPts val="3823"/>
              </a:lnSpc>
              <a:buFont typeface="Arial"/>
              <a:buChar char="•"/>
            </a:pP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Superficie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periodica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in senso </a:t>
            </a: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assiale</a:t>
            </a:r>
            <a:endParaRPr lang="en-US" sz="2731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ctr">
              <a:lnSpc>
                <a:spcPts val="3823"/>
              </a:lnSpc>
            </a:pPr>
            <a:endParaRPr lang="en-US" sz="2731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464480" y="923925"/>
            <a:ext cx="13359041" cy="86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4987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Omogeneizzazione asintotica multiscala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094561" y="2619606"/>
            <a:ext cx="8193439" cy="3862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3"/>
              </a:lnSpc>
            </a:pP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Scopo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dell’omogeneizzazione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  <a:p>
            <a:pPr algn="ctr">
              <a:lnSpc>
                <a:spcPts val="3823"/>
              </a:lnSpc>
            </a:pPr>
            <a:endParaRPr lang="en-US" sz="2731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589688" lvl="1" indent="-294844" algn="ctr">
              <a:lnSpc>
                <a:spcPts val="3823"/>
              </a:lnSpc>
              <a:spcBef>
                <a:spcPct val="0"/>
              </a:spcBef>
              <a:buFont typeface="Arial"/>
              <a:buChar char="•"/>
            </a:pP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Evitare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la </a:t>
            </a: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soluzione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numerica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del </a:t>
            </a: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problema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completo</a:t>
            </a:r>
            <a:endParaRPr lang="en-US" sz="2731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589688" lvl="1" indent="-294844" algn="ctr">
              <a:lnSpc>
                <a:spcPts val="3823"/>
              </a:lnSpc>
              <a:spcBef>
                <a:spcPct val="0"/>
              </a:spcBef>
              <a:buFont typeface="Arial"/>
              <a:buChar char="•"/>
            </a:pPr>
            <a:endParaRPr lang="en-US" sz="2731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589688" lvl="1" indent="-294844" algn="ctr">
              <a:lnSpc>
                <a:spcPts val="3823"/>
              </a:lnSpc>
              <a:spcBef>
                <a:spcPct val="0"/>
              </a:spcBef>
              <a:buFont typeface="Arial"/>
              <a:buChar char="•"/>
            </a:pP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Ricavare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la </a:t>
            </a: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condizione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di </a:t>
            </a: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parete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efficace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 </a:t>
            </a: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verificabile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sperimentalmente</a:t>
            </a:r>
            <a:endParaRPr lang="en-US" sz="2731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589688" lvl="1" indent="-294844" algn="ctr">
              <a:lnSpc>
                <a:spcPts val="3823"/>
              </a:lnSpc>
              <a:spcBef>
                <a:spcPct val="0"/>
              </a:spcBef>
              <a:buFont typeface="Arial"/>
              <a:buChar char="•"/>
            </a:pPr>
            <a:endParaRPr lang="en-US" sz="2731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6634594" y="2276497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8" name="Freeform 8"/>
          <p:cNvSpPr/>
          <p:nvPr/>
        </p:nvSpPr>
        <p:spPr>
          <a:xfrm>
            <a:off x="14938313" y="-5589663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5"/>
                </a:lnTo>
                <a:lnTo>
                  <a:pt x="0" y="8599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4287" y="1028700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8" y="0"/>
                </a:lnTo>
                <a:lnTo>
                  <a:pt x="1568908" y="833482"/>
                </a:lnTo>
                <a:lnTo>
                  <a:pt x="0" y="83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Freeform 3"/>
          <p:cNvSpPr/>
          <p:nvPr/>
        </p:nvSpPr>
        <p:spPr>
          <a:xfrm>
            <a:off x="11865845" y="9087303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4" name="TextBox 4"/>
          <p:cNvSpPr txBox="1"/>
          <p:nvPr/>
        </p:nvSpPr>
        <p:spPr>
          <a:xfrm>
            <a:off x="1367155" y="2619606"/>
            <a:ext cx="6400283" cy="1913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3"/>
              </a:lnSpc>
            </a:pP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Applicabilità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dell’omogeneizzazione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  <a:p>
            <a:pPr algn="ctr">
              <a:lnSpc>
                <a:spcPts val="3823"/>
              </a:lnSpc>
            </a:pPr>
            <a:endParaRPr lang="en-US" sz="2731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589688" lvl="1" indent="-294844" algn="ctr">
              <a:lnSpc>
                <a:spcPts val="3823"/>
              </a:lnSpc>
              <a:buFont typeface="Arial"/>
              <a:buChar char="•"/>
            </a:pP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Superficie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periodica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in senso </a:t>
            </a: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assiale</a:t>
            </a:r>
            <a:endParaRPr lang="en-US" sz="2731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294844" lvl="1" algn="ctr">
              <a:lnSpc>
                <a:spcPts val="3823"/>
              </a:lnSpc>
            </a:pPr>
            <a:endParaRPr lang="en-US" sz="2731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464480" y="923925"/>
            <a:ext cx="13359041" cy="86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4987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Omogeneizzazione asintotica multiscala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31025" y="6161475"/>
            <a:ext cx="3608821" cy="744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56"/>
              </a:lnSpc>
            </a:pPr>
            <a:r>
              <a:rPr lang="en-US" sz="4325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Local problem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472555" y="6161475"/>
            <a:ext cx="5437450" cy="744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56"/>
              </a:lnSpc>
            </a:pPr>
            <a:r>
              <a:rPr lang="en-US" sz="4325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Macroscopic problem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67155" y="7667678"/>
            <a:ext cx="7136561" cy="142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3"/>
              </a:lnSpc>
            </a:pP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Semplificazione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al </a:t>
            </a: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problema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di Stokes </a:t>
            </a:r>
          </a:p>
          <a:p>
            <a:pPr algn="ctr">
              <a:lnSpc>
                <a:spcPts val="3823"/>
              </a:lnSpc>
            </a:pPr>
            <a:endParaRPr lang="en-US" sz="2731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ctr">
              <a:lnSpc>
                <a:spcPts val="3823"/>
              </a:lnSpc>
              <a:spcBef>
                <a:spcPct val="0"/>
              </a:spcBef>
            </a:pP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Componenti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inerziali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&lt;&lt; </a:t>
            </a: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Componenti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viscose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623000" y="7667678"/>
            <a:ext cx="7136561" cy="951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3"/>
              </a:lnSpc>
              <a:spcBef>
                <a:spcPct val="0"/>
              </a:spcBef>
            </a:pPr>
            <a:r>
              <a:rPr lang="en-US" sz="273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Risolubile a partire dai coefficienti del Local problem</a:t>
            </a:r>
          </a:p>
        </p:txBody>
      </p:sp>
      <p:sp>
        <p:nvSpPr>
          <p:cNvPr id="11" name="Freeform 11"/>
          <p:cNvSpPr/>
          <p:nvPr/>
        </p:nvSpPr>
        <p:spPr>
          <a:xfrm>
            <a:off x="-6634594" y="2276497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12" name="Freeform 12"/>
          <p:cNvSpPr/>
          <p:nvPr/>
        </p:nvSpPr>
        <p:spPr>
          <a:xfrm>
            <a:off x="14938313" y="-5589663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5"/>
                </a:lnTo>
                <a:lnTo>
                  <a:pt x="0" y="8599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CDF91343-B2E5-D357-2CC5-1BD6ACB79668}"/>
              </a:ext>
            </a:extLst>
          </p:cNvPr>
          <p:cNvSpPr txBox="1"/>
          <p:nvPr/>
        </p:nvSpPr>
        <p:spPr>
          <a:xfrm>
            <a:off x="10094561" y="2619606"/>
            <a:ext cx="8193439" cy="3862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3"/>
              </a:lnSpc>
            </a:pP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Scopo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dell’omogeneizzazione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  <a:p>
            <a:pPr algn="ctr">
              <a:lnSpc>
                <a:spcPts val="3823"/>
              </a:lnSpc>
            </a:pPr>
            <a:endParaRPr lang="en-US" sz="2731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589688" lvl="1" indent="-294844" algn="ctr">
              <a:lnSpc>
                <a:spcPts val="3823"/>
              </a:lnSpc>
              <a:spcBef>
                <a:spcPct val="0"/>
              </a:spcBef>
              <a:buFont typeface="Arial"/>
              <a:buChar char="•"/>
            </a:pP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Evitare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la </a:t>
            </a: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soluzione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numerica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del </a:t>
            </a: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problema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completo</a:t>
            </a:r>
            <a:endParaRPr lang="en-US" sz="2731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589688" lvl="1" indent="-294844" algn="ctr">
              <a:lnSpc>
                <a:spcPts val="3823"/>
              </a:lnSpc>
              <a:spcBef>
                <a:spcPct val="0"/>
              </a:spcBef>
              <a:buFont typeface="Arial"/>
              <a:buChar char="•"/>
            </a:pPr>
            <a:endParaRPr lang="en-US" sz="2731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589688" lvl="1" indent="-294844" algn="ctr">
              <a:lnSpc>
                <a:spcPts val="3823"/>
              </a:lnSpc>
              <a:spcBef>
                <a:spcPct val="0"/>
              </a:spcBef>
              <a:buFont typeface="Arial"/>
              <a:buChar char="•"/>
            </a:pP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Ricavare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la </a:t>
            </a: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condizione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di </a:t>
            </a: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parete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efficace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 </a:t>
            </a: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verificabile</a:t>
            </a:r>
            <a:r>
              <a:rPr lang="en-US" sz="2731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731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sperimentalmente</a:t>
            </a:r>
            <a:endParaRPr lang="en-US" sz="2731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589688" lvl="1" indent="-294844" algn="ctr">
              <a:lnSpc>
                <a:spcPts val="3823"/>
              </a:lnSpc>
              <a:spcBef>
                <a:spcPct val="0"/>
              </a:spcBef>
              <a:buFont typeface="Arial"/>
              <a:buChar char="•"/>
            </a:pPr>
            <a:endParaRPr lang="en-US" sz="2731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4287" y="1028700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8" y="0"/>
                </a:lnTo>
                <a:lnTo>
                  <a:pt x="1568908" y="833482"/>
                </a:lnTo>
                <a:lnTo>
                  <a:pt x="0" y="83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Freeform 3"/>
          <p:cNvSpPr/>
          <p:nvPr/>
        </p:nvSpPr>
        <p:spPr>
          <a:xfrm>
            <a:off x="12516881" y="7788995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4" name="Freeform 4"/>
          <p:cNvSpPr/>
          <p:nvPr/>
        </p:nvSpPr>
        <p:spPr>
          <a:xfrm>
            <a:off x="143549" y="2308775"/>
            <a:ext cx="9000451" cy="7586837"/>
          </a:xfrm>
          <a:custGeom>
            <a:avLst/>
            <a:gdLst/>
            <a:ahLst/>
            <a:cxnLst/>
            <a:rect l="l" t="t" r="r" b="b"/>
            <a:pathLst>
              <a:path w="9000451" h="7586837">
                <a:moveTo>
                  <a:pt x="0" y="0"/>
                </a:moveTo>
                <a:lnTo>
                  <a:pt x="9000451" y="0"/>
                </a:lnTo>
                <a:lnTo>
                  <a:pt x="9000451" y="7586837"/>
                </a:lnTo>
                <a:lnTo>
                  <a:pt x="0" y="7586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7362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5" name="TextBox 5"/>
          <p:cNvSpPr txBox="1"/>
          <p:nvPr/>
        </p:nvSpPr>
        <p:spPr>
          <a:xfrm>
            <a:off x="2464480" y="923925"/>
            <a:ext cx="13359041" cy="86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4987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Omogeneizzazione asintotica multiscala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44000" y="4605688"/>
            <a:ext cx="8994051" cy="744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56"/>
              </a:lnSpc>
            </a:pPr>
            <a:r>
              <a:rPr lang="en-US" sz="4325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Local problem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2307474"/>
            <a:ext cx="8994051" cy="744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56"/>
              </a:lnSpc>
            </a:pPr>
            <a:r>
              <a:rPr lang="en-US" sz="4325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Macroscopic problem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3594602"/>
            <a:ext cx="7354654" cy="47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3"/>
              </a:lnSpc>
              <a:spcBef>
                <a:spcPct val="0"/>
              </a:spcBef>
            </a:pPr>
            <a:r>
              <a:rPr lang="en-US" sz="2731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Macroscala adimensionalizzata con l’interstizio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0" y="5720256"/>
            <a:ext cx="7992158" cy="47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3"/>
              </a:lnSpc>
              <a:spcBef>
                <a:spcPct val="0"/>
              </a:spcBef>
            </a:pPr>
            <a:r>
              <a:rPr lang="en-US" sz="2731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Microscala adimensionalizzata con la periodicità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6803633"/>
            <a:ext cx="8994051" cy="744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56"/>
              </a:lnSpc>
            </a:pPr>
            <a:r>
              <a:rPr lang="en-US" sz="4325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Validità della separazione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0122" y="7919311"/>
            <a:ext cx="1842678" cy="503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𝑙/d = </a:t>
            </a:r>
            <a:r>
              <a:rPr lang="en-US" sz="3000" dirty="0" err="1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ε</a:t>
            </a:r>
            <a:r>
              <a:rPr lang="en-US" sz="300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 &lt;&lt;1</a:t>
            </a:r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4287" y="1028700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8" y="0"/>
                </a:lnTo>
                <a:lnTo>
                  <a:pt x="1568908" y="833482"/>
                </a:lnTo>
                <a:lnTo>
                  <a:pt x="0" y="83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Freeform 3"/>
          <p:cNvSpPr/>
          <p:nvPr/>
        </p:nvSpPr>
        <p:spPr>
          <a:xfrm>
            <a:off x="14690486" y="-3456384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4" name="Freeform 4"/>
          <p:cNvSpPr/>
          <p:nvPr/>
        </p:nvSpPr>
        <p:spPr>
          <a:xfrm>
            <a:off x="-4586064" y="7383847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5" name="Freeform 5"/>
          <p:cNvSpPr/>
          <p:nvPr/>
        </p:nvSpPr>
        <p:spPr>
          <a:xfrm>
            <a:off x="500132" y="2809389"/>
            <a:ext cx="3582037" cy="1977804"/>
          </a:xfrm>
          <a:custGeom>
            <a:avLst/>
            <a:gdLst/>
            <a:ahLst/>
            <a:cxnLst/>
            <a:rect l="l" t="t" r="r" b="b"/>
            <a:pathLst>
              <a:path w="5812951" h="3088130">
                <a:moveTo>
                  <a:pt x="0" y="0"/>
                </a:moveTo>
                <a:lnTo>
                  <a:pt x="5812951" y="0"/>
                </a:lnTo>
                <a:lnTo>
                  <a:pt x="5812951" y="3088131"/>
                </a:lnTo>
                <a:lnTo>
                  <a:pt x="0" y="30881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6" name="Freeform 6"/>
          <p:cNvSpPr/>
          <p:nvPr/>
        </p:nvSpPr>
        <p:spPr>
          <a:xfrm>
            <a:off x="478362" y="3342853"/>
            <a:ext cx="3582037" cy="910876"/>
          </a:xfrm>
          <a:custGeom>
            <a:avLst/>
            <a:gdLst/>
            <a:ahLst/>
            <a:cxnLst/>
            <a:rect l="l" t="t" r="r" b="b"/>
            <a:pathLst>
              <a:path w="5609902" h="1569853">
                <a:moveTo>
                  <a:pt x="0" y="0"/>
                </a:moveTo>
                <a:lnTo>
                  <a:pt x="5609902" y="0"/>
                </a:lnTo>
                <a:lnTo>
                  <a:pt x="5609902" y="1569853"/>
                </a:lnTo>
                <a:lnTo>
                  <a:pt x="0" y="15698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11149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7" name="Freeform 7"/>
          <p:cNvSpPr/>
          <p:nvPr/>
        </p:nvSpPr>
        <p:spPr>
          <a:xfrm>
            <a:off x="3073447" y="4992300"/>
            <a:ext cx="1425281" cy="4558798"/>
          </a:xfrm>
          <a:custGeom>
            <a:avLst/>
            <a:gdLst/>
            <a:ahLst/>
            <a:cxnLst/>
            <a:rect l="l" t="t" r="r" b="b"/>
            <a:pathLst>
              <a:path w="1407627" h="4103360">
                <a:moveTo>
                  <a:pt x="0" y="0"/>
                </a:moveTo>
                <a:lnTo>
                  <a:pt x="1407626" y="0"/>
                </a:lnTo>
                <a:lnTo>
                  <a:pt x="1407626" y="4103360"/>
                </a:lnTo>
                <a:lnTo>
                  <a:pt x="0" y="41033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5943" r="-181514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8" name="Freeform 8"/>
          <p:cNvSpPr/>
          <p:nvPr/>
        </p:nvSpPr>
        <p:spPr>
          <a:xfrm>
            <a:off x="4453404" y="4992300"/>
            <a:ext cx="1407627" cy="4558798"/>
          </a:xfrm>
          <a:custGeom>
            <a:avLst/>
            <a:gdLst/>
            <a:ahLst/>
            <a:cxnLst/>
            <a:rect l="l" t="t" r="r" b="b"/>
            <a:pathLst>
              <a:path w="1343254" h="4082884">
                <a:moveTo>
                  <a:pt x="0" y="0"/>
                </a:moveTo>
                <a:lnTo>
                  <a:pt x="1343254" y="0"/>
                </a:lnTo>
                <a:lnTo>
                  <a:pt x="1343254" y="4082884"/>
                </a:lnTo>
                <a:lnTo>
                  <a:pt x="0" y="40828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91036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9" name="Freeform 9"/>
          <p:cNvSpPr/>
          <p:nvPr/>
        </p:nvSpPr>
        <p:spPr>
          <a:xfrm>
            <a:off x="157549" y="4992300"/>
            <a:ext cx="1606736" cy="4558798"/>
          </a:xfrm>
          <a:custGeom>
            <a:avLst/>
            <a:gdLst/>
            <a:ahLst/>
            <a:cxnLst/>
            <a:rect l="l" t="t" r="r" b="b"/>
            <a:pathLst>
              <a:path w="1250570" h="4103360">
                <a:moveTo>
                  <a:pt x="0" y="0"/>
                </a:moveTo>
                <a:lnTo>
                  <a:pt x="1250570" y="0"/>
                </a:lnTo>
                <a:lnTo>
                  <a:pt x="1250570" y="4103360"/>
                </a:lnTo>
                <a:lnTo>
                  <a:pt x="0" y="41033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203100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10" name="Freeform 10"/>
          <p:cNvSpPr/>
          <p:nvPr/>
        </p:nvSpPr>
        <p:spPr>
          <a:xfrm>
            <a:off x="1665820" y="4992300"/>
            <a:ext cx="1407627" cy="4558798"/>
          </a:xfrm>
          <a:custGeom>
            <a:avLst/>
            <a:gdLst/>
            <a:ahLst/>
            <a:cxnLst/>
            <a:rect l="l" t="t" r="r" b="b"/>
            <a:pathLst>
              <a:path w="1290114" h="4103360">
                <a:moveTo>
                  <a:pt x="0" y="0"/>
                </a:moveTo>
                <a:lnTo>
                  <a:pt x="1290113" y="0"/>
                </a:lnTo>
                <a:lnTo>
                  <a:pt x="1290113" y="4103360"/>
                </a:lnTo>
                <a:lnTo>
                  <a:pt x="0" y="41033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195002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11" name="Freeform 11"/>
          <p:cNvSpPr/>
          <p:nvPr/>
        </p:nvSpPr>
        <p:spPr>
          <a:xfrm>
            <a:off x="6142665" y="3854360"/>
            <a:ext cx="2762918" cy="5696739"/>
          </a:xfrm>
          <a:custGeom>
            <a:avLst/>
            <a:gdLst/>
            <a:ahLst/>
            <a:cxnLst/>
            <a:rect l="l" t="t" r="r" b="b"/>
            <a:pathLst>
              <a:path w="2762918" h="5696739">
                <a:moveTo>
                  <a:pt x="0" y="0"/>
                </a:moveTo>
                <a:lnTo>
                  <a:pt x="2762918" y="0"/>
                </a:lnTo>
                <a:lnTo>
                  <a:pt x="2762918" y="5696738"/>
                </a:lnTo>
                <a:lnTo>
                  <a:pt x="0" y="56967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12" name="Freeform 12"/>
          <p:cNvSpPr/>
          <p:nvPr/>
        </p:nvSpPr>
        <p:spPr>
          <a:xfrm>
            <a:off x="8754755" y="3854360"/>
            <a:ext cx="3425164" cy="5696739"/>
          </a:xfrm>
          <a:custGeom>
            <a:avLst/>
            <a:gdLst/>
            <a:ahLst/>
            <a:cxnLst/>
            <a:rect l="l" t="t" r="r" b="b"/>
            <a:pathLst>
              <a:path w="3425164" h="5696739">
                <a:moveTo>
                  <a:pt x="0" y="0"/>
                </a:moveTo>
                <a:lnTo>
                  <a:pt x="3425165" y="0"/>
                </a:lnTo>
                <a:lnTo>
                  <a:pt x="3425165" y="5696738"/>
                </a:lnTo>
                <a:lnTo>
                  <a:pt x="0" y="5696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13" name="Freeform 13"/>
          <p:cNvSpPr/>
          <p:nvPr/>
        </p:nvSpPr>
        <p:spPr>
          <a:xfrm>
            <a:off x="12179920" y="3854360"/>
            <a:ext cx="3353955" cy="5696739"/>
          </a:xfrm>
          <a:custGeom>
            <a:avLst/>
            <a:gdLst/>
            <a:ahLst/>
            <a:cxnLst/>
            <a:rect l="l" t="t" r="r" b="b"/>
            <a:pathLst>
              <a:path w="3353955" h="5696739">
                <a:moveTo>
                  <a:pt x="0" y="0"/>
                </a:moveTo>
                <a:lnTo>
                  <a:pt x="3353954" y="0"/>
                </a:lnTo>
                <a:lnTo>
                  <a:pt x="3353954" y="5696738"/>
                </a:lnTo>
                <a:lnTo>
                  <a:pt x="0" y="56967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14" name="Freeform 14"/>
          <p:cNvSpPr/>
          <p:nvPr/>
        </p:nvSpPr>
        <p:spPr>
          <a:xfrm>
            <a:off x="15246970" y="3854360"/>
            <a:ext cx="2883482" cy="5696739"/>
          </a:xfrm>
          <a:custGeom>
            <a:avLst/>
            <a:gdLst/>
            <a:ahLst/>
            <a:cxnLst/>
            <a:rect l="l" t="t" r="r" b="b"/>
            <a:pathLst>
              <a:path w="2883482" h="5696739">
                <a:moveTo>
                  <a:pt x="0" y="0"/>
                </a:moveTo>
                <a:lnTo>
                  <a:pt x="2883481" y="0"/>
                </a:lnTo>
                <a:lnTo>
                  <a:pt x="2883481" y="5696738"/>
                </a:lnTo>
                <a:lnTo>
                  <a:pt x="0" y="569673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4215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15" name="TextBox 15"/>
          <p:cNvSpPr txBox="1"/>
          <p:nvPr/>
        </p:nvSpPr>
        <p:spPr>
          <a:xfrm>
            <a:off x="2464480" y="923925"/>
            <a:ext cx="13359041" cy="86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4987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Omogeneizzazione asintotica multiscala</a:t>
            </a:r>
          </a:p>
        </p:txBody>
      </p:sp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6FD94-F032-41C9-5533-BF023EA1B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5E72380-7FE9-2026-00FF-41C277C43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976806"/>
            <a:ext cx="10515600" cy="710552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FBB4AFD0-6747-7792-B6B1-11A1A4FB42A2}"/>
              </a:ext>
            </a:extLst>
          </p:cNvPr>
          <p:cNvSpPr/>
          <p:nvPr/>
        </p:nvSpPr>
        <p:spPr>
          <a:xfrm>
            <a:off x="634287" y="1028700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8" y="0"/>
                </a:lnTo>
                <a:lnTo>
                  <a:pt x="1568908" y="833482"/>
                </a:lnTo>
                <a:lnTo>
                  <a:pt x="0" y="8334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CAC08ED-1B45-56E9-C38E-6637ED2D3379}"/>
              </a:ext>
            </a:extLst>
          </p:cNvPr>
          <p:cNvSpPr txBox="1"/>
          <p:nvPr/>
        </p:nvSpPr>
        <p:spPr>
          <a:xfrm>
            <a:off x="2464480" y="923925"/>
            <a:ext cx="13359041" cy="86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4987" dirty="0" err="1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Omogeneizzazione</a:t>
            </a:r>
            <a:r>
              <a:rPr lang="en-US" sz="4987" dirty="0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987" dirty="0" err="1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asintotica</a:t>
            </a:r>
            <a:r>
              <a:rPr lang="en-US" sz="4987" dirty="0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987" dirty="0" err="1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multiscala</a:t>
            </a:r>
            <a:endParaRPr lang="en-US" sz="4987" dirty="0">
              <a:solidFill>
                <a:srgbClr val="00C2CB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86C74AA9-378F-560E-CD99-9AACA56601C1}"/>
              </a:ext>
            </a:extLst>
          </p:cNvPr>
          <p:cNvSpPr txBox="1"/>
          <p:nvPr/>
        </p:nvSpPr>
        <p:spPr>
          <a:xfrm>
            <a:off x="634287" y="2279421"/>
            <a:ext cx="8994051" cy="722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56"/>
              </a:lnSpc>
            </a:pPr>
            <a:r>
              <a:rPr lang="en-US" sz="4325" dirty="0" err="1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Condizione</a:t>
            </a:r>
            <a:r>
              <a:rPr lang="en-US" sz="4325" dirty="0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 di </a:t>
            </a:r>
            <a:r>
              <a:rPr lang="en-US" sz="4325" dirty="0" err="1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parete</a:t>
            </a:r>
            <a:r>
              <a:rPr lang="en-US" sz="4325" dirty="0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325" dirty="0" err="1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efficace</a:t>
            </a:r>
            <a:endParaRPr lang="en-US" sz="4325" dirty="0">
              <a:solidFill>
                <a:srgbClr val="00C2CB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B8E8358-A5E0-F55C-DFE6-3502638DF47A}"/>
              </a:ext>
            </a:extLst>
          </p:cNvPr>
          <p:cNvSpPr/>
          <p:nvPr/>
        </p:nvSpPr>
        <p:spPr>
          <a:xfrm>
            <a:off x="14706600" y="-2923423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777828BD-4875-3424-78A5-0A3C50B7DDEE}"/>
              </a:ext>
            </a:extLst>
          </p:cNvPr>
          <p:cNvSpPr/>
          <p:nvPr/>
        </p:nvSpPr>
        <p:spPr>
          <a:xfrm>
            <a:off x="-4586064" y="7383847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3627729D-8468-91B9-3FCB-02A7E14ECCD3}"/>
              </a:ext>
            </a:extLst>
          </p:cNvPr>
          <p:cNvSpPr txBox="1"/>
          <p:nvPr/>
        </p:nvSpPr>
        <p:spPr>
          <a:xfrm>
            <a:off x="9263363" y="7782004"/>
            <a:ext cx="7136561" cy="534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3"/>
              </a:lnSpc>
              <a:spcBef>
                <a:spcPct val="0"/>
              </a:spcBef>
            </a:pPr>
            <a:r>
              <a:rPr lang="en-US" sz="4400" dirty="0">
                <a:solidFill>
                  <a:srgbClr val="323232"/>
                </a:solidFill>
                <a:latin typeface="Angsana New" panose="02020603050405020304" pitchFamily="18" charset="-34"/>
                <a:ea typeface="Questrial"/>
                <a:cs typeface="Angsana New" panose="02020603050405020304" pitchFamily="18" charset="-34"/>
                <a:sym typeface="Questrial"/>
              </a:rPr>
              <a:t>(V </a:t>
            </a:r>
            <a:r>
              <a:rPr lang="en-US" sz="4400" dirty="0" err="1">
                <a:solidFill>
                  <a:srgbClr val="323232"/>
                </a:solidFill>
                <a:latin typeface="Angsana New" panose="02020603050405020304" pitchFamily="18" charset="-34"/>
                <a:ea typeface="Questrial"/>
                <a:cs typeface="Angsana New" panose="02020603050405020304" pitchFamily="18" charset="-34"/>
                <a:sym typeface="Questrial"/>
              </a:rPr>
              <a:t>velocità</a:t>
            </a:r>
            <a:r>
              <a:rPr lang="en-US" sz="4400" dirty="0">
                <a:solidFill>
                  <a:srgbClr val="323232"/>
                </a:solidFill>
                <a:latin typeface="Angsana New" panose="02020603050405020304" pitchFamily="18" charset="-34"/>
                <a:ea typeface="Questrial"/>
                <a:cs typeface="Angsana New" panose="02020603050405020304" pitchFamily="18" charset="-34"/>
                <a:sym typeface="Questrial"/>
              </a:rPr>
              <a:t> radiale di </a:t>
            </a:r>
            <a:r>
              <a:rPr lang="en-US" sz="4400" dirty="0" err="1">
                <a:solidFill>
                  <a:srgbClr val="323232"/>
                </a:solidFill>
                <a:latin typeface="Angsana New" panose="02020603050405020304" pitchFamily="18" charset="-34"/>
                <a:ea typeface="Questrial"/>
                <a:cs typeface="Angsana New" panose="02020603050405020304" pitchFamily="18" charset="-34"/>
                <a:sym typeface="Questrial"/>
              </a:rPr>
              <a:t>ordine</a:t>
            </a:r>
            <a:r>
              <a:rPr lang="en-US" sz="4400" dirty="0">
                <a:solidFill>
                  <a:srgbClr val="323232"/>
                </a:solidFill>
                <a:latin typeface="Angsana New" panose="02020603050405020304" pitchFamily="18" charset="-34"/>
                <a:ea typeface="Questrial"/>
                <a:cs typeface="Angsana New" panose="02020603050405020304" pitchFamily="18" charset="-34"/>
                <a:sym typeface="Questrial"/>
              </a:rPr>
              <a:t> </a:t>
            </a:r>
            <a:r>
              <a:rPr lang="en-US" sz="4400" dirty="0" err="1">
                <a:solidFill>
                  <a:srgbClr val="323232"/>
                </a:solidFill>
                <a:latin typeface="Angsana New" panose="02020603050405020304" pitchFamily="18" charset="-34"/>
                <a:ea typeface="Questrial"/>
                <a:cs typeface="Angsana New" panose="02020603050405020304" pitchFamily="18" charset="-34"/>
                <a:sym typeface="Questrial"/>
              </a:rPr>
              <a:t>trascurabile</a:t>
            </a:r>
            <a:r>
              <a:rPr lang="en-US" sz="4400" dirty="0">
                <a:solidFill>
                  <a:srgbClr val="323232"/>
                </a:solidFill>
                <a:latin typeface="Angsana New" panose="02020603050405020304" pitchFamily="18" charset="-34"/>
                <a:ea typeface="Questrial"/>
                <a:cs typeface="Angsana New" panose="02020603050405020304" pitchFamily="18" charset="-34"/>
                <a:sym typeface="Questrial"/>
              </a:rPr>
              <a:t>)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E0930777-A302-0710-53B9-B5107B0A614C}"/>
              </a:ext>
            </a:extLst>
          </p:cNvPr>
          <p:cNvSpPr txBox="1"/>
          <p:nvPr/>
        </p:nvSpPr>
        <p:spPr>
          <a:xfrm>
            <a:off x="9263363" y="9137500"/>
            <a:ext cx="7136561" cy="534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3"/>
              </a:lnSpc>
              <a:spcBef>
                <a:spcPct val="0"/>
              </a:spcBef>
            </a:pPr>
            <a:r>
              <a:rPr lang="en-US" sz="4400" dirty="0">
                <a:solidFill>
                  <a:srgbClr val="323232"/>
                </a:solidFill>
                <a:latin typeface="Angsana New" panose="02020603050405020304" pitchFamily="18" charset="-34"/>
                <a:ea typeface="Questrial"/>
                <a:cs typeface="Angsana New" panose="02020603050405020304" pitchFamily="18" charset="-34"/>
                <a:sym typeface="Questrial"/>
              </a:rPr>
              <a:t>(W </a:t>
            </a:r>
            <a:r>
              <a:rPr lang="en-US" sz="4400" dirty="0" err="1">
                <a:solidFill>
                  <a:srgbClr val="323232"/>
                </a:solidFill>
                <a:latin typeface="Angsana New" panose="02020603050405020304" pitchFamily="18" charset="-34"/>
                <a:ea typeface="Questrial"/>
                <a:cs typeface="Angsana New" panose="02020603050405020304" pitchFamily="18" charset="-34"/>
                <a:sym typeface="Questrial"/>
              </a:rPr>
              <a:t>velocità</a:t>
            </a:r>
            <a:r>
              <a:rPr lang="en-US" sz="4400" dirty="0">
                <a:solidFill>
                  <a:srgbClr val="323232"/>
                </a:solidFill>
                <a:latin typeface="Angsana New" panose="02020603050405020304" pitchFamily="18" charset="-34"/>
                <a:ea typeface="Questrial"/>
                <a:cs typeface="Angsana New" panose="02020603050405020304" pitchFamily="18" charset="-34"/>
                <a:sym typeface="Questrial"/>
              </a:rPr>
              <a:t> </a:t>
            </a:r>
            <a:r>
              <a:rPr lang="en-US" sz="4400" dirty="0" err="1">
                <a:solidFill>
                  <a:srgbClr val="323232"/>
                </a:solidFill>
                <a:latin typeface="Angsana New" panose="02020603050405020304" pitchFamily="18" charset="-34"/>
                <a:ea typeface="Questrial"/>
                <a:cs typeface="Angsana New" panose="02020603050405020304" pitchFamily="18" charset="-34"/>
                <a:sym typeface="Questrial"/>
              </a:rPr>
              <a:t>assiale</a:t>
            </a:r>
            <a:r>
              <a:rPr lang="en-US" sz="4400" dirty="0">
                <a:solidFill>
                  <a:srgbClr val="323232"/>
                </a:solidFill>
                <a:latin typeface="Angsana New" panose="02020603050405020304" pitchFamily="18" charset="-34"/>
                <a:ea typeface="Questrial"/>
                <a:cs typeface="Angsana New" panose="02020603050405020304" pitchFamily="18" charset="-34"/>
                <a:sym typeface="Questrial"/>
              </a:rPr>
              <a:t>)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3ECD5FB5-0B97-A9EA-733C-BB328D9A65A5}"/>
              </a:ext>
            </a:extLst>
          </p:cNvPr>
          <p:cNvSpPr txBox="1"/>
          <p:nvPr/>
        </p:nvSpPr>
        <p:spPr>
          <a:xfrm>
            <a:off x="9628338" y="5676461"/>
            <a:ext cx="7136561" cy="534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3"/>
              </a:lnSpc>
              <a:spcBef>
                <a:spcPct val="0"/>
              </a:spcBef>
            </a:pPr>
            <a:r>
              <a:rPr lang="en-US" sz="4400" dirty="0">
                <a:solidFill>
                  <a:srgbClr val="323232"/>
                </a:solidFill>
                <a:latin typeface="Angsana New" panose="02020603050405020304" pitchFamily="18" charset="-34"/>
                <a:ea typeface="Questrial"/>
                <a:cs typeface="Angsana New" panose="02020603050405020304" pitchFamily="18" charset="-34"/>
                <a:sym typeface="Questrial"/>
              </a:rPr>
              <a:t>(U </a:t>
            </a:r>
            <a:r>
              <a:rPr lang="en-US" sz="4400" dirty="0" err="1">
                <a:solidFill>
                  <a:srgbClr val="323232"/>
                </a:solidFill>
                <a:latin typeface="Angsana New" panose="02020603050405020304" pitchFamily="18" charset="-34"/>
                <a:ea typeface="Questrial"/>
                <a:cs typeface="Angsana New" panose="02020603050405020304" pitchFamily="18" charset="-34"/>
                <a:sym typeface="Questrial"/>
              </a:rPr>
              <a:t>velocità</a:t>
            </a:r>
            <a:r>
              <a:rPr lang="en-US" sz="4400" dirty="0">
                <a:solidFill>
                  <a:srgbClr val="323232"/>
                </a:solidFill>
                <a:latin typeface="Angsana New" panose="02020603050405020304" pitchFamily="18" charset="-34"/>
                <a:ea typeface="Questrial"/>
                <a:cs typeface="Angsana New" panose="02020603050405020304" pitchFamily="18" charset="-34"/>
                <a:sym typeface="Questrial"/>
              </a:rPr>
              <a:t> </a:t>
            </a:r>
            <a:r>
              <a:rPr lang="en-US" sz="4400" dirty="0" err="1">
                <a:solidFill>
                  <a:srgbClr val="323232"/>
                </a:solidFill>
                <a:latin typeface="Angsana New" panose="02020603050405020304" pitchFamily="18" charset="-34"/>
                <a:ea typeface="Questrial"/>
                <a:cs typeface="Angsana New" panose="02020603050405020304" pitchFamily="18" charset="-34"/>
                <a:sym typeface="Questrial"/>
              </a:rPr>
              <a:t>tangenziale</a:t>
            </a:r>
            <a:r>
              <a:rPr lang="en-US" sz="4400" dirty="0">
                <a:solidFill>
                  <a:srgbClr val="323232"/>
                </a:solidFill>
                <a:latin typeface="Angsana New" panose="02020603050405020304" pitchFamily="18" charset="-34"/>
                <a:ea typeface="Questrial"/>
                <a:cs typeface="Angsana New" panose="02020603050405020304" pitchFamily="18" charset="-34"/>
                <a:sym typeface="Quest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64036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41DE7-675C-5AC1-CAC6-41472C46F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ABAB2D6-1498-1678-5AA1-F5198797C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976806"/>
            <a:ext cx="10515600" cy="710552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43D2B4E6-604E-3CC0-C160-D847B8F92476}"/>
              </a:ext>
            </a:extLst>
          </p:cNvPr>
          <p:cNvSpPr/>
          <p:nvPr/>
        </p:nvSpPr>
        <p:spPr>
          <a:xfrm>
            <a:off x="634287" y="1028700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8" y="0"/>
                </a:lnTo>
                <a:lnTo>
                  <a:pt x="1568908" y="833482"/>
                </a:lnTo>
                <a:lnTo>
                  <a:pt x="0" y="8334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27F8669F-4055-3B66-3A27-BE08BCC2FEE3}"/>
              </a:ext>
            </a:extLst>
          </p:cNvPr>
          <p:cNvSpPr txBox="1"/>
          <p:nvPr/>
        </p:nvSpPr>
        <p:spPr>
          <a:xfrm>
            <a:off x="2464480" y="923925"/>
            <a:ext cx="13359041" cy="86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4987" dirty="0" err="1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Omogeneizzazione</a:t>
            </a:r>
            <a:r>
              <a:rPr lang="en-US" sz="4987" dirty="0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987" dirty="0" err="1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asintotica</a:t>
            </a:r>
            <a:r>
              <a:rPr lang="en-US" sz="4987" dirty="0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987" dirty="0" err="1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multiscala</a:t>
            </a:r>
            <a:endParaRPr lang="en-US" sz="4987" dirty="0">
              <a:solidFill>
                <a:srgbClr val="00C2CB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BC25D79-833E-FEB1-EF4C-9B58E6E00C3A}"/>
              </a:ext>
            </a:extLst>
          </p:cNvPr>
          <p:cNvSpPr txBox="1"/>
          <p:nvPr/>
        </p:nvSpPr>
        <p:spPr>
          <a:xfrm>
            <a:off x="634287" y="2279421"/>
            <a:ext cx="8994051" cy="722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56"/>
              </a:lnSpc>
            </a:pPr>
            <a:r>
              <a:rPr lang="en-US" sz="4325" dirty="0" err="1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Condizione</a:t>
            </a:r>
            <a:r>
              <a:rPr lang="en-US" sz="4325" dirty="0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 di </a:t>
            </a:r>
            <a:r>
              <a:rPr lang="en-US" sz="4325" dirty="0" err="1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parete</a:t>
            </a:r>
            <a:r>
              <a:rPr lang="en-US" sz="4325" dirty="0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325" dirty="0" err="1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efficace</a:t>
            </a:r>
            <a:endParaRPr lang="en-US" sz="4325" dirty="0">
              <a:solidFill>
                <a:srgbClr val="00C2CB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CA1DF89-51E7-E055-F0E4-CD62E1F6AE81}"/>
              </a:ext>
            </a:extLst>
          </p:cNvPr>
          <p:cNvSpPr/>
          <p:nvPr/>
        </p:nvSpPr>
        <p:spPr>
          <a:xfrm>
            <a:off x="9989268" y="1959460"/>
            <a:ext cx="8456294" cy="6271299"/>
          </a:xfrm>
          <a:custGeom>
            <a:avLst/>
            <a:gdLst/>
            <a:ahLst/>
            <a:cxnLst/>
            <a:rect l="l" t="t" r="r" b="b"/>
            <a:pathLst>
              <a:path w="8456294" h="6271299">
                <a:moveTo>
                  <a:pt x="0" y="0"/>
                </a:moveTo>
                <a:lnTo>
                  <a:pt x="8456294" y="0"/>
                </a:lnTo>
                <a:lnTo>
                  <a:pt x="8456294" y="6271299"/>
                </a:lnTo>
                <a:lnTo>
                  <a:pt x="0" y="62712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7713" t="-22372" r="-31900" b="-14026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CB2E674-79D5-FE58-CC33-91372B49A609}"/>
              </a:ext>
            </a:extLst>
          </p:cNvPr>
          <p:cNvSpPr txBox="1"/>
          <p:nvPr/>
        </p:nvSpPr>
        <p:spPr>
          <a:xfrm>
            <a:off x="10536300" y="8463781"/>
            <a:ext cx="7136561" cy="94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3"/>
              </a:lnSpc>
              <a:spcBef>
                <a:spcPct val="0"/>
              </a:spcBef>
            </a:pPr>
            <a:r>
              <a:rPr lang="en-US" sz="2731" dirty="0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Apparent origin of a Riblet surface, from D. W. Bechert and M. </a:t>
            </a:r>
            <a:r>
              <a:rPr lang="en-US" sz="2731" dirty="0" err="1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Bartenwerfer</a:t>
            </a:r>
            <a:endParaRPr lang="en-US" sz="2731" dirty="0">
              <a:solidFill>
                <a:srgbClr val="32323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156999F-2F16-D8D6-0D97-61D721799E7C}"/>
              </a:ext>
            </a:extLst>
          </p:cNvPr>
          <p:cNvSpPr/>
          <p:nvPr/>
        </p:nvSpPr>
        <p:spPr>
          <a:xfrm>
            <a:off x="14690486" y="-3456384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39CA526B-F703-C42D-EFDB-DE971BEAC6A2}"/>
              </a:ext>
            </a:extLst>
          </p:cNvPr>
          <p:cNvSpPr/>
          <p:nvPr/>
        </p:nvSpPr>
        <p:spPr>
          <a:xfrm>
            <a:off x="-4586064" y="7383847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4948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0101403" cy="10287000"/>
            <a:chOff x="0" y="0"/>
            <a:chExt cx="13468538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902" r="902"/>
            <a:stretch>
              <a:fillRect/>
            </a:stretch>
          </p:blipFill>
          <p:spPr>
            <a:xfrm>
              <a:off x="0" y="0"/>
              <a:ext cx="13468538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8532496" y="920947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7" y="0"/>
                </a:lnTo>
                <a:lnTo>
                  <a:pt x="1568907" y="833481"/>
                </a:lnTo>
                <a:lnTo>
                  <a:pt x="0" y="8334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5" name="Freeform 5"/>
          <p:cNvSpPr/>
          <p:nvPr/>
        </p:nvSpPr>
        <p:spPr>
          <a:xfrm>
            <a:off x="9907022" y="6698615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6" name="Freeform 6"/>
          <p:cNvSpPr/>
          <p:nvPr/>
        </p:nvSpPr>
        <p:spPr>
          <a:xfrm>
            <a:off x="10265475" y="1918258"/>
            <a:ext cx="7773010" cy="3886505"/>
          </a:xfrm>
          <a:custGeom>
            <a:avLst/>
            <a:gdLst/>
            <a:ahLst/>
            <a:cxnLst/>
            <a:rect l="l" t="t" r="r" b="b"/>
            <a:pathLst>
              <a:path w="7773010" h="3886505">
                <a:moveTo>
                  <a:pt x="0" y="0"/>
                </a:moveTo>
                <a:lnTo>
                  <a:pt x="7773010" y="0"/>
                </a:lnTo>
                <a:lnTo>
                  <a:pt x="7773010" y="3886505"/>
                </a:lnTo>
                <a:lnTo>
                  <a:pt x="0" y="38865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7" name="TextBox 7"/>
          <p:cNvSpPr txBox="1"/>
          <p:nvPr/>
        </p:nvSpPr>
        <p:spPr>
          <a:xfrm>
            <a:off x="11061898" y="816172"/>
            <a:ext cx="5821502" cy="86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4987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Biomimetica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037464" y="5916409"/>
            <a:ext cx="5250536" cy="507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10.5 m/s  velocità di caccia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719166" y="6357099"/>
            <a:ext cx="6319319" cy="507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Massa anche superiore a 1 tonnellata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2701" y="1028700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7" y="0"/>
                </a:lnTo>
                <a:lnTo>
                  <a:pt x="1568907" y="833482"/>
                </a:lnTo>
                <a:lnTo>
                  <a:pt x="0" y="83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Freeform 3"/>
          <p:cNvSpPr/>
          <p:nvPr/>
        </p:nvSpPr>
        <p:spPr>
          <a:xfrm>
            <a:off x="16078200" y="-3424042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5"/>
                </a:lnTo>
                <a:lnTo>
                  <a:pt x="0" y="8599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4" name="Freeform 4"/>
          <p:cNvSpPr/>
          <p:nvPr/>
        </p:nvSpPr>
        <p:spPr>
          <a:xfrm>
            <a:off x="251753" y="2592762"/>
            <a:ext cx="9053029" cy="6045171"/>
          </a:xfrm>
          <a:custGeom>
            <a:avLst/>
            <a:gdLst/>
            <a:ahLst/>
            <a:cxnLst/>
            <a:rect l="l" t="t" r="r" b="b"/>
            <a:pathLst>
              <a:path w="9053029" h="6045171">
                <a:moveTo>
                  <a:pt x="0" y="0"/>
                </a:moveTo>
                <a:lnTo>
                  <a:pt x="9053029" y="0"/>
                </a:lnTo>
                <a:lnTo>
                  <a:pt x="9053029" y="6045172"/>
                </a:lnTo>
                <a:lnTo>
                  <a:pt x="0" y="60451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158" b="-6158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5" name="TextBox 5"/>
          <p:cNvSpPr txBox="1"/>
          <p:nvPr/>
        </p:nvSpPr>
        <p:spPr>
          <a:xfrm>
            <a:off x="1385197" y="923925"/>
            <a:ext cx="10369071" cy="86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4987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Setup sperimentale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340075" y="1403942"/>
            <a:ext cx="5224297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Reometro e marcatori fluido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340075" y="2876093"/>
            <a:ext cx="5224297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Realizzazione e lavorazioni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340075" y="4411880"/>
            <a:ext cx="5224297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Misurazioni ottiche e laser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340075" y="5884031"/>
            <a:ext cx="5224297" cy="175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Adimensionalizzazione dei risultati</a:t>
            </a:r>
          </a:p>
          <a:p>
            <a:pPr algn="l">
              <a:lnSpc>
                <a:spcPts val="2800"/>
              </a:lnSpc>
            </a:pPr>
            <a:endParaRPr lang="en-US" sz="20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Calcolo del range di errore sperimentale</a:t>
            </a:r>
          </a:p>
          <a:p>
            <a:pPr algn="l">
              <a:lnSpc>
                <a:spcPts val="2800"/>
              </a:lnSpc>
            </a:pPr>
            <a:endParaRPr lang="en-US" sz="20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Confronto con i riusltati teorici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74473" y="563046"/>
            <a:ext cx="724226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Setup del reometro e fluido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40075" y="2211421"/>
            <a:ext cx="436679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Provini stampati in 3d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40075" y="3747208"/>
            <a:ext cx="591922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Caratterizzazione dei provini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40075" y="5219359"/>
            <a:ext cx="5443978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Analisi risultati</a:t>
            </a: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4386751D-DB8A-B85C-C2E9-6C41497B1BD3}"/>
              </a:ext>
            </a:extLst>
          </p:cNvPr>
          <p:cNvSpPr/>
          <p:nvPr/>
        </p:nvSpPr>
        <p:spPr>
          <a:xfrm>
            <a:off x="14249911" y="7225251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5"/>
                </a:lnTo>
                <a:lnTo>
                  <a:pt x="0" y="8599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2701" y="1028700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7" y="0"/>
                </a:lnTo>
                <a:lnTo>
                  <a:pt x="1568907" y="833482"/>
                </a:lnTo>
                <a:lnTo>
                  <a:pt x="0" y="83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Freeform 3"/>
          <p:cNvSpPr/>
          <p:nvPr/>
        </p:nvSpPr>
        <p:spPr>
          <a:xfrm>
            <a:off x="12801600" y="6343540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4" name="Freeform 4"/>
          <p:cNvSpPr/>
          <p:nvPr/>
        </p:nvSpPr>
        <p:spPr>
          <a:xfrm rot="5400000">
            <a:off x="-1236275" y="3791435"/>
            <a:ext cx="7609676" cy="4280443"/>
          </a:xfrm>
          <a:custGeom>
            <a:avLst/>
            <a:gdLst/>
            <a:ahLst/>
            <a:cxnLst/>
            <a:rect l="l" t="t" r="r" b="b"/>
            <a:pathLst>
              <a:path w="7609676" h="4280443">
                <a:moveTo>
                  <a:pt x="0" y="0"/>
                </a:moveTo>
                <a:lnTo>
                  <a:pt x="7609676" y="0"/>
                </a:lnTo>
                <a:lnTo>
                  <a:pt x="7609676" y="4280442"/>
                </a:lnTo>
                <a:lnTo>
                  <a:pt x="0" y="42804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5" name="Freeform 5"/>
          <p:cNvSpPr/>
          <p:nvPr/>
        </p:nvSpPr>
        <p:spPr>
          <a:xfrm>
            <a:off x="5387680" y="3033411"/>
            <a:ext cx="4970693" cy="6224889"/>
          </a:xfrm>
          <a:custGeom>
            <a:avLst/>
            <a:gdLst/>
            <a:ahLst/>
            <a:cxnLst/>
            <a:rect l="l" t="t" r="r" b="b"/>
            <a:pathLst>
              <a:path w="4970693" h="6224889">
                <a:moveTo>
                  <a:pt x="0" y="0"/>
                </a:moveTo>
                <a:lnTo>
                  <a:pt x="4970693" y="0"/>
                </a:lnTo>
                <a:lnTo>
                  <a:pt x="4970693" y="6224889"/>
                </a:lnTo>
                <a:lnTo>
                  <a:pt x="0" y="62248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7542" t="-6158" b="-6158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6" name="TextBox 6"/>
          <p:cNvSpPr txBox="1"/>
          <p:nvPr/>
        </p:nvSpPr>
        <p:spPr>
          <a:xfrm>
            <a:off x="1385197" y="923925"/>
            <a:ext cx="10369071" cy="86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4987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setup sperimentale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340075" y="1403942"/>
            <a:ext cx="5224297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Reometro e marcatori fluido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74473" y="534471"/>
            <a:ext cx="7242261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u="sng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Setup del reometro e fluido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340075" y="2211421"/>
            <a:ext cx="436679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Provini stampati in 3d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40075" y="3747208"/>
            <a:ext cx="591922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Caratterizzazione dei provini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40075" y="5219359"/>
            <a:ext cx="5443978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Analisi risultati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2701" y="1028700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7" y="0"/>
                </a:lnTo>
                <a:lnTo>
                  <a:pt x="1568907" y="833482"/>
                </a:lnTo>
                <a:lnTo>
                  <a:pt x="0" y="83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Freeform 3"/>
          <p:cNvSpPr/>
          <p:nvPr/>
        </p:nvSpPr>
        <p:spPr>
          <a:xfrm>
            <a:off x="13721986" y="7072851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9" y="0"/>
                </a:lnTo>
                <a:lnTo>
                  <a:pt x="8380979" y="8599885"/>
                </a:lnTo>
                <a:lnTo>
                  <a:pt x="0" y="8599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4" name="Freeform 4"/>
          <p:cNvSpPr/>
          <p:nvPr/>
        </p:nvSpPr>
        <p:spPr>
          <a:xfrm>
            <a:off x="623784" y="2097059"/>
            <a:ext cx="4485884" cy="6092881"/>
          </a:xfrm>
          <a:custGeom>
            <a:avLst/>
            <a:gdLst/>
            <a:ahLst/>
            <a:cxnLst/>
            <a:rect l="l" t="t" r="r" b="b"/>
            <a:pathLst>
              <a:path w="4485884" h="6092881">
                <a:moveTo>
                  <a:pt x="0" y="0"/>
                </a:moveTo>
                <a:lnTo>
                  <a:pt x="4485883" y="0"/>
                </a:lnTo>
                <a:lnTo>
                  <a:pt x="4485883" y="6092882"/>
                </a:lnTo>
                <a:lnTo>
                  <a:pt x="0" y="60928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5" name="Freeform 5"/>
          <p:cNvSpPr/>
          <p:nvPr/>
        </p:nvSpPr>
        <p:spPr>
          <a:xfrm>
            <a:off x="5919292" y="5514634"/>
            <a:ext cx="4611786" cy="4188857"/>
          </a:xfrm>
          <a:custGeom>
            <a:avLst/>
            <a:gdLst/>
            <a:ahLst/>
            <a:cxnLst/>
            <a:rect l="l" t="t" r="r" b="b"/>
            <a:pathLst>
              <a:path w="4611786" h="4188857">
                <a:moveTo>
                  <a:pt x="0" y="0"/>
                </a:moveTo>
                <a:lnTo>
                  <a:pt x="4611787" y="0"/>
                </a:lnTo>
                <a:lnTo>
                  <a:pt x="4611787" y="4188857"/>
                </a:lnTo>
                <a:lnTo>
                  <a:pt x="0" y="41888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2001" r="-9104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6" name="TextBox 6"/>
          <p:cNvSpPr txBox="1"/>
          <p:nvPr/>
        </p:nvSpPr>
        <p:spPr>
          <a:xfrm>
            <a:off x="1385197" y="923925"/>
            <a:ext cx="10369071" cy="86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4987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setup sperimentale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340075" y="1403942"/>
            <a:ext cx="5224297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Reometro e marcatori fluido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74473" y="534471"/>
            <a:ext cx="7242261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u="sng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Setup del reometro e fluido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340075" y="2211421"/>
            <a:ext cx="436679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Provini stampati in 3d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40075" y="3747208"/>
            <a:ext cx="591922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Caratterizzazione dei provini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40075" y="5219359"/>
            <a:ext cx="5443978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Analisi risultati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2701" y="1028700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7" y="0"/>
                </a:lnTo>
                <a:lnTo>
                  <a:pt x="1568907" y="833482"/>
                </a:lnTo>
                <a:lnTo>
                  <a:pt x="0" y="83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Freeform 3"/>
          <p:cNvSpPr/>
          <p:nvPr/>
        </p:nvSpPr>
        <p:spPr>
          <a:xfrm>
            <a:off x="1028700" y="1862182"/>
            <a:ext cx="7391198" cy="3459188"/>
          </a:xfrm>
          <a:custGeom>
            <a:avLst/>
            <a:gdLst/>
            <a:ahLst/>
            <a:cxnLst/>
            <a:rect l="l" t="t" r="r" b="b"/>
            <a:pathLst>
              <a:path w="7391198" h="3459188">
                <a:moveTo>
                  <a:pt x="0" y="0"/>
                </a:moveTo>
                <a:lnTo>
                  <a:pt x="7391198" y="0"/>
                </a:lnTo>
                <a:lnTo>
                  <a:pt x="7391198" y="3459188"/>
                </a:lnTo>
                <a:lnTo>
                  <a:pt x="0" y="34591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2777" t="-16266" r="-43672" b="-146078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4" name="TextBox 4"/>
          <p:cNvSpPr txBox="1"/>
          <p:nvPr/>
        </p:nvSpPr>
        <p:spPr>
          <a:xfrm>
            <a:off x="1385197" y="923925"/>
            <a:ext cx="10369071" cy="86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4987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setup sperimentale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795872" y="9059863"/>
            <a:ext cx="5677123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parla di interfernza e rimoszionie supprti di stampa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340075" y="2876093"/>
            <a:ext cx="5224297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Realizzazione e lavorazioni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340075" y="4411880"/>
            <a:ext cx="5224297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Misurazioni ottiche e laser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74473" y="563046"/>
            <a:ext cx="724226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Setup del reometro e fluido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274473" y="2054547"/>
            <a:ext cx="5919225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u="sng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Provini stampati in 3D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40075" y="3747208"/>
            <a:ext cx="591922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Caratterizzazione dei provini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40075" y="5219359"/>
            <a:ext cx="5443978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Analisi risultati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36206" y="5940213"/>
            <a:ext cx="7383692" cy="3468899"/>
          </a:xfrm>
          <a:custGeom>
            <a:avLst/>
            <a:gdLst/>
            <a:ahLst/>
            <a:cxnLst/>
            <a:rect l="l" t="t" r="r" b="b"/>
            <a:pathLst>
              <a:path w="7383692" h="3468899">
                <a:moveTo>
                  <a:pt x="0" y="0"/>
                </a:moveTo>
                <a:lnTo>
                  <a:pt x="7383692" y="0"/>
                </a:lnTo>
                <a:lnTo>
                  <a:pt x="7383692" y="3468899"/>
                </a:lnTo>
                <a:lnTo>
                  <a:pt x="0" y="34688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2777" t="-135417" r="-43672" b="-25926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13" name="Freeform 13"/>
          <p:cNvSpPr/>
          <p:nvPr/>
        </p:nvSpPr>
        <p:spPr>
          <a:xfrm>
            <a:off x="9626343" y="6724309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2701" y="1028700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7" y="0"/>
                </a:lnTo>
                <a:lnTo>
                  <a:pt x="1568907" y="833482"/>
                </a:lnTo>
                <a:lnTo>
                  <a:pt x="0" y="83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Freeform 3"/>
          <p:cNvSpPr/>
          <p:nvPr/>
        </p:nvSpPr>
        <p:spPr>
          <a:xfrm>
            <a:off x="45210" y="1862182"/>
            <a:ext cx="5536776" cy="4152582"/>
          </a:xfrm>
          <a:custGeom>
            <a:avLst/>
            <a:gdLst/>
            <a:ahLst/>
            <a:cxnLst/>
            <a:rect l="l" t="t" r="r" b="b"/>
            <a:pathLst>
              <a:path w="5536776" h="4152582">
                <a:moveTo>
                  <a:pt x="0" y="0"/>
                </a:moveTo>
                <a:lnTo>
                  <a:pt x="5536776" y="0"/>
                </a:lnTo>
                <a:lnTo>
                  <a:pt x="5536776" y="4152582"/>
                </a:lnTo>
                <a:lnTo>
                  <a:pt x="0" y="41525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4" name="Freeform 4"/>
          <p:cNvSpPr/>
          <p:nvPr/>
        </p:nvSpPr>
        <p:spPr>
          <a:xfrm>
            <a:off x="5581986" y="1862182"/>
            <a:ext cx="5493096" cy="4119822"/>
          </a:xfrm>
          <a:custGeom>
            <a:avLst/>
            <a:gdLst/>
            <a:ahLst/>
            <a:cxnLst/>
            <a:rect l="l" t="t" r="r" b="b"/>
            <a:pathLst>
              <a:path w="5493096" h="4119822">
                <a:moveTo>
                  <a:pt x="0" y="0"/>
                </a:moveTo>
                <a:lnTo>
                  <a:pt x="5493096" y="0"/>
                </a:lnTo>
                <a:lnTo>
                  <a:pt x="5493096" y="4119822"/>
                </a:lnTo>
                <a:lnTo>
                  <a:pt x="0" y="4119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5" name="Freeform 5"/>
          <p:cNvSpPr/>
          <p:nvPr/>
        </p:nvSpPr>
        <p:spPr>
          <a:xfrm>
            <a:off x="25162" y="6014764"/>
            <a:ext cx="4812406" cy="4192958"/>
          </a:xfrm>
          <a:custGeom>
            <a:avLst/>
            <a:gdLst/>
            <a:ahLst/>
            <a:cxnLst/>
            <a:rect l="l" t="t" r="r" b="b"/>
            <a:pathLst>
              <a:path w="4812406" h="4192958">
                <a:moveTo>
                  <a:pt x="0" y="0"/>
                </a:moveTo>
                <a:lnTo>
                  <a:pt x="4812406" y="0"/>
                </a:lnTo>
                <a:lnTo>
                  <a:pt x="4812406" y="4192958"/>
                </a:lnTo>
                <a:lnTo>
                  <a:pt x="0" y="4192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6170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6" name="Freeform 6"/>
          <p:cNvSpPr/>
          <p:nvPr/>
        </p:nvSpPr>
        <p:spPr>
          <a:xfrm>
            <a:off x="4837568" y="6014764"/>
            <a:ext cx="4725459" cy="4295181"/>
          </a:xfrm>
          <a:custGeom>
            <a:avLst/>
            <a:gdLst/>
            <a:ahLst/>
            <a:cxnLst/>
            <a:rect l="l" t="t" r="r" b="b"/>
            <a:pathLst>
              <a:path w="4725459" h="4295181">
                <a:moveTo>
                  <a:pt x="0" y="0"/>
                </a:moveTo>
                <a:lnTo>
                  <a:pt x="4725458" y="0"/>
                </a:lnTo>
                <a:lnTo>
                  <a:pt x="4725458" y="4295181"/>
                </a:lnTo>
                <a:lnTo>
                  <a:pt x="0" y="42951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8693" t="-6188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7" name="Freeform 7"/>
          <p:cNvSpPr/>
          <p:nvPr/>
        </p:nvSpPr>
        <p:spPr>
          <a:xfrm rot="5400000">
            <a:off x="9338168" y="6239623"/>
            <a:ext cx="4272236" cy="3822519"/>
          </a:xfrm>
          <a:custGeom>
            <a:avLst/>
            <a:gdLst/>
            <a:ahLst/>
            <a:cxnLst/>
            <a:rect l="l" t="t" r="r" b="b"/>
            <a:pathLst>
              <a:path w="4272236" h="3822519">
                <a:moveTo>
                  <a:pt x="0" y="0"/>
                </a:moveTo>
                <a:lnTo>
                  <a:pt x="4272236" y="0"/>
                </a:lnTo>
                <a:lnTo>
                  <a:pt x="4272236" y="3822518"/>
                </a:lnTo>
                <a:lnTo>
                  <a:pt x="0" y="38225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8764" t="-7935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8" name="TextBox 8"/>
          <p:cNvSpPr txBox="1"/>
          <p:nvPr/>
        </p:nvSpPr>
        <p:spPr>
          <a:xfrm>
            <a:off x="1385197" y="923925"/>
            <a:ext cx="10369071" cy="86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4987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setup sperimentale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40075" y="2876093"/>
            <a:ext cx="5224297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Realizzazione e lavorazioni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274473" y="563046"/>
            <a:ext cx="724226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Setup del reometro e fluido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40075" y="2054547"/>
            <a:ext cx="6179908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u="sng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Provini stampati in 3D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40075" y="3747208"/>
            <a:ext cx="591922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Caratterizzazione dei provini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340075" y="5219359"/>
            <a:ext cx="5443978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Analisi risultati</a:t>
            </a: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B67685B6-DFAD-277C-4D06-D970C81EDB76}"/>
              </a:ext>
            </a:extLst>
          </p:cNvPr>
          <p:cNvSpPr/>
          <p:nvPr/>
        </p:nvSpPr>
        <p:spPr>
          <a:xfrm>
            <a:off x="13650539" y="5666667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</p:spTree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2701" y="441580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7" y="0"/>
                </a:lnTo>
                <a:lnTo>
                  <a:pt x="1568907" y="833482"/>
                </a:lnTo>
                <a:lnTo>
                  <a:pt x="0" y="83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Freeform 3"/>
          <p:cNvSpPr/>
          <p:nvPr/>
        </p:nvSpPr>
        <p:spPr>
          <a:xfrm>
            <a:off x="0" y="5827838"/>
            <a:ext cx="5922885" cy="4442163"/>
          </a:xfrm>
          <a:custGeom>
            <a:avLst/>
            <a:gdLst/>
            <a:ahLst/>
            <a:cxnLst/>
            <a:rect l="l" t="t" r="r" b="b"/>
            <a:pathLst>
              <a:path w="5922885" h="4442163">
                <a:moveTo>
                  <a:pt x="0" y="0"/>
                </a:moveTo>
                <a:lnTo>
                  <a:pt x="5922885" y="0"/>
                </a:lnTo>
                <a:lnTo>
                  <a:pt x="5922885" y="4442163"/>
                </a:lnTo>
                <a:lnTo>
                  <a:pt x="0" y="44421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4" name="Freeform 4"/>
          <p:cNvSpPr/>
          <p:nvPr/>
        </p:nvSpPr>
        <p:spPr>
          <a:xfrm>
            <a:off x="5922885" y="5827838"/>
            <a:ext cx="5922885" cy="4442163"/>
          </a:xfrm>
          <a:custGeom>
            <a:avLst/>
            <a:gdLst/>
            <a:ahLst/>
            <a:cxnLst/>
            <a:rect l="l" t="t" r="r" b="b"/>
            <a:pathLst>
              <a:path w="5922885" h="4442163">
                <a:moveTo>
                  <a:pt x="0" y="0"/>
                </a:moveTo>
                <a:lnTo>
                  <a:pt x="5922884" y="0"/>
                </a:lnTo>
                <a:lnTo>
                  <a:pt x="5922884" y="4442163"/>
                </a:lnTo>
                <a:lnTo>
                  <a:pt x="0" y="44421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5" name="Freeform 5"/>
          <p:cNvSpPr/>
          <p:nvPr/>
        </p:nvSpPr>
        <p:spPr>
          <a:xfrm>
            <a:off x="11845769" y="5827838"/>
            <a:ext cx="5922885" cy="4442163"/>
          </a:xfrm>
          <a:custGeom>
            <a:avLst/>
            <a:gdLst/>
            <a:ahLst/>
            <a:cxnLst/>
            <a:rect l="l" t="t" r="r" b="b"/>
            <a:pathLst>
              <a:path w="5922885" h="4442163">
                <a:moveTo>
                  <a:pt x="0" y="0"/>
                </a:moveTo>
                <a:lnTo>
                  <a:pt x="5922885" y="0"/>
                </a:lnTo>
                <a:lnTo>
                  <a:pt x="5922885" y="4442163"/>
                </a:lnTo>
                <a:lnTo>
                  <a:pt x="0" y="44421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6" name="Freeform 6"/>
          <p:cNvSpPr/>
          <p:nvPr/>
        </p:nvSpPr>
        <p:spPr>
          <a:xfrm>
            <a:off x="0" y="1382534"/>
            <a:ext cx="5922885" cy="4442163"/>
          </a:xfrm>
          <a:custGeom>
            <a:avLst/>
            <a:gdLst/>
            <a:ahLst/>
            <a:cxnLst/>
            <a:rect l="l" t="t" r="r" b="b"/>
            <a:pathLst>
              <a:path w="5922885" h="4442163">
                <a:moveTo>
                  <a:pt x="0" y="0"/>
                </a:moveTo>
                <a:lnTo>
                  <a:pt x="5922885" y="0"/>
                </a:lnTo>
                <a:lnTo>
                  <a:pt x="5922885" y="4442163"/>
                </a:lnTo>
                <a:lnTo>
                  <a:pt x="0" y="44421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7" name="TextBox 7"/>
          <p:cNvSpPr txBox="1"/>
          <p:nvPr/>
        </p:nvSpPr>
        <p:spPr>
          <a:xfrm>
            <a:off x="1175257" y="428625"/>
            <a:ext cx="10369071" cy="86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4987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setup sperimentale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340075" y="4411880"/>
            <a:ext cx="5224297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Misurazioni ottiche e laser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274473" y="563046"/>
            <a:ext cx="724226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Setup del reometro e fluido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40075" y="2083122"/>
            <a:ext cx="6179908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Provini stampati in 3D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013420" y="3508366"/>
            <a:ext cx="7503314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u="sng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Caratterizzazione dei provini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40075" y="5219359"/>
            <a:ext cx="5443978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Analisi risultati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50FE44F8-C230-85BB-7472-31DC33C33515}"/>
              </a:ext>
            </a:extLst>
          </p:cNvPr>
          <p:cNvSpPr/>
          <p:nvPr/>
        </p:nvSpPr>
        <p:spPr>
          <a:xfrm>
            <a:off x="4953511" y="-6365598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2701" y="1028700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7" y="0"/>
                </a:lnTo>
                <a:lnTo>
                  <a:pt x="1568907" y="833482"/>
                </a:lnTo>
                <a:lnTo>
                  <a:pt x="0" y="8334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Freeform 3"/>
          <p:cNvSpPr/>
          <p:nvPr/>
        </p:nvSpPr>
        <p:spPr>
          <a:xfrm>
            <a:off x="16784053" y="-875280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1028700" y="1921176"/>
            <a:ext cx="9025168" cy="5076657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0" y="7477784"/>
            <a:ext cx="5989075" cy="2859783"/>
          </a:xfrm>
          <a:custGeom>
            <a:avLst/>
            <a:gdLst/>
            <a:ahLst/>
            <a:cxnLst/>
            <a:rect l="l" t="t" r="r" b="b"/>
            <a:pathLst>
              <a:path w="5989075" h="2859783">
                <a:moveTo>
                  <a:pt x="0" y="0"/>
                </a:moveTo>
                <a:lnTo>
                  <a:pt x="5989075" y="0"/>
                </a:lnTo>
                <a:lnTo>
                  <a:pt x="5989075" y="2859784"/>
                </a:lnTo>
                <a:lnTo>
                  <a:pt x="0" y="28597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6" name="Freeform 6"/>
          <p:cNvSpPr/>
          <p:nvPr/>
        </p:nvSpPr>
        <p:spPr>
          <a:xfrm>
            <a:off x="6121915" y="7477784"/>
            <a:ext cx="5883174" cy="2809216"/>
          </a:xfrm>
          <a:custGeom>
            <a:avLst/>
            <a:gdLst/>
            <a:ahLst/>
            <a:cxnLst/>
            <a:rect l="l" t="t" r="r" b="b"/>
            <a:pathLst>
              <a:path w="5883174" h="2809216">
                <a:moveTo>
                  <a:pt x="0" y="0"/>
                </a:moveTo>
                <a:lnTo>
                  <a:pt x="5883174" y="0"/>
                </a:lnTo>
                <a:lnTo>
                  <a:pt x="5883174" y="2809216"/>
                </a:lnTo>
                <a:lnTo>
                  <a:pt x="0" y="2809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7" name="Freeform 7"/>
          <p:cNvSpPr/>
          <p:nvPr/>
        </p:nvSpPr>
        <p:spPr>
          <a:xfrm>
            <a:off x="12137928" y="7477784"/>
            <a:ext cx="6150072" cy="2859783"/>
          </a:xfrm>
          <a:custGeom>
            <a:avLst/>
            <a:gdLst/>
            <a:ahLst/>
            <a:cxnLst/>
            <a:rect l="l" t="t" r="r" b="b"/>
            <a:pathLst>
              <a:path w="6150072" h="2859783">
                <a:moveTo>
                  <a:pt x="0" y="0"/>
                </a:moveTo>
                <a:lnTo>
                  <a:pt x="6150072" y="0"/>
                </a:lnTo>
                <a:lnTo>
                  <a:pt x="6150072" y="2859784"/>
                </a:lnTo>
                <a:lnTo>
                  <a:pt x="0" y="28597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8" name="TextBox 8"/>
          <p:cNvSpPr txBox="1"/>
          <p:nvPr/>
        </p:nvSpPr>
        <p:spPr>
          <a:xfrm>
            <a:off x="1385197" y="923925"/>
            <a:ext cx="10369071" cy="829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4987" dirty="0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S</a:t>
            </a:r>
            <a:r>
              <a:rPr lang="en-US" sz="4987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etup </a:t>
            </a:r>
            <a:r>
              <a:rPr lang="en-US" sz="4987" dirty="0" err="1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sperimentale</a:t>
            </a:r>
            <a:r>
              <a:rPr lang="en-US" sz="4987" dirty="0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340075" y="4411880"/>
            <a:ext cx="5224297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Misurazioni ottiche e a profilometro laser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74473" y="563046"/>
            <a:ext cx="724226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Setup del reometro e fluido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40075" y="2083122"/>
            <a:ext cx="6179908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Provini stampati in 3D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013420" y="3508366"/>
            <a:ext cx="7503314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u="sng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Caratterizzazione dei provini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40075" y="5219359"/>
            <a:ext cx="5443978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Analisi risultati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0207" y="441580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7" y="0"/>
                </a:lnTo>
                <a:lnTo>
                  <a:pt x="1568907" y="833482"/>
                </a:lnTo>
                <a:lnTo>
                  <a:pt x="0" y="83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Freeform 3"/>
          <p:cNvSpPr/>
          <p:nvPr/>
        </p:nvSpPr>
        <p:spPr>
          <a:xfrm>
            <a:off x="13721986" y="7072851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9" y="0"/>
                </a:lnTo>
                <a:lnTo>
                  <a:pt x="8380979" y="8599885"/>
                </a:lnTo>
                <a:lnTo>
                  <a:pt x="0" y="8599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4" name="Freeform 4"/>
          <p:cNvSpPr/>
          <p:nvPr/>
        </p:nvSpPr>
        <p:spPr>
          <a:xfrm>
            <a:off x="698044" y="1275062"/>
            <a:ext cx="3913732" cy="8353368"/>
          </a:xfrm>
          <a:custGeom>
            <a:avLst/>
            <a:gdLst/>
            <a:ahLst/>
            <a:cxnLst/>
            <a:rect l="l" t="t" r="r" b="b"/>
            <a:pathLst>
              <a:path w="3913732" h="8353368">
                <a:moveTo>
                  <a:pt x="0" y="0"/>
                </a:moveTo>
                <a:lnTo>
                  <a:pt x="3913733" y="0"/>
                </a:lnTo>
                <a:lnTo>
                  <a:pt x="3913733" y="8353368"/>
                </a:lnTo>
                <a:lnTo>
                  <a:pt x="0" y="8353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3126" t="-5817" r="-130637" b="-6558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5" name="Freeform 5"/>
          <p:cNvSpPr/>
          <p:nvPr/>
        </p:nvSpPr>
        <p:spPr>
          <a:xfrm>
            <a:off x="4972548" y="2411814"/>
            <a:ext cx="5502603" cy="1737868"/>
          </a:xfrm>
          <a:custGeom>
            <a:avLst/>
            <a:gdLst/>
            <a:ahLst/>
            <a:cxnLst/>
            <a:rect l="l" t="t" r="r" b="b"/>
            <a:pathLst>
              <a:path w="5502603" h="1737868">
                <a:moveTo>
                  <a:pt x="0" y="0"/>
                </a:moveTo>
                <a:lnTo>
                  <a:pt x="5502603" y="0"/>
                </a:lnTo>
                <a:lnTo>
                  <a:pt x="5502603" y="1737868"/>
                </a:lnTo>
                <a:lnTo>
                  <a:pt x="0" y="17378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07214" t="-36895" r="-181122" b="-829490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6" name="Freeform 6"/>
          <p:cNvSpPr/>
          <p:nvPr/>
        </p:nvSpPr>
        <p:spPr>
          <a:xfrm>
            <a:off x="5096658" y="6273998"/>
            <a:ext cx="2965185" cy="1597706"/>
          </a:xfrm>
          <a:custGeom>
            <a:avLst/>
            <a:gdLst/>
            <a:ahLst/>
            <a:cxnLst/>
            <a:rect l="l" t="t" r="r" b="b"/>
            <a:pathLst>
              <a:path w="2965185" h="1597706">
                <a:moveTo>
                  <a:pt x="0" y="0"/>
                </a:moveTo>
                <a:lnTo>
                  <a:pt x="2965186" y="0"/>
                </a:lnTo>
                <a:lnTo>
                  <a:pt x="2965186" y="1597706"/>
                </a:lnTo>
                <a:lnTo>
                  <a:pt x="0" y="15977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56569" t="-942023" r="-392255" b="-58554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7" name="Freeform 7"/>
          <p:cNvSpPr/>
          <p:nvPr/>
        </p:nvSpPr>
        <p:spPr>
          <a:xfrm>
            <a:off x="4972548" y="4356841"/>
            <a:ext cx="5284642" cy="1656691"/>
          </a:xfrm>
          <a:custGeom>
            <a:avLst/>
            <a:gdLst/>
            <a:ahLst/>
            <a:cxnLst/>
            <a:rect l="l" t="t" r="r" b="b"/>
            <a:pathLst>
              <a:path w="5284642" h="1656691">
                <a:moveTo>
                  <a:pt x="0" y="0"/>
                </a:moveTo>
                <a:lnTo>
                  <a:pt x="5284641" y="0"/>
                </a:lnTo>
                <a:lnTo>
                  <a:pt x="5284641" y="1656691"/>
                </a:lnTo>
                <a:lnTo>
                  <a:pt x="0" y="16566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29844" t="-416644" r="-190976" b="-521704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8" name="TextBox 8"/>
          <p:cNvSpPr txBox="1"/>
          <p:nvPr/>
        </p:nvSpPr>
        <p:spPr>
          <a:xfrm>
            <a:off x="1394715" y="397145"/>
            <a:ext cx="10369071" cy="829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4987" dirty="0" err="1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Risultati</a:t>
            </a:r>
            <a:endParaRPr lang="en-US" sz="4987" dirty="0">
              <a:solidFill>
                <a:srgbClr val="00C2CB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340075" y="1403942"/>
            <a:ext cx="5224297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Reometro e marcatori fluido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40075" y="2876093"/>
            <a:ext cx="5224297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Realizzazione e lavorazioni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40075" y="4411880"/>
            <a:ext cx="5224297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Misurazioni ottiche e laser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40075" y="5884031"/>
            <a:ext cx="5224297" cy="1944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dirty="0" err="1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Adimensionalizzazione</a:t>
            </a:r>
            <a:r>
              <a:rPr lang="en-US" sz="2199" dirty="0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199" dirty="0" err="1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dei</a:t>
            </a:r>
            <a:r>
              <a:rPr lang="en-US" sz="2199" dirty="0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199" dirty="0" err="1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risultati</a:t>
            </a:r>
            <a:endParaRPr lang="en-US" sz="2199" dirty="0">
              <a:solidFill>
                <a:srgbClr val="323232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3079"/>
              </a:lnSpc>
            </a:pPr>
            <a:endParaRPr lang="en-US" sz="2199" dirty="0">
              <a:solidFill>
                <a:srgbClr val="323232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3079"/>
              </a:lnSpc>
            </a:pPr>
            <a:r>
              <a:rPr lang="en-US" sz="2199" dirty="0" err="1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Calcolo</a:t>
            </a:r>
            <a:r>
              <a:rPr lang="en-US" sz="2199" dirty="0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 del range di </a:t>
            </a:r>
            <a:r>
              <a:rPr lang="en-US" sz="2199" dirty="0" err="1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errore</a:t>
            </a:r>
            <a:r>
              <a:rPr lang="en-US" sz="2199" dirty="0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199" dirty="0" err="1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sperimentale</a:t>
            </a:r>
            <a:endParaRPr lang="en-US" sz="2199" dirty="0">
              <a:solidFill>
                <a:srgbClr val="323232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3079"/>
              </a:lnSpc>
            </a:pPr>
            <a:endParaRPr lang="en-US" sz="2199" dirty="0">
              <a:solidFill>
                <a:srgbClr val="323232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3079"/>
              </a:lnSpc>
            </a:pPr>
            <a:r>
              <a:rPr lang="en-US" sz="2199" dirty="0" err="1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Confronto</a:t>
            </a:r>
            <a:r>
              <a:rPr lang="en-US" sz="2199" dirty="0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 con </a:t>
            </a:r>
            <a:r>
              <a:rPr lang="en-US" sz="2199" dirty="0" err="1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i</a:t>
            </a:r>
            <a:r>
              <a:rPr lang="en-US" sz="2199" dirty="0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199" dirty="0" err="1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risultati</a:t>
            </a:r>
            <a:r>
              <a:rPr lang="en-US" sz="2199" dirty="0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199" dirty="0" err="1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teorici</a:t>
            </a:r>
            <a:endParaRPr lang="en-US" sz="2199" dirty="0">
              <a:solidFill>
                <a:srgbClr val="32323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274473" y="563046"/>
            <a:ext cx="724226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Setup del reometro e fluido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340075" y="2211421"/>
            <a:ext cx="436679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Provini stampati in 3d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340075" y="3747208"/>
            <a:ext cx="591922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u="sng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Caratterizzazione dei provini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340075" y="5013596"/>
            <a:ext cx="5111835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u="sng" dirty="0" err="1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Analisi</a:t>
            </a:r>
            <a:r>
              <a:rPr lang="en-US" sz="4500" u="sng" dirty="0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500" u="sng" dirty="0" err="1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risultati</a:t>
            </a:r>
            <a:endParaRPr lang="en-US" sz="4500" u="sng" dirty="0">
              <a:solidFill>
                <a:srgbClr val="00C2CB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3721986" y="-6512288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9" y="0"/>
                </a:lnTo>
                <a:lnTo>
                  <a:pt x="8380979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</p:spTree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0207" y="649126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7" y="0"/>
                </a:lnTo>
                <a:lnTo>
                  <a:pt x="1568907" y="833482"/>
                </a:lnTo>
                <a:lnTo>
                  <a:pt x="0" y="83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Freeform 3"/>
          <p:cNvSpPr/>
          <p:nvPr/>
        </p:nvSpPr>
        <p:spPr>
          <a:xfrm>
            <a:off x="609600" y="1603827"/>
            <a:ext cx="16649700" cy="8683173"/>
          </a:xfrm>
          <a:custGeom>
            <a:avLst/>
            <a:gdLst/>
            <a:ahLst/>
            <a:cxnLst/>
            <a:rect l="l" t="t" r="r" b="b"/>
            <a:pathLst>
              <a:path w="16501886" h="8683173">
                <a:moveTo>
                  <a:pt x="0" y="0"/>
                </a:moveTo>
                <a:lnTo>
                  <a:pt x="16501886" y="0"/>
                </a:lnTo>
                <a:lnTo>
                  <a:pt x="16501886" y="8683173"/>
                </a:lnTo>
                <a:lnTo>
                  <a:pt x="0" y="86831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1835" t="-39620" r="-23135" b="-44451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4" name="TextBox 4"/>
          <p:cNvSpPr txBox="1"/>
          <p:nvPr/>
        </p:nvSpPr>
        <p:spPr>
          <a:xfrm>
            <a:off x="1349737" y="544351"/>
            <a:ext cx="10369071" cy="86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4987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Risultati Torque/Speed</a:t>
            </a:r>
          </a:p>
        </p:txBody>
      </p:sp>
      <p:sp>
        <p:nvSpPr>
          <p:cNvPr id="5" name="Freeform 5"/>
          <p:cNvSpPr/>
          <p:nvPr/>
        </p:nvSpPr>
        <p:spPr>
          <a:xfrm>
            <a:off x="16877937" y="-4299942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6" name="Freeform 6"/>
          <p:cNvSpPr/>
          <p:nvPr/>
        </p:nvSpPr>
        <p:spPr>
          <a:xfrm>
            <a:off x="-7234941" y="175859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0207" y="611959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7" y="0"/>
                </a:lnTo>
                <a:lnTo>
                  <a:pt x="1568907" y="833482"/>
                </a:lnTo>
                <a:lnTo>
                  <a:pt x="0" y="83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Freeform 3"/>
          <p:cNvSpPr/>
          <p:nvPr/>
        </p:nvSpPr>
        <p:spPr>
          <a:xfrm>
            <a:off x="1028700" y="1445441"/>
            <a:ext cx="16143874" cy="8841559"/>
          </a:xfrm>
          <a:custGeom>
            <a:avLst/>
            <a:gdLst/>
            <a:ahLst/>
            <a:cxnLst/>
            <a:rect l="l" t="t" r="r" b="b"/>
            <a:pathLst>
              <a:path w="16264940" h="8964869">
                <a:moveTo>
                  <a:pt x="0" y="0"/>
                </a:moveTo>
                <a:lnTo>
                  <a:pt x="16264940" y="0"/>
                </a:lnTo>
                <a:lnTo>
                  <a:pt x="16264940" y="8964869"/>
                </a:lnTo>
                <a:lnTo>
                  <a:pt x="0" y="89648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368" t="-55817" r="-21697" b="-21151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4" name="TextBox 4"/>
          <p:cNvSpPr txBox="1"/>
          <p:nvPr/>
        </p:nvSpPr>
        <p:spPr>
          <a:xfrm>
            <a:off x="1367467" y="581519"/>
            <a:ext cx="10369071" cy="86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4987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Risultati Torque/Speed</a:t>
            </a:r>
          </a:p>
        </p:txBody>
      </p:sp>
      <p:sp>
        <p:nvSpPr>
          <p:cNvPr id="5" name="Freeform 5"/>
          <p:cNvSpPr/>
          <p:nvPr/>
        </p:nvSpPr>
        <p:spPr>
          <a:xfrm>
            <a:off x="17002047" y="8048004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5"/>
                </a:lnTo>
                <a:lnTo>
                  <a:pt x="0" y="85998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6" name="Freeform 6"/>
          <p:cNvSpPr/>
          <p:nvPr/>
        </p:nvSpPr>
        <p:spPr>
          <a:xfrm>
            <a:off x="17002047" y="-1118435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7" name="Freeform 7"/>
          <p:cNvSpPr/>
          <p:nvPr/>
        </p:nvSpPr>
        <p:spPr>
          <a:xfrm>
            <a:off x="-7181751" y="4608373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5"/>
                </a:lnTo>
                <a:lnTo>
                  <a:pt x="0" y="85998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8886" y="1526711"/>
            <a:ext cx="7291725" cy="4231561"/>
            <a:chOff x="0" y="0"/>
            <a:chExt cx="9722299" cy="564208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0983" b="20983"/>
            <a:stretch>
              <a:fillRect/>
            </a:stretch>
          </p:blipFill>
          <p:spPr>
            <a:xfrm>
              <a:off x="0" y="0"/>
              <a:ext cx="9722299" cy="5642081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8532496" y="920947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7" y="0"/>
                </a:lnTo>
                <a:lnTo>
                  <a:pt x="1568907" y="833481"/>
                </a:lnTo>
                <a:lnTo>
                  <a:pt x="0" y="8334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5" name="Freeform 5"/>
          <p:cNvSpPr/>
          <p:nvPr/>
        </p:nvSpPr>
        <p:spPr>
          <a:xfrm>
            <a:off x="12115953" y="1754428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5"/>
                </a:lnTo>
                <a:lnTo>
                  <a:pt x="0" y="85998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6" name="Freeform 6"/>
          <p:cNvSpPr/>
          <p:nvPr/>
        </p:nvSpPr>
        <p:spPr>
          <a:xfrm>
            <a:off x="928886" y="5758272"/>
            <a:ext cx="7291725" cy="3500028"/>
          </a:xfrm>
          <a:custGeom>
            <a:avLst/>
            <a:gdLst/>
            <a:ahLst/>
            <a:cxnLst/>
            <a:rect l="l" t="t" r="r" b="b"/>
            <a:pathLst>
              <a:path w="7291725" h="3500028">
                <a:moveTo>
                  <a:pt x="0" y="0"/>
                </a:moveTo>
                <a:lnTo>
                  <a:pt x="7291725" y="0"/>
                </a:lnTo>
                <a:lnTo>
                  <a:pt x="7291725" y="3500028"/>
                </a:lnTo>
                <a:lnTo>
                  <a:pt x="0" y="35000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7" name="Freeform 7"/>
          <p:cNvSpPr/>
          <p:nvPr/>
        </p:nvSpPr>
        <p:spPr>
          <a:xfrm>
            <a:off x="9559771" y="3388212"/>
            <a:ext cx="7440243" cy="5904527"/>
          </a:xfrm>
          <a:custGeom>
            <a:avLst/>
            <a:gdLst/>
            <a:ahLst/>
            <a:cxnLst/>
            <a:rect l="l" t="t" r="r" b="b"/>
            <a:pathLst>
              <a:path w="7440243" h="5904527">
                <a:moveTo>
                  <a:pt x="0" y="0"/>
                </a:moveTo>
                <a:lnTo>
                  <a:pt x="7440243" y="0"/>
                </a:lnTo>
                <a:lnTo>
                  <a:pt x="7440243" y="5904526"/>
                </a:lnTo>
                <a:lnTo>
                  <a:pt x="0" y="59045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286" b="-1286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8" name="TextBox 8"/>
          <p:cNvSpPr txBox="1"/>
          <p:nvPr/>
        </p:nvSpPr>
        <p:spPr>
          <a:xfrm>
            <a:off x="11061898" y="816172"/>
            <a:ext cx="5821502" cy="86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4987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Biomimetica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554145" y="2699584"/>
            <a:ext cx="3015505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Dettagio in sezione 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28886" y="456126"/>
            <a:ext cx="4480536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Riblets sulla pelle di squalo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0207" y="574792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7" y="0"/>
                </a:lnTo>
                <a:lnTo>
                  <a:pt x="1568907" y="833482"/>
                </a:lnTo>
                <a:lnTo>
                  <a:pt x="0" y="83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Freeform 3"/>
          <p:cNvSpPr/>
          <p:nvPr/>
        </p:nvSpPr>
        <p:spPr>
          <a:xfrm>
            <a:off x="13721986" y="7072851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9" y="0"/>
                </a:lnTo>
                <a:lnTo>
                  <a:pt x="8380979" y="8599885"/>
                </a:lnTo>
                <a:lnTo>
                  <a:pt x="0" y="8599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4" name="TextBox 4"/>
          <p:cNvSpPr txBox="1"/>
          <p:nvPr/>
        </p:nvSpPr>
        <p:spPr>
          <a:xfrm>
            <a:off x="453353" y="507184"/>
            <a:ext cx="9050623" cy="86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2"/>
              </a:lnSpc>
              <a:spcBef>
                <a:spcPct val="0"/>
              </a:spcBef>
            </a:pPr>
            <a:r>
              <a:rPr lang="en-US" sz="4987" dirty="0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Range di </a:t>
            </a:r>
            <a:r>
              <a:rPr lang="en-US" sz="4987" dirty="0" err="1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errore</a:t>
            </a:r>
            <a:r>
              <a:rPr lang="en-US" sz="4987" dirty="0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987" dirty="0" err="1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termico</a:t>
            </a:r>
            <a:endParaRPr lang="en-US" sz="4987" dirty="0">
              <a:solidFill>
                <a:srgbClr val="00C2CB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361262" y="4000407"/>
            <a:ext cx="4444286" cy="2154496"/>
          </a:xfrm>
          <a:custGeom>
            <a:avLst/>
            <a:gdLst/>
            <a:ahLst/>
            <a:cxnLst/>
            <a:rect l="l" t="t" r="r" b="b"/>
            <a:pathLst>
              <a:path w="4444286" h="2154496">
                <a:moveTo>
                  <a:pt x="0" y="0"/>
                </a:moveTo>
                <a:lnTo>
                  <a:pt x="4444286" y="0"/>
                </a:lnTo>
                <a:lnTo>
                  <a:pt x="4444286" y="2154496"/>
                </a:lnTo>
                <a:lnTo>
                  <a:pt x="0" y="21544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3491" t="-321085" r="-247180" b="-379114"/>
            </a:stretch>
          </a:blipFill>
        </p:spPr>
        <p:txBody>
          <a:bodyPr/>
          <a:lstStyle/>
          <a:p>
            <a:endParaRPr lang="en-IT" dirty="0"/>
          </a:p>
        </p:txBody>
      </p:sp>
      <p:sp>
        <p:nvSpPr>
          <p:cNvPr id="7" name="Freeform 7"/>
          <p:cNvSpPr/>
          <p:nvPr/>
        </p:nvSpPr>
        <p:spPr>
          <a:xfrm>
            <a:off x="11179418" y="-5517424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3549BE8D-E329-9C4B-BB84-282C3578F874}"/>
              </a:ext>
              <a:ext uri="{147F2762-F138-4A5C-976F-8EAC2B608ADB}">
                <a16:predDERef xmlns:a16="http://schemas.microsoft.com/office/drawing/2014/main" pred="{C89EE915-15B3-E146-A4D7-0DD9A02985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9497891"/>
              </p:ext>
            </p:extLst>
          </p:nvPr>
        </p:nvGraphicFramePr>
        <p:xfrm>
          <a:off x="1028700" y="1790700"/>
          <a:ext cx="12839699" cy="761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0207" y="574792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7" y="0"/>
                </a:lnTo>
                <a:lnTo>
                  <a:pt x="1568907" y="833482"/>
                </a:lnTo>
                <a:lnTo>
                  <a:pt x="0" y="83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Freeform 3"/>
          <p:cNvSpPr/>
          <p:nvPr/>
        </p:nvSpPr>
        <p:spPr>
          <a:xfrm>
            <a:off x="13721986" y="7072851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9" y="0"/>
                </a:lnTo>
                <a:lnTo>
                  <a:pt x="8380979" y="8599885"/>
                </a:lnTo>
                <a:lnTo>
                  <a:pt x="0" y="8599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5" name="TextBox 5"/>
          <p:cNvSpPr txBox="1"/>
          <p:nvPr/>
        </p:nvSpPr>
        <p:spPr>
          <a:xfrm>
            <a:off x="453353" y="507184"/>
            <a:ext cx="9050623" cy="86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2"/>
              </a:lnSpc>
              <a:spcBef>
                <a:spcPct val="0"/>
              </a:spcBef>
            </a:pPr>
            <a:r>
              <a:rPr lang="en-US" sz="4987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Range di errore gemetrico</a:t>
            </a:r>
          </a:p>
        </p:txBody>
      </p:sp>
      <p:sp>
        <p:nvSpPr>
          <p:cNvPr id="6" name="Freeform 6"/>
          <p:cNvSpPr/>
          <p:nvPr/>
        </p:nvSpPr>
        <p:spPr>
          <a:xfrm>
            <a:off x="13326349" y="4299062"/>
            <a:ext cx="4444286" cy="2154496"/>
          </a:xfrm>
          <a:custGeom>
            <a:avLst/>
            <a:gdLst/>
            <a:ahLst/>
            <a:cxnLst/>
            <a:rect l="l" t="t" r="r" b="b"/>
            <a:pathLst>
              <a:path w="4444286" h="2154496">
                <a:moveTo>
                  <a:pt x="0" y="0"/>
                </a:moveTo>
                <a:lnTo>
                  <a:pt x="4444286" y="0"/>
                </a:lnTo>
                <a:lnTo>
                  <a:pt x="4444286" y="2154496"/>
                </a:lnTo>
                <a:lnTo>
                  <a:pt x="0" y="21544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3491" t="-321085" r="-247180" b="-379114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7" name="Freeform 7"/>
          <p:cNvSpPr/>
          <p:nvPr/>
        </p:nvSpPr>
        <p:spPr>
          <a:xfrm>
            <a:off x="10842547" y="-5865353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F25E07DF-AAB2-71F9-3B71-FD6E60A8C7D7}"/>
              </a:ext>
            </a:extLst>
          </p:cNvPr>
          <p:cNvSpPr/>
          <p:nvPr/>
        </p:nvSpPr>
        <p:spPr>
          <a:xfrm>
            <a:off x="13030199" y="115697"/>
            <a:ext cx="5041845" cy="3884803"/>
          </a:xfrm>
          <a:custGeom>
            <a:avLst/>
            <a:gdLst/>
            <a:ahLst/>
            <a:cxnLst/>
            <a:rect l="l" t="t" r="r" b="b"/>
            <a:pathLst>
              <a:path w="5719504" h="4289628">
                <a:moveTo>
                  <a:pt x="0" y="0"/>
                </a:moveTo>
                <a:lnTo>
                  <a:pt x="5719504" y="0"/>
                </a:lnTo>
                <a:lnTo>
                  <a:pt x="5719504" y="4289628"/>
                </a:lnTo>
                <a:lnTo>
                  <a:pt x="0" y="42896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7D9BF95F-155F-569A-71EB-2224A46F258B}"/>
              </a:ext>
            </a:extLst>
          </p:cNvPr>
          <p:cNvSpPr/>
          <p:nvPr/>
        </p:nvSpPr>
        <p:spPr>
          <a:xfrm>
            <a:off x="13030199" y="6321288"/>
            <a:ext cx="5236318" cy="3927238"/>
          </a:xfrm>
          <a:custGeom>
            <a:avLst/>
            <a:gdLst/>
            <a:ahLst/>
            <a:cxnLst/>
            <a:rect l="l" t="t" r="r" b="b"/>
            <a:pathLst>
              <a:path w="5236318" h="3927238">
                <a:moveTo>
                  <a:pt x="0" y="0"/>
                </a:moveTo>
                <a:lnTo>
                  <a:pt x="5236318" y="0"/>
                </a:lnTo>
                <a:lnTo>
                  <a:pt x="5236318" y="3927239"/>
                </a:lnTo>
                <a:lnTo>
                  <a:pt x="0" y="39272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02923C1-A159-164F-B056-ED58D113AD9C}"/>
              </a:ext>
              <a:ext uri="{147F2762-F138-4A5C-976F-8EAC2B608ADB}">
                <a16:predDERef xmlns:a16="http://schemas.microsoft.com/office/drawing/2014/main" pred="{77BB481A-EB8E-C264-280D-1F304BE0E8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0793841"/>
              </p:ext>
            </p:extLst>
          </p:nvPr>
        </p:nvGraphicFramePr>
        <p:xfrm>
          <a:off x="215956" y="1475882"/>
          <a:ext cx="12318361" cy="8303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2701" y="1028700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7" y="0"/>
                </a:lnTo>
                <a:lnTo>
                  <a:pt x="1568907" y="833482"/>
                </a:lnTo>
                <a:lnTo>
                  <a:pt x="0" y="83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Freeform 3"/>
          <p:cNvSpPr/>
          <p:nvPr/>
        </p:nvSpPr>
        <p:spPr>
          <a:xfrm>
            <a:off x="-540207" y="5087463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7" y="0"/>
                </a:lnTo>
                <a:lnTo>
                  <a:pt x="1568907" y="833482"/>
                </a:lnTo>
                <a:lnTo>
                  <a:pt x="0" y="83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4" name="TextBox 4"/>
          <p:cNvSpPr txBox="1"/>
          <p:nvPr/>
        </p:nvSpPr>
        <p:spPr>
          <a:xfrm>
            <a:off x="1385197" y="923925"/>
            <a:ext cx="10369071" cy="86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4987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Scale più efficaci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85197" y="5019856"/>
            <a:ext cx="7265199" cy="86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4987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Forme più efficaci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64393" y="3090427"/>
            <a:ext cx="4615504" cy="146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98"/>
              </a:lnSpc>
            </a:pPr>
            <a:r>
              <a:rPr lang="en-US" sz="4212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Grandi scale (1000-800 μm) </a:t>
            </a:r>
          </a:p>
        </p:txBody>
      </p:sp>
      <p:sp>
        <p:nvSpPr>
          <p:cNvPr id="7" name="Freeform 7"/>
          <p:cNvSpPr/>
          <p:nvPr/>
        </p:nvSpPr>
        <p:spPr>
          <a:xfrm>
            <a:off x="16036748" y="-168757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9" y="0"/>
                </a:lnTo>
                <a:lnTo>
                  <a:pt x="8380979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8" name="TextBox 8"/>
          <p:cNvSpPr txBox="1"/>
          <p:nvPr/>
        </p:nvSpPr>
        <p:spPr>
          <a:xfrm>
            <a:off x="1385197" y="2463855"/>
            <a:ext cx="5935736" cy="498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IN BASE AL NAVIER SLIP LENGTH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88668" y="2463855"/>
            <a:ext cx="654808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IN BASE ALLA POSITICIPAZIONE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09626" y="3090427"/>
            <a:ext cx="4615504" cy="146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98"/>
              </a:lnSpc>
            </a:pPr>
            <a:r>
              <a:rPr lang="en-US" sz="4212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Grandi scale (1000-800 μm)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85197" y="6360028"/>
            <a:ext cx="5935736" cy="498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IN BASE AL NAVIER SLIP LENGTH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88668" y="6360028"/>
            <a:ext cx="654808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IN BASE ALLA POSITICIPAZIONE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88668" y="7357977"/>
            <a:ext cx="8799332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Geometria Square 1000-400μm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Nessuna differenza sostanziale 400-100 μm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85197" y="7357977"/>
            <a:ext cx="6194342" cy="2233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6"/>
              </a:lnSpc>
            </a:pPr>
            <a:r>
              <a:rPr lang="en-US" sz="3204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Geometria Trapezoidal 1000-400μm</a:t>
            </a:r>
          </a:p>
          <a:p>
            <a:pPr algn="l">
              <a:lnSpc>
                <a:spcPts val="4486"/>
              </a:lnSpc>
            </a:pPr>
            <a:r>
              <a:rPr lang="en-US" sz="3204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Nessuna differenza sostanziale 400-100 μm</a:t>
            </a:r>
          </a:p>
        </p:txBody>
      </p:sp>
    </p:spTree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6906" r="31308"/>
          <a:stretch>
            <a:fillRect/>
          </a:stretch>
        </p:blipFill>
        <p:spPr>
          <a:xfrm>
            <a:off x="0" y="38100"/>
            <a:ext cx="9470539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9470539" y="0"/>
            <a:ext cx="8817461" cy="4386687"/>
          </a:xfrm>
          <a:custGeom>
            <a:avLst/>
            <a:gdLst/>
            <a:ahLst/>
            <a:cxnLst/>
            <a:rect l="l" t="t" r="r" b="b"/>
            <a:pathLst>
              <a:path w="8817461" h="4386687">
                <a:moveTo>
                  <a:pt x="0" y="0"/>
                </a:moveTo>
                <a:lnTo>
                  <a:pt x="8817461" y="0"/>
                </a:lnTo>
                <a:lnTo>
                  <a:pt x="8817461" y="4386687"/>
                </a:lnTo>
                <a:lnTo>
                  <a:pt x="0" y="43866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4" name="Freeform 4"/>
          <p:cNvSpPr/>
          <p:nvPr/>
        </p:nvSpPr>
        <p:spPr>
          <a:xfrm>
            <a:off x="9470539" y="4386687"/>
            <a:ext cx="8817461" cy="6161201"/>
          </a:xfrm>
          <a:custGeom>
            <a:avLst/>
            <a:gdLst/>
            <a:ahLst/>
            <a:cxnLst/>
            <a:rect l="l" t="t" r="r" b="b"/>
            <a:pathLst>
              <a:path w="8817461" h="6161201">
                <a:moveTo>
                  <a:pt x="0" y="0"/>
                </a:moveTo>
                <a:lnTo>
                  <a:pt x="8817461" y="0"/>
                </a:lnTo>
                <a:lnTo>
                  <a:pt x="8817461" y="6161200"/>
                </a:lnTo>
                <a:lnTo>
                  <a:pt x="0" y="6161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920947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7" y="0"/>
                </a:lnTo>
                <a:lnTo>
                  <a:pt x="1568907" y="833481"/>
                </a:lnTo>
                <a:lnTo>
                  <a:pt x="0" y="8334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Freeform 3"/>
          <p:cNvSpPr/>
          <p:nvPr/>
        </p:nvSpPr>
        <p:spPr>
          <a:xfrm>
            <a:off x="9553678" y="7027188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4" name="Freeform 4"/>
          <p:cNvSpPr/>
          <p:nvPr/>
        </p:nvSpPr>
        <p:spPr>
          <a:xfrm>
            <a:off x="16644673" y="-4299942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5" name="Freeform 5"/>
          <p:cNvSpPr/>
          <p:nvPr/>
        </p:nvSpPr>
        <p:spPr>
          <a:xfrm>
            <a:off x="11061898" y="2266964"/>
            <a:ext cx="2965002" cy="4969338"/>
          </a:xfrm>
          <a:custGeom>
            <a:avLst/>
            <a:gdLst/>
            <a:ahLst/>
            <a:cxnLst/>
            <a:rect l="l" t="t" r="r" b="b"/>
            <a:pathLst>
              <a:path w="2965002" h="4969338">
                <a:moveTo>
                  <a:pt x="0" y="0"/>
                </a:moveTo>
                <a:lnTo>
                  <a:pt x="2965002" y="0"/>
                </a:lnTo>
                <a:lnTo>
                  <a:pt x="2965002" y="4969338"/>
                </a:lnTo>
                <a:lnTo>
                  <a:pt x="0" y="49693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7474" t="-56878" r="-300305" b="-21291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6" name="Freeform 6"/>
          <p:cNvSpPr/>
          <p:nvPr/>
        </p:nvSpPr>
        <p:spPr>
          <a:xfrm>
            <a:off x="14071134" y="2266964"/>
            <a:ext cx="3188166" cy="4969338"/>
          </a:xfrm>
          <a:custGeom>
            <a:avLst/>
            <a:gdLst/>
            <a:ahLst/>
            <a:cxnLst/>
            <a:rect l="l" t="t" r="r" b="b"/>
            <a:pathLst>
              <a:path w="3188166" h="4969338">
                <a:moveTo>
                  <a:pt x="0" y="0"/>
                </a:moveTo>
                <a:lnTo>
                  <a:pt x="3188166" y="0"/>
                </a:lnTo>
                <a:lnTo>
                  <a:pt x="3188166" y="4969338"/>
                </a:lnTo>
                <a:lnTo>
                  <a:pt x="0" y="49693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74074" t="-58220" r="-67831" b="-18974"/>
            </a:stretch>
          </a:blipFill>
        </p:spPr>
        <p:txBody>
          <a:bodyPr/>
          <a:lstStyle/>
          <a:p>
            <a:endParaRPr lang="en-IT"/>
          </a:p>
        </p:txBody>
      </p:sp>
      <p:pic>
        <p:nvPicPr>
          <p:cNvPr id="7" name="Picture 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6021" t="6298" r="40868"/>
          <a:stretch>
            <a:fillRect/>
          </a:stretch>
        </p:blipFill>
        <p:spPr>
          <a:xfrm>
            <a:off x="0" y="0"/>
            <a:ext cx="8348217" cy="1020655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061898" y="816172"/>
            <a:ext cx="6719155" cy="86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4987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Wavy Taylor Vortex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E5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571DFE-6D20-E77C-D012-D227EC00C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1AF9D57-D338-AC60-6190-F4FBDCF072A6}"/>
              </a:ext>
            </a:extLst>
          </p:cNvPr>
          <p:cNvSpPr/>
          <p:nvPr/>
        </p:nvSpPr>
        <p:spPr>
          <a:xfrm>
            <a:off x="-532701" y="1028700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7" y="0"/>
                </a:lnTo>
                <a:lnTo>
                  <a:pt x="1568907" y="833482"/>
                </a:lnTo>
                <a:lnTo>
                  <a:pt x="0" y="83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75D52B6-B670-0609-2A85-D0EE8CFB43CC}"/>
              </a:ext>
            </a:extLst>
          </p:cNvPr>
          <p:cNvSpPr/>
          <p:nvPr/>
        </p:nvSpPr>
        <p:spPr>
          <a:xfrm>
            <a:off x="0" y="8732738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5"/>
                </a:lnTo>
                <a:lnTo>
                  <a:pt x="0" y="8599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BEDABE8-6D7F-C81D-6775-76FE07A818B3}"/>
              </a:ext>
            </a:extLst>
          </p:cNvPr>
          <p:cNvSpPr txBox="1"/>
          <p:nvPr/>
        </p:nvSpPr>
        <p:spPr>
          <a:xfrm>
            <a:off x="1385197" y="998260"/>
            <a:ext cx="10836703" cy="842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82"/>
              </a:lnSpc>
            </a:pPr>
            <a:r>
              <a:rPr lang="en-US" sz="5400" dirty="0" err="1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Obiettivi</a:t>
            </a:r>
            <a:r>
              <a:rPr lang="en-US" sz="5400" dirty="0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5400" dirty="0" err="1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raggiunti</a:t>
            </a:r>
            <a:endParaRPr lang="en-US" sz="5400" dirty="0">
              <a:solidFill>
                <a:srgbClr val="00C2CB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B9C05AD-3A02-A1F5-0C95-2D94184D43A4}"/>
              </a:ext>
            </a:extLst>
          </p:cNvPr>
          <p:cNvSpPr txBox="1"/>
          <p:nvPr/>
        </p:nvSpPr>
        <p:spPr>
          <a:xfrm>
            <a:off x="5415743" y="2241225"/>
            <a:ext cx="7217252" cy="8771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3600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Verificata</a:t>
            </a:r>
            <a:r>
              <a:rPr lang="en-US" sz="360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la </a:t>
            </a:r>
            <a:r>
              <a:rPr lang="en-US" sz="3600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posticipazione</a:t>
            </a:r>
            <a:r>
              <a:rPr lang="en-US" sz="360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 </a:t>
            </a:r>
            <a:r>
              <a:rPr lang="en-US" sz="3600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della</a:t>
            </a:r>
            <a:r>
              <a:rPr lang="en-US" sz="360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transizione</a:t>
            </a:r>
            <a:r>
              <a:rPr lang="en-US" sz="360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di Taylor a </a:t>
            </a:r>
            <a:r>
              <a:rPr lang="en-US" sz="3600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seguito</a:t>
            </a:r>
            <a:r>
              <a:rPr lang="en-US" sz="360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dell’aggiunta</a:t>
            </a:r>
            <a:r>
              <a:rPr lang="en-US" sz="360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di </a:t>
            </a:r>
            <a:r>
              <a:rPr lang="en-US" sz="3600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superfici</a:t>
            </a:r>
            <a:r>
              <a:rPr lang="en-US" sz="360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microstrutturate</a:t>
            </a:r>
            <a:endParaRPr lang="en-US" sz="360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endParaRPr lang="en-US" sz="360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3600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Sviluppato</a:t>
            </a:r>
            <a:r>
              <a:rPr lang="en-US" sz="360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e </a:t>
            </a:r>
            <a:r>
              <a:rPr lang="en-US" sz="3600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verificato</a:t>
            </a:r>
            <a:r>
              <a:rPr lang="en-US" sz="360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un </a:t>
            </a:r>
            <a:r>
              <a:rPr lang="en-US" sz="3600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modello</a:t>
            </a:r>
            <a:r>
              <a:rPr lang="en-US" sz="360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teorico-sperimentale</a:t>
            </a:r>
            <a:r>
              <a:rPr lang="en-US" sz="360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endParaRPr lang="en-US" sz="360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endParaRPr lang="en-US" sz="360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endParaRPr lang="en-US" sz="360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291464" lvl="1" algn="l">
              <a:lnSpc>
                <a:spcPts val="3779"/>
              </a:lnSpc>
            </a:pPr>
            <a:endParaRPr lang="en-US" sz="360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3600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Ricavata</a:t>
            </a:r>
            <a:r>
              <a:rPr lang="en-US" sz="360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una</a:t>
            </a:r>
            <a:r>
              <a:rPr lang="en-US" sz="360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condizione</a:t>
            </a:r>
            <a:r>
              <a:rPr lang="en-US" sz="360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di </a:t>
            </a:r>
            <a:r>
              <a:rPr lang="en-US" sz="3600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parete</a:t>
            </a:r>
            <a:r>
              <a:rPr lang="en-US" sz="360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efficace</a:t>
            </a:r>
            <a:r>
              <a:rPr lang="en-US" sz="360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che</a:t>
            </a:r>
            <a:r>
              <a:rPr lang="en-US" sz="360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semplifica</a:t>
            </a:r>
            <a:r>
              <a:rPr lang="en-US" sz="360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gli</a:t>
            </a:r>
            <a:r>
              <a:rPr lang="en-US" sz="360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studi</a:t>
            </a:r>
            <a:r>
              <a:rPr lang="en-US" sz="360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CFD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endParaRPr lang="en-US" sz="360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360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Centro Nazionale MOST 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endParaRPr lang="en-US" sz="360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endParaRPr lang="en-US" sz="360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210B5F59-C53C-1BC6-CC68-5849201B6EAB}"/>
              </a:ext>
            </a:extLst>
          </p:cNvPr>
          <p:cNvSpPr/>
          <p:nvPr/>
        </p:nvSpPr>
        <p:spPr>
          <a:xfrm>
            <a:off x="14554200" y="-800100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5AFEDDB5-4A0C-38EA-A6BC-E67D53B958A3}"/>
              </a:ext>
            </a:extLst>
          </p:cNvPr>
          <p:cNvSpPr txBox="1"/>
          <p:nvPr/>
        </p:nvSpPr>
        <p:spPr>
          <a:xfrm>
            <a:off x="1418327" y="6210300"/>
            <a:ext cx="10836703" cy="842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82"/>
              </a:lnSpc>
            </a:pPr>
            <a:r>
              <a:rPr lang="en-US" sz="5400" dirty="0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Basi per </a:t>
            </a:r>
            <a:r>
              <a:rPr lang="en-US" sz="5400" dirty="0" err="1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sviluppi</a:t>
            </a:r>
            <a:r>
              <a:rPr lang="en-US" sz="5400" dirty="0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5400" dirty="0" err="1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futuri</a:t>
            </a:r>
            <a:r>
              <a:rPr lang="en-US" sz="5400" dirty="0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580815EA-B3BF-EE72-94B9-1D5BBFE7D8CC}"/>
              </a:ext>
            </a:extLst>
          </p:cNvPr>
          <p:cNvSpPr/>
          <p:nvPr/>
        </p:nvSpPr>
        <p:spPr>
          <a:xfrm>
            <a:off x="-532701" y="6210300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7" y="0"/>
                </a:lnTo>
                <a:lnTo>
                  <a:pt x="1568907" y="833482"/>
                </a:lnTo>
                <a:lnTo>
                  <a:pt x="0" y="83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11077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1322" y="-4979422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Freeform 3"/>
          <p:cNvSpPr/>
          <p:nvPr/>
        </p:nvSpPr>
        <p:spPr>
          <a:xfrm>
            <a:off x="13575327" y="-2590768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4" name="Freeform 4"/>
          <p:cNvSpPr/>
          <p:nvPr/>
        </p:nvSpPr>
        <p:spPr>
          <a:xfrm>
            <a:off x="523613" y="5678036"/>
            <a:ext cx="11232087" cy="11525462"/>
          </a:xfrm>
          <a:custGeom>
            <a:avLst/>
            <a:gdLst/>
            <a:ahLst/>
            <a:cxnLst/>
            <a:rect l="l" t="t" r="r" b="b"/>
            <a:pathLst>
              <a:path w="11232087" h="11525462">
                <a:moveTo>
                  <a:pt x="0" y="0"/>
                </a:moveTo>
                <a:lnTo>
                  <a:pt x="11232087" y="0"/>
                </a:lnTo>
                <a:lnTo>
                  <a:pt x="11232087" y="11525462"/>
                </a:lnTo>
                <a:lnTo>
                  <a:pt x="0" y="115254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5" name="TextBox 5"/>
          <p:cNvSpPr txBox="1"/>
          <p:nvPr/>
        </p:nvSpPr>
        <p:spPr>
          <a:xfrm>
            <a:off x="1621828" y="4276725"/>
            <a:ext cx="15044345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Grazie dell'attenzione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713251" y="6305736"/>
            <a:ext cx="4952921" cy="1643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35"/>
              </a:lnSpc>
            </a:pPr>
            <a:r>
              <a:rPr lang="en-US" sz="4668" spc="51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Edoardo Maestri</a:t>
            </a:r>
          </a:p>
          <a:p>
            <a:pPr algn="l">
              <a:lnSpc>
                <a:spcPts val="6535"/>
              </a:lnSpc>
            </a:pPr>
            <a:endParaRPr lang="en-US" sz="4668" spc="51">
              <a:solidFill>
                <a:srgbClr val="00C2CB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83040" y="611959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7" y="0"/>
                </a:lnTo>
                <a:lnTo>
                  <a:pt x="1568907" y="833482"/>
                </a:lnTo>
                <a:lnTo>
                  <a:pt x="0" y="83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Freeform 3"/>
          <p:cNvSpPr/>
          <p:nvPr/>
        </p:nvSpPr>
        <p:spPr>
          <a:xfrm>
            <a:off x="-1707888" y="0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4" name="Freeform 4"/>
          <p:cNvSpPr/>
          <p:nvPr/>
        </p:nvSpPr>
        <p:spPr>
          <a:xfrm>
            <a:off x="17140179" y="2526190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5"/>
                </a:lnTo>
                <a:lnTo>
                  <a:pt x="0" y="8599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5" name="Freeform 5"/>
          <p:cNvSpPr/>
          <p:nvPr/>
        </p:nvSpPr>
        <p:spPr>
          <a:xfrm>
            <a:off x="892208" y="2526190"/>
            <a:ext cx="15950571" cy="5863755"/>
          </a:xfrm>
          <a:custGeom>
            <a:avLst/>
            <a:gdLst/>
            <a:ahLst/>
            <a:cxnLst/>
            <a:rect l="l" t="t" r="r" b="b"/>
            <a:pathLst>
              <a:path w="15950571" h="5863755">
                <a:moveTo>
                  <a:pt x="0" y="0"/>
                </a:moveTo>
                <a:lnTo>
                  <a:pt x="15950571" y="0"/>
                </a:lnTo>
                <a:lnTo>
                  <a:pt x="15950571" y="5863755"/>
                </a:lnTo>
                <a:lnTo>
                  <a:pt x="0" y="58637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3886" b="-61689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6" name="TextBox 6"/>
          <p:cNvSpPr txBox="1"/>
          <p:nvPr/>
        </p:nvSpPr>
        <p:spPr>
          <a:xfrm>
            <a:off x="10069456" y="484688"/>
            <a:ext cx="7616170" cy="1749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4987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Primi studi e  applicazioni NASA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29824" y="8614132"/>
            <a:ext cx="9693084" cy="1212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8"/>
              </a:lnSpc>
              <a:spcBef>
                <a:spcPct val="0"/>
              </a:spcBef>
            </a:pPr>
            <a:r>
              <a:rPr lang="en-US" sz="3449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NASA-Lockheed F-104 Starfighter in dotazione al  Langley Research Center. Test dal 1970 al 1987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920947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7" y="0"/>
                </a:lnTo>
                <a:lnTo>
                  <a:pt x="1568907" y="833481"/>
                </a:lnTo>
                <a:lnTo>
                  <a:pt x="0" y="833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Freeform 3"/>
          <p:cNvSpPr/>
          <p:nvPr/>
        </p:nvSpPr>
        <p:spPr>
          <a:xfrm>
            <a:off x="-2392631" y="-4023528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5"/>
                </a:lnTo>
                <a:lnTo>
                  <a:pt x="0" y="8599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4" name="Freeform 4"/>
          <p:cNvSpPr/>
          <p:nvPr/>
        </p:nvSpPr>
        <p:spPr>
          <a:xfrm>
            <a:off x="734564" y="2786421"/>
            <a:ext cx="10695738" cy="6043092"/>
          </a:xfrm>
          <a:custGeom>
            <a:avLst/>
            <a:gdLst/>
            <a:ahLst/>
            <a:cxnLst/>
            <a:rect l="l" t="t" r="r" b="b"/>
            <a:pathLst>
              <a:path w="10695738" h="6043092">
                <a:moveTo>
                  <a:pt x="0" y="0"/>
                </a:moveTo>
                <a:lnTo>
                  <a:pt x="10695738" y="0"/>
                </a:lnTo>
                <a:lnTo>
                  <a:pt x="10695738" y="6043092"/>
                </a:lnTo>
                <a:lnTo>
                  <a:pt x="0" y="60430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5" name="Freeform 5"/>
          <p:cNvSpPr/>
          <p:nvPr/>
        </p:nvSpPr>
        <p:spPr>
          <a:xfrm>
            <a:off x="11571474" y="6341022"/>
            <a:ext cx="6437607" cy="3621154"/>
          </a:xfrm>
          <a:custGeom>
            <a:avLst/>
            <a:gdLst/>
            <a:ahLst/>
            <a:cxnLst/>
            <a:rect l="l" t="t" r="r" b="b"/>
            <a:pathLst>
              <a:path w="6437607" h="3621154">
                <a:moveTo>
                  <a:pt x="0" y="0"/>
                </a:moveTo>
                <a:lnTo>
                  <a:pt x="6437607" y="0"/>
                </a:lnTo>
                <a:lnTo>
                  <a:pt x="6437607" y="3621154"/>
                </a:lnTo>
                <a:lnTo>
                  <a:pt x="0" y="36211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6" name="TextBox 6"/>
          <p:cNvSpPr txBox="1"/>
          <p:nvPr/>
        </p:nvSpPr>
        <p:spPr>
          <a:xfrm>
            <a:off x="11061898" y="816172"/>
            <a:ext cx="6719155" cy="1749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4987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Primi studi e  applicazioni civili</a:t>
            </a:r>
          </a:p>
        </p:txBody>
      </p:sp>
      <p:sp>
        <p:nvSpPr>
          <p:cNvPr id="7" name="Freeform 7"/>
          <p:cNvSpPr/>
          <p:nvPr/>
        </p:nvSpPr>
        <p:spPr>
          <a:xfrm>
            <a:off x="12169376" y="3567818"/>
            <a:ext cx="2992393" cy="1575682"/>
          </a:xfrm>
          <a:custGeom>
            <a:avLst/>
            <a:gdLst/>
            <a:ahLst/>
            <a:cxnLst/>
            <a:rect l="l" t="t" r="r" b="b"/>
            <a:pathLst>
              <a:path w="2992393" h="1575682">
                <a:moveTo>
                  <a:pt x="0" y="0"/>
                </a:moveTo>
                <a:lnTo>
                  <a:pt x="2992393" y="0"/>
                </a:lnTo>
                <a:lnTo>
                  <a:pt x="2992393" y="1575682"/>
                </a:lnTo>
                <a:lnTo>
                  <a:pt x="0" y="15756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8" name="Freeform 8"/>
          <p:cNvSpPr/>
          <p:nvPr/>
        </p:nvSpPr>
        <p:spPr>
          <a:xfrm>
            <a:off x="16854803" y="-2070892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9" y="0"/>
                </a:lnTo>
                <a:lnTo>
                  <a:pt x="8380979" y="8599885"/>
                </a:lnTo>
                <a:lnTo>
                  <a:pt x="0" y="8599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9" name="TextBox 9"/>
          <p:cNvSpPr txBox="1"/>
          <p:nvPr/>
        </p:nvSpPr>
        <p:spPr>
          <a:xfrm>
            <a:off x="1164879" y="9160528"/>
            <a:ext cx="9603133" cy="510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6"/>
              </a:lnSpc>
              <a:spcBef>
                <a:spcPct val="0"/>
              </a:spcBef>
            </a:pPr>
            <a:r>
              <a:rPr lang="en-US" sz="3104" dirty="0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BMW-Oracle Racing Team, (33d America’s Cup 2010)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920947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7" y="0"/>
                </a:lnTo>
                <a:lnTo>
                  <a:pt x="1568907" y="833481"/>
                </a:lnTo>
                <a:lnTo>
                  <a:pt x="0" y="833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Freeform 3"/>
          <p:cNvSpPr/>
          <p:nvPr/>
        </p:nvSpPr>
        <p:spPr>
          <a:xfrm>
            <a:off x="16091272" y="-2165358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5"/>
                </a:lnTo>
                <a:lnTo>
                  <a:pt x="0" y="8599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4" name="Freeform 4"/>
          <p:cNvSpPr/>
          <p:nvPr/>
        </p:nvSpPr>
        <p:spPr>
          <a:xfrm>
            <a:off x="8950901" y="5006727"/>
            <a:ext cx="9387152" cy="5280273"/>
          </a:xfrm>
          <a:custGeom>
            <a:avLst/>
            <a:gdLst/>
            <a:ahLst/>
            <a:cxnLst/>
            <a:rect l="l" t="t" r="r" b="b"/>
            <a:pathLst>
              <a:path w="9387152" h="5280273">
                <a:moveTo>
                  <a:pt x="0" y="0"/>
                </a:moveTo>
                <a:lnTo>
                  <a:pt x="9387151" y="0"/>
                </a:lnTo>
                <a:lnTo>
                  <a:pt x="9387151" y="5280273"/>
                </a:lnTo>
                <a:lnTo>
                  <a:pt x="0" y="52802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8950901" cy="5963538"/>
          </a:xfrm>
          <a:custGeom>
            <a:avLst/>
            <a:gdLst/>
            <a:ahLst/>
            <a:cxnLst/>
            <a:rect l="l" t="t" r="r" b="b"/>
            <a:pathLst>
              <a:path w="8950901" h="5963538">
                <a:moveTo>
                  <a:pt x="0" y="0"/>
                </a:moveTo>
                <a:lnTo>
                  <a:pt x="8950901" y="0"/>
                </a:lnTo>
                <a:lnTo>
                  <a:pt x="8950901" y="5963538"/>
                </a:lnTo>
                <a:lnTo>
                  <a:pt x="0" y="59635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6" name="TextBox 6"/>
          <p:cNvSpPr txBox="1"/>
          <p:nvPr/>
        </p:nvSpPr>
        <p:spPr>
          <a:xfrm>
            <a:off x="11061898" y="816172"/>
            <a:ext cx="6719155" cy="1749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4987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Primi studi e  applicazioni civili</a:t>
            </a:r>
          </a:p>
        </p:txBody>
      </p:sp>
      <p:sp>
        <p:nvSpPr>
          <p:cNvPr id="7" name="Freeform 7"/>
          <p:cNvSpPr/>
          <p:nvPr/>
        </p:nvSpPr>
        <p:spPr>
          <a:xfrm>
            <a:off x="159169" y="6300700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8" name="Freeform 8"/>
          <p:cNvSpPr/>
          <p:nvPr/>
        </p:nvSpPr>
        <p:spPr>
          <a:xfrm>
            <a:off x="7890150" y="-7946007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9" name="TextBox 9"/>
          <p:cNvSpPr txBox="1"/>
          <p:nvPr/>
        </p:nvSpPr>
        <p:spPr>
          <a:xfrm>
            <a:off x="8712606" y="3785798"/>
            <a:ext cx="9863741" cy="551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64"/>
              </a:lnSpc>
              <a:spcBef>
                <a:spcPct val="0"/>
              </a:spcBef>
            </a:pPr>
            <a:r>
              <a:rPr lang="en-US" sz="3188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Boeing 777F Lufthansa Cargo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E5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6346CB-D3BE-273D-8EDC-B54F14FCC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28CC68D-3BDC-B090-72B9-481E0C323FC6}"/>
              </a:ext>
            </a:extLst>
          </p:cNvPr>
          <p:cNvSpPr/>
          <p:nvPr/>
        </p:nvSpPr>
        <p:spPr>
          <a:xfrm>
            <a:off x="-532701" y="1028700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7" y="0"/>
                </a:lnTo>
                <a:lnTo>
                  <a:pt x="1568907" y="833482"/>
                </a:lnTo>
                <a:lnTo>
                  <a:pt x="0" y="83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408B681-D571-483A-6125-6C321881D6CF}"/>
              </a:ext>
            </a:extLst>
          </p:cNvPr>
          <p:cNvSpPr/>
          <p:nvPr/>
        </p:nvSpPr>
        <p:spPr>
          <a:xfrm>
            <a:off x="-1577430" y="7112960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5"/>
                </a:lnTo>
                <a:lnTo>
                  <a:pt x="0" y="8599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16636D27-D831-4009-C25C-2CDB5C919087}"/>
              </a:ext>
            </a:extLst>
          </p:cNvPr>
          <p:cNvSpPr txBox="1"/>
          <p:nvPr/>
        </p:nvSpPr>
        <p:spPr>
          <a:xfrm>
            <a:off x="1385197" y="998260"/>
            <a:ext cx="10836703" cy="829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4987" dirty="0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OGGETTO E OBIETTIVI DELLA TESI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535E01E-395A-CDB1-E7DB-5464EFF3DC93}"/>
              </a:ext>
            </a:extLst>
          </p:cNvPr>
          <p:cNvSpPr txBox="1"/>
          <p:nvPr/>
        </p:nvSpPr>
        <p:spPr>
          <a:xfrm>
            <a:off x="551246" y="4118462"/>
            <a:ext cx="5041053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4000" dirty="0" err="1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Studiare</a:t>
            </a:r>
            <a:r>
              <a:rPr lang="en-US" sz="400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l’effetto</a:t>
            </a:r>
            <a:r>
              <a:rPr lang="en-US" sz="400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delle</a:t>
            </a:r>
            <a:r>
              <a:rPr lang="en-US" sz="400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 riblets </a:t>
            </a:r>
            <a:r>
              <a:rPr lang="en-US" sz="4000" dirty="0" err="1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sulla</a:t>
            </a:r>
            <a:r>
              <a:rPr lang="en-US" sz="400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 prima </a:t>
            </a:r>
            <a:r>
              <a:rPr lang="en-US" sz="4000" dirty="0" err="1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instabilità</a:t>
            </a:r>
            <a:r>
              <a:rPr lang="en-US" sz="400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 del moto </a:t>
            </a:r>
            <a:r>
              <a:rPr lang="en-US" sz="4000" dirty="0" err="1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alla</a:t>
            </a:r>
            <a:r>
              <a:rPr lang="en-US" sz="400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 Taylor-Couette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4EB0207F-F0AC-AD27-BB94-EFE7BE8B1FA8}"/>
              </a:ext>
            </a:extLst>
          </p:cNvPr>
          <p:cNvSpPr txBox="1"/>
          <p:nvPr/>
        </p:nvSpPr>
        <p:spPr>
          <a:xfrm>
            <a:off x="7473773" y="6681037"/>
            <a:ext cx="3359578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4000" dirty="0" err="1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Analisi</a:t>
            </a:r>
            <a:endParaRPr lang="en-US" sz="4000" dirty="0">
              <a:solidFill>
                <a:schemeClr val="bg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4759"/>
              </a:lnSpc>
            </a:pPr>
            <a:r>
              <a:rPr lang="en-US" sz="400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sperimentale</a:t>
            </a:r>
            <a:r>
              <a:rPr lang="en-US" sz="400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A9364C66-6C25-7475-C7A2-97650B971700}"/>
              </a:ext>
            </a:extLst>
          </p:cNvPr>
          <p:cNvSpPr/>
          <p:nvPr/>
        </p:nvSpPr>
        <p:spPr>
          <a:xfrm>
            <a:off x="13767372" y="-3993476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1F5DECF9-6C33-960F-A1E7-EDA5FDC0764E}"/>
              </a:ext>
            </a:extLst>
          </p:cNvPr>
          <p:cNvSpPr txBox="1"/>
          <p:nvPr/>
        </p:nvSpPr>
        <p:spPr>
          <a:xfrm>
            <a:off x="7473773" y="2561948"/>
            <a:ext cx="3359578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4000" dirty="0" err="1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Simulazione</a:t>
            </a:r>
            <a:r>
              <a:rPr lang="en-US" sz="400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numerica</a:t>
            </a:r>
            <a:r>
              <a:rPr lang="en-US" sz="400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6F37D4-71A6-F3CC-9E8F-062794B588F3}"/>
              </a:ext>
            </a:extLst>
          </p:cNvPr>
          <p:cNvCxnSpPr>
            <a:cxnSpLocks/>
          </p:cNvCxnSpPr>
          <p:nvPr/>
        </p:nvCxnSpPr>
        <p:spPr>
          <a:xfrm flipV="1">
            <a:off x="5224502" y="3177501"/>
            <a:ext cx="1579046" cy="622129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9B03998-B51D-6E6E-0B34-A06D6E3A8E33}"/>
              </a:ext>
            </a:extLst>
          </p:cNvPr>
          <p:cNvCxnSpPr>
            <a:cxnSpLocks/>
          </p:cNvCxnSpPr>
          <p:nvPr/>
        </p:nvCxnSpPr>
        <p:spPr>
          <a:xfrm>
            <a:off x="4876800" y="6830140"/>
            <a:ext cx="1762733" cy="575581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A75B8FA-4F8D-CE6B-381E-E061D71E929A}"/>
              </a:ext>
            </a:extLst>
          </p:cNvPr>
          <p:cNvCxnSpPr>
            <a:cxnSpLocks/>
          </p:cNvCxnSpPr>
          <p:nvPr/>
        </p:nvCxnSpPr>
        <p:spPr>
          <a:xfrm flipV="1">
            <a:off x="11054231" y="5932873"/>
            <a:ext cx="1872291" cy="829714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91EE10A-FDEC-8F87-8647-59DA6D07FBE9}"/>
              </a:ext>
            </a:extLst>
          </p:cNvPr>
          <p:cNvCxnSpPr>
            <a:cxnSpLocks/>
          </p:cNvCxnSpPr>
          <p:nvPr/>
        </p:nvCxnSpPr>
        <p:spPr>
          <a:xfrm>
            <a:off x="11054231" y="3488565"/>
            <a:ext cx="1641472" cy="1140069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4" name="TextBox 7">
            <a:extLst>
              <a:ext uri="{FF2B5EF4-FFF2-40B4-BE49-F238E27FC236}">
                <a16:creationId xmlns:a16="http://schemas.microsoft.com/office/drawing/2014/main" id="{0969D887-74DD-D9AC-EB97-721CD986FA23}"/>
              </a:ext>
            </a:extLst>
          </p:cNvPr>
          <p:cNvSpPr txBox="1"/>
          <p:nvPr/>
        </p:nvSpPr>
        <p:spPr>
          <a:xfrm>
            <a:off x="13757433" y="4701767"/>
            <a:ext cx="335957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Matching </a:t>
            </a:r>
            <a:r>
              <a:rPr lang="en-US" sz="4000" dirty="0" err="1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dei</a:t>
            </a:r>
            <a:r>
              <a:rPr lang="en-US" sz="400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rPr>
              <a:t>risultati</a:t>
            </a:r>
            <a:endParaRPr lang="en-US" sz="4000" dirty="0">
              <a:solidFill>
                <a:schemeClr val="bg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313546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0207" y="686294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7" y="0"/>
                </a:lnTo>
                <a:lnTo>
                  <a:pt x="1568907" y="833482"/>
                </a:lnTo>
                <a:lnTo>
                  <a:pt x="0" y="83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Freeform 3"/>
          <p:cNvSpPr/>
          <p:nvPr/>
        </p:nvSpPr>
        <p:spPr>
          <a:xfrm>
            <a:off x="-1965743" y="6444297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9" y="0"/>
                </a:lnTo>
                <a:lnTo>
                  <a:pt x="8380979" y="8599885"/>
                </a:lnTo>
                <a:lnTo>
                  <a:pt x="0" y="8599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4" name="Freeform 4"/>
          <p:cNvSpPr/>
          <p:nvPr/>
        </p:nvSpPr>
        <p:spPr>
          <a:xfrm>
            <a:off x="7532827" y="1445441"/>
            <a:ext cx="7042762" cy="8360258"/>
          </a:xfrm>
          <a:custGeom>
            <a:avLst/>
            <a:gdLst/>
            <a:ahLst/>
            <a:cxnLst/>
            <a:rect l="l" t="t" r="r" b="b"/>
            <a:pathLst>
              <a:path w="7042762" h="8360258">
                <a:moveTo>
                  <a:pt x="0" y="0"/>
                </a:moveTo>
                <a:lnTo>
                  <a:pt x="7042762" y="0"/>
                </a:lnTo>
                <a:lnTo>
                  <a:pt x="7042762" y="8360258"/>
                </a:lnTo>
                <a:lnTo>
                  <a:pt x="0" y="83602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7652" r="-216414" b="-3299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5" name="TextBox 5"/>
          <p:cNvSpPr txBox="1"/>
          <p:nvPr/>
        </p:nvSpPr>
        <p:spPr>
          <a:xfrm>
            <a:off x="1385197" y="581519"/>
            <a:ext cx="10369071" cy="86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4987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Moto alla Taylor-Couette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86431" y="2518772"/>
            <a:ext cx="4933524" cy="5198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5"/>
              </a:lnSpc>
            </a:pPr>
            <a:endParaRPr dirty="0"/>
          </a:p>
          <a:p>
            <a:pPr marL="719655" lvl="1" indent="-359827" algn="l">
              <a:lnSpc>
                <a:spcPts val="4666"/>
              </a:lnSpc>
              <a:buFont typeface="Arial"/>
              <a:buChar char="•"/>
            </a:pPr>
            <a:r>
              <a:rPr lang="en-US" sz="3333" dirty="0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Moto molto </a:t>
            </a:r>
            <a:r>
              <a:rPr lang="en-US" sz="3333" dirty="0" err="1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sensibile</a:t>
            </a:r>
            <a:r>
              <a:rPr lang="en-US" sz="3333" dirty="0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 alle </a:t>
            </a:r>
            <a:r>
              <a:rPr lang="en-US" sz="3333" dirty="0" err="1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variazioni</a:t>
            </a:r>
            <a:r>
              <a:rPr lang="en-US" sz="3333" dirty="0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333" dirty="0" err="1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micrometriche</a:t>
            </a:r>
            <a:r>
              <a:rPr lang="en-US" sz="3333" dirty="0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333" dirty="0" err="1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delle</a:t>
            </a:r>
            <a:r>
              <a:rPr lang="en-US" sz="3333" dirty="0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333" dirty="0" err="1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superfici</a:t>
            </a:r>
            <a:r>
              <a:rPr lang="en-US" sz="3333" dirty="0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  <a:p>
            <a:pPr algn="l">
              <a:lnSpc>
                <a:spcPts val="4666"/>
              </a:lnSpc>
            </a:pPr>
            <a:endParaRPr lang="en-US" sz="3333" dirty="0">
              <a:solidFill>
                <a:srgbClr val="323232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719655" lvl="1" indent="-359827" algn="l">
              <a:lnSpc>
                <a:spcPts val="4666"/>
              </a:lnSpc>
              <a:buFont typeface="Arial"/>
              <a:buChar char="•"/>
            </a:pPr>
            <a:r>
              <a:rPr lang="en-US" sz="3333" dirty="0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Moto </a:t>
            </a:r>
            <a:r>
              <a:rPr lang="en-US" sz="3333" dirty="0" err="1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caratterizzato</a:t>
            </a:r>
            <a:r>
              <a:rPr lang="en-US" sz="3333" dirty="0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 da </a:t>
            </a:r>
            <a:r>
              <a:rPr lang="en-US" sz="3333" dirty="0" err="1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innumerevoli</a:t>
            </a:r>
            <a:r>
              <a:rPr lang="en-US" sz="3333" dirty="0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333" dirty="0" err="1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transizioni</a:t>
            </a:r>
            <a:r>
              <a:rPr lang="en-US" sz="3333" dirty="0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 vorticose</a:t>
            </a:r>
          </a:p>
        </p:txBody>
      </p:sp>
      <p:sp>
        <p:nvSpPr>
          <p:cNvPr id="7" name="Freeform 7"/>
          <p:cNvSpPr/>
          <p:nvPr/>
        </p:nvSpPr>
        <p:spPr>
          <a:xfrm>
            <a:off x="13947658" y="-611256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0207" y="574792"/>
            <a:ext cx="1568907" cy="833482"/>
          </a:xfrm>
          <a:custGeom>
            <a:avLst/>
            <a:gdLst/>
            <a:ahLst/>
            <a:cxnLst/>
            <a:rect l="l" t="t" r="r" b="b"/>
            <a:pathLst>
              <a:path w="1568907" h="833482">
                <a:moveTo>
                  <a:pt x="0" y="0"/>
                </a:moveTo>
                <a:lnTo>
                  <a:pt x="1568907" y="0"/>
                </a:lnTo>
                <a:lnTo>
                  <a:pt x="1568907" y="833482"/>
                </a:lnTo>
                <a:lnTo>
                  <a:pt x="0" y="83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Freeform 3"/>
          <p:cNvSpPr/>
          <p:nvPr/>
        </p:nvSpPr>
        <p:spPr>
          <a:xfrm>
            <a:off x="14299733" y="-611256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4" name="Freeform 4"/>
          <p:cNvSpPr/>
          <p:nvPr/>
        </p:nvSpPr>
        <p:spPr>
          <a:xfrm>
            <a:off x="-5324775" y="7341312"/>
            <a:ext cx="8380978" cy="8599884"/>
          </a:xfrm>
          <a:custGeom>
            <a:avLst/>
            <a:gdLst/>
            <a:ahLst/>
            <a:cxnLst/>
            <a:rect l="l" t="t" r="r" b="b"/>
            <a:pathLst>
              <a:path w="8380978" h="8599884">
                <a:moveTo>
                  <a:pt x="0" y="0"/>
                </a:moveTo>
                <a:lnTo>
                  <a:pt x="8380978" y="0"/>
                </a:lnTo>
                <a:lnTo>
                  <a:pt x="8380978" y="8599884"/>
                </a:lnTo>
                <a:lnTo>
                  <a:pt x="0" y="8599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5" name="Freeform 5"/>
          <p:cNvSpPr/>
          <p:nvPr/>
        </p:nvSpPr>
        <p:spPr>
          <a:xfrm>
            <a:off x="1590853" y="1805214"/>
            <a:ext cx="12179155" cy="7611972"/>
          </a:xfrm>
          <a:custGeom>
            <a:avLst/>
            <a:gdLst/>
            <a:ahLst/>
            <a:cxnLst/>
            <a:rect l="l" t="t" r="r" b="b"/>
            <a:pathLst>
              <a:path w="12179155" h="7611972">
                <a:moveTo>
                  <a:pt x="0" y="0"/>
                </a:moveTo>
                <a:lnTo>
                  <a:pt x="12179155" y="0"/>
                </a:lnTo>
                <a:lnTo>
                  <a:pt x="12179155" y="7611972"/>
                </a:lnTo>
                <a:lnTo>
                  <a:pt x="0" y="76119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6" name="TextBox 6"/>
          <p:cNvSpPr txBox="1"/>
          <p:nvPr/>
        </p:nvSpPr>
        <p:spPr>
          <a:xfrm>
            <a:off x="1366111" y="544351"/>
            <a:ext cx="10369071" cy="86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82"/>
              </a:lnSpc>
            </a:pPr>
            <a:r>
              <a:rPr lang="en-US" sz="4987">
                <a:solidFill>
                  <a:srgbClr val="00C2CB"/>
                </a:solidFill>
                <a:latin typeface="Questrial"/>
                <a:ea typeface="Questrial"/>
                <a:cs typeface="Questrial"/>
                <a:sym typeface="Questrial"/>
              </a:rPr>
              <a:t>Moto alla Taylor-Couette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510290" y="6533037"/>
            <a:ext cx="4156319" cy="4745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6"/>
              </a:lnSpc>
            </a:pPr>
            <a:r>
              <a:rPr lang="en-US" sz="3376" dirty="0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From </a:t>
            </a:r>
            <a:r>
              <a:rPr lang="en-US" sz="3376" i="1" dirty="0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C . D . Andereck, A. Liu and H . L. Swinney</a:t>
            </a:r>
          </a:p>
          <a:p>
            <a:pPr algn="l">
              <a:lnSpc>
                <a:spcPts val="4726"/>
              </a:lnSpc>
            </a:pPr>
            <a:r>
              <a:rPr lang="en-US" sz="3376" i="1" dirty="0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 Flow regimes in a circular Couette system </a:t>
            </a:r>
            <a:r>
              <a:rPr lang="en-US" sz="3376" dirty="0">
                <a:solidFill>
                  <a:srgbClr val="323232"/>
                </a:solidFill>
                <a:latin typeface="Questrial"/>
                <a:ea typeface="Questrial"/>
                <a:cs typeface="Questrial"/>
                <a:sym typeface="Questrial"/>
              </a:rPr>
              <a:t>(1985)</a:t>
            </a:r>
          </a:p>
          <a:p>
            <a:pPr algn="l">
              <a:lnSpc>
                <a:spcPts val="4726"/>
              </a:lnSpc>
            </a:pPr>
            <a:endParaRPr lang="en-US" sz="3376" dirty="0">
              <a:solidFill>
                <a:srgbClr val="323232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algn="l">
              <a:lnSpc>
                <a:spcPts val="4726"/>
              </a:lnSpc>
            </a:pPr>
            <a:endParaRPr lang="en-US" sz="3376" dirty="0">
              <a:solidFill>
                <a:srgbClr val="32323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2942</TotalTime>
  <Words>708</Words>
  <Application>Microsoft Macintosh PowerPoint</Application>
  <PresentationFormat>Custom</PresentationFormat>
  <Paragraphs>182</Paragraphs>
  <Slides>36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Angsana New</vt:lpstr>
      <vt:lpstr>Questrial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Studio sperimentale e numerico di superfici micro-strutturate per il moto di Taylor-Couett</dc:title>
  <cp:lastModifiedBy>EDOARDO MAESTRI</cp:lastModifiedBy>
  <cp:revision>15</cp:revision>
  <dcterms:created xsi:type="dcterms:W3CDTF">2006-08-16T00:00:00Z</dcterms:created>
  <dcterms:modified xsi:type="dcterms:W3CDTF">2025-07-29T17:07:06Z</dcterms:modified>
  <dc:identifier>DAGslMreAOo</dc:identifier>
</cp:coreProperties>
</file>