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vml" ContentType="application/vnd.openxmlformats-officedocument.vmlDrawing"/>
  <Default Extension="bin" ContentType="application/vnd.openxmlformats-officedocument.presentationml.printerSettings"/>
  <Default Extension="png" ContentType="image/png"/>
  <Default Extension="mpg" ContentType="video/unknown"/>
  <Default Extension="docx" ContentType="application/vnd.openxmlformats-officedocument.wordprocessingml.document"/>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embeddings/Microsoft_Equation1.bin" ContentType="application/vnd.openxmlformats-officedocument.oleObject"/>
  <Override PartName="/ppt/comments/comment4.xml" ContentType="application/vnd.openxmlformats-officedocument.presentationml.comments+xml"/>
  <Override PartName="/ppt/embeddings/Microsoft_Equation2.bin" ContentType="application/vnd.openxmlformats-officedocument.oleObject"/>
  <Override PartName="/ppt/comments/comment5.xml" ContentType="application/vnd.openxmlformats-officedocument.presentationml.comments+xml"/>
  <Override PartName="/ppt/comments/comment6.xml" ContentType="application/vnd.openxmlformats-officedocument.presentationml.comments+xml"/>
  <Override PartName="/ppt/embeddings/oleObject1.bin" ContentType="application/vnd.openxmlformats-officedocument.oleObject"/>
  <Override PartName="/ppt/embeddings/oleObject2.bin" ContentType="application/vnd.openxmlformats-officedocument.oleObject"/>
  <Override PartName="/ppt/embeddings/Microsoft_Equation3.bin" ContentType="application/vnd.openxmlformats-officedocument.oleObject"/>
  <Override PartName="/ppt/comments/comment7.xml" ContentType="application/vnd.openxmlformats-officedocument.presentationml.comments+xml"/>
  <Override PartName="/ppt/comments/comment8.xml" ContentType="application/vnd.openxmlformats-officedocument.presentationml.comments+xml"/>
  <Override PartName="/ppt/embeddings/Microsoft_Equation4.bin" ContentType="application/vnd.openxmlformats-officedocument.oleObject"/>
  <Override PartName="/ppt/comments/comment9.xml" ContentType="application/vnd.openxmlformats-officedocument.presentationml.comments+xml"/>
  <Override PartName="/ppt/comments/comment10.xml" ContentType="application/vnd.openxmlformats-officedocument.presentationml.comments+xml"/>
  <Override PartName="/ppt/embeddings/Microsoft_Equation5.bin" ContentType="application/vnd.openxmlformats-officedocument.oleObject"/>
  <Override PartName="/ppt/comments/comment11.xml" ContentType="application/vnd.openxmlformats-officedocument.presentationml.comments+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Microsoft_Equation6.bin" ContentType="application/vnd.openxmlformats-officedocument.oleObject"/>
  <Override PartName="/ppt/comments/comment12.xml" ContentType="application/vnd.openxmlformats-officedocument.presentationml.comments+xml"/>
  <Override PartName="/ppt/embeddings/oleObject6.bin" ContentType="application/vnd.openxmlformats-officedocument.oleObject"/>
  <Override PartName="/ppt/embeddings/oleObject7.bin" ContentType="application/vnd.openxmlformats-officedocument.oleObject"/>
  <Override PartName="/ppt/embeddings/Microsoft_Equation7.bin" ContentType="application/vnd.openxmlformats-officedocument.oleObject"/>
  <Override PartName="/ppt/comments/comment13.xml" ContentType="application/vnd.openxmlformats-officedocument.presentationml.comments+xml"/>
  <Override PartName="/ppt/comments/comment14.xml" ContentType="application/vnd.openxmlformats-officedocument.presentationml.comments+xml"/>
  <Override PartName="/ppt/comments/comment15.xml" ContentType="application/vnd.openxmlformats-officedocument.presentationml.comments+xml"/>
  <Override PartName="/ppt/embeddings/Microsoft_Equation8.bin" ContentType="application/vnd.openxmlformats-officedocument.oleObject"/>
  <Override PartName="/ppt/comments/comment16.xml" ContentType="application/vnd.openxmlformats-officedocument.presentationml.comments+xml"/>
  <Override PartName="/ppt/comments/comment17.xml" ContentType="application/vnd.openxmlformats-officedocument.presentationml.comments+xml"/>
  <Override PartName="/ppt/comments/comment18.xml" ContentType="application/vnd.openxmlformats-officedocument.presentationml.comments+xml"/>
  <Override PartName="/ppt/embeddings/oleObject8.bin" ContentType="application/vnd.openxmlformats-officedocument.oleObject"/>
  <Override PartName="/ppt/embeddings/oleObject9.bin" ContentType="application/vnd.openxmlformats-officedocument.oleObject"/>
  <Override PartName="/ppt/embeddings/Microsoft_Equation9.bin" ContentType="application/vnd.openxmlformats-officedocument.oleObject"/>
  <Override PartName="/ppt/comments/comment19.xml" ContentType="application/vnd.openxmlformats-officedocument.presentationml.comments+xml"/>
  <Override PartName="/ppt/embeddings/Microsoft_Equation10.bin" ContentType="application/vnd.openxmlformats-officedocument.oleObject"/>
  <Override PartName="/ppt/comments/comment20.xml" ContentType="application/vnd.openxmlformats-officedocument.presentationml.comments+xml"/>
  <Override PartName="/ppt/embeddings/Microsoft_Equation11.bin" ContentType="application/vnd.openxmlformats-officedocument.oleObject"/>
  <Override PartName="/ppt/embeddings/Microsoft_Equation12.bin" ContentType="application/vnd.openxmlformats-officedocument.oleObject"/>
  <Override PartName="/ppt/comments/comment21.xml" ContentType="application/vnd.openxmlformats-officedocument.presentationml.comments+xml"/>
  <Override PartName="/ppt/comments/comment22.xml" ContentType="application/vnd.openxmlformats-officedocument.presentationml.comments+xml"/>
  <Override PartName="/ppt/embeddings/Microsoft_Equation13.bin" ContentType="application/vnd.openxmlformats-officedocument.oleObject"/>
  <Override PartName="/ppt/comments/comment23.xml" ContentType="application/vnd.openxmlformats-officedocument.presentationml.comments+xml"/>
  <Override PartName="/ppt/comments/comment24.xml" ContentType="application/vnd.openxmlformats-officedocument.presentationml.comments+xml"/>
  <Override PartName="/ppt/embeddings/Microsoft_Equation14.bin" ContentType="application/vnd.openxmlformats-officedocument.oleObject"/>
  <Override PartName="/ppt/embeddings/Microsoft_Equation15.bin" ContentType="application/vnd.openxmlformats-officedocument.oleObject"/>
  <Override PartName="/ppt/comments/comment25.xml" ContentType="application/vnd.openxmlformats-officedocument.presentationml.comments+xml"/>
  <Override PartName="/ppt/comments/comment26.xml" ContentType="application/vnd.openxmlformats-officedocument.presentationml.comments+xml"/>
  <Override PartName="/ppt/comments/comment27.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6" r:id="rId2"/>
    <p:sldId id="277" r:id="rId3"/>
    <p:sldId id="278" r:id="rId4"/>
    <p:sldId id="279" r:id="rId5"/>
    <p:sldId id="281" r:id="rId6"/>
    <p:sldId id="282" r:id="rId7"/>
    <p:sldId id="283" r:id="rId8"/>
    <p:sldId id="284" r:id="rId9"/>
    <p:sldId id="305" r:id="rId10"/>
    <p:sldId id="285" r:id="rId11"/>
    <p:sldId id="307" r:id="rId12"/>
    <p:sldId id="286" r:id="rId13"/>
    <p:sldId id="308" r:id="rId14"/>
    <p:sldId id="287" r:id="rId15"/>
    <p:sldId id="288" r:id="rId16"/>
    <p:sldId id="289" r:id="rId17"/>
    <p:sldId id="290" r:id="rId18"/>
    <p:sldId id="291" r:id="rId19"/>
    <p:sldId id="309" r:id="rId20"/>
    <p:sldId id="292" r:id="rId21"/>
    <p:sldId id="293" r:id="rId22"/>
    <p:sldId id="310" r:id="rId23"/>
    <p:sldId id="294" r:id="rId24"/>
    <p:sldId id="295" r:id="rId25"/>
    <p:sldId id="296" r:id="rId26"/>
    <p:sldId id="297" r:id="rId27"/>
    <p:sldId id="298" r:id="rId28"/>
    <p:sldId id="299" r:id="rId29"/>
    <p:sldId id="300" r:id="rId30"/>
    <p:sldId id="301" r:id="rId31"/>
    <p:sldId id="302" r:id="rId32"/>
    <p:sldId id="30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ca Mineo" initials="" lastIdx="29"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580" autoAdjust="0"/>
  </p:normalViewPr>
  <p:slideViewPr>
    <p:cSldViewPr snapToGrid="0" snapToObjects="1">
      <p:cViewPr varScale="1">
        <p:scale>
          <a:sx n="108" d="100"/>
          <a:sy n="108" d="100"/>
        </p:scale>
        <p:origin x="-928" y="-120"/>
      </p:cViewPr>
      <p:guideLst>
        <p:guide orient="horz" pos="2160"/>
        <p:guide pos="2880"/>
      </p:guideLst>
    </p:cSldViewPr>
  </p:slideViewPr>
  <p:outlineViewPr>
    <p:cViewPr>
      <p:scale>
        <a:sx n="33" d="100"/>
        <a:sy n="33" d="100"/>
      </p:scale>
      <p:origin x="0" y="235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commentAuthors" Target="commentAuthors.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3-03-15T17:40:36.553" idx="1">
    <p:pos x="10" y="10"/>
    <p:text>nel XIX secolo ingegneria civile 
ha avuto un grande sviluppo
ha cominciato a costruire ponti</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3-03-15T17:58:03.864" idx="26">
    <p:pos x="10" y="10"/>
    <p:text>i modi risonanti possono causare interazioni tra fluido struttura, che possono avere effetti catastrofici
questi fenomeni instabili sono:
- lock in
- divergenza torsionale
- flutter
- galoppo</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3-03-15T17:58:03.864" idx="27">
    <p:pos x="10" y="10"/>
    <p:text>i modi risonanti possono causare interazioni tra fluido struttura, che possono avere effetti catastrofici
questi fenomeni instabili sono:
- lock in
- divergenza torsionale
- flutter
- galoppo</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3-03-16T09:30:30.248" idx="10">
    <p:pos x="10" y="10"/>
    <p:text>galoppo</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13-03-16T09:34:13.158" idx="11">
    <p:pos x="10" y="10"/>
    <p:text>in galleria del vento abbiamo deciso di sperimentare il galoppo per vedere come varia il suo comportamento in diverse condizioni.
il lavoro si è diviso in tre fasi
- preparazione
- sperimentazione
- analisi dati raccolti</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13-03-16T09:40:36.287" idx="12">
    <p:pos x="10" y="19"/>
    <p:text>1°
montaggio telaio
strumenti
modello
smorzatori a correnti parassite
( se riesco faccio spuntare il rendering in pro-e)</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13-03-16T09:34:13.158" idx="28">
    <p:pos x="10" y="10"/>
    <p:text>in galleria del vento abbiamo deciso di sperimentare il galoppo per vedere come varia il suo comportamento in diverse condizioni.
il lavoro si è diviso in tre fasi
- preparazione
- sperimentazione
- analisi dati raccolti</p:text>
  </p:cm>
</p:cmLst>
</file>

<file path=ppt/comments/comment16.xml><?xml version="1.0" encoding="utf-8"?>
<p:cmLst xmlns:a="http://schemas.openxmlformats.org/drawingml/2006/main" xmlns:r="http://schemas.openxmlformats.org/officeDocument/2006/relationships" xmlns:p="http://schemas.openxmlformats.org/presentationml/2006/main">
  <p:cm authorId="0" dt="2013-03-16T10:19:51.614" idx="13">
    <p:pos x="10" y="10"/>
    <p:text>identificazione:
viene fatta per trovare:
- rapporto di smorzamento
- frequenze movimento
</p:text>
  </p:cm>
</p:cmLst>
</file>

<file path=ppt/comments/comment17.xml><?xml version="1.0" encoding="utf-8"?>
<p:cmLst xmlns:a="http://schemas.openxmlformats.org/drawingml/2006/main" xmlns:r="http://schemas.openxmlformats.org/officeDocument/2006/relationships" xmlns:p="http://schemas.openxmlformats.org/presentationml/2006/main">
  <p:cm authorId="0" dt="2013-03-16T09:41:16.662" idx="14">
    <p:pos x="10" y="10"/>
    <p:text>raccolta dati:
video </p:text>
  </p:cm>
</p:cmLst>
</file>

<file path=ppt/comments/comment18.xml><?xml version="1.0" encoding="utf-8"?>
<p:cmLst xmlns:a="http://schemas.openxmlformats.org/drawingml/2006/main" xmlns:r="http://schemas.openxmlformats.org/officeDocument/2006/relationships" xmlns:p="http://schemas.openxmlformats.org/presentationml/2006/main">
  <p:cm authorId="0" dt="2013-03-16T09:34:13.158" idx="29">
    <p:pos x="10" y="10"/>
    <p:text>in galleria del vento abbiamo deciso di sperimentare il galoppo per vedere come varia il suo comportamento in diverse condizioni.
il lavoro si è diviso in tre fasi
- preparazione
- sperimentazione
- analisi dati raccolti</p:text>
  </p:cm>
</p:cmLst>
</file>

<file path=ppt/comments/comment19.xml><?xml version="1.0" encoding="utf-8"?>
<p:cmLst xmlns:a="http://schemas.openxmlformats.org/drawingml/2006/main" xmlns:r="http://schemas.openxmlformats.org/officeDocument/2006/relationships" xmlns:p="http://schemas.openxmlformats.org/presentationml/2006/main">
  <p:cm authorId="0" dt="2013-03-16T10:01:03.106" idx="15">
    <p:pos x="10" y="10"/>
    <p:text>una volta finiti gli esperimenti i dati vengono elaborati:
- spostamento medio
- comportamento sinusoidale
- inviluppo</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3-03-18T07:10:44.048" idx="2">
    <p:pos x="10" y="10"/>
    <p:text>non sempre innovazione fu sinonimo di sicurezza: Tacoma narrow bridge</p:text>
  </p:cm>
</p:cmLst>
</file>

<file path=ppt/comments/comment20.xml><?xml version="1.0" encoding="utf-8"?>
<p:cmLst xmlns:a="http://schemas.openxmlformats.org/drawingml/2006/main" xmlns:r="http://schemas.openxmlformats.org/officeDocument/2006/relationships" xmlns:p="http://schemas.openxmlformats.org/presentationml/2006/main">
  <p:cm authorId="0" dt="2013-03-16T10:06:55.027" idx="16">
    <p:pos x="10" y="10"/>
    <p:text>- rocking
- velocità media
- intensità turbolenza dopo la                scia (sonda cobra)
- densità spettrale di potenza delle varie grandezze</p:text>
  </p:cm>
</p:cmLst>
</file>

<file path=ppt/comments/comment21.xml><?xml version="1.0" encoding="utf-8"?>
<p:cmLst xmlns:a="http://schemas.openxmlformats.org/drawingml/2006/main" xmlns:r="http://schemas.openxmlformats.org/officeDocument/2006/relationships" xmlns:p="http://schemas.openxmlformats.org/presentationml/2006/main">
  <p:cm authorId="0" dt="2013-03-16T10:15:07.305" idx="17">
    <p:pos x="10" y="10"/>
    <p:text>si raccolgono tutti questi dati in un'unica schermata e si analizzano: si deve cercare una zona in cui le ampiezze siano stazionarie. in caso si trovi si sceglie un intervallo di tempo in cui verranno calcolati:
- velocità media
- ampiezza media
- intensità di turbolenza</p:text>
  </p:cm>
</p:cmLst>
</file>

<file path=ppt/comments/comment22.xml><?xml version="1.0" encoding="utf-8"?>
<p:cmLst xmlns:a="http://schemas.openxmlformats.org/drawingml/2006/main" xmlns:r="http://schemas.openxmlformats.org/officeDocument/2006/relationships" xmlns:p="http://schemas.openxmlformats.org/presentationml/2006/main">
  <p:cm authorId="0" dt="2013-03-16T10:32:18.975" idx="18">
    <p:pos x="10" y="10"/>
    <p:text>possono esserci casi in cui i dati non sono validi:
- rocking influente
- ampiezza che varia per cambio di velocità o per permanenza nel limite dell'isteresi</p:text>
  </p:cm>
</p:cmLst>
</file>

<file path=ppt/comments/comment23.xml><?xml version="1.0" encoding="utf-8"?>
<p:cmLst xmlns:a="http://schemas.openxmlformats.org/drawingml/2006/main" xmlns:r="http://schemas.openxmlformats.org/officeDocument/2006/relationships" xmlns:p="http://schemas.openxmlformats.org/presentationml/2006/main">
  <p:cm authorId="0" dt="2013-03-16T10:41:21.727" idx="19">
    <p:pos x="10" y="10"/>
    <p:text>3°
raccolta dati dei grafici nelle varie prove
-ampiezze flusso omogeneo con particolari su distacchi dei vortici e ciclo di isteresi</p:text>
  </p:cm>
</p:cmLst>
</file>

<file path=ppt/comments/comment24.xml><?xml version="1.0" encoding="utf-8"?>
<p:cmLst xmlns:a="http://schemas.openxmlformats.org/drawingml/2006/main" xmlns:r="http://schemas.openxmlformats.org/officeDocument/2006/relationships" xmlns:p="http://schemas.openxmlformats.org/presentationml/2006/main">
  <p:cm authorId="0" dt="2013-03-16T10:44:11.146" idx="20">
    <p:pos x="10" y="10"/>
    <p:text>altri tre grafici: da notare la mancanza dell'iseresi e del distacco dei vortici</p:text>
  </p:cm>
</p:cmLst>
</file>

<file path=ppt/comments/comment25.xml><?xml version="1.0" encoding="utf-8"?>
<p:cmLst xmlns:a="http://schemas.openxmlformats.org/drawingml/2006/main" xmlns:r="http://schemas.openxmlformats.org/officeDocument/2006/relationships" xmlns:p="http://schemas.openxmlformats.org/presentationml/2006/main">
  <p:cm authorId="0" dt="2013-03-16T10:51:57.077" idx="21">
    <p:pos x="10" y="10"/>
    <p:text>grafico frequenze moti:
sono costanti, a differenza di altri fenomeni come il flutter</p:text>
  </p:cm>
</p:cmLst>
</file>

<file path=ppt/comments/comment26.xml><?xml version="1.0" encoding="utf-8"?>
<p:cmLst xmlns:a="http://schemas.openxmlformats.org/drawingml/2006/main" xmlns:r="http://schemas.openxmlformats.org/officeDocument/2006/relationships" xmlns:p="http://schemas.openxmlformats.org/presentationml/2006/main">
  <p:cm authorId="0" dt="2013-03-16T10:46:59.159" idx="22">
    <p:pos x="10" y="10"/>
    <p:text>grafici intensità turbolenza</p:text>
  </p:cm>
</p:cmLst>
</file>

<file path=ppt/comments/comment27.xml><?xml version="1.0" encoding="utf-8"?>
<p:cmLst xmlns:a="http://schemas.openxmlformats.org/drawingml/2006/main" xmlns:r="http://schemas.openxmlformats.org/officeDocument/2006/relationships" xmlns:p="http://schemas.openxmlformats.org/presentationml/2006/main">
  <p:cm authorId="0" dt="2013-03-18T18:13:32.153" idx="23">
    <p:pos x="4976" y="800"/>
    <p:text>il primo confronto riguarda i diagrammi delle ampiezze
come si può notare, l'unico caso che presenta l'isteresi è quello del modello in flusso omogeneo
inoltre, la velocità critica del galoppo aumenta con l'aumentare dello smorzamento  e diminuisce con l'aumentare della turbolenza del flusso</p:text>
  </p:cm>
  <p:cm authorId="0" dt="2013-03-18T18:29:50.654" idx="24">
    <p:pos x="4992" y="993"/>
    <p:text>per rendere i grafici più leggibili, è stata fatta l'interpolazione polinomiale di 5° grando dei dati discreti raccolti
in entrambi i grafici si può notare che la scia in flusso omogeneo è meno perturbata rispetto a quella in flusso omogeneo.
inoltre i valori stabili della turbolenza possono considerarsi uguali indipendentemente dall'uso di smorzatori</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3-03-15T17:46:12.889" idx="3">
    <p:pos x="10" y="10"/>
    <p:text>percio si cominciarono a studiare meglio tali fenomeni in galerie del vento</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3-03-15T17:50:29.198" idx="5">
    <p:pos x="10" y="10"/>
    <p:text>grandezze che si cecano:
- carichi statici (Cl, Cd)
- carichi dinamici (C che seguono la variazione di pressione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3-03-15T17:55:21.438" idx="6">
    <p:pos x="19" y="10"/>
    <p:text>- risposta dinamica:
oscillazioni di fondo e modi risonanti
essi si studiano col metodo di davenport</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3-03-15T17:58:03.864" idx="7">
    <p:pos x="10" y="10"/>
    <p:text>i modi risonanti possono causare interazioni tra fluido struttura, che possono avere effetti catastrofici
questi fenomeni instabili sono:
- lock in
- divergenza torsionale
- flutter
- galoppo</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3-03-17T11:08:27.037" idx="8">
    <p:pos x="10" y="10"/>
    <p:text>presentazione dei primi tre:
 quando fvs =fn, c'è una complessa interazione fluido struttura, per cui si hanno amplie oscillazioni.
tale fenomeno si estende in un intervallo di velocità, per cui la legge del numero di strouhal risulta essere violata</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3-03-15T17:58:03.864" idx="25">
    <p:pos x="10" y="10"/>
    <p:text>i modi risonanti possono causare interazioni tra fluido struttura, che possono avere effetti catastrofici
questi fenomeni instabili sono:
- lock in
- divergenza torsionale
- flutter
- galoppo</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3-03-17T12:16:44.676" idx="9">
    <p:pos x="307" y="301"/>
    <p:text>è un fenomeno a cui corrispondono due gradi di libertà: rotazione e traslazione
in un profilo alare tale fenomeno è meno evidente e molto più spinto, mentre per gli impalcati, a causa delle irregolarità del profilo, è molto più evidente.
si può schematizzare con questo modello...</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 Id="rId3"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image" Target="../media/image31.emf"/><Relationship Id="rId2"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4.emf"/><Relationship Id="rId3"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4.emf"/><Relationship Id="rId2" Type="http://schemas.openxmlformats.org/officeDocument/2006/relationships/image" Target="../media/image55.emf"/><Relationship Id="rId3" Type="http://schemas.openxmlformats.org/officeDocument/2006/relationships/image" Target="../media/image5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93E4AAA4-6363-4581-962D-1ACCC2D600C5}" type="slidenum">
              <a:rPr lang="en-US" smtClean="0"/>
              <a:t>‹n.›</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it-IT" smtClean="0"/>
              <a:t>Fare clic per modificare stile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18/03/13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D140825E-4A15-4D39-8176-1F07E904CB30}" type="datetimeFigureOut">
              <a:rPr lang="en-US" smtClean="0"/>
              <a:t>18/03/13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it-IT" smtClean="0"/>
              <a:t>Fare clic per modificare stile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D140825E-4A15-4D39-8176-1F07E904CB30}" type="datetimeFigureOut">
              <a:rPr lang="en-US" smtClean="0"/>
              <a:t>18/03/13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it-IT" smtClean="0"/>
              <a:t>Fare clic per modificare stile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a:xfrm>
            <a:off x="3886124" y="6288741"/>
            <a:ext cx="1887537" cy="365125"/>
          </a:xfrm>
        </p:spPr>
        <p:txBody>
          <a:bodyPr/>
          <a:lstStyle/>
          <a:p>
            <a:fld id="{D140825E-4A15-4D39-8176-1F07E904CB30}" type="datetimeFigureOut">
              <a:rPr lang="en-US" smtClean="0"/>
              <a:t>18/03/13</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magine con didascalia,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it-IT" smtClean="0"/>
              <a:t>Fare clic per modificare stile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18/03/13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magine sopra didascalia">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it-IT" smtClean="0"/>
              <a:t>Fare clic per modificare stile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a:xfrm>
            <a:off x="381000" y="6288741"/>
            <a:ext cx="1865125" cy="365125"/>
          </a:xfrm>
        </p:spPr>
        <p:txBody>
          <a:bodyPr/>
          <a:lstStyle/>
          <a:p>
            <a:fld id="{D140825E-4A15-4D39-8176-1F07E904CB30}" type="datetimeFigureOut">
              <a:rPr lang="en-US" smtClean="0"/>
              <a:t>18/03/13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it-IT" smtClean="0"/>
              <a:t>Fare clic per modificare stile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18/03/13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it-IT" smtClean="0"/>
              <a:t>Fare clic per modificare stile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18/03/13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idx="1"/>
          </p:nvPr>
        </p:nvSpPr>
        <p:spPr/>
        <p:txBody>
          <a:bodyPr/>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D140825E-4A15-4D39-8176-1F07E904CB30}" type="datetimeFigureOut">
              <a:rPr lang="en-US" smtClean="0"/>
              <a:t>18/03/13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it-IT" smtClean="0"/>
              <a:t>Fare clic per modificare stile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D140825E-4A15-4D39-8176-1F07E904CB30}" type="datetimeFigureOut">
              <a:rPr lang="en-US" smtClean="0"/>
              <a:t>18/03/13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18/03/13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it-IT" smtClean="0"/>
              <a:t>Fare clic per modificare stile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7" name="Date Placeholder 6"/>
          <p:cNvSpPr>
            <a:spLocks noGrp="1"/>
          </p:cNvSpPr>
          <p:nvPr>
            <p:ph type="dt" sz="half" idx="10"/>
          </p:nvPr>
        </p:nvSpPr>
        <p:spPr/>
        <p:txBody>
          <a:bodyPr/>
          <a:lstStyle/>
          <a:p>
            <a:fld id="{D140825E-4A15-4D39-8176-1F07E904CB30}" type="datetimeFigureOut">
              <a:rPr lang="en-US" smtClean="0"/>
              <a:t>18/03/13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‹n.›</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uto, sopra e sotto">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18/03/13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uto">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5" name="Date Placeholder 4"/>
          <p:cNvSpPr>
            <a:spLocks noGrp="1"/>
          </p:cNvSpPr>
          <p:nvPr>
            <p:ph type="dt" sz="half" idx="10"/>
          </p:nvPr>
        </p:nvSpPr>
        <p:spPr/>
        <p:txBody>
          <a:bodyPr/>
          <a:lstStyle/>
          <a:p>
            <a:fld id="{D140825E-4A15-4D39-8176-1F07E904CB30}" type="datetimeFigureOut">
              <a:rPr lang="en-US" smtClean="0"/>
              <a:t>18/03/13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uto">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it-IT" smtClean="0"/>
              <a:t>Fare clic per modificare stile</a:t>
            </a:r>
            <a:endParaRPr/>
          </a:p>
        </p:txBody>
      </p:sp>
      <p:sp>
        <p:nvSpPr>
          <p:cNvPr id="5" name="Date Placeholder 4"/>
          <p:cNvSpPr>
            <a:spLocks noGrp="1"/>
          </p:cNvSpPr>
          <p:nvPr>
            <p:ph type="dt" sz="half" idx="10"/>
          </p:nvPr>
        </p:nvSpPr>
        <p:spPr/>
        <p:txBody>
          <a:bodyPr/>
          <a:lstStyle/>
          <a:p>
            <a:fld id="{D140825E-4A15-4D39-8176-1F07E904CB30}" type="datetimeFigureOut">
              <a:rPr lang="en-US" smtClean="0"/>
              <a:t>18/03/13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it-IT" smtClean="0"/>
              <a:t>Fare clic per modificare stile</a:t>
            </a:r>
            <a:endParaRPr/>
          </a:p>
        </p:txBody>
      </p:sp>
      <p:sp>
        <p:nvSpPr>
          <p:cNvPr id="3" name="Date Placeholder 2"/>
          <p:cNvSpPr>
            <a:spLocks noGrp="1"/>
          </p:cNvSpPr>
          <p:nvPr>
            <p:ph type="dt" sz="half" idx="10"/>
          </p:nvPr>
        </p:nvSpPr>
        <p:spPr/>
        <p:txBody>
          <a:bodyPr/>
          <a:lstStyle/>
          <a:p>
            <a:fld id="{D140825E-4A15-4D39-8176-1F07E904CB30}" type="datetimeFigureOut">
              <a:rPr lang="en-US" smtClean="0"/>
              <a:t>18/03/13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it-IT" smtClean="0"/>
              <a:t>Fare clic per modificare stile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D140825E-4A15-4D39-8176-1F07E904CB30}" type="datetimeFigureOut">
              <a:rPr lang="en-US" smtClean="0"/>
              <a:t>18/03/13</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93E4AAA4-6363-4581-962D-1ACCC2D600C5}" type="slidenum">
              <a:rPr lang="en-US" smtClean="0"/>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oleObject" Target="../embeddings/Microsoft_Equation4.bin"/><Relationship Id="rId6" Type="http://schemas.openxmlformats.org/officeDocument/2006/relationships/image" Target="../media/image26.emf"/><Relationship Id="rId7" Type="http://schemas.openxmlformats.org/officeDocument/2006/relationships/comments" Target="../comments/comment9.xml"/><Relationship Id="rId1" Type="http://schemas.openxmlformats.org/officeDocument/2006/relationships/vmlDrawing" Target="../drawings/vmlDrawing4.vml"/><Relationship Id="rId2"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omments" Target="../comments/commen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oleObject" Target="../embeddings/Microsoft_Equation5.bin"/><Relationship Id="rId5" Type="http://schemas.openxmlformats.org/officeDocument/2006/relationships/image" Target="../media/image29.emf"/><Relationship Id="rId1" Type="http://schemas.openxmlformats.org/officeDocument/2006/relationships/vmlDrawing" Target="../drawings/vmlDrawing5.vml"/><Relationship Id="rId2"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omments" Target="../comments/comment11.xml"/></Relationships>
</file>

<file path=ppt/slides/_rels/slide14.xml.rels><?xml version="1.0" encoding="UTF-8" standalone="yes"?>
<Relationships xmlns="http://schemas.openxmlformats.org/package/2006/relationships"><Relationship Id="rId11" Type="http://schemas.openxmlformats.org/officeDocument/2006/relationships/oleObject" Target="../embeddings/Microsoft_Equation6.bin"/><Relationship Id="rId12" Type="http://schemas.openxmlformats.org/officeDocument/2006/relationships/image" Target="../media/image34.emf"/><Relationship Id="rId13" Type="http://schemas.openxmlformats.org/officeDocument/2006/relationships/comments" Target="../comments/comment12.xml"/><Relationship Id="rId1" Type="http://schemas.openxmlformats.org/officeDocument/2006/relationships/vmlDrawing" Target="../drawings/vmlDrawing6.vml"/><Relationship Id="rId2" Type="http://schemas.openxmlformats.org/officeDocument/2006/relationships/slideLayout" Target="../slideLayouts/slideLayout9.xml"/><Relationship Id="rId3" Type="http://schemas.openxmlformats.org/officeDocument/2006/relationships/oleObject" Target="../embeddings/oleObject3.bin"/><Relationship Id="rId4" Type="http://schemas.openxmlformats.org/officeDocument/2006/relationships/image" Target="../media/image31.emf"/><Relationship Id="rId5" Type="http://schemas.openxmlformats.org/officeDocument/2006/relationships/image" Target="../media/image35.png"/><Relationship Id="rId6" Type="http://schemas.openxmlformats.org/officeDocument/2006/relationships/oleObject" Target="../embeddings/oleObject4.bin"/><Relationship Id="rId7" Type="http://schemas.openxmlformats.org/officeDocument/2006/relationships/image" Target="../media/image32.emf"/><Relationship Id="rId8" Type="http://schemas.openxmlformats.org/officeDocument/2006/relationships/oleObject" Target="../embeddings/oleObject5.bin"/><Relationship Id="rId9" Type="http://schemas.openxmlformats.org/officeDocument/2006/relationships/image" Target="../media/image33.emf"/><Relationship Id="rId10"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37.emf"/><Relationship Id="rId5" Type="http://schemas.openxmlformats.org/officeDocument/2006/relationships/oleObject" Target="../embeddings/oleObject7.bin"/><Relationship Id="rId6" Type="http://schemas.openxmlformats.org/officeDocument/2006/relationships/image" Target="../media/image34.emf"/><Relationship Id="rId7" Type="http://schemas.openxmlformats.org/officeDocument/2006/relationships/oleObject" Target="../embeddings/Microsoft_Equation7.bin"/><Relationship Id="rId8" Type="http://schemas.openxmlformats.org/officeDocument/2006/relationships/image" Target="../media/image38.emf"/><Relationship Id="rId9" Type="http://schemas.openxmlformats.org/officeDocument/2006/relationships/image" Target="../media/image39.png"/><Relationship Id="rId10" Type="http://schemas.openxmlformats.org/officeDocument/2006/relationships/image" Target="../media/image40.png"/><Relationship Id="rId1" Type="http://schemas.openxmlformats.org/officeDocument/2006/relationships/vmlDrawing" Target="../drawings/vmlDrawing7.vml"/><Relationship Id="rId2"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omments" Target="../comments/commen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comments" Target="../comments/comment14.xml"/><Relationship Id="rId1" Type="http://schemas.openxmlformats.org/officeDocument/2006/relationships/slideLayout" Target="../slideLayouts/slideLayout9.xml"/><Relationship Id="rId2"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0.xml"/><Relationship Id="rId2"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omments" Target="../comments/commen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comments" Target="../comments/comment1.xml"/><Relationship Id="rId1" Type="http://schemas.openxmlformats.org/officeDocument/2006/relationships/slideLayout" Target="../slideLayouts/slideLayout9.xml"/><Relationship Id="rId2"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package" Target="../embeddings/Documento_di_Microsoft_Word1.docx"/><Relationship Id="rId5" Type="http://schemas.openxmlformats.org/officeDocument/2006/relationships/image" Target="../media/image50.png"/><Relationship Id="rId6" Type="http://schemas.openxmlformats.org/officeDocument/2006/relationships/oleObject" Target="../embeddings/Microsoft_Equation8.bin"/><Relationship Id="rId7" Type="http://schemas.openxmlformats.org/officeDocument/2006/relationships/image" Target="../media/image51.emf"/><Relationship Id="rId8" Type="http://schemas.openxmlformats.org/officeDocument/2006/relationships/comments" Target="../comments/comment16.xml"/><Relationship Id="rId1" Type="http://schemas.openxmlformats.org/officeDocument/2006/relationships/vmlDrawing" Target="../drawings/vmlDrawing8.vml"/><Relationship Id="rId2"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53.png"/><Relationship Id="rId5" Type="http://schemas.openxmlformats.org/officeDocument/2006/relationships/comments" Target="../comments/comment17.xml"/><Relationship Id="rId1" Type="http://schemas.microsoft.com/office/2007/relationships/media" Target="../media/media2.mpg"/><Relationship Id="rId2" Type="http://schemas.openxmlformats.org/officeDocument/2006/relationships/video" Target="../media/media2.m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omments" Target="../comments/comment18.xml"/></Relationships>
</file>

<file path=ppt/slides/_rels/slide23.xml.rels><?xml version="1.0" encoding="UTF-8" standalone="yes"?>
<Relationships xmlns="http://schemas.openxmlformats.org/package/2006/relationships"><Relationship Id="rId11" Type="http://schemas.openxmlformats.org/officeDocument/2006/relationships/image" Target="../media/image55.emf"/><Relationship Id="rId12" Type="http://schemas.openxmlformats.org/officeDocument/2006/relationships/oleObject" Target="../embeddings/Microsoft_Equation9.bin"/><Relationship Id="rId13" Type="http://schemas.openxmlformats.org/officeDocument/2006/relationships/image" Target="../media/image56.emf"/><Relationship Id="rId14" Type="http://schemas.openxmlformats.org/officeDocument/2006/relationships/comments" Target="../comments/comment19.xml"/><Relationship Id="rId1" Type="http://schemas.openxmlformats.org/officeDocument/2006/relationships/vmlDrawing" Target="../drawings/vmlDrawing9.vml"/><Relationship Id="rId2" Type="http://schemas.openxmlformats.org/officeDocument/2006/relationships/slideLayout" Target="../slideLayouts/slideLayout9.xml"/><Relationship Id="rId3" Type="http://schemas.openxmlformats.org/officeDocument/2006/relationships/image" Target="../media/image57.png"/><Relationship Id="rId4" Type="http://schemas.openxmlformats.org/officeDocument/2006/relationships/oleObject" Target="../embeddings/oleObject8.bin"/><Relationship Id="rId5" Type="http://schemas.openxmlformats.org/officeDocument/2006/relationships/image" Target="../media/image54.emf"/><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oleObject" Target="../embeddings/oleObject9.bin"/></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oleObject" Target="../embeddings/Microsoft_Equation10.bin"/><Relationship Id="rId5" Type="http://schemas.openxmlformats.org/officeDocument/2006/relationships/image" Target="../media/image62.emf"/><Relationship Id="rId6" Type="http://schemas.openxmlformats.org/officeDocument/2006/relationships/image" Target="../media/image64.png"/><Relationship Id="rId7" Type="http://schemas.openxmlformats.org/officeDocument/2006/relationships/comments" Target="../comments/comment20.xml"/><Relationship Id="rId1" Type="http://schemas.openxmlformats.org/officeDocument/2006/relationships/vmlDrawing" Target="../drawings/vmlDrawing10.vml"/><Relationship Id="rId2"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oleObject" Target="../embeddings/Microsoft_Equation11.bin"/><Relationship Id="rId5" Type="http://schemas.openxmlformats.org/officeDocument/2006/relationships/image" Target="../media/image65.emf"/><Relationship Id="rId6" Type="http://schemas.openxmlformats.org/officeDocument/2006/relationships/oleObject" Target="../embeddings/Microsoft_Equation12.bin"/><Relationship Id="rId7" Type="http://schemas.openxmlformats.org/officeDocument/2006/relationships/image" Target="../media/image66.emf"/><Relationship Id="rId8" Type="http://schemas.openxmlformats.org/officeDocument/2006/relationships/comments" Target="../comments/comment21.xml"/><Relationship Id="rId1" Type="http://schemas.openxmlformats.org/officeDocument/2006/relationships/vmlDrawing" Target="../drawings/vmlDrawing11.vml"/><Relationship Id="rId2"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comments" Target="../comments/comment22.xml"/><Relationship Id="rId1" Type="http://schemas.openxmlformats.org/officeDocument/2006/relationships/slideLayout" Target="../slideLayouts/slideLayout9.xml"/><Relationship Id="rId2"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oleObject" Target="../embeddings/Microsoft_Equation13.bin"/><Relationship Id="rId5" Type="http://schemas.openxmlformats.org/officeDocument/2006/relationships/image" Target="../media/image70.emf"/><Relationship Id="rId6" Type="http://schemas.openxmlformats.org/officeDocument/2006/relationships/comments" Target="../comments/comment23.xml"/><Relationship Id="rId1" Type="http://schemas.openxmlformats.org/officeDocument/2006/relationships/vmlDrawing" Target="../drawings/vmlDrawing12.vml"/><Relationship Id="rId2"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comments" Target="../comments/comment24.xml"/><Relationship Id="rId1" Type="http://schemas.openxmlformats.org/officeDocument/2006/relationships/slideLayout" Target="../slideLayouts/slideLayout9.xml"/><Relationship Id="rId2"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oleObject" Target="../embeddings/Microsoft_Equation14.bin"/><Relationship Id="rId8" Type="http://schemas.openxmlformats.org/officeDocument/2006/relationships/image" Target="../media/image75.emf"/><Relationship Id="rId9" Type="http://schemas.openxmlformats.org/officeDocument/2006/relationships/oleObject" Target="../embeddings/Microsoft_Equation15.bin"/><Relationship Id="rId10" Type="http://schemas.openxmlformats.org/officeDocument/2006/relationships/image" Target="../media/image76.emf"/><Relationship Id="rId11" Type="http://schemas.openxmlformats.org/officeDocument/2006/relationships/comments" Target="../comments/comment25.xml"/><Relationship Id="rId1" Type="http://schemas.openxmlformats.org/officeDocument/2006/relationships/vmlDrawing" Target="../drawings/vmlDrawing13.vml"/><Relationship Id="rId2"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comments" Target="../comments/comment2.xml"/><Relationship Id="rId1" Type="http://schemas.microsoft.com/office/2007/relationships/media" Target="../media/media1.mp4"/><Relationship Id="rId2" Type="http://schemas.openxmlformats.org/officeDocument/2006/relationships/video" Target="../media/media1.mp4"/></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1.png"/><Relationship Id="rId3" Type="http://schemas.openxmlformats.org/officeDocument/2006/relationships/comments" Target="../comments/comment26.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comments" Target="../comments/comment27.xml"/><Relationship Id="rId1" Type="http://schemas.openxmlformats.org/officeDocument/2006/relationships/slideLayout" Target="../slideLayouts/slideLayout9.xml"/><Relationship Id="rId2"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package" Target="../embeddings/Documento_di_Microsoft_Word2.docx"/><Relationship Id="rId6" Type="http://schemas.openxmlformats.org/officeDocument/2006/relationships/image" Target="../media/image85.png"/><Relationship Id="rId1" Type="http://schemas.openxmlformats.org/officeDocument/2006/relationships/vmlDrawing" Target="../drawings/vmlDrawing14.vml"/><Relationship Id="rId2"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g"/><Relationship Id="rId3"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oleObject" Target="../embeddings/Microsoft_Equation1.bin"/><Relationship Id="rId5" Type="http://schemas.openxmlformats.org/officeDocument/2006/relationships/image" Target="../media/image15.emf"/><Relationship Id="rId6" Type="http://schemas.openxmlformats.org/officeDocument/2006/relationships/comments" Target="../comments/comment4.xml"/><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oleObject" Target="../embeddings/Microsoft_Equation2.bin"/><Relationship Id="rId8" Type="http://schemas.openxmlformats.org/officeDocument/2006/relationships/image" Target="../media/image17.emf"/><Relationship Id="rId9" Type="http://schemas.openxmlformats.org/officeDocument/2006/relationships/comments" Target="../comments/comment5.xml"/><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omments" Target="../comments/comment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1.bin"/><Relationship Id="rId5" Type="http://schemas.openxmlformats.org/officeDocument/2006/relationships/image" Target="../media/image22.emf"/><Relationship Id="rId6" Type="http://schemas.openxmlformats.org/officeDocument/2006/relationships/oleObject" Target="../embeddings/oleObject2.bin"/><Relationship Id="rId7" Type="http://schemas.openxmlformats.org/officeDocument/2006/relationships/image" Target="../media/image23.emf"/><Relationship Id="rId8" Type="http://schemas.openxmlformats.org/officeDocument/2006/relationships/oleObject" Target="../embeddings/Microsoft_Equation3.bin"/><Relationship Id="rId9" Type="http://schemas.openxmlformats.org/officeDocument/2006/relationships/image" Target="../media/image24.emf"/><Relationship Id="rId10" Type="http://schemas.openxmlformats.org/officeDocument/2006/relationships/comments" Target="../comments/comment7.xml"/><Relationship Id="rId1" Type="http://schemas.openxmlformats.org/officeDocument/2006/relationships/vmlDrawing" Target="../drawings/vmlDrawing3.vml"/><Relationship Id="rId2"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omments" Target="../comments/commen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temma.jpg"/>
          <p:cNvPicPr>
            <a:picLocks noChangeAspect="1"/>
          </p:cNvPicPr>
          <p:nvPr/>
        </p:nvPicPr>
        <p:blipFill>
          <a:blip r:embed="rId2">
            <a:alphaModFix amt="49000"/>
            <a:extLst>
              <a:ext uri="{28A0092B-C50C-407E-A947-70E740481C1C}">
                <a14:useLocalDpi xmlns:a14="http://schemas.microsoft.com/office/drawing/2010/main" val="0"/>
              </a:ext>
            </a:extLst>
          </a:blip>
          <a:stretch>
            <a:fillRect/>
          </a:stretch>
        </p:blipFill>
        <p:spPr>
          <a:xfrm>
            <a:off x="2564550" y="665747"/>
            <a:ext cx="3759291" cy="4973053"/>
          </a:xfrm>
          <a:prstGeom prst="rect">
            <a:avLst/>
          </a:prstGeom>
        </p:spPr>
      </p:pic>
      <p:sp>
        <p:nvSpPr>
          <p:cNvPr id="2" name="Titolo 1"/>
          <p:cNvSpPr>
            <a:spLocks noGrp="1"/>
          </p:cNvSpPr>
          <p:nvPr>
            <p:ph type="ctrTitle"/>
          </p:nvPr>
        </p:nvSpPr>
        <p:spPr/>
        <p:txBody>
          <a:bodyPr>
            <a:normAutofit fontScale="90000"/>
          </a:bodyPr>
          <a:lstStyle/>
          <a:p>
            <a:r>
              <a:rPr lang="it-IT" b="1" dirty="0"/>
              <a:t>Sperimentazione in galleria del vento di modelli </a:t>
            </a:r>
            <a:r>
              <a:rPr lang="it-IT" b="1" dirty="0" smtClean="0"/>
              <a:t>prismatici</a:t>
            </a:r>
            <a:endParaRPr lang="it-IT" dirty="0"/>
          </a:p>
        </p:txBody>
      </p:sp>
      <p:sp>
        <p:nvSpPr>
          <p:cNvPr id="3" name="Sottotitolo 2"/>
          <p:cNvSpPr>
            <a:spLocks noGrp="1"/>
          </p:cNvSpPr>
          <p:nvPr>
            <p:ph type="subTitle" idx="1"/>
          </p:nvPr>
        </p:nvSpPr>
        <p:spPr/>
        <p:txBody>
          <a:bodyPr/>
          <a:lstStyle/>
          <a:p>
            <a:r>
              <a:rPr lang="en-GB" b="1" dirty="0">
                <a:solidFill>
                  <a:schemeClr val="tx1"/>
                </a:solidFill>
              </a:rPr>
              <a:t>Experimentation on galloping of prismatic bodies in wind tunnel</a:t>
            </a:r>
            <a:r>
              <a:rPr lang="it-IT" dirty="0" smtClean="0">
                <a:solidFill>
                  <a:schemeClr val="tx1"/>
                </a:solidFill>
                <a:effectLst/>
              </a:rPr>
              <a:t> </a:t>
            </a:r>
            <a:endParaRPr lang="it-IT" dirty="0">
              <a:solidFill>
                <a:schemeClr val="tx1"/>
              </a:solidFill>
            </a:endParaRPr>
          </a:p>
        </p:txBody>
      </p:sp>
      <p:sp>
        <p:nvSpPr>
          <p:cNvPr id="4" name="CasellaDiTesto 3"/>
          <p:cNvSpPr txBox="1"/>
          <p:nvPr/>
        </p:nvSpPr>
        <p:spPr>
          <a:xfrm>
            <a:off x="498641" y="5792264"/>
            <a:ext cx="2537736" cy="369332"/>
          </a:xfrm>
          <a:prstGeom prst="rect">
            <a:avLst/>
          </a:prstGeom>
          <a:noFill/>
        </p:spPr>
        <p:txBody>
          <a:bodyPr wrap="none" rtlCol="0">
            <a:spAutoFit/>
          </a:bodyPr>
          <a:lstStyle/>
          <a:p>
            <a:r>
              <a:rPr lang="it-IT" dirty="0" smtClean="0"/>
              <a:t>Candidato: Luca Mineo</a:t>
            </a:r>
            <a:endParaRPr lang="it-IT" dirty="0"/>
          </a:p>
        </p:txBody>
      </p:sp>
      <p:sp>
        <p:nvSpPr>
          <p:cNvPr id="8" name="CasellaDiTesto 7"/>
          <p:cNvSpPr txBox="1"/>
          <p:nvPr/>
        </p:nvSpPr>
        <p:spPr>
          <a:xfrm>
            <a:off x="4592630" y="5792264"/>
            <a:ext cx="4312323" cy="646331"/>
          </a:xfrm>
          <a:prstGeom prst="rect">
            <a:avLst/>
          </a:prstGeom>
          <a:noFill/>
        </p:spPr>
        <p:txBody>
          <a:bodyPr wrap="square" rtlCol="0">
            <a:spAutoFit/>
          </a:bodyPr>
          <a:lstStyle/>
          <a:p>
            <a:r>
              <a:rPr lang="it-IT" dirty="0" smtClean="0"/>
              <a:t>Relatore: Prof. Alessandro </a:t>
            </a:r>
            <a:r>
              <a:rPr lang="it-IT" dirty="0" err="1" smtClean="0"/>
              <a:t>Bottaro</a:t>
            </a:r>
            <a:endParaRPr lang="it-IT" dirty="0" smtClean="0"/>
          </a:p>
          <a:p>
            <a:r>
              <a:rPr lang="it-IT" dirty="0" smtClean="0"/>
              <a:t>Correlatore: </a:t>
            </a:r>
            <a:r>
              <a:rPr lang="it-IT" dirty="0"/>
              <a:t>D</a:t>
            </a:r>
            <a:r>
              <a:rPr lang="it-IT" dirty="0" smtClean="0"/>
              <a:t>ott. Andrea </a:t>
            </a:r>
            <a:r>
              <a:rPr lang="it-IT" dirty="0" err="1" smtClean="0"/>
              <a:t>Freda</a:t>
            </a:r>
            <a:endParaRPr lang="it-IT" dirty="0"/>
          </a:p>
        </p:txBody>
      </p:sp>
    </p:spTree>
    <p:extLst>
      <p:ext uri="{BB962C8B-B14F-4D97-AF65-F5344CB8AC3E}">
        <p14:creationId xmlns:p14="http://schemas.microsoft.com/office/powerpoint/2010/main" val="818929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Fenomeni aeroelastici</a:t>
            </a:r>
          </a:p>
        </p:txBody>
      </p:sp>
      <p:sp>
        <p:nvSpPr>
          <p:cNvPr id="3" name="CasellaDiTesto 2"/>
          <p:cNvSpPr txBox="1"/>
          <p:nvPr/>
        </p:nvSpPr>
        <p:spPr>
          <a:xfrm>
            <a:off x="4193661" y="1417638"/>
            <a:ext cx="806719" cy="369332"/>
          </a:xfrm>
          <a:prstGeom prst="rect">
            <a:avLst/>
          </a:prstGeom>
          <a:noFill/>
        </p:spPr>
        <p:txBody>
          <a:bodyPr wrap="none" rtlCol="0">
            <a:spAutoFit/>
          </a:bodyPr>
          <a:lstStyle/>
          <a:p>
            <a:r>
              <a:rPr lang="it-IT" dirty="0" err="1" smtClean="0"/>
              <a:t>Flutter</a:t>
            </a:r>
            <a:endParaRPr lang="it-IT" dirty="0"/>
          </a:p>
        </p:txBody>
      </p:sp>
      <p:pic>
        <p:nvPicPr>
          <p:cNvPr id="4" name="Immagine 3" descr="flut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100" y="1978496"/>
            <a:ext cx="6636867" cy="1580207"/>
          </a:xfrm>
          <a:prstGeom prst="rect">
            <a:avLst/>
          </a:prstGeom>
        </p:spPr>
      </p:pic>
      <p:sp>
        <p:nvSpPr>
          <p:cNvPr id="5" name="CasellaDiTesto 4"/>
          <p:cNvSpPr txBox="1"/>
          <p:nvPr/>
        </p:nvSpPr>
        <p:spPr>
          <a:xfrm>
            <a:off x="457200" y="4486865"/>
            <a:ext cx="1889628" cy="923330"/>
          </a:xfrm>
          <a:prstGeom prst="rect">
            <a:avLst/>
          </a:prstGeom>
          <a:noFill/>
        </p:spPr>
        <p:txBody>
          <a:bodyPr wrap="square" rtlCol="0">
            <a:spAutoFit/>
          </a:bodyPr>
          <a:lstStyle/>
          <a:p>
            <a:r>
              <a:rPr lang="it-IT" dirty="0" smtClean="0"/>
              <a:t>2 gradi di libertà:</a:t>
            </a:r>
          </a:p>
          <a:p>
            <a:pPr marL="285750" indent="-285750">
              <a:buFont typeface="Arial"/>
              <a:buChar char="•"/>
            </a:pPr>
            <a:r>
              <a:rPr lang="it-IT" dirty="0"/>
              <a:t>r</a:t>
            </a:r>
            <a:r>
              <a:rPr lang="it-IT" dirty="0" smtClean="0"/>
              <a:t>otazione</a:t>
            </a:r>
          </a:p>
          <a:p>
            <a:pPr marL="285750" indent="-285750">
              <a:buFont typeface="Arial"/>
              <a:buChar char="•"/>
            </a:pPr>
            <a:r>
              <a:rPr lang="it-IT" dirty="0" smtClean="0"/>
              <a:t>traslazione</a:t>
            </a:r>
            <a:endParaRPr lang="it-IT" dirty="0"/>
          </a:p>
        </p:txBody>
      </p:sp>
      <p:pic>
        <p:nvPicPr>
          <p:cNvPr id="6" name="Immagine 5" descr="modello_flutt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49477"/>
            <a:ext cx="4095507" cy="2173349"/>
          </a:xfrm>
          <a:prstGeom prst="rect">
            <a:avLst/>
          </a:prstGeom>
        </p:spPr>
      </p:pic>
      <p:graphicFrame>
        <p:nvGraphicFramePr>
          <p:cNvPr id="7" name="Oggetto 6"/>
          <p:cNvGraphicFramePr>
            <a:graphicFrameLocks noChangeAspect="1"/>
          </p:cNvGraphicFramePr>
          <p:nvPr>
            <p:extLst>
              <p:ext uri="{D42A27DB-BD31-4B8C-83A1-F6EECF244321}">
                <p14:modId xmlns:p14="http://schemas.microsoft.com/office/powerpoint/2010/main" val="3949851801"/>
              </p:ext>
            </p:extLst>
          </p:nvPr>
        </p:nvGraphicFramePr>
        <p:xfrm>
          <a:off x="5861133" y="4644866"/>
          <a:ext cx="2445725" cy="765329"/>
        </p:xfrm>
        <a:graphic>
          <a:graphicData uri="http://schemas.openxmlformats.org/presentationml/2006/ole">
            <mc:AlternateContent xmlns:mc="http://schemas.openxmlformats.org/markup-compatibility/2006">
              <mc:Choice xmlns:v="urn:schemas-microsoft-com:vml" Requires="v">
                <p:oleObj spid="_x0000_s4102" name="Equation" r:id="rId5" imgW="1866900" imgH="584200" progId="Equation.3">
                  <p:embed/>
                </p:oleObj>
              </mc:Choice>
              <mc:Fallback>
                <p:oleObj name="Equation" r:id="rId5" imgW="1866900" imgH="584200" progId="Equation.3">
                  <p:embed/>
                  <p:pic>
                    <p:nvPicPr>
                      <p:cNvPr id="0" name=""/>
                      <p:cNvPicPr/>
                      <p:nvPr/>
                    </p:nvPicPr>
                    <p:blipFill>
                      <a:blip r:embed="rId6"/>
                      <a:stretch>
                        <a:fillRect/>
                      </a:stretch>
                    </p:blipFill>
                    <p:spPr>
                      <a:xfrm>
                        <a:off x="5861133" y="4644866"/>
                        <a:ext cx="2445725" cy="765329"/>
                      </a:xfrm>
                      <a:prstGeom prst="rect">
                        <a:avLst/>
                      </a:prstGeom>
                    </p:spPr>
                  </p:pic>
                </p:oleObj>
              </mc:Fallback>
            </mc:AlternateContent>
          </a:graphicData>
        </a:graphic>
      </p:graphicFrame>
    </p:spTree>
    <p:extLst>
      <p:ext uri="{BB962C8B-B14F-4D97-AF65-F5344CB8AC3E}">
        <p14:creationId xmlns:p14="http://schemas.microsoft.com/office/powerpoint/2010/main" val="29596252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ppt_x</p:attrName>
                                        </p:attrNameLst>
                                      </p:cBhvr>
                                      <p:tavLst>
                                        <p:tav tm="0">
                                          <p:val>
                                            <p:strVal val="#ppt_x+#ppt_w*1.125000"/>
                                          </p:val>
                                        </p:tav>
                                        <p:tav tm="100000">
                                          <p:val>
                                            <p:strVal val="#ppt_x"/>
                                          </p:val>
                                        </p:tav>
                                      </p:tavLst>
                                    </p:anim>
                                    <p:animEffect transition="in" filter="wipe(left)">
                                      <p:cBhvr>
                                        <p:cTn id="15" dur="500"/>
                                        <p:tgtEl>
                                          <p:spTgt spid="4"/>
                                        </p:tgtEl>
                                      </p:cBhvr>
                                    </p:animEffect>
                                  </p:childTnLst>
                                </p:cTn>
                              </p:par>
                            </p:childTnLst>
                          </p:cTn>
                        </p:par>
                        <p:par>
                          <p:cTn id="16" fill="hold">
                            <p:stCondLst>
                              <p:cond delay="500"/>
                            </p:stCondLst>
                            <p:childTnLst>
                              <p:par>
                                <p:cTn id="17" presetID="55" presetClass="entr" presetSubtype="0"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additive="base">
                                        <p:cTn id="26"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 calcmode="lin" valueType="num">
                                      <p:cBhvr additive="base">
                                        <p:cTn id="32"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ox(out)">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 calcmode="lin" valueType="num">
                                      <p:cBhvr>
                                        <p:cTn id="45" dur="500" fill="hold"/>
                                        <p:tgtEl>
                                          <p:spTgt spid="7"/>
                                        </p:tgtEl>
                                        <p:attrNameLst>
                                          <p:attrName>style.rotation</p:attrName>
                                        </p:attrNameLst>
                                      </p:cBhvr>
                                      <p:tavLst>
                                        <p:tav tm="0">
                                          <p:val>
                                            <p:fltVal val="360"/>
                                          </p:val>
                                        </p:tav>
                                        <p:tav tm="100000">
                                          <p:val>
                                            <p:fltVal val="0"/>
                                          </p:val>
                                        </p:tav>
                                      </p:tavLst>
                                    </p:anim>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Fenomeni aeroelastici</a:t>
            </a:r>
            <a:endParaRPr lang="it-IT" dirty="0"/>
          </a:p>
        </p:txBody>
      </p:sp>
      <p:sp>
        <p:nvSpPr>
          <p:cNvPr id="3" name="CasellaDiTesto 2"/>
          <p:cNvSpPr txBox="1"/>
          <p:nvPr/>
        </p:nvSpPr>
        <p:spPr>
          <a:xfrm>
            <a:off x="457200" y="1613643"/>
            <a:ext cx="8229601" cy="646331"/>
          </a:xfrm>
          <a:prstGeom prst="rect">
            <a:avLst/>
          </a:prstGeom>
          <a:noFill/>
        </p:spPr>
        <p:txBody>
          <a:bodyPr wrap="square" rtlCol="0">
            <a:spAutoFit/>
          </a:bodyPr>
          <a:lstStyle/>
          <a:p>
            <a:r>
              <a:rPr lang="it-IT" dirty="0" smtClean="0"/>
              <a:t>Forze aeroelastiche aggiuntive  causate dalla complessa interazione tra il vento e il movimento della struttura stessa.</a:t>
            </a:r>
          </a:p>
        </p:txBody>
      </p:sp>
      <p:sp>
        <p:nvSpPr>
          <p:cNvPr id="4" name="CasellaDiTesto 3"/>
          <p:cNvSpPr txBox="1"/>
          <p:nvPr/>
        </p:nvSpPr>
        <p:spPr>
          <a:xfrm>
            <a:off x="457200" y="2728345"/>
            <a:ext cx="8229601" cy="1477328"/>
          </a:xfrm>
          <a:prstGeom prst="rect">
            <a:avLst/>
          </a:prstGeom>
          <a:noFill/>
        </p:spPr>
        <p:txBody>
          <a:bodyPr wrap="square" rtlCol="0">
            <a:spAutoFit/>
          </a:bodyPr>
          <a:lstStyle/>
          <a:p>
            <a:r>
              <a:rPr lang="it-IT" dirty="0" smtClean="0"/>
              <a:t>Possono essere:</a:t>
            </a:r>
          </a:p>
          <a:p>
            <a:pPr marL="285750" indent="-285750">
              <a:buFont typeface="Arial"/>
              <a:buChar char="•"/>
            </a:pPr>
            <a:r>
              <a:rPr lang="it-IT" dirty="0" smtClean="0"/>
              <a:t>Lock-in</a:t>
            </a:r>
          </a:p>
          <a:p>
            <a:pPr marL="285750" indent="-285750">
              <a:buFont typeface="Arial"/>
              <a:buChar char="•"/>
            </a:pPr>
            <a:r>
              <a:rPr lang="it-IT" dirty="0" err="1" smtClean="0"/>
              <a:t>Flutter</a:t>
            </a:r>
            <a:endParaRPr lang="it-IT" dirty="0" smtClean="0"/>
          </a:p>
          <a:p>
            <a:pPr marL="285750" indent="-285750">
              <a:buFont typeface="Arial"/>
              <a:buChar char="•"/>
            </a:pPr>
            <a:r>
              <a:rPr lang="it-IT" dirty="0" smtClean="0"/>
              <a:t>Divergenza torsionale</a:t>
            </a:r>
          </a:p>
          <a:p>
            <a:pPr marL="285750" indent="-285750">
              <a:buFont typeface="Arial"/>
              <a:buChar char="•"/>
            </a:pPr>
            <a:r>
              <a:rPr lang="it-IT" dirty="0" smtClean="0"/>
              <a:t>galoppo</a:t>
            </a:r>
            <a:endParaRPr lang="it-IT" dirty="0"/>
          </a:p>
        </p:txBody>
      </p:sp>
      <p:sp>
        <p:nvSpPr>
          <p:cNvPr id="5" name="Cornice 4"/>
          <p:cNvSpPr/>
          <p:nvPr/>
        </p:nvSpPr>
        <p:spPr>
          <a:xfrm>
            <a:off x="515592" y="3635215"/>
            <a:ext cx="2696029" cy="233588"/>
          </a:xfrm>
          <a:prstGeom prst="frame">
            <a:avLst>
              <a:gd name="adj1" fmla="val 0"/>
            </a:avLst>
          </a:prstGeom>
          <a:noFill/>
          <a:ln w="38100" cmpd="sng">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031885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Fenomeni aeroelastici</a:t>
            </a:r>
          </a:p>
        </p:txBody>
      </p:sp>
      <p:sp>
        <p:nvSpPr>
          <p:cNvPr id="3" name="CasellaDiTesto 2"/>
          <p:cNvSpPr txBox="1"/>
          <p:nvPr/>
        </p:nvSpPr>
        <p:spPr>
          <a:xfrm>
            <a:off x="3465022" y="1417638"/>
            <a:ext cx="2222145" cy="369332"/>
          </a:xfrm>
          <a:prstGeom prst="rect">
            <a:avLst/>
          </a:prstGeom>
          <a:noFill/>
        </p:spPr>
        <p:txBody>
          <a:bodyPr wrap="none" rtlCol="0">
            <a:spAutoFit/>
          </a:bodyPr>
          <a:lstStyle/>
          <a:p>
            <a:r>
              <a:rPr lang="it-IT" dirty="0" smtClean="0"/>
              <a:t>Divergenza torsionale</a:t>
            </a:r>
            <a:endParaRPr lang="it-IT" dirty="0"/>
          </a:p>
        </p:txBody>
      </p:sp>
      <p:pic>
        <p:nvPicPr>
          <p:cNvPr id="4" name="Immagine 3" descr="modello_divergenz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2209800"/>
            <a:ext cx="5028865" cy="2432142"/>
          </a:xfrm>
          <a:prstGeom prst="rect">
            <a:avLst/>
          </a:prstGeom>
        </p:spPr>
      </p:pic>
      <p:graphicFrame>
        <p:nvGraphicFramePr>
          <p:cNvPr id="5" name="Oggetto 4"/>
          <p:cNvGraphicFramePr>
            <a:graphicFrameLocks noChangeAspect="1"/>
          </p:cNvGraphicFramePr>
          <p:nvPr>
            <p:extLst>
              <p:ext uri="{D42A27DB-BD31-4B8C-83A1-F6EECF244321}">
                <p14:modId xmlns:p14="http://schemas.microsoft.com/office/powerpoint/2010/main" val="3441761532"/>
              </p:ext>
            </p:extLst>
          </p:nvPr>
        </p:nvGraphicFramePr>
        <p:xfrm>
          <a:off x="3709777" y="5169182"/>
          <a:ext cx="1716077" cy="918708"/>
        </p:xfrm>
        <a:graphic>
          <a:graphicData uri="http://schemas.openxmlformats.org/presentationml/2006/ole">
            <mc:AlternateContent xmlns:mc="http://schemas.openxmlformats.org/markup-compatibility/2006">
              <mc:Choice xmlns:v="urn:schemas-microsoft-com:vml" Requires="v">
                <p:oleObj spid="_x0000_s5126" name="Equation" r:id="rId4" imgW="1257300" imgH="673100" progId="Equation.3">
                  <p:embed/>
                </p:oleObj>
              </mc:Choice>
              <mc:Fallback>
                <p:oleObj name="Equation" r:id="rId4" imgW="1257300" imgH="673100" progId="Equation.3">
                  <p:embed/>
                  <p:pic>
                    <p:nvPicPr>
                      <p:cNvPr id="0" name=""/>
                      <p:cNvPicPr/>
                      <p:nvPr/>
                    </p:nvPicPr>
                    <p:blipFill>
                      <a:blip r:embed="rId5"/>
                      <a:stretch>
                        <a:fillRect/>
                      </a:stretch>
                    </p:blipFill>
                    <p:spPr>
                      <a:xfrm>
                        <a:off x="3709777" y="5169182"/>
                        <a:ext cx="1716077" cy="918708"/>
                      </a:xfrm>
                      <a:prstGeom prst="rect">
                        <a:avLst/>
                      </a:prstGeom>
                    </p:spPr>
                  </p:pic>
                </p:oleObj>
              </mc:Fallback>
            </mc:AlternateContent>
          </a:graphicData>
        </a:graphic>
      </p:graphicFrame>
    </p:spTree>
    <p:extLst>
      <p:ext uri="{BB962C8B-B14F-4D97-AF65-F5344CB8AC3E}">
        <p14:creationId xmlns:p14="http://schemas.microsoft.com/office/powerpoint/2010/main" val="357508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Fenomeni aeroelastici</a:t>
            </a:r>
            <a:endParaRPr lang="it-IT" dirty="0"/>
          </a:p>
        </p:txBody>
      </p:sp>
      <p:sp>
        <p:nvSpPr>
          <p:cNvPr id="3" name="CasellaDiTesto 2"/>
          <p:cNvSpPr txBox="1"/>
          <p:nvPr/>
        </p:nvSpPr>
        <p:spPr>
          <a:xfrm>
            <a:off x="457200" y="1613643"/>
            <a:ext cx="8229601" cy="646331"/>
          </a:xfrm>
          <a:prstGeom prst="rect">
            <a:avLst/>
          </a:prstGeom>
          <a:noFill/>
        </p:spPr>
        <p:txBody>
          <a:bodyPr wrap="square" rtlCol="0">
            <a:spAutoFit/>
          </a:bodyPr>
          <a:lstStyle/>
          <a:p>
            <a:r>
              <a:rPr lang="it-IT" dirty="0" smtClean="0"/>
              <a:t>Forze aeroelastiche aggiuntive  causate dalla complessa interazione tra il vento e il movimento della struttura stessa.</a:t>
            </a:r>
          </a:p>
        </p:txBody>
      </p:sp>
      <p:sp>
        <p:nvSpPr>
          <p:cNvPr id="4" name="CasellaDiTesto 3"/>
          <p:cNvSpPr txBox="1"/>
          <p:nvPr/>
        </p:nvSpPr>
        <p:spPr>
          <a:xfrm>
            <a:off x="457200" y="2728345"/>
            <a:ext cx="8229601" cy="1477328"/>
          </a:xfrm>
          <a:prstGeom prst="rect">
            <a:avLst/>
          </a:prstGeom>
          <a:noFill/>
        </p:spPr>
        <p:txBody>
          <a:bodyPr wrap="square" rtlCol="0">
            <a:spAutoFit/>
          </a:bodyPr>
          <a:lstStyle/>
          <a:p>
            <a:r>
              <a:rPr lang="it-IT" dirty="0" smtClean="0"/>
              <a:t>Possono essere:</a:t>
            </a:r>
          </a:p>
          <a:p>
            <a:pPr marL="285750" indent="-285750">
              <a:buFont typeface="Arial"/>
              <a:buChar char="•"/>
            </a:pPr>
            <a:r>
              <a:rPr lang="it-IT" dirty="0" smtClean="0"/>
              <a:t>Lock-in</a:t>
            </a:r>
          </a:p>
          <a:p>
            <a:pPr marL="285750" indent="-285750">
              <a:buFont typeface="Arial"/>
              <a:buChar char="•"/>
            </a:pPr>
            <a:r>
              <a:rPr lang="it-IT" dirty="0" err="1" smtClean="0"/>
              <a:t>Flutter</a:t>
            </a:r>
            <a:endParaRPr lang="it-IT" dirty="0" smtClean="0"/>
          </a:p>
          <a:p>
            <a:pPr marL="285750" indent="-285750">
              <a:buFont typeface="Arial"/>
              <a:buChar char="•"/>
            </a:pPr>
            <a:r>
              <a:rPr lang="it-IT" dirty="0" smtClean="0"/>
              <a:t>Divergenza torsionale</a:t>
            </a:r>
          </a:p>
          <a:p>
            <a:pPr marL="285750" indent="-285750">
              <a:buFont typeface="Arial"/>
              <a:buChar char="•"/>
            </a:pPr>
            <a:r>
              <a:rPr lang="it-IT" dirty="0" smtClean="0"/>
              <a:t>galoppo</a:t>
            </a:r>
            <a:endParaRPr lang="it-IT" dirty="0"/>
          </a:p>
        </p:txBody>
      </p:sp>
      <p:sp>
        <p:nvSpPr>
          <p:cNvPr id="5" name="Cornice 4"/>
          <p:cNvSpPr/>
          <p:nvPr/>
        </p:nvSpPr>
        <p:spPr>
          <a:xfrm>
            <a:off x="515593" y="3868803"/>
            <a:ext cx="1776338" cy="336870"/>
          </a:xfrm>
          <a:prstGeom prst="frame">
            <a:avLst>
              <a:gd name="adj1" fmla="val 0"/>
            </a:avLst>
          </a:prstGeom>
          <a:noFill/>
          <a:ln w="38100" cmpd="sng">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031885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Fenomeni aeroelastici</a:t>
            </a:r>
          </a:p>
        </p:txBody>
      </p:sp>
      <p:sp>
        <p:nvSpPr>
          <p:cNvPr id="3" name="CasellaDiTesto 2"/>
          <p:cNvSpPr txBox="1"/>
          <p:nvPr/>
        </p:nvSpPr>
        <p:spPr>
          <a:xfrm>
            <a:off x="4107099" y="1417638"/>
            <a:ext cx="1068196" cy="400110"/>
          </a:xfrm>
          <a:prstGeom prst="rect">
            <a:avLst/>
          </a:prstGeom>
          <a:solidFill>
            <a:srgbClr val="FFFF00"/>
          </a:solidFill>
        </p:spPr>
        <p:txBody>
          <a:bodyPr wrap="none" rtlCol="0">
            <a:spAutoFit/>
          </a:bodyPr>
          <a:lstStyle/>
          <a:p>
            <a:r>
              <a:rPr lang="it-IT" sz="2000" dirty="0" smtClean="0"/>
              <a:t>Galoppo </a:t>
            </a:r>
            <a:endParaRPr lang="it-IT" sz="2000" dirty="0"/>
          </a:p>
        </p:txBody>
      </p:sp>
      <p:graphicFrame>
        <p:nvGraphicFramePr>
          <p:cNvPr id="6" name="Oggetto 5"/>
          <p:cNvGraphicFramePr>
            <a:graphicFrameLocks noChangeAspect="1"/>
          </p:cNvGraphicFramePr>
          <p:nvPr>
            <p:extLst>
              <p:ext uri="{D42A27DB-BD31-4B8C-83A1-F6EECF244321}">
                <p14:modId xmlns:p14="http://schemas.microsoft.com/office/powerpoint/2010/main" val="2679876305"/>
              </p:ext>
            </p:extLst>
          </p:nvPr>
        </p:nvGraphicFramePr>
        <p:xfrm>
          <a:off x="4568430" y="1934125"/>
          <a:ext cx="1485068" cy="330015"/>
        </p:xfrm>
        <a:graphic>
          <a:graphicData uri="http://schemas.openxmlformats.org/presentationml/2006/ole">
            <mc:AlternateContent xmlns:mc="http://schemas.openxmlformats.org/markup-compatibility/2006">
              <mc:Choice xmlns:v="urn:schemas-microsoft-com:vml" Requires="v">
                <p:oleObj spid="_x0000_s6169" name="Equation" r:id="rId3" imgW="1028700" imgH="228600" progId="Equation.3">
                  <p:embed/>
                </p:oleObj>
              </mc:Choice>
              <mc:Fallback>
                <p:oleObj name="Equation" r:id="rId3" imgW="1028700" imgH="228600" progId="Equation.3">
                  <p:embed/>
                  <p:pic>
                    <p:nvPicPr>
                      <p:cNvPr id="0" name=""/>
                      <p:cNvPicPr/>
                      <p:nvPr/>
                    </p:nvPicPr>
                    <p:blipFill>
                      <a:blip r:embed="rId4"/>
                      <a:stretch>
                        <a:fillRect/>
                      </a:stretch>
                    </p:blipFill>
                    <p:spPr>
                      <a:xfrm>
                        <a:off x="4568430" y="1934125"/>
                        <a:ext cx="1485068" cy="330015"/>
                      </a:xfrm>
                      <a:prstGeom prst="rect">
                        <a:avLst/>
                      </a:prstGeom>
                    </p:spPr>
                  </p:pic>
                </p:oleObj>
              </mc:Fallback>
            </mc:AlternateContent>
          </a:graphicData>
        </a:graphic>
      </p:graphicFrame>
      <p:pic>
        <p:nvPicPr>
          <p:cNvPr id="7" name="Immagine 6" descr="modello_galopp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27" y="1786970"/>
            <a:ext cx="3428571" cy="2490147"/>
          </a:xfrm>
          <a:prstGeom prst="rect">
            <a:avLst/>
          </a:prstGeom>
        </p:spPr>
      </p:pic>
      <p:graphicFrame>
        <p:nvGraphicFramePr>
          <p:cNvPr id="8" name="Oggetto 7"/>
          <p:cNvGraphicFramePr>
            <a:graphicFrameLocks noChangeAspect="1"/>
          </p:cNvGraphicFramePr>
          <p:nvPr>
            <p:extLst>
              <p:ext uri="{D42A27DB-BD31-4B8C-83A1-F6EECF244321}">
                <p14:modId xmlns:p14="http://schemas.microsoft.com/office/powerpoint/2010/main" val="1587498690"/>
              </p:ext>
            </p:extLst>
          </p:nvPr>
        </p:nvGraphicFramePr>
        <p:xfrm>
          <a:off x="5086941" y="2389999"/>
          <a:ext cx="1314077" cy="509205"/>
        </p:xfrm>
        <a:graphic>
          <a:graphicData uri="http://schemas.openxmlformats.org/presentationml/2006/ole">
            <mc:AlternateContent xmlns:mc="http://schemas.openxmlformats.org/markup-compatibility/2006">
              <mc:Choice xmlns:v="urn:schemas-microsoft-com:vml" Requires="v">
                <p:oleObj spid="_x0000_s6170" name="Equation" r:id="rId6" imgW="1016000" imgH="393700" progId="Equation.3">
                  <p:embed/>
                </p:oleObj>
              </mc:Choice>
              <mc:Fallback>
                <p:oleObj name="Equation" r:id="rId6" imgW="1016000" imgH="393700" progId="Equation.3">
                  <p:embed/>
                  <p:pic>
                    <p:nvPicPr>
                      <p:cNvPr id="0" name=""/>
                      <p:cNvPicPr/>
                      <p:nvPr/>
                    </p:nvPicPr>
                    <p:blipFill>
                      <a:blip r:embed="rId7"/>
                      <a:stretch>
                        <a:fillRect/>
                      </a:stretch>
                    </p:blipFill>
                    <p:spPr>
                      <a:xfrm>
                        <a:off x="5086941" y="2389999"/>
                        <a:ext cx="1314077" cy="509205"/>
                      </a:xfrm>
                      <a:prstGeom prst="rect">
                        <a:avLst/>
                      </a:prstGeom>
                    </p:spPr>
                  </p:pic>
                </p:oleObj>
              </mc:Fallback>
            </mc:AlternateContent>
          </a:graphicData>
        </a:graphic>
      </p:graphicFrame>
      <p:sp>
        <p:nvSpPr>
          <p:cNvPr id="9" name="CasellaDiTesto 8"/>
          <p:cNvSpPr txBox="1"/>
          <p:nvPr/>
        </p:nvSpPr>
        <p:spPr>
          <a:xfrm>
            <a:off x="4568430" y="3137325"/>
            <a:ext cx="4118369" cy="646331"/>
          </a:xfrm>
          <a:prstGeom prst="rect">
            <a:avLst/>
          </a:prstGeom>
          <a:noFill/>
        </p:spPr>
        <p:txBody>
          <a:bodyPr wrap="square" rtlCol="0">
            <a:spAutoFit/>
          </a:bodyPr>
          <a:lstStyle/>
          <a:p>
            <a:r>
              <a:rPr lang="it-IT" dirty="0" smtClean="0"/>
              <a:t>La soluzione </a:t>
            </a:r>
            <a:r>
              <a:rPr lang="it-IT" dirty="0" err="1" smtClean="0"/>
              <a:t>adimensionalizzata</a:t>
            </a:r>
            <a:r>
              <a:rPr lang="it-IT" dirty="0" smtClean="0"/>
              <a:t> è del tipo:</a:t>
            </a:r>
            <a:endParaRPr lang="it-IT" dirty="0"/>
          </a:p>
        </p:txBody>
      </p:sp>
      <p:graphicFrame>
        <p:nvGraphicFramePr>
          <p:cNvPr id="10" name="Oggetto 9"/>
          <p:cNvGraphicFramePr>
            <a:graphicFrameLocks noChangeAspect="1"/>
          </p:cNvGraphicFramePr>
          <p:nvPr>
            <p:extLst>
              <p:ext uri="{D42A27DB-BD31-4B8C-83A1-F6EECF244321}">
                <p14:modId xmlns:p14="http://schemas.microsoft.com/office/powerpoint/2010/main" val="196504511"/>
              </p:ext>
            </p:extLst>
          </p:nvPr>
        </p:nvGraphicFramePr>
        <p:xfrm>
          <a:off x="4568430" y="3914696"/>
          <a:ext cx="1485068" cy="319572"/>
        </p:xfrm>
        <a:graphic>
          <a:graphicData uri="http://schemas.openxmlformats.org/presentationml/2006/ole">
            <mc:AlternateContent xmlns:mc="http://schemas.openxmlformats.org/markup-compatibility/2006">
              <mc:Choice xmlns:v="urn:schemas-microsoft-com:vml" Requires="v">
                <p:oleObj spid="_x0000_s6171" name="Equation" r:id="rId8" imgW="1003300" imgH="215900" progId="Equation.3">
                  <p:embed/>
                </p:oleObj>
              </mc:Choice>
              <mc:Fallback>
                <p:oleObj name="Equation" r:id="rId8" imgW="1003300" imgH="215900" progId="Equation.3">
                  <p:embed/>
                  <p:pic>
                    <p:nvPicPr>
                      <p:cNvPr id="0" name=""/>
                      <p:cNvPicPr/>
                      <p:nvPr/>
                    </p:nvPicPr>
                    <p:blipFill>
                      <a:blip r:embed="rId9"/>
                      <a:stretch>
                        <a:fillRect/>
                      </a:stretch>
                    </p:blipFill>
                    <p:spPr>
                      <a:xfrm>
                        <a:off x="4568430" y="3914696"/>
                        <a:ext cx="1485068" cy="319572"/>
                      </a:xfrm>
                      <a:prstGeom prst="rect">
                        <a:avLst/>
                      </a:prstGeom>
                      <a:noFill/>
                    </p:spPr>
                  </p:pic>
                </p:oleObj>
              </mc:Fallback>
            </mc:AlternateContent>
          </a:graphicData>
        </a:graphic>
      </p:graphicFrame>
      <p:sp>
        <p:nvSpPr>
          <p:cNvPr id="11" name="CasellaDiTesto 10"/>
          <p:cNvSpPr txBox="1"/>
          <p:nvPr/>
        </p:nvSpPr>
        <p:spPr>
          <a:xfrm>
            <a:off x="678526" y="4393647"/>
            <a:ext cx="8008273" cy="369332"/>
          </a:xfrm>
          <a:prstGeom prst="rect">
            <a:avLst/>
          </a:prstGeom>
          <a:noFill/>
        </p:spPr>
        <p:txBody>
          <a:bodyPr wrap="square" rtlCol="0">
            <a:spAutoFit/>
          </a:bodyPr>
          <a:lstStyle/>
          <a:p>
            <a:r>
              <a:rPr lang="it-IT" dirty="0" smtClean="0"/>
              <a:t>Inserita nell’equazione del moto e fatte tutte le approssimazioni necessarie, darà:</a:t>
            </a:r>
            <a:endParaRPr lang="it-IT" dirty="0"/>
          </a:p>
        </p:txBody>
      </p:sp>
      <p:pic>
        <p:nvPicPr>
          <p:cNvPr id="13" name="Immagine 12" descr="eq_galopp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298" y="5072435"/>
            <a:ext cx="6705600" cy="711200"/>
          </a:xfrm>
          <a:prstGeom prst="rect">
            <a:avLst/>
          </a:prstGeom>
        </p:spPr>
      </p:pic>
      <p:sp>
        <p:nvSpPr>
          <p:cNvPr id="14" name="CasellaDiTesto 13"/>
          <p:cNvSpPr txBox="1"/>
          <p:nvPr/>
        </p:nvSpPr>
        <p:spPr>
          <a:xfrm>
            <a:off x="678526" y="5991690"/>
            <a:ext cx="2107856" cy="369332"/>
          </a:xfrm>
          <a:prstGeom prst="rect">
            <a:avLst/>
          </a:prstGeom>
          <a:noFill/>
        </p:spPr>
        <p:txBody>
          <a:bodyPr wrap="none" rtlCol="0">
            <a:spAutoFit/>
          </a:bodyPr>
          <a:lstStyle/>
          <a:p>
            <a:r>
              <a:rPr lang="it-IT" dirty="0" smtClean="0"/>
              <a:t>Ponendo </a:t>
            </a:r>
            <a:r>
              <a:rPr lang="it-IT" i="1" dirty="0" err="1" smtClean="0"/>
              <a:t>R</a:t>
            </a:r>
            <a:r>
              <a:rPr lang="it-IT" i="1" dirty="0" smtClean="0"/>
              <a:t>=Y</a:t>
            </a:r>
            <a:r>
              <a:rPr lang="it-IT" i="1" baseline="30000" dirty="0" smtClean="0"/>
              <a:t>2</a:t>
            </a:r>
            <a:r>
              <a:rPr lang="it-IT" i="1" dirty="0" smtClean="0"/>
              <a:t>, </a:t>
            </a:r>
            <a:r>
              <a:rPr lang="it-IT" dirty="0" smtClean="0"/>
              <a:t>si ha:</a:t>
            </a:r>
            <a:endParaRPr lang="it-IT" dirty="0"/>
          </a:p>
        </p:txBody>
      </p:sp>
      <p:graphicFrame>
        <p:nvGraphicFramePr>
          <p:cNvPr id="15" name="Oggetto 14"/>
          <p:cNvGraphicFramePr>
            <a:graphicFrameLocks noChangeAspect="1"/>
          </p:cNvGraphicFramePr>
          <p:nvPr>
            <p:extLst>
              <p:ext uri="{D42A27DB-BD31-4B8C-83A1-F6EECF244321}">
                <p14:modId xmlns:p14="http://schemas.microsoft.com/office/powerpoint/2010/main" val="765323461"/>
              </p:ext>
            </p:extLst>
          </p:nvPr>
        </p:nvGraphicFramePr>
        <p:xfrm>
          <a:off x="3524250" y="5885830"/>
          <a:ext cx="2529248" cy="475192"/>
        </p:xfrm>
        <a:graphic>
          <a:graphicData uri="http://schemas.openxmlformats.org/presentationml/2006/ole">
            <mc:AlternateContent xmlns:mc="http://schemas.openxmlformats.org/markup-compatibility/2006">
              <mc:Choice xmlns:v="urn:schemas-microsoft-com:vml" Requires="v">
                <p:oleObj spid="_x0000_s6172" name="Equation" r:id="rId11" imgW="2095500" imgH="393700" progId="Equation.3">
                  <p:embed/>
                </p:oleObj>
              </mc:Choice>
              <mc:Fallback>
                <p:oleObj name="Equation" r:id="rId11" imgW="2095500" imgH="393700" progId="Equation.3">
                  <p:embed/>
                  <p:pic>
                    <p:nvPicPr>
                      <p:cNvPr id="0" name=""/>
                      <p:cNvPicPr/>
                      <p:nvPr/>
                    </p:nvPicPr>
                    <p:blipFill>
                      <a:blip r:embed="rId12"/>
                      <a:stretch>
                        <a:fillRect/>
                      </a:stretch>
                    </p:blipFill>
                    <p:spPr>
                      <a:xfrm>
                        <a:off x="3524250" y="5885830"/>
                        <a:ext cx="2529248" cy="475192"/>
                      </a:xfrm>
                      <a:prstGeom prst="rect">
                        <a:avLst/>
                      </a:prstGeom>
                      <a:ln>
                        <a:solidFill>
                          <a:srgbClr val="FF0000"/>
                        </a:solidFill>
                      </a:ln>
                    </p:spPr>
                  </p:pic>
                </p:oleObj>
              </mc:Fallback>
            </mc:AlternateContent>
          </a:graphicData>
        </a:graphic>
      </p:graphicFrame>
    </p:spTree>
    <p:extLst>
      <p:ext uri="{BB962C8B-B14F-4D97-AF65-F5344CB8AC3E}">
        <p14:creationId xmlns:p14="http://schemas.microsoft.com/office/powerpoint/2010/main" val="2914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p:tgtEl>
                                          <p:spTgt spid="11"/>
                                        </p:tgtEl>
                                        <p:attrNameLst>
                                          <p:attrName>ppt_x</p:attrName>
                                        </p:attrNameLst>
                                      </p:cBhvr>
                                      <p:tavLst>
                                        <p:tav tm="0">
                                          <p:val>
                                            <p:strVal val="#ppt_x-#ppt_w*1.125000"/>
                                          </p:val>
                                        </p:tav>
                                        <p:tav tm="100000">
                                          <p:val>
                                            <p:strVal val="#ppt_x"/>
                                          </p:val>
                                        </p:tav>
                                      </p:tavLst>
                                    </p:anim>
                                    <p:animEffect transition="in" filter="wipe(righ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out)">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p:tgtEl>
                                          <p:spTgt spid="14"/>
                                        </p:tgtEl>
                                        <p:attrNameLst>
                                          <p:attrName>ppt_x</p:attrName>
                                        </p:attrNameLst>
                                      </p:cBhvr>
                                      <p:tavLst>
                                        <p:tav tm="0">
                                          <p:val>
                                            <p:strVal val="#ppt_x-#ppt_w*1.125000"/>
                                          </p:val>
                                        </p:tav>
                                        <p:tav tm="100000">
                                          <p:val>
                                            <p:strVal val="#ppt_x"/>
                                          </p:val>
                                        </p:tav>
                                      </p:tavLst>
                                    </p:anim>
                                    <p:animEffect transition="in" filter="wipe(righ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500" fill="hold"/>
                                        <p:tgtEl>
                                          <p:spTgt spid="15"/>
                                        </p:tgtEl>
                                        <p:attrNameLst>
                                          <p:attrName>ppt_x</p:attrName>
                                        </p:attrNameLst>
                                      </p:cBhvr>
                                      <p:tavLst>
                                        <p:tav tm="0">
                                          <p:val>
                                            <p:strVal val="#ppt_x"/>
                                          </p:val>
                                        </p:tav>
                                        <p:tav tm="100000">
                                          <p:val>
                                            <p:strVal val="#ppt_x"/>
                                          </p:val>
                                        </p:tav>
                                      </p:tavLst>
                                    </p:anim>
                                    <p:anim calcmode="lin" valueType="num">
                                      <p:cBhvr additive="base">
                                        <p:cTn id="5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nodeType="clickEffect">
                                  <p:stCondLst>
                                    <p:cond delay="0"/>
                                  </p:stCondLst>
                                  <p:childTnLst>
                                    <p:animScale>
                                      <p:cBhvr>
                                        <p:cTn id="63"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3662091957"/>
              </p:ext>
            </p:extLst>
          </p:nvPr>
        </p:nvGraphicFramePr>
        <p:xfrm>
          <a:off x="4431714" y="1454839"/>
          <a:ext cx="2128837" cy="338137"/>
        </p:xfrm>
        <a:graphic>
          <a:graphicData uri="http://schemas.openxmlformats.org/presentationml/2006/ole">
            <mc:AlternateContent xmlns:mc="http://schemas.openxmlformats.org/markup-compatibility/2006">
              <mc:Choice xmlns:v="urn:schemas-microsoft-com:vml" Requires="v">
                <p:oleObj spid="_x0000_s7184" name="Equation" r:id="rId3" imgW="1358900" imgH="215900" progId="Equation.3">
                  <p:embed/>
                </p:oleObj>
              </mc:Choice>
              <mc:Fallback>
                <p:oleObj name="Equation" r:id="rId3" imgW="1358900" imgH="215900" progId="Equation.3">
                  <p:embed/>
                  <p:pic>
                    <p:nvPicPr>
                      <p:cNvPr id="0" name=""/>
                      <p:cNvPicPr/>
                      <p:nvPr/>
                    </p:nvPicPr>
                    <p:blipFill>
                      <a:blip r:embed="rId4"/>
                      <a:stretch>
                        <a:fillRect/>
                      </a:stretch>
                    </p:blipFill>
                    <p:spPr>
                      <a:xfrm>
                        <a:off x="4431714" y="1454839"/>
                        <a:ext cx="2128837" cy="338137"/>
                      </a:xfrm>
                      <a:prstGeom prst="rect">
                        <a:avLst/>
                      </a:prstGeom>
                      <a:ln>
                        <a:noFill/>
                      </a:ln>
                    </p:spPr>
                  </p:pic>
                </p:oleObj>
              </mc:Fallback>
            </mc:AlternateContent>
          </a:graphicData>
        </a:graphic>
      </p:graphicFrame>
      <p:sp>
        <p:nvSpPr>
          <p:cNvPr id="4" name="CasellaDiTesto 3"/>
          <p:cNvSpPr txBox="1"/>
          <p:nvPr/>
        </p:nvSpPr>
        <p:spPr>
          <a:xfrm>
            <a:off x="414146" y="1435797"/>
            <a:ext cx="3744985" cy="369332"/>
          </a:xfrm>
          <a:prstGeom prst="rect">
            <a:avLst/>
          </a:prstGeom>
          <a:noFill/>
        </p:spPr>
        <p:txBody>
          <a:bodyPr wrap="none" rtlCol="0">
            <a:spAutoFit/>
          </a:bodyPr>
          <a:lstStyle/>
          <a:p>
            <a:r>
              <a:rPr lang="it-IT" dirty="0" smtClean="0"/>
              <a:t>Le ampiezze sono stazionarie quando:</a:t>
            </a:r>
            <a:endParaRPr lang="it-IT" dirty="0"/>
          </a:p>
        </p:txBody>
      </p:sp>
      <p:graphicFrame>
        <p:nvGraphicFramePr>
          <p:cNvPr id="5" name="Oggetto 4"/>
          <p:cNvGraphicFramePr>
            <a:graphicFrameLocks noChangeAspect="1"/>
          </p:cNvGraphicFramePr>
          <p:nvPr>
            <p:extLst>
              <p:ext uri="{D42A27DB-BD31-4B8C-83A1-F6EECF244321}">
                <p14:modId xmlns:p14="http://schemas.microsoft.com/office/powerpoint/2010/main" val="3710969982"/>
              </p:ext>
            </p:extLst>
          </p:nvPr>
        </p:nvGraphicFramePr>
        <p:xfrm>
          <a:off x="2972055" y="681066"/>
          <a:ext cx="3208809" cy="602867"/>
        </p:xfrm>
        <a:graphic>
          <a:graphicData uri="http://schemas.openxmlformats.org/presentationml/2006/ole">
            <mc:AlternateContent xmlns:mc="http://schemas.openxmlformats.org/markup-compatibility/2006">
              <mc:Choice xmlns:v="urn:schemas-microsoft-com:vml" Requires="v">
                <p:oleObj spid="_x0000_s7185" name="Equation" r:id="rId5" imgW="2095500" imgH="393700" progId="Equation.3">
                  <p:embed/>
                </p:oleObj>
              </mc:Choice>
              <mc:Fallback>
                <p:oleObj name="Equation" r:id="rId5" imgW="2095500" imgH="393700" progId="Equation.3">
                  <p:embed/>
                  <p:pic>
                    <p:nvPicPr>
                      <p:cNvPr id="0" name=""/>
                      <p:cNvPicPr/>
                      <p:nvPr/>
                    </p:nvPicPr>
                    <p:blipFill>
                      <a:blip r:embed="rId6"/>
                      <a:stretch>
                        <a:fillRect/>
                      </a:stretch>
                    </p:blipFill>
                    <p:spPr>
                      <a:xfrm>
                        <a:off x="2972055" y="681066"/>
                        <a:ext cx="3208809" cy="602867"/>
                      </a:xfrm>
                      <a:prstGeom prst="rect">
                        <a:avLst/>
                      </a:prstGeom>
                      <a:ln>
                        <a:solidFill>
                          <a:srgbClr val="FF0000"/>
                        </a:solidFill>
                      </a:ln>
                    </p:spPr>
                  </p:pic>
                </p:oleObj>
              </mc:Fallback>
            </mc:AlternateContent>
          </a:graphicData>
        </a:graphic>
      </p:graphicFrame>
      <p:sp>
        <p:nvSpPr>
          <p:cNvPr id="6" name="CasellaDiTesto 5"/>
          <p:cNvSpPr txBox="1"/>
          <p:nvPr/>
        </p:nvSpPr>
        <p:spPr>
          <a:xfrm>
            <a:off x="414146" y="1996640"/>
            <a:ext cx="3658198" cy="369332"/>
          </a:xfrm>
          <a:prstGeom prst="rect">
            <a:avLst/>
          </a:prstGeom>
          <a:noFill/>
        </p:spPr>
        <p:txBody>
          <a:bodyPr wrap="none" rtlCol="0">
            <a:spAutoFit/>
          </a:bodyPr>
          <a:lstStyle/>
          <a:p>
            <a:r>
              <a:rPr lang="it-IT" dirty="0" smtClean="0"/>
              <a:t>In </a:t>
            </a:r>
            <a:r>
              <a:rPr lang="it-IT" i="1" dirty="0" err="1" smtClean="0"/>
              <a:t>R</a:t>
            </a:r>
            <a:r>
              <a:rPr lang="it-IT" dirty="0" smtClean="0"/>
              <a:t>=0, la soluzione è stabile quando:</a:t>
            </a:r>
            <a:endParaRPr lang="it-IT" dirty="0"/>
          </a:p>
        </p:txBody>
      </p:sp>
      <p:graphicFrame>
        <p:nvGraphicFramePr>
          <p:cNvPr id="7" name="Oggetto 6"/>
          <p:cNvGraphicFramePr>
            <a:graphicFrameLocks noChangeAspect="1"/>
          </p:cNvGraphicFramePr>
          <p:nvPr>
            <p:extLst>
              <p:ext uri="{D42A27DB-BD31-4B8C-83A1-F6EECF244321}">
                <p14:modId xmlns:p14="http://schemas.microsoft.com/office/powerpoint/2010/main" val="2618593451"/>
              </p:ext>
            </p:extLst>
          </p:nvPr>
        </p:nvGraphicFramePr>
        <p:xfrm>
          <a:off x="4431713" y="1836162"/>
          <a:ext cx="1093801" cy="529810"/>
        </p:xfrm>
        <a:graphic>
          <a:graphicData uri="http://schemas.openxmlformats.org/presentationml/2006/ole">
            <mc:AlternateContent xmlns:mc="http://schemas.openxmlformats.org/markup-compatibility/2006">
              <mc:Choice xmlns:v="urn:schemas-microsoft-com:vml" Requires="v">
                <p:oleObj spid="_x0000_s7186" name="Equation" r:id="rId7" imgW="812800" imgH="393700" progId="Equation.3">
                  <p:embed/>
                </p:oleObj>
              </mc:Choice>
              <mc:Fallback>
                <p:oleObj name="Equation" r:id="rId7" imgW="812800" imgH="393700" progId="Equation.3">
                  <p:embed/>
                  <p:pic>
                    <p:nvPicPr>
                      <p:cNvPr id="0" name=""/>
                      <p:cNvPicPr/>
                      <p:nvPr/>
                    </p:nvPicPr>
                    <p:blipFill>
                      <a:blip r:embed="rId8"/>
                      <a:stretch>
                        <a:fillRect/>
                      </a:stretch>
                    </p:blipFill>
                    <p:spPr>
                      <a:xfrm>
                        <a:off x="4431713" y="1836162"/>
                        <a:ext cx="1093801" cy="529810"/>
                      </a:xfrm>
                      <a:prstGeom prst="rect">
                        <a:avLst/>
                      </a:prstGeom>
                    </p:spPr>
                  </p:pic>
                </p:oleObj>
              </mc:Fallback>
            </mc:AlternateContent>
          </a:graphicData>
        </a:graphic>
      </p:graphicFrame>
      <p:pic>
        <p:nvPicPr>
          <p:cNvPr id="8" name="Immagine 7" descr="diagramma fasi.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7732" y="2365972"/>
            <a:ext cx="5486034" cy="4321776"/>
          </a:xfrm>
          <a:prstGeom prst="rect">
            <a:avLst/>
          </a:prstGeom>
        </p:spPr>
      </p:pic>
      <p:pic>
        <p:nvPicPr>
          <p:cNvPr id="9" name="Immagine 8" descr="diagramma_galopp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1685" y="2365972"/>
            <a:ext cx="6581928" cy="4321776"/>
          </a:xfrm>
          <a:prstGeom prst="rect">
            <a:avLst/>
          </a:prstGeom>
        </p:spPr>
      </p:pic>
    </p:spTree>
    <p:extLst>
      <p:ext uri="{BB962C8B-B14F-4D97-AF65-F5344CB8AC3E}">
        <p14:creationId xmlns:p14="http://schemas.microsoft.com/office/powerpoint/2010/main" val="305121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ppt_x</p:attrName>
                                        </p:attrNameLst>
                                      </p:cBhvr>
                                      <p:tavLst>
                                        <p:tav tm="0">
                                          <p:val>
                                            <p:strVal val="#ppt_x-#ppt_w*1.125000"/>
                                          </p:val>
                                        </p:tav>
                                        <p:tav tm="100000">
                                          <p:val>
                                            <p:strVal val="#ppt_x"/>
                                          </p:val>
                                        </p:tav>
                                      </p:tavLst>
                                    </p:anim>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p:tgtEl>
                                          <p:spTgt spid="7"/>
                                        </p:tgtEl>
                                        <p:attrNameLst>
                                          <p:attrName>ppt_x</p:attrName>
                                        </p:attrNameLst>
                                      </p:cBhvr>
                                      <p:tavLst>
                                        <p:tav tm="0">
                                          <p:val>
                                            <p:strVal val="#ppt_x-#ppt_w*1.125000"/>
                                          </p:val>
                                        </p:tav>
                                        <p:tav tm="100000">
                                          <p:val>
                                            <p:strVal val="#ppt_x"/>
                                          </p:val>
                                        </p:tav>
                                      </p:tavLst>
                                    </p:anim>
                                    <p:animEffect transition="in" filter="wipe(righ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dirty="0" smtClean="0"/>
              <a:t>Sperimentazione in galleria del vento del DICCA</a:t>
            </a:r>
            <a:endParaRPr lang="it-IT" dirty="0"/>
          </a:p>
        </p:txBody>
      </p:sp>
      <p:sp>
        <p:nvSpPr>
          <p:cNvPr id="3" name="CasellaDiTesto 2"/>
          <p:cNvSpPr txBox="1"/>
          <p:nvPr/>
        </p:nvSpPr>
        <p:spPr>
          <a:xfrm>
            <a:off x="3139533" y="1974220"/>
            <a:ext cx="2887366" cy="369332"/>
          </a:xfrm>
          <a:prstGeom prst="rect">
            <a:avLst/>
          </a:prstGeom>
          <a:noFill/>
        </p:spPr>
        <p:txBody>
          <a:bodyPr wrap="none" rtlCol="0">
            <a:spAutoFit/>
          </a:bodyPr>
          <a:lstStyle/>
          <a:p>
            <a:r>
              <a:rPr lang="it-IT" dirty="0" smtClean="0"/>
              <a:t>Il lavoro si è diviso in tre fasi:</a:t>
            </a:r>
            <a:endParaRPr lang="it-IT" dirty="0"/>
          </a:p>
        </p:txBody>
      </p:sp>
      <p:sp>
        <p:nvSpPr>
          <p:cNvPr id="5" name="CasellaDiTesto 4"/>
          <p:cNvSpPr txBox="1"/>
          <p:nvPr/>
        </p:nvSpPr>
        <p:spPr>
          <a:xfrm>
            <a:off x="966341" y="4279779"/>
            <a:ext cx="1426179" cy="369332"/>
          </a:xfrm>
          <a:prstGeom prst="rect">
            <a:avLst/>
          </a:prstGeom>
          <a:noFill/>
        </p:spPr>
        <p:txBody>
          <a:bodyPr wrap="none" rtlCol="0">
            <a:spAutoFit/>
          </a:bodyPr>
          <a:lstStyle/>
          <a:p>
            <a:r>
              <a:rPr lang="it-IT" dirty="0" smtClean="0"/>
              <a:t>preparazione</a:t>
            </a:r>
            <a:endParaRPr lang="it-IT" dirty="0"/>
          </a:p>
        </p:txBody>
      </p:sp>
      <p:sp>
        <p:nvSpPr>
          <p:cNvPr id="6" name="CasellaDiTesto 5"/>
          <p:cNvSpPr txBox="1"/>
          <p:nvPr/>
        </p:nvSpPr>
        <p:spPr>
          <a:xfrm>
            <a:off x="3713509" y="4762979"/>
            <a:ext cx="1754958" cy="369332"/>
          </a:xfrm>
          <a:prstGeom prst="rect">
            <a:avLst/>
          </a:prstGeom>
          <a:noFill/>
        </p:spPr>
        <p:txBody>
          <a:bodyPr wrap="none" rtlCol="0">
            <a:spAutoFit/>
          </a:bodyPr>
          <a:lstStyle/>
          <a:p>
            <a:r>
              <a:rPr lang="it-IT" dirty="0" smtClean="0"/>
              <a:t>sperimentazione</a:t>
            </a:r>
            <a:endParaRPr lang="it-IT" dirty="0"/>
          </a:p>
        </p:txBody>
      </p:sp>
      <p:sp>
        <p:nvSpPr>
          <p:cNvPr id="7" name="CasellaDiTesto 6"/>
          <p:cNvSpPr txBox="1"/>
          <p:nvPr/>
        </p:nvSpPr>
        <p:spPr>
          <a:xfrm>
            <a:off x="7233751" y="4279779"/>
            <a:ext cx="776287" cy="369332"/>
          </a:xfrm>
          <a:prstGeom prst="rect">
            <a:avLst/>
          </a:prstGeom>
          <a:noFill/>
        </p:spPr>
        <p:txBody>
          <a:bodyPr wrap="none" rtlCol="0">
            <a:spAutoFit/>
          </a:bodyPr>
          <a:lstStyle/>
          <a:p>
            <a:r>
              <a:rPr lang="it-IT" dirty="0" smtClean="0"/>
              <a:t>analisi</a:t>
            </a:r>
            <a:endParaRPr lang="it-IT" dirty="0"/>
          </a:p>
        </p:txBody>
      </p:sp>
      <p:sp>
        <p:nvSpPr>
          <p:cNvPr id="8" name="Freccia giù 7"/>
          <p:cNvSpPr/>
          <p:nvPr/>
        </p:nvSpPr>
        <p:spPr>
          <a:xfrm>
            <a:off x="4403752" y="2609284"/>
            <a:ext cx="358926" cy="2153695"/>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9" name="Freccia sinistra 8"/>
          <p:cNvSpPr/>
          <p:nvPr/>
        </p:nvSpPr>
        <p:spPr>
          <a:xfrm rot="18742113">
            <a:off x="1588625" y="3332638"/>
            <a:ext cx="2088153" cy="294604"/>
          </a:xfrm>
          <a:prstGeom prst="lef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0" name="Freccia destra 9"/>
          <p:cNvSpPr/>
          <p:nvPr/>
        </p:nvSpPr>
        <p:spPr>
          <a:xfrm rot="2536485">
            <a:off x="5524698" y="3320869"/>
            <a:ext cx="2243420" cy="330453"/>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1" name="CasellaDiTesto 10"/>
          <p:cNvSpPr txBox="1"/>
          <p:nvPr/>
        </p:nvSpPr>
        <p:spPr>
          <a:xfrm>
            <a:off x="2968047" y="5453266"/>
            <a:ext cx="1556836" cy="923330"/>
          </a:xfrm>
          <a:prstGeom prst="rect">
            <a:avLst/>
          </a:prstGeom>
          <a:noFill/>
        </p:spPr>
        <p:txBody>
          <a:bodyPr wrap="none" rtlCol="0">
            <a:spAutoFit/>
          </a:bodyPr>
          <a:lstStyle/>
          <a:p>
            <a:r>
              <a:rPr lang="it-IT" dirty="0" smtClean="0"/>
              <a:t>In flusso:</a:t>
            </a:r>
          </a:p>
          <a:p>
            <a:pPr marL="285750" indent="-285750">
              <a:buFont typeface="Arial"/>
              <a:buChar char="•"/>
            </a:pPr>
            <a:r>
              <a:rPr lang="it-IT" dirty="0"/>
              <a:t>o</a:t>
            </a:r>
            <a:r>
              <a:rPr lang="it-IT" dirty="0" smtClean="0"/>
              <a:t>mogeneo</a:t>
            </a:r>
            <a:endParaRPr lang="it-IT" dirty="0" smtClean="0"/>
          </a:p>
          <a:p>
            <a:pPr marL="285750" indent="-285750">
              <a:buFont typeface="Arial"/>
              <a:buChar char="•"/>
            </a:pPr>
            <a:r>
              <a:rPr lang="it-IT" dirty="0" smtClean="0"/>
              <a:t>turbolento</a:t>
            </a:r>
            <a:endParaRPr lang="it-IT" dirty="0"/>
          </a:p>
        </p:txBody>
      </p:sp>
      <p:sp>
        <p:nvSpPr>
          <p:cNvPr id="12" name="CasellaDiTesto 11"/>
          <p:cNvSpPr txBox="1"/>
          <p:nvPr/>
        </p:nvSpPr>
        <p:spPr>
          <a:xfrm>
            <a:off x="4967561" y="5453266"/>
            <a:ext cx="2118676" cy="369332"/>
          </a:xfrm>
          <a:prstGeom prst="rect">
            <a:avLst/>
          </a:prstGeom>
          <a:noFill/>
        </p:spPr>
        <p:txBody>
          <a:bodyPr wrap="none" rtlCol="0">
            <a:spAutoFit/>
          </a:bodyPr>
          <a:lstStyle/>
          <a:p>
            <a:r>
              <a:rPr lang="it-IT" dirty="0" smtClean="0"/>
              <a:t>Con e senza magneti</a:t>
            </a:r>
            <a:endParaRPr lang="it-IT" dirty="0"/>
          </a:p>
        </p:txBody>
      </p:sp>
      <p:sp>
        <p:nvSpPr>
          <p:cNvPr id="13" name="Freccia giù 12"/>
          <p:cNvSpPr/>
          <p:nvPr/>
        </p:nvSpPr>
        <p:spPr>
          <a:xfrm>
            <a:off x="4272606" y="5132311"/>
            <a:ext cx="621219" cy="445207"/>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4" name="Cornice 3"/>
          <p:cNvSpPr/>
          <p:nvPr/>
        </p:nvSpPr>
        <p:spPr>
          <a:xfrm>
            <a:off x="966341" y="4279779"/>
            <a:ext cx="1559162" cy="369332"/>
          </a:xfrm>
          <a:prstGeom prst="frame">
            <a:avLst>
              <a:gd name="adj1" fmla="val 0"/>
            </a:avLst>
          </a:prstGeom>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160038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p:tgtEl>
                                          <p:spTgt spid="13"/>
                                        </p:tgtEl>
                                        <p:attrNameLst>
                                          <p:attrName>ppt_y</p:attrName>
                                        </p:attrNameLst>
                                      </p:cBhvr>
                                      <p:tavLst>
                                        <p:tav tm="0">
                                          <p:val>
                                            <p:strVal val="#ppt_y-#ppt_h*1.125000"/>
                                          </p:val>
                                        </p:tav>
                                        <p:tav tm="100000">
                                          <p:val>
                                            <p:strVal val="#ppt_y"/>
                                          </p:val>
                                        </p:tav>
                                      </p:tavLst>
                                    </p:anim>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barn(inVertical)">
                                      <p:cBhvr>
                                        <p:cTn id="51" dur="5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 calcmode="lin" valueType="num">
                                      <p:cBhvr additive="base">
                                        <p:cTn id="56" dur="500"/>
                                        <p:tgtEl>
                                          <p:spTgt spid="11">
                                            <p:txEl>
                                              <p:pRg st="1" end="1"/>
                                            </p:txEl>
                                          </p:spTgt>
                                        </p:tgtEl>
                                        <p:attrNameLst>
                                          <p:attrName>ppt_x</p:attrName>
                                        </p:attrNameLst>
                                      </p:cBhvr>
                                      <p:tavLst>
                                        <p:tav tm="0">
                                          <p:val>
                                            <p:strVal val="#ppt_x-#ppt_w*1.125000"/>
                                          </p:val>
                                        </p:tav>
                                        <p:tav tm="100000">
                                          <p:val>
                                            <p:strVal val="#ppt_x"/>
                                          </p:val>
                                        </p:tav>
                                      </p:tavLst>
                                    </p:anim>
                                    <p:animEffect transition="in" filter="wipe(right)">
                                      <p:cBhvr>
                                        <p:cTn id="57" dur="500"/>
                                        <p:tgtEl>
                                          <p:spTgt spid="1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8" fill="hold" nodeType="clickEffect">
                                  <p:stCondLst>
                                    <p:cond delay="0"/>
                                  </p:stCondLst>
                                  <p:childTnLst>
                                    <p:set>
                                      <p:cBhvr>
                                        <p:cTn id="61" dur="1" fill="hold">
                                          <p:stCondLst>
                                            <p:cond delay="0"/>
                                          </p:stCondLst>
                                        </p:cTn>
                                        <p:tgtEl>
                                          <p:spTgt spid="11">
                                            <p:txEl>
                                              <p:pRg st="2" end="2"/>
                                            </p:txEl>
                                          </p:spTgt>
                                        </p:tgtEl>
                                        <p:attrNameLst>
                                          <p:attrName>style.visibility</p:attrName>
                                        </p:attrNameLst>
                                      </p:cBhvr>
                                      <p:to>
                                        <p:strVal val="visible"/>
                                      </p:to>
                                    </p:set>
                                    <p:anim calcmode="lin" valueType="num">
                                      <p:cBhvr additive="base">
                                        <p:cTn id="62" dur="500"/>
                                        <p:tgtEl>
                                          <p:spTgt spid="11">
                                            <p:txEl>
                                              <p:pRg st="2" end="2"/>
                                            </p:txEl>
                                          </p:spTgt>
                                        </p:tgtEl>
                                        <p:attrNameLst>
                                          <p:attrName>ppt_x</p:attrName>
                                        </p:attrNameLst>
                                      </p:cBhvr>
                                      <p:tavLst>
                                        <p:tav tm="0">
                                          <p:val>
                                            <p:strVal val="#ppt_x-#ppt_w*1.125000"/>
                                          </p:val>
                                        </p:tav>
                                        <p:tav tm="100000">
                                          <p:val>
                                            <p:strVal val="#ppt_x"/>
                                          </p:val>
                                        </p:tav>
                                      </p:tavLst>
                                    </p:anim>
                                    <p:animEffect transition="in" filter="wipe(right)">
                                      <p:cBhvr>
                                        <p:cTn id="63" dur="500"/>
                                        <p:tgtEl>
                                          <p:spTgt spid="11">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inVertical)">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1"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p:tgtEl>
                                          <p:spTgt spid="10"/>
                                        </p:tgtEl>
                                        <p:attrNameLst>
                                          <p:attrName>ppt_y</p:attrName>
                                        </p:attrNameLst>
                                      </p:cBhvr>
                                      <p:tavLst>
                                        <p:tav tm="0">
                                          <p:val>
                                            <p:strVal val="#ppt_y-#ppt_h*1.125000"/>
                                          </p:val>
                                        </p:tav>
                                        <p:tav tm="100000">
                                          <p:val>
                                            <p:strVal val="#ppt_y"/>
                                          </p:val>
                                        </p:tav>
                                      </p:tavLst>
                                    </p:anim>
                                    <p:animEffect transition="in" filter="wipe(down)">
                                      <p:cBhvr>
                                        <p:cTn id="74" dur="5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7">
                                            <p:txEl>
                                              <p:pRg st="0" end="0"/>
                                            </p:txEl>
                                          </p:spTgt>
                                        </p:tgtEl>
                                        <p:attrNameLst>
                                          <p:attrName>style.visibility</p:attrName>
                                        </p:attrNameLst>
                                      </p:cBhvr>
                                      <p:to>
                                        <p:strVal val="visible"/>
                                      </p:to>
                                    </p:set>
                                    <p:anim calcmode="lin" valueType="num">
                                      <p:cBhvr>
                                        <p:cTn id="79"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81" dur="500"/>
                                        <p:tgtEl>
                                          <p:spTgt spid="7">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ntr" presetSubtype="1" fill="hold" grpId="1"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heel(1)">
                                      <p:cBhvr>
                                        <p:cTn id="8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animBg="1"/>
      <p:bldP spid="9" grpId="0" animBg="1"/>
      <p:bldP spid="10" grpId="0" animBg="1"/>
      <p:bldP spid="12" grpId="0"/>
      <p:bldP spid="13"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Preparazione </a:t>
            </a:r>
            <a:endParaRPr lang="it-IT" dirty="0"/>
          </a:p>
        </p:txBody>
      </p:sp>
      <p:pic>
        <p:nvPicPr>
          <p:cNvPr id="3" name="Immagine 2" descr="IMG_0187.jpg"/>
          <p:cNvPicPr>
            <a:picLocks noChangeAspect="1"/>
          </p:cNvPicPr>
          <p:nvPr/>
        </p:nvPicPr>
        <p:blipFill rotWithShape="1">
          <a:blip r:embed="rId2">
            <a:extLst>
              <a:ext uri="{28A0092B-C50C-407E-A947-70E740481C1C}">
                <a14:useLocalDpi xmlns:a14="http://schemas.microsoft.com/office/drawing/2010/main" val="0"/>
              </a:ext>
            </a:extLst>
          </a:blip>
          <a:srcRect l="20080" t="8640" r="10417" b="8510"/>
          <a:stretch/>
        </p:blipFill>
        <p:spPr>
          <a:xfrm>
            <a:off x="1449512" y="1417638"/>
            <a:ext cx="6355416" cy="5030849"/>
          </a:xfrm>
          <a:prstGeom prst="rect">
            <a:avLst/>
          </a:prstGeom>
        </p:spPr>
      </p:pic>
      <p:cxnSp>
        <p:nvCxnSpPr>
          <p:cNvPr id="5" name="Connettore 2 4"/>
          <p:cNvCxnSpPr/>
          <p:nvPr/>
        </p:nvCxnSpPr>
        <p:spPr>
          <a:xfrm flipV="1">
            <a:off x="2981852" y="5259986"/>
            <a:ext cx="745463" cy="73170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Freccia destra 6"/>
          <p:cNvSpPr/>
          <p:nvPr/>
        </p:nvSpPr>
        <p:spPr>
          <a:xfrm rot="20798488">
            <a:off x="4695485" y="3054536"/>
            <a:ext cx="1862268" cy="3136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8" name="Immagine 7" descr="sonda_cob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84" y="1417638"/>
            <a:ext cx="3099500" cy="2324625"/>
          </a:xfrm>
          <a:prstGeom prst="rect">
            <a:avLst/>
          </a:prstGeom>
        </p:spPr>
      </p:pic>
      <p:pic>
        <p:nvPicPr>
          <p:cNvPr id="9" name="Immagine 8" descr="tubo_pito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026" y="1417638"/>
            <a:ext cx="1834774" cy="2444333"/>
          </a:xfrm>
          <a:prstGeom prst="rect">
            <a:avLst/>
          </a:prstGeom>
        </p:spPr>
      </p:pic>
      <p:sp>
        <p:nvSpPr>
          <p:cNvPr id="10" name="Freccia sinistra 9"/>
          <p:cNvSpPr/>
          <p:nvPr/>
        </p:nvSpPr>
        <p:spPr>
          <a:xfrm>
            <a:off x="3478827" y="3327183"/>
            <a:ext cx="828292" cy="25190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2" name="Connettore 2 11"/>
          <p:cNvCxnSpPr/>
          <p:nvPr/>
        </p:nvCxnSpPr>
        <p:spPr>
          <a:xfrm flipV="1">
            <a:off x="3247384" y="4238361"/>
            <a:ext cx="797443" cy="28992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Connettore 2 13"/>
          <p:cNvCxnSpPr/>
          <p:nvPr/>
        </p:nvCxnSpPr>
        <p:spPr>
          <a:xfrm flipH="1" flipV="1">
            <a:off x="3906778" y="4707756"/>
            <a:ext cx="777665" cy="55223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 name="Immagine 14" descr="modell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6" y="4938881"/>
            <a:ext cx="3697329" cy="1757916"/>
          </a:xfrm>
          <a:prstGeom prst="rect">
            <a:avLst/>
          </a:prstGeom>
        </p:spPr>
      </p:pic>
      <p:sp>
        <p:nvSpPr>
          <p:cNvPr id="16" name="Freccia destra 15"/>
          <p:cNvSpPr/>
          <p:nvPr/>
        </p:nvSpPr>
        <p:spPr>
          <a:xfrm rot="2326287">
            <a:off x="5119634" y="4330128"/>
            <a:ext cx="828292" cy="179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7" name="Immagine 16" descr="piastra_allumini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4695" y="4938881"/>
            <a:ext cx="3989305" cy="1919119"/>
          </a:xfrm>
          <a:prstGeom prst="rect">
            <a:avLst/>
          </a:prstGeom>
        </p:spPr>
      </p:pic>
      <p:pic>
        <p:nvPicPr>
          <p:cNvPr id="18" name="Immagine 17" descr="magne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2864" y="4938881"/>
            <a:ext cx="2052623" cy="1853822"/>
          </a:xfrm>
          <a:prstGeom prst="rect">
            <a:avLst/>
          </a:prstGeom>
        </p:spPr>
      </p:pic>
    </p:spTree>
    <p:extLst>
      <p:ext uri="{BB962C8B-B14F-4D97-AF65-F5344CB8AC3E}">
        <p14:creationId xmlns:p14="http://schemas.microsoft.com/office/powerpoint/2010/main" val="1598978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out)">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par>
                          <p:cTn id="27" fill="hold">
                            <p:stCondLst>
                              <p:cond delay="500"/>
                            </p:stCondLst>
                            <p:childTnLst>
                              <p:par>
                                <p:cTn id="28" presetID="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p:tgtEl>
                                          <p:spTgt spid="16"/>
                                        </p:tgtEl>
                                        <p:attrNameLst>
                                          <p:attrName>ppt_x</p:attrName>
                                        </p:attrNameLst>
                                      </p:cBhvr>
                                      <p:tavLst>
                                        <p:tav tm="0">
                                          <p:val>
                                            <p:strVal val="#ppt_x-#ppt_w*1.125000"/>
                                          </p:val>
                                        </p:tav>
                                        <p:tav tm="100000">
                                          <p:val>
                                            <p:strVal val="#ppt_x"/>
                                          </p:val>
                                        </p:tav>
                                      </p:tavLst>
                                    </p:anim>
                                    <p:animEffect transition="in" filter="wipe(right)">
                                      <p:cBhvr>
                                        <p:cTn id="37" dur="500"/>
                                        <p:tgtEl>
                                          <p:spTgt spid="16"/>
                                        </p:tgtEl>
                                      </p:cBhvr>
                                    </p:animEffect>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p:tgtEl>
                                          <p:spTgt spid="14"/>
                                        </p:tgtEl>
                                        <p:attrNameLst>
                                          <p:attrName>ppt_y</p:attrName>
                                        </p:attrNameLst>
                                      </p:cBhvr>
                                      <p:tavLst>
                                        <p:tav tm="0">
                                          <p:val>
                                            <p:strVal val="#ppt_y+#ppt_h*1.125000"/>
                                          </p:val>
                                        </p:tav>
                                        <p:tav tm="100000">
                                          <p:val>
                                            <p:strVal val="#ppt_y"/>
                                          </p:val>
                                        </p:tav>
                                      </p:tavLst>
                                    </p:anim>
                                    <p:animEffect transition="in" filter="wipe(up)">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p:tgtEl>
                                          <p:spTgt spid="7"/>
                                        </p:tgtEl>
                                        <p:attrNameLst>
                                          <p:attrName>ppt_x</p:attrName>
                                        </p:attrNameLst>
                                      </p:cBhvr>
                                      <p:tavLst>
                                        <p:tav tm="0">
                                          <p:val>
                                            <p:strVal val="#ppt_x-#ppt_w*1.125000"/>
                                          </p:val>
                                        </p:tav>
                                        <p:tav tm="100000">
                                          <p:val>
                                            <p:strVal val="#ppt_x"/>
                                          </p:val>
                                        </p:tav>
                                      </p:tavLst>
                                    </p:anim>
                                    <p:animEffect transition="in" filter="wipe(right)">
                                      <p:cBhvr>
                                        <p:cTn id="60" dur="500"/>
                                        <p:tgtEl>
                                          <p:spTgt spid="7"/>
                                        </p:tgtEl>
                                      </p:cBhvr>
                                    </p:animEffect>
                                  </p:childTnLst>
                                </p:cTn>
                              </p:par>
                            </p:childTnLst>
                          </p:cTn>
                        </p:par>
                        <p:par>
                          <p:cTn id="61" fill="hold">
                            <p:stCondLst>
                              <p:cond delay="500"/>
                            </p:stCondLst>
                            <p:childTnLst>
                              <p:par>
                                <p:cTn id="62" presetID="2" presetClass="entr" presetSubtype="3"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 calcmode="lin" valueType="num">
                                      <p:cBhvr additive="base">
                                        <p:cTn id="64" dur="500" fill="hold"/>
                                        <p:tgtEl>
                                          <p:spTgt spid="9"/>
                                        </p:tgtEl>
                                        <p:attrNameLst>
                                          <p:attrName>ppt_x</p:attrName>
                                        </p:attrNameLst>
                                      </p:cBhvr>
                                      <p:tavLst>
                                        <p:tav tm="0">
                                          <p:val>
                                            <p:strVal val="1+#ppt_w/2"/>
                                          </p:val>
                                        </p:tav>
                                        <p:tav tm="100000">
                                          <p:val>
                                            <p:strVal val="#ppt_x"/>
                                          </p:val>
                                        </p:tav>
                                      </p:tavLst>
                                    </p:anim>
                                    <p:anim calcmode="lin" valueType="num">
                                      <p:cBhvr additive="base">
                                        <p:cTn id="65"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2" presetClass="entr" presetSubtype="2"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p:tgtEl>
                                          <p:spTgt spid="10"/>
                                        </p:tgtEl>
                                        <p:attrNameLst>
                                          <p:attrName>ppt_x</p:attrName>
                                        </p:attrNameLst>
                                      </p:cBhvr>
                                      <p:tavLst>
                                        <p:tav tm="0">
                                          <p:val>
                                            <p:strVal val="#ppt_x+#ppt_w*1.125000"/>
                                          </p:val>
                                        </p:tav>
                                        <p:tav tm="100000">
                                          <p:val>
                                            <p:strVal val="#ppt_x"/>
                                          </p:val>
                                        </p:tav>
                                      </p:tavLst>
                                    </p:anim>
                                    <p:animEffect transition="in" filter="wipe(left)">
                                      <p:cBhvr>
                                        <p:cTn id="71" dur="500"/>
                                        <p:tgtEl>
                                          <p:spTgt spid="10"/>
                                        </p:tgtEl>
                                      </p:cBhvr>
                                    </p:animEffect>
                                  </p:childTnLst>
                                </p:cTn>
                              </p:par>
                            </p:childTnLst>
                          </p:cTn>
                        </p:par>
                        <p:par>
                          <p:cTn id="72" fill="hold">
                            <p:stCondLst>
                              <p:cond delay="500"/>
                            </p:stCondLst>
                            <p:childTnLst>
                              <p:par>
                                <p:cTn id="73" presetID="2" presetClass="entr" presetSubtype="9" fill="hold" nodeType="after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0-#ppt_w/2"/>
                                          </p:val>
                                        </p:tav>
                                        <p:tav tm="100000">
                                          <p:val>
                                            <p:strVal val="#ppt_x"/>
                                          </p:val>
                                        </p:tav>
                                      </p:tavLst>
                                    </p:anim>
                                    <p:anim calcmode="lin" valueType="num">
                                      <p:cBhvr additive="base">
                                        <p:cTn id="7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0"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dettagli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121" y="560410"/>
            <a:ext cx="3921793" cy="5901364"/>
          </a:xfrm>
          <a:prstGeom prst="rect">
            <a:avLst/>
          </a:prstGeom>
        </p:spPr>
      </p:pic>
      <p:cxnSp>
        <p:nvCxnSpPr>
          <p:cNvPr id="5" name="Connettore 2 4"/>
          <p:cNvCxnSpPr/>
          <p:nvPr/>
        </p:nvCxnSpPr>
        <p:spPr>
          <a:xfrm flipV="1">
            <a:off x="2070730" y="4845814"/>
            <a:ext cx="1532341" cy="6902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Freccia sinistra 5"/>
          <p:cNvSpPr/>
          <p:nvPr/>
        </p:nvSpPr>
        <p:spPr>
          <a:xfrm rot="19302345">
            <a:off x="2453150" y="2268900"/>
            <a:ext cx="993950" cy="27611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7" name="Immagine 6" descr="sensori_posizi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3286"/>
            <a:ext cx="3425724" cy="1609237"/>
          </a:xfrm>
          <a:prstGeom prst="rect">
            <a:avLst/>
          </a:prstGeom>
        </p:spPr>
      </p:pic>
      <p:cxnSp>
        <p:nvCxnSpPr>
          <p:cNvPr id="9" name="Connettore 2 8"/>
          <p:cNvCxnSpPr/>
          <p:nvPr/>
        </p:nvCxnSpPr>
        <p:spPr>
          <a:xfrm flipH="1">
            <a:off x="4403753" y="2471227"/>
            <a:ext cx="1283853" cy="75931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 name="Immagine 9" descr="moti_possibil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352" y="2090928"/>
            <a:ext cx="7294434" cy="3076925"/>
          </a:xfrm>
          <a:prstGeom prst="rect">
            <a:avLst/>
          </a:prstGeom>
        </p:spPr>
      </p:pic>
    </p:spTree>
    <p:extLst>
      <p:ext uri="{BB962C8B-B14F-4D97-AF65-F5344CB8AC3E}">
        <p14:creationId xmlns:p14="http://schemas.microsoft.com/office/powerpoint/2010/main" val="3745259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par>
                                <p:cTn id="18" presetID="4" presetClass="exit" presetSubtype="16" fill="hold" nodeType="withEffect">
                                  <p:stCondLst>
                                    <p:cond delay="0"/>
                                  </p:stCondLst>
                                  <p:childTnLst>
                                    <p:animEffect transition="out" filter="box(in)">
                                      <p:cBhvr>
                                        <p:cTn id="19" dur="2000"/>
                                        <p:tgtEl>
                                          <p:spTgt spid="5"/>
                                        </p:tgtEl>
                                      </p:cBhvr>
                                    </p:animEffect>
                                    <p:set>
                                      <p:cBhvr>
                                        <p:cTn id="20" dur="1" fill="hold">
                                          <p:stCondLst>
                                            <p:cond delay="1999"/>
                                          </p:stCondLst>
                                        </p:cTn>
                                        <p:tgtEl>
                                          <p:spTgt spid="5"/>
                                        </p:tgtEl>
                                        <p:attrNameLst>
                                          <p:attrName>style.visibility</p:attrName>
                                        </p:attrNameLst>
                                      </p:cBhvr>
                                      <p:to>
                                        <p:strVal val="hidden"/>
                                      </p:to>
                                    </p:set>
                                  </p:childTnLst>
                                </p:cTn>
                              </p:par>
                              <p:par>
                                <p:cTn id="21" presetID="6" presetClass="entr" presetSubtype="3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out)">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xit" presetSubtype="0" fill="hold" nodeType="clickEffect">
                                  <p:stCondLst>
                                    <p:cond delay="0"/>
                                  </p:stCondLst>
                                  <p:childTnLst>
                                    <p:anim calcmode="lin" valueType="num">
                                      <p:cBhvr>
                                        <p:cTn id="27" dur="1000"/>
                                        <p:tgtEl>
                                          <p:spTgt spid="10"/>
                                        </p:tgtEl>
                                        <p:attrNameLst>
                                          <p:attrName>ppt_w</p:attrName>
                                        </p:attrNameLst>
                                      </p:cBhvr>
                                      <p:tavLst>
                                        <p:tav tm="0">
                                          <p:val>
                                            <p:strVal val="ppt_w"/>
                                          </p:val>
                                        </p:tav>
                                        <p:tav tm="100000">
                                          <p:val>
                                            <p:strVal val="ppt_w*0.70"/>
                                          </p:val>
                                        </p:tav>
                                      </p:tavLst>
                                    </p:anim>
                                    <p:anim calcmode="lin" valueType="num">
                                      <p:cBhvr>
                                        <p:cTn id="28" dur="1000"/>
                                        <p:tgtEl>
                                          <p:spTgt spid="10"/>
                                        </p:tgtEl>
                                        <p:attrNameLst>
                                          <p:attrName>ppt_h</p:attrName>
                                        </p:attrNameLst>
                                      </p:cBhvr>
                                      <p:tavLst>
                                        <p:tav tm="0">
                                          <p:val>
                                            <p:strVal val="ppt_h"/>
                                          </p:val>
                                        </p:tav>
                                        <p:tav tm="100000">
                                          <p:val>
                                            <p:strVal val="ppt_h"/>
                                          </p:val>
                                        </p:tav>
                                      </p:tavLst>
                                    </p:anim>
                                    <p:animEffect transition="out" filter="fade">
                                      <p:cBhvr>
                                        <p:cTn id="29" dur="1000"/>
                                        <p:tgtEl>
                                          <p:spTgt spid="10"/>
                                        </p:tgtEl>
                                      </p:cBhvr>
                                    </p:animEffect>
                                    <p:set>
                                      <p:cBhvr>
                                        <p:cTn id="30" dur="1" fill="hold">
                                          <p:stCondLst>
                                            <p:cond delay="999"/>
                                          </p:stCondLst>
                                        </p:cTn>
                                        <p:tgtEl>
                                          <p:spTgt spid="10"/>
                                        </p:tgtEl>
                                        <p:attrNameLst>
                                          <p:attrName>style.visibility</p:attrName>
                                        </p:attrNameLst>
                                      </p:cBhvr>
                                      <p:to>
                                        <p:strVal val="hidden"/>
                                      </p:to>
                                    </p:set>
                                  </p:childTnLst>
                                </p:cTn>
                              </p:par>
                              <p:par>
                                <p:cTn id="31" presetID="55"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2"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p:tgtEl>
                                          <p:spTgt spid="6"/>
                                        </p:tgtEl>
                                        <p:attrNameLst>
                                          <p:attrName>ppt_x</p:attrName>
                                        </p:attrNameLst>
                                      </p:cBhvr>
                                      <p:tavLst>
                                        <p:tav tm="0">
                                          <p:val>
                                            <p:strVal val="#ppt_x+#ppt_w*1.125000"/>
                                          </p:val>
                                        </p:tav>
                                        <p:tav tm="100000">
                                          <p:val>
                                            <p:strVal val="#ppt_x"/>
                                          </p:val>
                                        </p:tav>
                                      </p:tavLst>
                                    </p:anim>
                                    <p:animEffect transition="in" filter="wipe(left)">
                                      <p:cBhvr>
                                        <p:cTn id="41" dur="500"/>
                                        <p:tgtEl>
                                          <p:spTgt spid="6"/>
                                        </p:tgtEl>
                                      </p:cBhvr>
                                    </p:animEffect>
                                  </p:childTnLst>
                                </p:cTn>
                              </p:par>
                            </p:childTnLst>
                          </p:cTn>
                        </p:par>
                        <p:par>
                          <p:cTn id="42" fill="hold">
                            <p:stCondLst>
                              <p:cond delay="500"/>
                            </p:stCondLst>
                            <p:childTnLst>
                              <p:par>
                                <p:cTn id="43" presetID="2" presetClass="entr" presetSubtype="8"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2" presetClass="entr" presetSubtype="2"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p:tgtEl>
                                          <p:spTgt spid="9"/>
                                        </p:tgtEl>
                                        <p:attrNameLst>
                                          <p:attrName>ppt_x</p:attrName>
                                        </p:attrNameLst>
                                      </p:cBhvr>
                                      <p:tavLst>
                                        <p:tav tm="0">
                                          <p:val>
                                            <p:strVal val="#ppt_x+#ppt_w*1.125000"/>
                                          </p:val>
                                        </p:tav>
                                        <p:tav tm="100000">
                                          <p:val>
                                            <p:strVal val="#ppt_x"/>
                                          </p:val>
                                        </p:tav>
                                      </p:tavLst>
                                    </p:anim>
                                    <p:animEffect transition="in" filter="wipe(left)">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dirty="0" smtClean="0"/>
              <a:t>Sperimentazione in galleria del vento del DICCA</a:t>
            </a:r>
            <a:endParaRPr lang="it-IT" dirty="0"/>
          </a:p>
        </p:txBody>
      </p:sp>
      <p:sp>
        <p:nvSpPr>
          <p:cNvPr id="3" name="CasellaDiTesto 2"/>
          <p:cNvSpPr txBox="1"/>
          <p:nvPr/>
        </p:nvSpPr>
        <p:spPr>
          <a:xfrm>
            <a:off x="3139533" y="1974220"/>
            <a:ext cx="2887366" cy="369332"/>
          </a:xfrm>
          <a:prstGeom prst="rect">
            <a:avLst/>
          </a:prstGeom>
          <a:noFill/>
        </p:spPr>
        <p:txBody>
          <a:bodyPr wrap="none" rtlCol="0">
            <a:spAutoFit/>
          </a:bodyPr>
          <a:lstStyle/>
          <a:p>
            <a:r>
              <a:rPr lang="it-IT" dirty="0" smtClean="0"/>
              <a:t>Il lavoro si è diviso in tre fasi:</a:t>
            </a:r>
            <a:endParaRPr lang="it-IT" dirty="0"/>
          </a:p>
        </p:txBody>
      </p:sp>
      <p:sp>
        <p:nvSpPr>
          <p:cNvPr id="5" name="CasellaDiTesto 4"/>
          <p:cNvSpPr txBox="1"/>
          <p:nvPr/>
        </p:nvSpPr>
        <p:spPr>
          <a:xfrm>
            <a:off x="966341" y="4279779"/>
            <a:ext cx="1426179" cy="369332"/>
          </a:xfrm>
          <a:prstGeom prst="rect">
            <a:avLst/>
          </a:prstGeom>
          <a:noFill/>
        </p:spPr>
        <p:txBody>
          <a:bodyPr wrap="none" rtlCol="0">
            <a:spAutoFit/>
          </a:bodyPr>
          <a:lstStyle/>
          <a:p>
            <a:r>
              <a:rPr lang="it-IT" dirty="0" smtClean="0"/>
              <a:t>preparazione</a:t>
            </a:r>
            <a:endParaRPr lang="it-IT" dirty="0"/>
          </a:p>
        </p:txBody>
      </p:sp>
      <p:sp>
        <p:nvSpPr>
          <p:cNvPr id="6" name="CasellaDiTesto 5"/>
          <p:cNvSpPr txBox="1"/>
          <p:nvPr/>
        </p:nvSpPr>
        <p:spPr>
          <a:xfrm>
            <a:off x="3713509" y="4762979"/>
            <a:ext cx="1754958" cy="369332"/>
          </a:xfrm>
          <a:prstGeom prst="rect">
            <a:avLst/>
          </a:prstGeom>
          <a:noFill/>
        </p:spPr>
        <p:txBody>
          <a:bodyPr wrap="none" rtlCol="0">
            <a:spAutoFit/>
          </a:bodyPr>
          <a:lstStyle/>
          <a:p>
            <a:r>
              <a:rPr lang="it-IT" dirty="0" smtClean="0"/>
              <a:t>sperimentazione</a:t>
            </a:r>
            <a:endParaRPr lang="it-IT" dirty="0"/>
          </a:p>
        </p:txBody>
      </p:sp>
      <p:sp>
        <p:nvSpPr>
          <p:cNvPr id="7" name="CasellaDiTesto 6"/>
          <p:cNvSpPr txBox="1"/>
          <p:nvPr/>
        </p:nvSpPr>
        <p:spPr>
          <a:xfrm>
            <a:off x="7233751" y="4279779"/>
            <a:ext cx="776287" cy="369332"/>
          </a:xfrm>
          <a:prstGeom prst="rect">
            <a:avLst/>
          </a:prstGeom>
          <a:noFill/>
        </p:spPr>
        <p:txBody>
          <a:bodyPr wrap="none" rtlCol="0">
            <a:spAutoFit/>
          </a:bodyPr>
          <a:lstStyle/>
          <a:p>
            <a:r>
              <a:rPr lang="it-IT" dirty="0" smtClean="0"/>
              <a:t>analisi</a:t>
            </a:r>
            <a:endParaRPr lang="it-IT" dirty="0"/>
          </a:p>
        </p:txBody>
      </p:sp>
      <p:sp>
        <p:nvSpPr>
          <p:cNvPr id="8" name="Freccia giù 7"/>
          <p:cNvSpPr/>
          <p:nvPr/>
        </p:nvSpPr>
        <p:spPr>
          <a:xfrm>
            <a:off x="4403752" y="2609284"/>
            <a:ext cx="358926" cy="2153695"/>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9" name="Freccia sinistra 8"/>
          <p:cNvSpPr/>
          <p:nvPr/>
        </p:nvSpPr>
        <p:spPr>
          <a:xfrm rot="18742113">
            <a:off x="1588625" y="3332638"/>
            <a:ext cx="2088153" cy="294604"/>
          </a:xfrm>
          <a:prstGeom prst="lef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0" name="Freccia destra 9"/>
          <p:cNvSpPr/>
          <p:nvPr/>
        </p:nvSpPr>
        <p:spPr>
          <a:xfrm rot="2536485">
            <a:off x="5524698" y="3320869"/>
            <a:ext cx="2243420" cy="330453"/>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1" name="CasellaDiTesto 10"/>
          <p:cNvSpPr txBox="1"/>
          <p:nvPr/>
        </p:nvSpPr>
        <p:spPr>
          <a:xfrm>
            <a:off x="2968047" y="5453266"/>
            <a:ext cx="1505540" cy="923330"/>
          </a:xfrm>
          <a:prstGeom prst="rect">
            <a:avLst/>
          </a:prstGeom>
          <a:noFill/>
        </p:spPr>
        <p:txBody>
          <a:bodyPr wrap="none" rtlCol="0">
            <a:spAutoFit/>
          </a:bodyPr>
          <a:lstStyle/>
          <a:p>
            <a:r>
              <a:rPr lang="it-IT" dirty="0" smtClean="0"/>
              <a:t>In flusso:</a:t>
            </a:r>
          </a:p>
          <a:p>
            <a:pPr marL="285750" indent="-285750">
              <a:buFont typeface="Arial"/>
              <a:buChar char="•"/>
            </a:pPr>
            <a:r>
              <a:rPr lang="it-IT" dirty="0" smtClean="0"/>
              <a:t>Omogeneo</a:t>
            </a:r>
          </a:p>
          <a:p>
            <a:pPr marL="285750" indent="-285750">
              <a:buFont typeface="Arial"/>
              <a:buChar char="•"/>
            </a:pPr>
            <a:r>
              <a:rPr lang="it-IT" dirty="0" smtClean="0"/>
              <a:t>turbolento</a:t>
            </a:r>
            <a:endParaRPr lang="it-IT" dirty="0"/>
          </a:p>
        </p:txBody>
      </p:sp>
      <p:sp>
        <p:nvSpPr>
          <p:cNvPr id="12" name="CasellaDiTesto 11"/>
          <p:cNvSpPr txBox="1"/>
          <p:nvPr/>
        </p:nvSpPr>
        <p:spPr>
          <a:xfrm>
            <a:off x="4967561" y="5453266"/>
            <a:ext cx="2118676" cy="369332"/>
          </a:xfrm>
          <a:prstGeom prst="rect">
            <a:avLst/>
          </a:prstGeom>
          <a:noFill/>
        </p:spPr>
        <p:txBody>
          <a:bodyPr wrap="none" rtlCol="0">
            <a:spAutoFit/>
          </a:bodyPr>
          <a:lstStyle/>
          <a:p>
            <a:r>
              <a:rPr lang="it-IT" dirty="0" smtClean="0"/>
              <a:t>Con e senza magneti</a:t>
            </a:r>
            <a:endParaRPr lang="it-IT" dirty="0"/>
          </a:p>
        </p:txBody>
      </p:sp>
      <p:sp>
        <p:nvSpPr>
          <p:cNvPr id="13" name="Freccia giù 12"/>
          <p:cNvSpPr/>
          <p:nvPr/>
        </p:nvSpPr>
        <p:spPr>
          <a:xfrm>
            <a:off x="4272606" y="5132311"/>
            <a:ext cx="621219" cy="445207"/>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4" name="Cornice 3"/>
          <p:cNvSpPr/>
          <p:nvPr/>
        </p:nvSpPr>
        <p:spPr>
          <a:xfrm>
            <a:off x="3694006" y="4762979"/>
            <a:ext cx="2011272" cy="369332"/>
          </a:xfrm>
          <a:prstGeom prst="frame">
            <a:avLst>
              <a:gd name="adj1" fmla="val 0"/>
            </a:avLst>
          </a:prstGeom>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503620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smtClean="0"/>
              <a:t>Ingegneria civile nel XIX secolo</a:t>
            </a:r>
            <a:endParaRPr lang="it-IT" dirty="0"/>
          </a:p>
        </p:txBody>
      </p:sp>
      <p:sp>
        <p:nvSpPr>
          <p:cNvPr id="5" name="CasellaDiTesto 4"/>
          <p:cNvSpPr txBox="1"/>
          <p:nvPr/>
        </p:nvSpPr>
        <p:spPr>
          <a:xfrm>
            <a:off x="935789" y="3422316"/>
            <a:ext cx="2010474" cy="369332"/>
          </a:xfrm>
          <a:prstGeom prst="rect">
            <a:avLst/>
          </a:prstGeom>
          <a:noFill/>
        </p:spPr>
        <p:txBody>
          <a:bodyPr wrap="none" rtlCol="0">
            <a:spAutoFit/>
          </a:bodyPr>
          <a:lstStyle/>
          <a:p>
            <a:r>
              <a:rPr lang="it-IT" dirty="0" smtClean="0"/>
              <a:t>Costruzioni di ponti</a:t>
            </a:r>
            <a:endParaRPr lang="it-IT" dirty="0"/>
          </a:p>
        </p:txBody>
      </p:sp>
      <p:pic>
        <p:nvPicPr>
          <p:cNvPr id="3" name="Immagine 2"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650" y="1417638"/>
            <a:ext cx="3289300" cy="2463800"/>
          </a:xfrm>
          <a:prstGeom prst="rect">
            <a:avLst/>
          </a:prstGeom>
        </p:spPr>
      </p:pic>
      <p:pic>
        <p:nvPicPr>
          <p:cNvPr id="6" name="Immagine 5" descr="ponte_xx_secol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650" y="4009190"/>
            <a:ext cx="3562684" cy="2672013"/>
          </a:xfrm>
          <a:prstGeom prst="rect">
            <a:avLst/>
          </a:prstGeom>
        </p:spPr>
      </p:pic>
      <p:sp>
        <p:nvSpPr>
          <p:cNvPr id="7" name="Freccia destra 6"/>
          <p:cNvSpPr/>
          <p:nvPr/>
        </p:nvSpPr>
        <p:spPr>
          <a:xfrm rot="20156672">
            <a:off x="2946262" y="2646948"/>
            <a:ext cx="1478684" cy="775368"/>
          </a:xfrm>
          <a:prstGeom prst="rightArrow">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it-IT"/>
          </a:p>
        </p:txBody>
      </p:sp>
      <p:sp>
        <p:nvSpPr>
          <p:cNvPr id="8" name="Freccia destra 7"/>
          <p:cNvSpPr/>
          <p:nvPr/>
        </p:nvSpPr>
        <p:spPr>
          <a:xfrm rot="1957522">
            <a:off x="2803434" y="3936269"/>
            <a:ext cx="1536515" cy="763336"/>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4152545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500"/>
                            </p:stCondLst>
                            <p:childTnLst>
                              <p:par>
                                <p:cTn id="22" presetID="1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p:tgtEl>
                                          <p:spTgt spid="3"/>
                                        </p:tgtEl>
                                        <p:attrNameLst>
                                          <p:attrName>ppt_x</p:attrName>
                                        </p:attrNameLst>
                                      </p:cBhvr>
                                      <p:tavLst>
                                        <p:tav tm="0">
                                          <p:val>
                                            <p:strVal val="#ppt_x-#ppt_w*1.125000"/>
                                          </p:val>
                                        </p:tav>
                                        <p:tav tm="100000">
                                          <p:val>
                                            <p:strVal val="#ppt_x"/>
                                          </p:val>
                                        </p:tav>
                                      </p:tavLst>
                                    </p:anim>
                                    <p:animEffect transition="in" filter="wipe(righ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p:tgtEl>
                                          <p:spTgt spid="8"/>
                                        </p:tgtEl>
                                        <p:attrNameLst>
                                          <p:attrName>ppt_x</p:attrName>
                                        </p:attrNameLst>
                                      </p:cBhvr>
                                      <p:tavLst>
                                        <p:tav tm="0">
                                          <p:val>
                                            <p:strVal val="#ppt_x-#ppt_w*1.125000"/>
                                          </p:val>
                                        </p:tav>
                                        <p:tav tm="100000">
                                          <p:val>
                                            <p:strVal val="#ppt_x"/>
                                          </p:val>
                                        </p:tav>
                                      </p:tavLst>
                                    </p:anim>
                                    <p:animEffect transition="in" filter="wipe(right)">
                                      <p:cBhvr>
                                        <p:cTn id="31" dur="500"/>
                                        <p:tgtEl>
                                          <p:spTgt spid="8"/>
                                        </p:tgtEl>
                                      </p:cBhvr>
                                    </p:animEffect>
                                  </p:childTnLst>
                                </p:cTn>
                              </p:par>
                            </p:childTnLst>
                          </p:cTn>
                        </p:par>
                        <p:par>
                          <p:cTn id="32" fill="hold">
                            <p:stCondLst>
                              <p:cond delay="500"/>
                            </p:stCondLst>
                            <p:childTnLst>
                              <p:par>
                                <p:cTn id="33" presetID="1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p:tgtEl>
                                          <p:spTgt spid="6"/>
                                        </p:tgtEl>
                                        <p:attrNameLst>
                                          <p:attrName>ppt_x</p:attrName>
                                        </p:attrNameLst>
                                      </p:cBhvr>
                                      <p:tavLst>
                                        <p:tav tm="0">
                                          <p:val>
                                            <p:strVal val="#ppt_x-#ppt_w*1.125000"/>
                                          </p:val>
                                        </p:tav>
                                        <p:tav tm="100000">
                                          <p:val>
                                            <p:strVal val="#ppt_x"/>
                                          </p:val>
                                        </p:tav>
                                      </p:tavLst>
                                    </p:anim>
                                    <p:animEffect transition="in" filter="wipe(righ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Sperimentazione </a:t>
            </a:r>
            <a:endParaRPr lang="it-IT" dirty="0"/>
          </a:p>
        </p:txBody>
      </p:sp>
      <p:sp>
        <p:nvSpPr>
          <p:cNvPr id="3" name="CasellaDiTesto 2"/>
          <p:cNvSpPr txBox="1"/>
          <p:nvPr/>
        </p:nvSpPr>
        <p:spPr>
          <a:xfrm>
            <a:off x="3271754" y="1232972"/>
            <a:ext cx="2878713" cy="400110"/>
          </a:xfrm>
          <a:prstGeom prst="rect">
            <a:avLst/>
          </a:prstGeom>
          <a:noFill/>
        </p:spPr>
        <p:txBody>
          <a:bodyPr wrap="none" rtlCol="0">
            <a:spAutoFit/>
          </a:bodyPr>
          <a:lstStyle/>
          <a:p>
            <a:r>
              <a:rPr lang="it-IT" sz="2000" dirty="0" smtClean="0"/>
              <a:t>Identificazione strutturale</a:t>
            </a:r>
            <a:endParaRPr lang="it-IT" sz="2000" dirty="0"/>
          </a:p>
        </p:txBody>
      </p:sp>
      <p:pic>
        <p:nvPicPr>
          <p:cNvPr id="4" name="Immagine 3" descr="identificazi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1755935"/>
            <a:ext cx="5034961" cy="5034961"/>
          </a:xfrm>
          <a:prstGeom prst="rect">
            <a:avLst/>
          </a:prstGeom>
        </p:spPr>
      </p:pic>
      <p:graphicFrame>
        <p:nvGraphicFramePr>
          <p:cNvPr id="5" name="Oggetto 4"/>
          <p:cNvGraphicFramePr>
            <a:graphicFrameLocks noChangeAspect="1"/>
          </p:cNvGraphicFramePr>
          <p:nvPr>
            <p:extLst>
              <p:ext uri="{D42A27DB-BD31-4B8C-83A1-F6EECF244321}">
                <p14:modId xmlns:p14="http://schemas.microsoft.com/office/powerpoint/2010/main" val="3846287138"/>
              </p:ext>
            </p:extLst>
          </p:nvPr>
        </p:nvGraphicFramePr>
        <p:xfrm>
          <a:off x="1110134" y="3319187"/>
          <a:ext cx="6891530" cy="1761324"/>
        </p:xfrm>
        <a:graphic>
          <a:graphicData uri="http://schemas.openxmlformats.org/presentationml/2006/ole">
            <mc:AlternateContent xmlns:mc="http://schemas.openxmlformats.org/markup-compatibility/2006">
              <mc:Choice xmlns:v="urn:schemas-microsoft-com:vml" Requires="v">
                <p:oleObj spid="_x0000_s8201" name="Documento" r:id="rId4" imgW="6261100" imgH="1600200" progId="Word.Document.12">
                  <p:embed/>
                </p:oleObj>
              </mc:Choice>
              <mc:Fallback>
                <p:oleObj name="Documento" r:id="rId4" imgW="6261100" imgH="1600200" progId="Word.Document.12">
                  <p:embed/>
                  <p:pic>
                    <p:nvPicPr>
                      <p:cNvPr id="0" name=""/>
                      <p:cNvPicPr/>
                      <p:nvPr/>
                    </p:nvPicPr>
                    <p:blipFill>
                      <a:blip r:embed="rId5"/>
                      <a:stretch>
                        <a:fillRect/>
                      </a:stretch>
                    </p:blipFill>
                    <p:spPr>
                      <a:xfrm>
                        <a:off x="1110134" y="3319187"/>
                        <a:ext cx="6891530" cy="1761324"/>
                      </a:xfrm>
                      <a:prstGeom prst="rect">
                        <a:avLst/>
                      </a:prstGeom>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20884957"/>
              </p:ext>
            </p:extLst>
          </p:nvPr>
        </p:nvGraphicFramePr>
        <p:xfrm>
          <a:off x="7404763" y="2555668"/>
          <a:ext cx="918539" cy="605845"/>
        </p:xfrm>
        <a:graphic>
          <a:graphicData uri="http://schemas.openxmlformats.org/presentationml/2006/ole">
            <mc:AlternateContent xmlns:mc="http://schemas.openxmlformats.org/markup-compatibility/2006">
              <mc:Choice xmlns:v="urn:schemas-microsoft-com:vml" Requires="v">
                <p:oleObj spid="_x0000_s8202" name="Equation" r:id="rId6" imgW="596900" imgH="393700" progId="Equation.3">
                  <p:embed/>
                </p:oleObj>
              </mc:Choice>
              <mc:Fallback>
                <p:oleObj name="Equation" r:id="rId6" imgW="596900" imgH="393700" progId="Equation.3">
                  <p:embed/>
                  <p:pic>
                    <p:nvPicPr>
                      <p:cNvPr id="0" name=""/>
                      <p:cNvPicPr/>
                      <p:nvPr/>
                    </p:nvPicPr>
                    <p:blipFill>
                      <a:blip r:embed="rId7"/>
                      <a:stretch>
                        <a:fillRect/>
                      </a:stretch>
                    </p:blipFill>
                    <p:spPr>
                      <a:xfrm>
                        <a:off x="7404763" y="2555668"/>
                        <a:ext cx="918539" cy="605845"/>
                      </a:xfrm>
                      <a:prstGeom prst="rect">
                        <a:avLst/>
                      </a:prstGeom>
                    </p:spPr>
                  </p:pic>
                </p:oleObj>
              </mc:Fallback>
            </mc:AlternateContent>
          </a:graphicData>
        </a:graphic>
      </p:graphicFrame>
    </p:spTree>
    <p:extLst>
      <p:ext uri="{BB962C8B-B14F-4D97-AF65-F5344CB8AC3E}">
        <p14:creationId xmlns:p14="http://schemas.microsoft.com/office/powerpoint/2010/main" val="3253193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par>
                                <p:cTn id="20" presetID="4" presetClass="entr" presetSubtype="32"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out)">
                                      <p:cBhvr>
                                        <p:cTn id="22" dur="2000"/>
                                        <p:tgtEl>
                                          <p:spTgt spid="5"/>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fltVal val="0"/>
                                          </p:val>
                                        </p:tav>
                                        <p:tav tm="100000">
                                          <p:val>
                                            <p:strVal val="#ppt_w"/>
                                          </p:val>
                                        </p:tav>
                                      </p:tavLst>
                                    </p:anim>
                                    <p:anim calcmode="lin" valueType="num">
                                      <p:cBhvr>
                                        <p:cTn id="26" dur="2000" fill="hold"/>
                                        <p:tgtEl>
                                          <p:spTgt spid="6"/>
                                        </p:tgtEl>
                                        <p:attrNameLst>
                                          <p:attrName>ppt_h</p:attrName>
                                        </p:attrNameLst>
                                      </p:cBhvr>
                                      <p:tavLst>
                                        <p:tav tm="0">
                                          <p:val>
                                            <p:fltVal val="0"/>
                                          </p:val>
                                        </p:tav>
                                        <p:tav tm="100000">
                                          <p:val>
                                            <p:strVal val="#ppt_h"/>
                                          </p:val>
                                        </p:tav>
                                      </p:tavLst>
                                    </p:anim>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Sperimentazione </a:t>
            </a:r>
            <a:endParaRPr lang="it-IT" dirty="0"/>
          </a:p>
        </p:txBody>
      </p:sp>
      <p:pic>
        <p:nvPicPr>
          <p:cNvPr id="3" name="aeroelastic_pris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5951" y="1904999"/>
            <a:ext cx="5485735" cy="4114301"/>
          </a:xfrm>
          <a:prstGeom prst="rect">
            <a:avLst/>
          </a:prstGeom>
        </p:spPr>
      </p:pic>
    </p:spTree>
    <p:extLst>
      <p:ext uri="{BB962C8B-B14F-4D97-AF65-F5344CB8AC3E}">
        <p14:creationId xmlns:p14="http://schemas.microsoft.com/office/powerpoint/2010/main" val="3065539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615"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fill="hold" display="0">
                  <p:stCondLst>
                    <p:cond delay="indefinite"/>
                  </p:stCondLst>
                </p:cTn>
                <p:tgtEl>
                  <p:spTgt spid="3"/>
                </p:tgtEl>
              </p:cMediaNode>
            </p:video>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dirty="0" smtClean="0"/>
              <a:t>Sperimentazione in galleria del vento del DICCA</a:t>
            </a:r>
            <a:endParaRPr lang="it-IT" dirty="0"/>
          </a:p>
        </p:txBody>
      </p:sp>
      <p:sp>
        <p:nvSpPr>
          <p:cNvPr id="3" name="CasellaDiTesto 2"/>
          <p:cNvSpPr txBox="1"/>
          <p:nvPr/>
        </p:nvSpPr>
        <p:spPr>
          <a:xfrm>
            <a:off x="3139533" y="1974220"/>
            <a:ext cx="2887366" cy="369332"/>
          </a:xfrm>
          <a:prstGeom prst="rect">
            <a:avLst/>
          </a:prstGeom>
          <a:noFill/>
        </p:spPr>
        <p:txBody>
          <a:bodyPr wrap="none" rtlCol="0">
            <a:spAutoFit/>
          </a:bodyPr>
          <a:lstStyle/>
          <a:p>
            <a:r>
              <a:rPr lang="it-IT" dirty="0" smtClean="0"/>
              <a:t>Il lavoro si è diviso in tre fasi:</a:t>
            </a:r>
            <a:endParaRPr lang="it-IT" dirty="0"/>
          </a:p>
        </p:txBody>
      </p:sp>
      <p:sp>
        <p:nvSpPr>
          <p:cNvPr id="5" name="CasellaDiTesto 4"/>
          <p:cNvSpPr txBox="1"/>
          <p:nvPr/>
        </p:nvSpPr>
        <p:spPr>
          <a:xfrm>
            <a:off x="966341" y="4279779"/>
            <a:ext cx="1426179" cy="369332"/>
          </a:xfrm>
          <a:prstGeom prst="rect">
            <a:avLst/>
          </a:prstGeom>
          <a:noFill/>
        </p:spPr>
        <p:txBody>
          <a:bodyPr wrap="none" rtlCol="0">
            <a:spAutoFit/>
          </a:bodyPr>
          <a:lstStyle/>
          <a:p>
            <a:r>
              <a:rPr lang="it-IT" dirty="0" smtClean="0"/>
              <a:t>preparazione</a:t>
            </a:r>
            <a:endParaRPr lang="it-IT" dirty="0"/>
          </a:p>
        </p:txBody>
      </p:sp>
      <p:sp>
        <p:nvSpPr>
          <p:cNvPr id="6" name="CasellaDiTesto 5"/>
          <p:cNvSpPr txBox="1"/>
          <p:nvPr/>
        </p:nvSpPr>
        <p:spPr>
          <a:xfrm>
            <a:off x="3713509" y="4762979"/>
            <a:ext cx="1754958" cy="369332"/>
          </a:xfrm>
          <a:prstGeom prst="rect">
            <a:avLst/>
          </a:prstGeom>
          <a:noFill/>
        </p:spPr>
        <p:txBody>
          <a:bodyPr wrap="none" rtlCol="0">
            <a:spAutoFit/>
          </a:bodyPr>
          <a:lstStyle/>
          <a:p>
            <a:r>
              <a:rPr lang="it-IT" dirty="0" smtClean="0"/>
              <a:t>sperimentazione</a:t>
            </a:r>
            <a:endParaRPr lang="it-IT" dirty="0"/>
          </a:p>
        </p:txBody>
      </p:sp>
      <p:sp>
        <p:nvSpPr>
          <p:cNvPr id="7" name="CasellaDiTesto 6"/>
          <p:cNvSpPr txBox="1"/>
          <p:nvPr/>
        </p:nvSpPr>
        <p:spPr>
          <a:xfrm>
            <a:off x="7233751" y="4279779"/>
            <a:ext cx="776287" cy="369332"/>
          </a:xfrm>
          <a:prstGeom prst="rect">
            <a:avLst/>
          </a:prstGeom>
          <a:noFill/>
        </p:spPr>
        <p:txBody>
          <a:bodyPr wrap="none" rtlCol="0">
            <a:spAutoFit/>
          </a:bodyPr>
          <a:lstStyle/>
          <a:p>
            <a:r>
              <a:rPr lang="it-IT" dirty="0" smtClean="0"/>
              <a:t>analisi</a:t>
            </a:r>
            <a:endParaRPr lang="it-IT" dirty="0"/>
          </a:p>
        </p:txBody>
      </p:sp>
      <p:sp>
        <p:nvSpPr>
          <p:cNvPr id="8" name="Freccia giù 7"/>
          <p:cNvSpPr/>
          <p:nvPr/>
        </p:nvSpPr>
        <p:spPr>
          <a:xfrm>
            <a:off x="4403752" y="2609284"/>
            <a:ext cx="358926" cy="2153695"/>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9" name="Freccia sinistra 8"/>
          <p:cNvSpPr/>
          <p:nvPr/>
        </p:nvSpPr>
        <p:spPr>
          <a:xfrm rot="18742113">
            <a:off x="1588625" y="3332638"/>
            <a:ext cx="2088153" cy="294604"/>
          </a:xfrm>
          <a:prstGeom prst="lef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0" name="Freccia destra 9"/>
          <p:cNvSpPr/>
          <p:nvPr/>
        </p:nvSpPr>
        <p:spPr>
          <a:xfrm rot="2536485">
            <a:off x="5524698" y="3320869"/>
            <a:ext cx="2243420" cy="330453"/>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11" name="CasellaDiTesto 10"/>
          <p:cNvSpPr txBox="1"/>
          <p:nvPr/>
        </p:nvSpPr>
        <p:spPr>
          <a:xfrm>
            <a:off x="2968047" y="5453266"/>
            <a:ext cx="1505540" cy="923330"/>
          </a:xfrm>
          <a:prstGeom prst="rect">
            <a:avLst/>
          </a:prstGeom>
          <a:noFill/>
        </p:spPr>
        <p:txBody>
          <a:bodyPr wrap="none" rtlCol="0">
            <a:spAutoFit/>
          </a:bodyPr>
          <a:lstStyle/>
          <a:p>
            <a:r>
              <a:rPr lang="it-IT" dirty="0" smtClean="0"/>
              <a:t>In flusso:</a:t>
            </a:r>
          </a:p>
          <a:p>
            <a:pPr marL="285750" indent="-285750">
              <a:buFont typeface="Arial"/>
              <a:buChar char="•"/>
            </a:pPr>
            <a:r>
              <a:rPr lang="it-IT" dirty="0" smtClean="0"/>
              <a:t>Omogeneo</a:t>
            </a:r>
          </a:p>
          <a:p>
            <a:pPr marL="285750" indent="-285750">
              <a:buFont typeface="Arial"/>
              <a:buChar char="•"/>
            </a:pPr>
            <a:r>
              <a:rPr lang="it-IT" dirty="0" smtClean="0"/>
              <a:t>turbolento</a:t>
            </a:r>
            <a:endParaRPr lang="it-IT" dirty="0"/>
          </a:p>
        </p:txBody>
      </p:sp>
      <p:sp>
        <p:nvSpPr>
          <p:cNvPr id="12" name="CasellaDiTesto 11"/>
          <p:cNvSpPr txBox="1"/>
          <p:nvPr/>
        </p:nvSpPr>
        <p:spPr>
          <a:xfrm>
            <a:off x="4967561" y="5453266"/>
            <a:ext cx="2118676" cy="369332"/>
          </a:xfrm>
          <a:prstGeom prst="rect">
            <a:avLst/>
          </a:prstGeom>
          <a:noFill/>
        </p:spPr>
        <p:txBody>
          <a:bodyPr wrap="none" rtlCol="0">
            <a:spAutoFit/>
          </a:bodyPr>
          <a:lstStyle/>
          <a:p>
            <a:r>
              <a:rPr lang="it-IT" dirty="0" smtClean="0"/>
              <a:t>Con e senza magneti</a:t>
            </a:r>
            <a:endParaRPr lang="it-IT" dirty="0"/>
          </a:p>
        </p:txBody>
      </p:sp>
      <p:sp>
        <p:nvSpPr>
          <p:cNvPr id="13" name="Freccia giù 12"/>
          <p:cNvSpPr/>
          <p:nvPr/>
        </p:nvSpPr>
        <p:spPr>
          <a:xfrm>
            <a:off x="4272606" y="5132311"/>
            <a:ext cx="621219" cy="445207"/>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sp>
        <p:nvSpPr>
          <p:cNvPr id="4" name="Cornice 3"/>
          <p:cNvSpPr/>
          <p:nvPr/>
        </p:nvSpPr>
        <p:spPr>
          <a:xfrm>
            <a:off x="6807957" y="4279779"/>
            <a:ext cx="1559162" cy="369332"/>
          </a:xfrm>
          <a:prstGeom prst="frame">
            <a:avLst>
              <a:gd name="adj1" fmla="val 0"/>
            </a:avLst>
          </a:prstGeom>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503620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Raccolta dati</a:t>
            </a:r>
            <a:endParaRPr lang="it-IT" dirty="0"/>
          </a:p>
        </p:txBody>
      </p:sp>
      <p:pic>
        <p:nvPicPr>
          <p:cNvPr id="3" name="Immagine 2" descr="las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55" y="1417638"/>
            <a:ext cx="4913322" cy="4546441"/>
          </a:xfrm>
          <a:prstGeom prst="rect">
            <a:avLst/>
          </a:prstGeom>
        </p:spPr>
      </p:pic>
      <p:graphicFrame>
        <p:nvGraphicFramePr>
          <p:cNvPr id="4" name="Oggetto 3"/>
          <p:cNvGraphicFramePr>
            <a:graphicFrameLocks noChangeAspect="1"/>
          </p:cNvGraphicFramePr>
          <p:nvPr>
            <p:extLst>
              <p:ext uri="{D42A27DB-BD31-4B8C-83A1-F6EECF244321}">
                <p14:modId xmlns:p14="http://schemas.microsoft.com/office/powerpoint/2010/main" val="2054201343"/>
              </p:ext>
            </p:extLst>
          </p:nvPr>
        </p:nvGraphicFramePr>
        <p:xfrm>
          <a:off x="5900326" y="3121703"/>
          <a:ext cx="1858953" cy="619651"/>
        </p:xfrm>
        <a:graphic>
          <a:graphicData uri="http://schemas.openxmlformats.org/presentationml/2006/ole">
            <mc:AlternateContent xmlns:mc="http://schemas.openxmlformats.org/markup-compatibility/2006">
              <mc:Choice xmlns:v="urn:schemas-microsoft-com:vml" Requires="v">
                <p:oleObj spid="_x0000_s9235" name="Equation" r:id="rId4" imgW="1181100" imgH="393700" progId="Equation.3">
                  <p:embed/>
                </p:oleObj>
              </mc:Choice>
              <mc:Fallback>
                <p:oleObj name="Equation" r:id="rId4" imgW="1181100" imgH="393700" progId="Equation.3">
                  <p:embed/>
                  <p:pic>
                    <p:nvPicPr>
                      <p:cNvPr id="0" name=""/>
                      <p:cNvPicPr/>
                      <p:nvPr/>
                    </p:nvPicPr>
                    <p:blipFill>
                      <a:blip r:embed="rId5"/>
                      <a:stretch>
                        <a:fillRect/>
                      </a:stretch>
                    </p:blipFill>
                    <p:spPr>
                      <a:xfrm>
                        <a:off x="5900326" y="3121703"/>
                        <a:ext cx="1858953" cy="619651"/>
                      </a:xfrm>
                      <a:prstGeom prst="rect">
                        <a:avLst/>
                      </a:prstGeom>
                    </p:spPr>
                  </p:pic>
                </p:oleObj>
              </mc:Fallback>
            </mc:AlternateContent>
          </a:graphicData>
        </a:graphic>
      </p:graphicFrame>
      <p:pic>
        <p:nvPicPr>
          <p:cNvPr id="6" name="Immagine 5" descr="oscillazion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780" y="1748397"/>
            <a:ext cx="6996252" cy="3985913"/>
          </a:xfrm>
          <a:prstGeom prst="rect">
            <a:avLst/>
          </a:prstGeom>
        </p:spPr>
      </p:pic>
      <p:pic>
        <p:nvPicPr>
          <p:cNvPr id="7" name="Immagine 6" descr="comp_sinusoidal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5616" y="1833192"/>
            <a:ext cx="6847416" cy="3901118"/>
          </a:xfrm>
          <a:prstGeom prst="rect">
            <a:avLst/>
          </a:prstGeom>
        </p:spPr>
      </p:pic>
      <p:pic>
        <p:nvPicPr>
          <p:cNvPr id="8" name="Immagine 7" descr="invilupp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5617" y="1789840"/>
            <a:ext cx="6847416" cy="3903028"/>
          </a:xfrm>
          <a:prstGeom prst="rect">
            <a:avLst/>
          </a:prstGeom>
        </p:spPr>
      </p:pic>
      <p:pic>
        <p:nvPicPr>
          <p:cNvPr id="9" name="Immagine 8" descr="spettro_plung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6779" y="1789840"/>
            <a:ext cx="6996253" cy="3985914"/>
          </a:xfrm>
          <a:prstGeom prst="rect">
            <a:avLst/>
          </a:prstGeom>
        </p:spPr>
      </p:pic>
      <p:graphicFrame>
        <p:nvGraphicFramePr>
          <p:cNvPr id="11" name="Oggetto 10"/>
          <p:cNvGraphicFramePr>
            <a:graphicFrameLocks noChangeAspect="1"/>
          </p:cNvGraphicFramePr>
          <p:nvPr>
            <p:extLst>
              <p:ext uri="{D42A27DB-BD31-4B8C-83A1-F6EECF244321}">
                <p14:modId xmlns:p14="http://schemas.microsoft.com/office/powerpoint/2010/main" val="3333222710"/>
              </p:ext>
            </p:extLst>
          </p:nvPr>
        </p:nvGraphicFramePr>
        <p:xfrm>
          <a:off x="2224785" y="5908856"/>
          <a:ext cx="1875261" cy="344876"/>
        </p:xfrm>
        <a:graphic>
          <a:graphicData uri="http://schemas.openxmlformats.org/presentationml/2006/ole">
            <mc:AlternateContent xmlns:mc="http://schemas.openxmlformats.org/markup-compatibility/2006">
              <mc:Choice xmlns:v="urn:schemas-microsoft-com:vml" Requires="v">
                <p:oleObj spid="_x0000_s9236" name="Equation" r:id="rId10" imgW="1104900" imgH="203200" progId="Equation.3">
                  <p:embed/>
                </p:oleObj>
              </mc:Choice>
              <mc:Fallback>
                <p:oleObj name="Equation" r:id="rId10" imgW="1104900" imgH="203200" progId="Equation.3">
                  <p:embed/>
                  <p:pic>
                    <p:nvPicPr>
                      <p:cNvPr id="0" name=""/>
                      <p:cNvPicPr/>
                      <p:nvPr/>
                    </p:nvPicPr>
                    <p:blipFill>
                      <a:blip r:embed="rId11"/>
                      <a:stretch>
                        <a:fillRect/>
                      </a:stretch>
                    </p:blipFill>
                    <p:spPr>
                      <a:xfrm>
                        <a:off x="2224785" y="5908856"/>
                        <a:ext cx="1875261" cy="344876"/>
                      </a:xfrm>
                      <a:prstGeom prst="rect">
                        <a:avLst/>
                      </a:prstGeom>
                    </p:spPr>
                  </p:pic>
                </p:oleObj>
              </mc:Fallback>
            </mc:AlternateContent>
          </a:graphicData>
        </a:graphic>
      </p:graphicFrame>
      <p:graphicFrame>
        <p:nvGraphicFramePr>
          <p:cNvPr id="12" name="Oggetto 11"/>
          <p:cNvGraphicFramePr>
            <a:graphicFrameLocks noChangeAspect="1"/>
          </p:cNvGraphicFramePr>
          <p:nvPr>
            <p:extLst>
              <p:ext uri="{D42A27DB-BD31-4B8C-83A1-F6EECF244321}">
                <p14:modId xmlns:p14="http://schemas.microsoft.com/office/powerpoint/2010/main" val="3850468375"/>
              </p:ext>
            </p:extLst>
          </p:nvPr>
        </p:nvGraphicFramePr>
        <p:xfrm>
          <a:off x="4946226" y="5908856"/>
          <a:ext cx="1070932" cy="344876"/>
        </p:xfrm>
        <a:graphic>
          <a:graphicData uri="http://schemas.openxmlformats.org/presentationml/2006/ole">
            <mc:AlternateContent xmlns:mc="http://schemas.openxmlformats.org/markup-compatibility/2006">
              <mc:Choice xmlns:v="urn:schemas-microsoft-com:vml" Requires="v">
                <p:oleObj spid="_x0000_s9237" name="Equation" r:id="rId12" imgW="749300" imgH="241300" progId="Equation.3">
                  <p:embed/>
                </p:oleObj>
              </mc:Choice>
              <mc:Fallback>
                <p:oleObj name="Equation" r:id="rId12" imgW="749300" imgH="241300" progId="Equation.3">
                  <p:embed/>
                  <p:pic>
                    <p:nvPicPr>
                      <p:cNvPr id="0" name=""/>
                      <p:cNvPicPr/>
                      <p:nvPr/>
                    </p:nvPicPr>
                    <p:blipFill>
                      <a:blip r:embed="rId13"/>
                      <a:stretch>
                        <a:fillRect/>
                      </a:stretch>
                    </p:blipFill>
                    <p:spPr>
                      <a:xfrm>
                        <a:off x="4946226" y="5908856"/>
                        <a:ext cx="1070932" cy="344876"/>
                      </a:xfrm>
                      <a:prstGeom prst="rect">
                        <a:avLst/>
                      </a:prstGeom>
                    </p:spPr>
                  </p:pic>
                </p:oleObj>
              </mc:Fallback>
            </mc:AlternateContent>
          </a:graphicData>
        </a:graphic>
      </p:graphicFrame>
    </p:spTree>
    <p:extLst>
      <p:ext uri="{BB962C8B-B14F-4D97-AF65-F5344CB8AC3E}">
        <p14:creationId xmlns:p14="http://schemas.microsoft.com/office/powerpoint/2010/main" val="645210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ox(out)">
                                      <p:cBhvr>
                                        <p:cTn id="14" dur="2000"/>
                                        <p:tgtEl>
                                          <p:spTgt spid="3"/>
                                        </p:tgtEl>
                                      </p:cBhvr>
                                    </p:animEffect>
                                  </p:childTnLst>
                                </p:cTn>
                              </p:par>
                            </p:childTnLst>
                          </p:cTn>
                        </p:par>
                        <p:par>
                          <p:cTn id="15" fill="hold">
                            <p:stCondLst>
                              <p:cond delay="2000"/>
                            </p:stCondLst>
                            <p:childTnLst>
                              <p:par>
                                <p:cTn id="16" presetID="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1000"/>
                                        <p:tgtEl>
                                          <p:spTgt spid="3"/>
                                        </p:tgtEl>
                                      </p:cBhvr>
                                    </p:animEffect>
                                    <p:set>
                                      <p:cBhvr>
                                        <p:cTn id="24" dur="1" fill="hold">
                                          <p:stCondLst>
                                            <p:cond delay="999"/>
                                          </p:stCondLst>
                                        </p:cTn>
                                        <p:tgtEl>
                                          <p:spTgt spid="3"/>
                                        </p:tgtEl>
                                        <p:attrNameLst>
                                          <p:attrName>style.visibility</p:attrName>
                                        </p:attrNameLst>
                                      </p:cBhvr>
                                      <p:to>
                                        <p:strVal val="hidden"/>
                                      </p:to>
                                    </p:set>
                                  </p:childTnLst>
                                </p:cTn>
                              </p:par>
                              <p:par>
                                <p:cTn id="25" presetID="6" presetClass="exit" presetSubtype="32" fill="hold" nodeType="withEffect">
                                  <p:stCondLst>
                                    <p:cond delay="0"/>
                                  </p:stCondLst>
                                  <p:childTnLst>
                                    <p:animEffect transition="out" filter="circle(out)">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par>
                                <p:cTn id="28" presetID="4" presetClass="entr" presetSubtype="3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ox(out)">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3"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
                                        <p:tgtEl>
                                          <p:spTgt spid="9"/>
                                        </p:tgtEl>
                                      </p:cBhvr>
                                    </p:animEffect>
                                    <p:anim calcmode="lin" valueType="num">
                                      <p:cBhvr>
                                        <p:cTn id="36" dur="400" fill="hold"/>
                                        <p:tgtEl>
                                          <p:spTgt spid="9"/>
                                        </p:tgtEl>
                                        <p:attrNameLst>
                                          <p:attrName>ppt_x</p:attrName>
                                        </p:attrNameLst>
                                      </p:cBhvr>
                                      <p:tavLst>
                                        <p:tav tm="0">
                                          <p:val>
                                            <p:strVal val="#ppt_x"/>
                                          </p:val>
                                        </p:tav>
                                        <p:tav tm="100000">
                                          <p:val>
                                            <p:strVal val="#ppt_x"/>
                                          </p:val>
                                        </p:tav>
                                      </p:tavLst>
                                    </p:anim>
                                    <p:anim calcmode="lin" valueType="num">
                                      <p:cBhvr>
                                        <p:cTn id="37" dur="400" fill="hold"/>
                                        <p:tgtEl>
                                          <p:spTgt spid="9"/>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4" presetClass="entr" presetSubtype="32"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ox(out)">
                                      <p:cBhvr>
                                        <p:cTn id="49" dur="2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strVal val="#ppt_w*0.70"/>
                                          </p:val>
                                        </p:tav>
                                        <p:tav tm="100000">
                                          <p:val>
                                            <p:strVal val="#ppt_w"/>
                                          </p:val>
                                        </p:tav>
                                      </p:tavLst>
                                    </p:anim>
                                    <p:anim calcmode="lin" valueType="num">
                                      <p:cBhvr>
                                        <p:cTn id="55" dur="1000" fill="hold"/>
                                        <p:tgtEl>
                                          <p:spTgt spid="11"/>
                                        </p:tgtEl>
                                        <p:attrNameLst>
                                          <p:attrName>ppt_h</p:attrName>
                                        </p:attrNameLst>
                                      </p:cBhvr>
                                      <p:tavLst>
                                        <p:tav tm="0">
                                          <p:val>
                                            <p:strVal val="#ppt_h"/>
                                          </p:val>
                                        </p:tav>
                                        <p:tav tm="100000">
                                          <p:val>
                                            <p:strVal val="#ppt_h"/>
                                          </p:val>
                                        </p:tav>
                                      </p:tavLst>
                                    </p:anim>
                                    <p:animEffect transition="in" filter="fade">
                                      <p:cBhvr>
                                        <p:cTn id="56" dur="1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p:tgtEl>
                                          <p:spTgt spid="12"/>
                                        </p:tgtEl>
                                        <p:attrNameLst>
                                          <p:attrName>ppt_x</p:attrName>
                                        </p:attrNameLst>
                                      </p:cBhvr>
                                      <p:tavLst>
                                        <p:tav tm="0">
                                          <p:val>
                                            <p:strVal val="#ppt_x-#ppt_w*1.125000"/>
                                          </p:val>
                                        </p:tav>
                                        <p:tav tm="100000">
                                          <p:val>
                                            <p:strVal val="#ppt_x"/>
                                          </p:val>
                                        </p:tav>
                                      </p:tavLst>
                                    </p:anim>
                                    <p:animEffect transition="in" filter="wipe(right)">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32"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ox(out)">
                                      <p:cBhvr>
                                        <p:cTn id="6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Raccolta dati</a:t>
            </a:r>
            <a:endParaRPr lang="it-IT" dirty="0"/>
          </a:p>
        </p:txBody>
      </p:sp>
      <p:pic>
        <p:nvPicPr>
          <p:cNvPr id="3" name="Immagine 2" descr="roc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849" y="1647650"/>
            <a:ext cx="3056758" cy="3564934"/>
          </a:xfrm>
          <a:prstGeom prst="rect">
            <a:avLst/>
          </a:prstGeom>
        </p:spPr>
      </p:pic>
      <p:graphicFrame>
        <p:nvGraphicFramePr>
          <p:cNvPr id="4" name="Oggetto 3"/>
          <p:cNvGraphicFramePr>
            <a:graphicFrameLocks noChangeAspect="1"/>
          </p:cNvGraphicFramePr>
          <p:nvPr>
            <p:extLst>
              <p:ext uri="{D42A27DB-BD31-4B8C-83A1-F6EECF244321}">
                <p14:modId xmlns:p14="http://schemas.microsoft.com/office/powerpoint/2010/main" val="1380940420"/>
              </p:ext>
            </p:extLst>
          </p:nvPr>
        </p:nvGraphicFramePr>
        <p:xfrm>
          <a:off x="5145757" y="3121703"/>
          <a:ext cx="2278717" cy="619651"/>
        </p:xfrm>
        <a:graphic>
          <a:graphicData uri="http://schemas.openxmlformats.org/presentationml/2006/ole">
            <mc:AlternateContent xmlns:mc="http://schemas.openxmlformats.org/markup-compatibility/2006">
              <mc:Choice xmlns:v="urn:schemas-microsoft-com:vml" Requires="v">
                <p:oleObj spid="_x0000_s10246" name="Equation" r:id="rId4" imgW="1447800" imgH="393700" progId="Equation.3">
                  <p:embed/>
                </p:oleObj>
              </mc:Choice>
              <mc:Fallback>
                <p:oleObj name="Equation" r:id="rId4" imgW="1447800" imgH="393700" progId="Equation.3">
                  <p:embed/>
                  <p:pic>
                    <p:nvPicPr>
                      <p:cNvPr id="0" name=""/>
                      <p:cNvPicPr/>
                      <p:nvPr/>
                    </p:nvPicPr>
                    <p:blipFill>
                      <a:blip r:embed="rId5"/>
                      <a:stretch>
                        <a:fillRect/>
                      </a:stretch>
                    </p:blipFill>
                    <p:spPr>
                      <a:xfrm>
                        <a:off x="5145757" y="3121703"/>
                        <a:ext cx="2278717" cy="619651"/>
                      </a:xfrm>
                      <a:prstGeom prst="rect">
                        <a:avLst/>
                      </a:prstGeom>
                    </p:spPr>
                  </p:pic>
                </p:oleObj>
              </mc:Fallback>
            </mc:AlternateContent>
          </a:graphicData>
        </a:graphic>
      </p:graphicFrame>
      <p:pic>
        <p:nvPicPr>
          <p:cNvPr id="5" name="Immagine 4" descr="schermata_bas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199" y="1499281"/>
            <a:ext cx="8200515" cy="4484146"/>
          </a:xfrm>
          <a:prstGeom prst="rect">
            <a:avLst/>
          </a:prstGeom>
        </p:spPr>
      </p:pic>
    </p:spTree>
    <p:extLst>
      <p:ext uri="{BB962C8B-B14F-4D97-AF65-F5344CB8AC3E}">
        <p14:creationId xmlns:p14="http://schemas.microsoft.com/office/powerpoint/2010/main" val="2543695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22" presetClass="exit" presetSubtype="4" fill="hold" nodeType="withEffect">
                                  <p:stCondLst>
                                    <p:cond delay="0"/>
                                  </p:stCondLst>
                                  <p:childTnLst>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Raccolta dati</a:t>
            </a:r>
          </a:p>
        </p:txBody>
      </p:sp>
      <p:pic>
        <p:nvPicPr>
          <p:cNvPr id="3" name="Immagine 2" descr="ampiezza stazionari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72" y="1417638"/>
            <a:ext cx="7979591" cy="4363342"/>
          </a:xfrm>
          <a:prstGeom prst="rect">
            <a:avLst/>
          </a:prstGeom>
          <a:ln>
            <a:noFill/>
          </a:ln>
        </p:spPr>
      </p:pic>
      <p:sp>
        <p:nvSpPr>
          <p:cNvPr id="4" name="Cornice 3"/>
          <p:cNvSpPr/>
          <p:nvPr/>
        </p:nvSpPr>
        <p:spPr>
          <a:xfrm>
            <a:off x="2857608" y="1932803"/>
            <a:ext cx="1449511" cy="1049236"/>
          </a:xfrm>
          <a:prstGeom prst="frame">
            <a:avLst>
              <a:gd name="adj1" fmla="val 0"/>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graphicFrame>
        <p:nvGraphicFramePr>
          <p:cNvPr id="5" name="Oggetto 4"/>
          <p:cNvGraphicFramePr>
            <a:graphicFrameLocks noChangeAspect="1"/>
          </p:cNvGraphicFramePr>
          <p:nvPr>
            <p:extLst>
              <p:ext uri="{D42A27DB-BD31-4B8C-83A1-F6EECF244321}">
                <p14:modId xmlns:p14="http://schemas.microsoft.com/office/powerpoint/2010/main" val="2507929308"/>
              </p:ext>
            </p:extLst>
          </p:nvPr>
        </p:nvGraphicFramePr>
        <p:xfrm>
          <a:off x="1711159" y="5749757"/>
          <a:ext cx="868946" cy="617917"/>
        </p:xfrm>
        <a:graphic>
          <a:graphicData uri="http://schemas.openxmlformats.org/presentationml/2006/ole">
            <mc:AlternateContent xmlns:mc="http://schemas.openxmlformats.org/markup-compatibility/2006">
              <mc:Choice xmlns:v="urn:schemas-microsoft-com:vml" Requires="v">
                <p:oleObj spid="_x0000_s11273" name="Equation" r:id="rId4" imgW="571500" imgH="406400" progId="Equation.3">
                  <p:embed/>
                </p:oleObj>
              </mc:Choice>
              <mc:Fallback>
                <p:oleObj name="Equation" r:id="rId4" imgW="571500" imgH="406400" progId="Equation.3">
                  <p:embed/>
                  <p:pic>
                    <p:nvPicPr>
                      <p:cNvPr id="0" name=""/>
                      <p:cNvPicPr/>
                      <p:nvPr/>
                    </p:nvPicPr>
                    <p:blipFill>
                      <a:blip r:embed="rId5"/>
                      <a:stretch>
                        <a:fillRect/>
                      </a:stretch>
                    </p:blipFill>
                    <p:spPr>
                      <a:xfrm>
                        <a:off x="1711159" y="5749757"/>
                        <a:ext cx="868946" cy="617917"/>
                      </a:xfrm>
                      <a:prstGeom prst="rect">
                        <a:avLst/>
                      </a:prstGeom>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1512778374"/>
              </p:ext>
            </p:extLst>
          </p:nvPr>
        </p:nvGraphicFramePr>
        <p:xfrm>
          <a:off x="3877511" y="5780980"/>
          <a:ext cx="724740" cy="586694"/>
        </p:xfrm>
        <a:graphic>
          <a:graphicData uri="http://schemas.openxmlformats.org/presentationml/2006/ole">
            <mc:AlternateContent xmlns:mc="http://schemas.openxmlformats.org/markup-compatibility/2006">
              <mc:Choice xmlns:v="urn:schemas-microsoft-com:vml" Requires="v">
                <p:oleObj spid="_x0000_s11274" name="Equation" r:id="rId6" imgW="533400" imgH="431800" progId="Equation.3">
                  <p:embed/>
                </p:oleObj>
              </mc:Choice>
              <mc:Fallback>
                <p:oleObj name="Equation" r:id="rId6" imgW="533400" imgH="431800" progId="Equation.3">
                  <p:embed/>
                  <p:pic>
                    <p:nvPicPr>
                      <p:cNvPr id="0" name=""/>
                      <p:cNvPicPr/>
                      <p:nvPr/>
                    </p:nvPicPr>
                    <p:blipFill>
                      <a:blip r:embed="rId7"/>
                      <a:stretch>
                        <a:fillRect/>
                      </a:stretch>
                    </p:blipFill>
                    <p:spPr>
                      <a:xfrm>
                        <a:off x="3877511" y="5780980"/>
                        <a:ext cx="724740" cy="586694"/>
                      </a:xfrm>
                      <a:prstGeom prst="rect">
                        <a:avLst/>
                      </a:prstGeom>
                    </p:spPr>
                  </p:pic>
                </p:oleObj>
              </mc:Fallback>
            </mc:AlternateContent>
          </a:graphicData>
        </a:graphic>
      </p:graphicFrame>
    </p:spTree>
    <p:extLst>
      <p:ext uri="{BB962C8B-B14F-4D97-AF65-F5344CB8AC3E}">
        <p14:creationId xmlns:p14="http://schemas.microsoft.com/office/powerpoint/2010/main" val="2760576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ppt_x</p:attrName>
                                        </p:attrNameLst>
                                      </p:cBhvr>
                                      <p:tavLst>
                                        <p:tav tm="0">
                                          <p:val>
                                            <p:strVal val="#ppt_x-#ppt_w*1.125000"/>
                                          </p:val>
                                        </p:tav>
                                        <p:tav tm="100000">
                                          <p:val>
                                            <p:strVal val="#ppt_x"/>
                                          </p:val>
                                        </p:tav>
                                      </p:tavLst>
                                    </p:anim>
                                    <p:animEffect transition="in" filter="wipe(righ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Raccolta dati</a:t>
            </a:r>
          </a:p>
        </p:txBody>
      </p:sp>
      <p:pic>
        <p:nvPicPr>
          <p:cNvPr id="3" name="Immagine 2" descr="cambio_ampiezz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178" y="1417638"/>
            <a:ext cx="7954342" cy="4349536"/>
          </a:xfrm>
          <a:prstGeom prst="rect">
            <a:avLst/>
          </a:prstGeom>
        </p:spPr>
      </p:pic>
      <p:cxnSp>
        <p:nvCxnSpPr>
          <p:cNvPr id="5" name="Connettore 2 4"/>
          <p:cNvCxnSpPr/>
          <p:nvPr/>
        </p:nvCxnSpPr>
        <p:spPr>
          <a:xfrm>
            <a:off x="345122" y="2485033"/>
            <a:ext cx="538390"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Connettore 2 6"/>
          <p:cNvCxnSpPr/>
          <p:nvPr/>
        </p:nvCxnSpPr>
        <p:spPr>
          <a:xfrm flipH="1">
            <a:off x="8241507" y="2305558"/>
            <a:ext cx="690243"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8" name="Immagine 7" descr="caso roc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45" y="1417637"/>
            <a:ext cx="8062301" cy="3856155"/>
          </a:xfrm>
          <a:prstGeom prst="rect">
            <a:avLst/>
          </a:prstGeom>
        </p:spPr>
      </p:pic>
      <p:sp>
        <p:nvSpPr>
          <p:cNvPr id="9" name="Anello 8"/>
          <p:cNvSpPr/>
          <p:nvPr/>
        </p:nvSpPr>
        <p:spPr>
          <a:xfrm>
            <a:off x="1463316" y="3340988"/>
            <a:ext cx="1987901" cy="579841"/>
          </a:xfrm>
          <a:prstGeom prst="donut">
            <a:avLst>
              <a:gd name="adj" fmla="val 0"/>
            </a:avLst>
          </a:prstGeom>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612531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par>
                          <p:cTn id="27" fill="hold">
                            <p:stCondLst>
                              <p:cond delay="0"/>
                            </p:stCondLst>
                            <p:childTnLst>
                              <p:par>
                                <p:cTn id="28" presetID="4" presetClass="entr" presetSubtype="32"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ox(out)">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heel(1)">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Diagrammi </a:t>
            </a:r>
            <a:endParaRPr lang="it-IT" dirty="0"/>
          </a:p>
        </p:txBody>
      </p:sp>
      <p:pic>
        <p:nvPicPr>
          <p:cNvPr id="3" name="Immagine 2" descr="ampiezze_flusso_omogene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96107"/>
            <a:ext cx="8229600" cy="4824530"/>
          </a:xfrm>
          <a:prstGeom prst="rect">
            <a:avLst/>
          </a:prstGeom>
        </p:spPr>
      </p:pic>
      <p:sp>
        <p:nvSpPr>
          <p:cNvPr id="6" name="Figura a mano libera 5"/>
          <p:cNvSpPr/>
          <p:nvPr/>
        </p:nvSpPr>
        <p:spPr>
          <a:xfrm>
            <a:off x="3561656" y="2897803"/>
            <a:ext cx="2981852" cy="2445017"/>
          </a:xfrm>
          <a:custGeom>
            <a:avLst/>
            <a:gdLst>
              <a:gd name="connsiteX0" fmla="*/ 0 w 2981852"/>
              <a:gd name="connsiteY0" fmla="*/ 2445017 h 2445017"/>
              <a:gd name="connsiteX1" fmla="*/ 2678145 w 2981852"/>
              <a:gd name="connsiteY1" fmla="*/ 1740925 h 2445017"/>
              <a:gd name="connsiteX2" fmla="*/ 2940437 w 2981852"/>
              <a:gd name="connsiteY2" fmla="*/ 1575256 h 2445017"/>
              <a:gd name="connsiteX3" fmla="*/ 2981852 w 2981852"/>
              <a:gd name="connsiteY3" fmla="*/ 1402 h 2445017"/>
            </a:gdLst>
            <a:ahLst/>
            <a:cxnLst>
              <a:cxn ang="0">
                <a:pos x="connsiteX0" y="connsiteY0"/>
              </a:cxn>
              <a:cxn ang="0">
                <a:pos x="connsiteX1" y="connsiteY1"/>
              </a:cxn>
              <a:cxn ang="0">
                <a:pos x="connsiteX2" y="connsiteY2"/>
              </a:cxn>
              <a:cxn ang="0">
                <a:pos x="connsiteX3" y="connsiteY3"/>
              </a:cxn>
            </a:cxnLst>
            <a:rect l="l" t="t" r="r" b="b"/>
            <a:pathLst>
              <a:path w="2981852" h="2445017">
                <a:moveTo>
                  <a:pt x="0" y="2445017"/>
                </a:moveTo>
                <a:lnTo>
                  <a:pt x="2678145" y="1740925"/>
                </a:lnTo>
                <a:cubicBezTo>
                  <a:pt x="3168218" y="1595965"/>
                  <a:pt x="2889819" y="1865176"/>
                  <a:pt x="2940437" y="1575256"/>
                </a:cubicBezTo>
                <a:cubicBezTo>
                  <a:pt x="2991055" y="1285335"/>
                  <a:pt x="2878316" y="-49219"/>
                  <a:pt x="2981852" y="1402"/>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dirty="0"/>
          </a:p>
        </p:txBody>
      </p:sp>
      <p:sp>
        <p:nvSpPr>
          <p:cNvPr id="7" name="Figura a mano libera 6"/>
          <p:cNvSpPr/>
          <p:nvPr/>
        </p:nvSpPr>
        <p:spPr>
          <a:xfrm>
            <a:off x="5528238" y="1960415"/>
            <a:ext cx="2354342" cy="2830176"/>
          </a:xfrm>
          <a:custGeom>
            <a:avLst/>
            <a:gdLst>
              <a:gd name="connsiteX0" fmla="*/ 7514 w 2354342"/>
              <a:gd name="connsiteY0" fmla="*/ 2830176 h 2830176"/>
              <a:gd name="connsiteX1" fmla="*/ 35124 w 2354342"/>
              <a:gd name="connsiteY1" fmla="*/ 1767134 h 2830176"/>
              <a:gd name="connsiteX2" fmla="*/ 283612 w 2354342"/>
              <a:gd name="connsiteY2" fmla="*/ 1297739 h 2830176"/>
              <a:gd name="connsiteX3" fmla="*/ 2354342 w 2354342"/>
              <a:gd name="connsiteY3" fmla="*/ 0 h 2830176"/>
            </a:gdLst>
            <a:ahLst/>
            <a:cxnLst>
              <a:cxn ang="0">
                <a:pos x="connsiteX0" y="connsiteY0"/>
              </a:cxn>
              <a:cxn ang="0">
                <a:pos x="connsiteX1" y="connsiteY1"/>
              </a:cxn>
              <a:cxn ang="0">
                <a:pos x="connsiteX2" y="connsiteY2"/>
              </a:cxn>
              <a:cxn ang="0">
                <a:pos x="connsiteX3" y="connsiteY3"/>
              </a:cxn>
            </a:cxnLst>
            <a:rect l="l" t="t" r="r" b="b"/>
            <a:pathLst>
              <a:path w="2354342" h="2830176">
                <a:moveTo>
                  <a:pt x="7514" y="2830176"/>
                </a:moveTo>
                <a:cubicBezTo>
                  <a:pt x="-1689" y="2426358"/>
                  <a:pt x="-10892" y="2022540"/>
                  <a:pt x="35124" y="1767134"/>
                </a:cubicBezTo>
                <a:cubicBezTo>
                  <a:pt x="81140" y="1511728"/>
                  <a:pt x="-102924" y="1592261"/>
                  <a:pt x="283612" y="1297739"/>
                </a:cubicBezTo>
                <a:cubicBezTo>
                  <a:pt x="670148" y="1003217"/>
                  <a:pt x="2050635" y="211688"/>
                  <a:pt x="2354342" y="0"/>
                </a:cubicBezTo>
              </a:path>
            </a:pathLst>
          </a:custGeom>
          <a:ln>
            <a:solidFill>
              <a:srgbClr val="FF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8" name="CasellaDiTesto 7"/>
          <p:cNvSpPr txBox="1"/>
          <p:nvPr/>
        </p:nvSpPr>
        <p:spPr>
          <a:xfrm>
            <a:off x="4487605" y="5197916"/>
            <a:ext cx="301660" cy="369332"/>
          </a:xfrm>
          <a:prstGeom prst="rect">
            <a:avLst/>
          </a:prstGeom>
          <a:noFill/>
        </p:spPr>
        <p:txBody>
          <a:bodyPr wrap="none" rtlCol="0">
            <a:spAutoFit/>
          </a:bodyPr>
          <a:lstStyle/>
          <a:p>
            <a:r>
              <a:rPr lang="it-IT" dirty="0" smtClean="0"/>
              <a:t>0</a:t>
            </a:r>
            <a:endParaRPr lang="it-IT" dirty="0"/>
          </a:p>
        </p:txBody>
      </p:sp>
      <p:sp>
        <p:nvSpPr>
          <p:cNvPr id="9" name="CasellaDiTesto 8"/>
          <p:cNvSpPr txBox="1"/>
          <p:nvPr/>
        </p:nvSpPr>
        <p:spPr>
          <a:xfrm>
            <a:off x="5377408" y="4887231"/>
            <a:ext cx="301660" cy="369332"/>
          </a:xfrm>
          <a:prstGeom prst="rect">
            <a:avLst/>
          </a:prstGeom>
          <a:noFill/>
        </p:spPr>
        <p:txBody>
          <a:bodyPr wrap="none" rtlCol="0">
            <a:spAutoFit/>
          </a:bodyPr>
          <a:lstStyle/>
          <a:p>
            <a:r>
              <a:rPr lang="it-IT" dirty="0" smtClean="0"/>
              <a:t>1</a:t>
            </a:r>
            <a:endParaRPr lang="it-IT" dirty="0"/>
          </a:p>
        </p:txBody>
      </p:sp>
      <p:sp>
        <p:nvSpPr>
          <p:cNvPr id="10" name="CasellaDiTesto 9"/>
          <p:cNvSpPr txBox="1"/>
          <p:nvPr/>
        </p:nvSpPr>
        <p:spPr>
          <a:xfrm>
            <a:off x="6392678" y="4702565"/>
            <a:ext cx="301660" cy="369332"/>
          </a:xfrm>
          <a:prstGeom prst="rect">
            <a:avLst/>
          </a:prstGeom>
          <a:noFill/>
        </p:spPr>
        <p:txBody>
          <a:bodyPr wrap="none" rtlCol="0">
            <a:spAutoFit/>
          </a:bodyPr>
          <a:lstStyle/>
          <a:p>
            <a:r>
              <a:rPr lang="it-IT" dirty="0" smtClean="0"/>
              <a:t>2</a:t>
            </a:r>
            <a:endParaRPr lang="it-IT" dirty="0"/>
          </a:p>
        </p:txBody>
      </p:sp>
      <p:sp>
        <p:nvSpPr>
          <p:cNvPr id="11" name="CasellaDiTesto 10"/>
          <p:cNvSpPr txBox="1"/>
          <p:nvPr/>
        </p:nvSpPr>
        <p:spPr>
          <a:xfrm>
            <a:off x="6392678" y="2291753"/>
            <a:ext cx="301660" cy="369332"/>
          </a:xfrm>
          <a:prstGeom prst="rect">
            <a:avLst/>
          </a:prstGeom>
          <a:noFill/>
        </p:spPr>
        <p:txBody>
          <a:bodyPr wrap="none" rtlCol="0">
            <a:spAutoFit/>
          </a:bodyPr>
          <a:lstStyle/>
          <a:p>
            <a:r>
              <a:rPr lang="it-IT" dirty="0" smtClean="0"/>
              <a:t>3</a:t>
            </a:r>
            <a:endParaRPr lang="it-IT" dirty="0"/>
          </a:p>
        </p:txBody>
      </p:sp>
      <p:sp>
        <p:nvSpPr>
          <p:cNvPr id="12" name="CasellaDiTesto 11"/>
          <p:cNvSpPr txBox="1"/>
          <p:nvPr/>
        </p:nvSpPr>
        <p:spPr>
          <a:xfrm>
            <a:off x="7247356" y="1775749"/>
            <a:ext cx="301660" cy="369332"/>
          </a:xfrm>
          <a:prstGeom prst="rect">
            <a:avLst/>
          </a:prstGeom>
          <a:noFill/>
        </p:spPr>
        <p:txBody>
          <a:bodyPr wrap="none" rtlCol="0">
            <a:spAutoFit/>
          </a:bodyPr>
          <a:lstStyle/>
          <a:p>
            <a:r>
              <a:rPr lang="it-IT" dirty="0" smtClean="0"/>
              <a:t>4</a:t>
            </a:r>
            <a:endParaRPr lang="it-IT" dirty="0"/>
          </a:p>
        </p:txBody>
      </p:sp>
      <p:sp>
        <p:nvSpPr>
          <p:cNvPr id="13" name="CasellaDiTesto 12"/>
          <p:cNvSpPr txBox="1"/>
          <p:nvPr/>
        </p:nvSpPr>
        <p:spPr>
          <a:xfrm>
            <a:off x="5377408" y="2897803"/>
            <a:ext cx="301660" cy="369332"/>
          </a:xfrm>
          <a:prstGeom prst="rect">
            <a:avLst/>
          </a:prstGeom>
          <a:noFill/>
        </p:spPr>
        <p:txBody>
          <a:bodyPr wrap="none" rtlCol="0">
            <a:spAutoFit/>
          </a:bodyPr>
          <a:lstStyle/>
          <a:p>
            <a:r>
              <a:rPr lang="it-IT" dirty="0" smtClean="0"/>
              <a:t>5</a:t>
            </a:r>
            <a:endParaRPr lang="it-IT" dirty="0"/>
          </a:p>
        </p:txBody>
      </p:sp>
      <p:sp>
        <p:nvSpPr>
          <p:cNvPr id="14" name="Anello 13"/>
          <p:cNvSpPr/>
          <p:nvPr/>
        </p:nvSpPr>
        <p:spPr>
          <a:xfrm>
            <a:off x="1987901" y="4790591"/>
            <a:ext cx="855902" cy="552229"/>
          </a:xfrm>
          <a:prstGeom prst="donut">
            <a:avLst>
              <a:gd name="adj" fmla="val 0"/>
            </a:avLst>
          </a:prstGeom>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graphicFrame>
        <p:nvGraphicFramePr>
          <p:cNvPr id="15" name="Oggetto 14"/>
          <p:cNvGraphicFramePr>
            <a:graphicFrameLocks noChangeAspect="1"/>
          </p:cNvGraphicFramePr>
          <p:nvPr>
            <p:extLst>
              <p:ext uri="{D42A27DB-BD31-4B8C-83A1-F6EECF244321}">
                <p14:modId xmlns:p14="http://schemas.microsoft.com/office/powerpoint/2010/main" val="881684695"/>
              </p:ext>
            </p:extLst>
          </p:nvPr>
        </p:nvGraphicFramePr>
        <p:xfrm>
          <a:off x="4216400" y="5691188"/>
          <a:ext cx="750888" cy="530225"/>
        </p:xfrm>
        <a:graphic>
          <a:graphicData uri="http://schemas.openxmlformats.org/presentationml/2006/ole">
            <mc:AlternateContent xmlns:mc="http://schemas.openxmlformats.org/markup-compatibility/2006">
              <mc:Choice xmlns:v="urn:schemas-microsoft-com:vml" Requires="v">
                <p:oleObj spid="_x0000_s12294" name="Equation" r:id="rId4" imgW="558800" imgH="393700" progId="Equation.3">
                  <p:embed/>
                </p:oleObj>
              </mc:Choice>
              <mc:Fallback>
                <p:oleObj name="Equation" r:id="rId4" imgW="558800" imgH="393700" progId="Equation.3">
                  <p:embed/>
                  <p:pic>
                    <p:nvPicPr>
                      <p:cNvPr id="0" name=""/>
                      <p:cNvPicPr/>
                      <p:nvPr/>
                    </p:nvPicPr>
                    <p:blipFill>
                      <a:blip r:embed="rId5"/>
                      <a:stretch>
                        <a:fillRect/>
                      </a:stretch>
                    </p:blipFill>
                    <p:spPr>
                      <a:xfrm>
                        <a:off x="4216400" y="5691188"/>
                        <a:ext cx="750888" cy="530225"/>
                      </a:xfrm>
                      <a:prstGeom prst="rect">
                        <a:avLst/>
                      </a:prstGeom>
                    </p:spPr>
                  </p:pic>
                </p:oleObj>
              </mc:Fallback>
            </mc:AlternateContent>
          </a:graphicData>
        </a:graphic>
      </p:graphicFrame>
      <p:sp>
        <p:nvSpPr>
          <p:cNvPr id="16" name="CasellaDiTesto 15"/>
          <p:cNvSpPr txBox="1"/>
          <p:nvPr/>
        </p:nvSpPr>
        <p:spPr>
          <a:xfrm>
            <a:off x="5108672" y="3815575"/>
            <a:ext cx="1585666" cy="369332"/>
          </a:xfrm>
          <a:prstGeom prst="rect">
            <a:avLst/>
          </a:prstGeom>
          <a:noFill/>
        </p:spPr>
        <p:txBody>
          <a:bodyPr wrap="none" rtlCol="0">
            <a:spAutoFit/>
          </a:bodyPr>
          <a:lstStyle/>
          <a:p>
            <a:r>
              <a:rPr lang="it-IT" dirty="0" smtClean="0"/>
              <a:t>Ciclo di isteresi</a:t>
            </a:r>
            <a:endParaRPr lang="it-IT" dirty="0"/>
          </a:p>
        </p:txBody>
      </p:sp>
      <p:sp>
        <p:nvSpPr>
          <p:cNvPr id="17" name="CasellaDiTesto 16"/>
          <p:cNvSpPr txBox="1"/>
          <p:nvPr/>
        </p:nvSpPr>
        <p:spPr>
          <a:xfrm>
            <a:off x="1987901" y="4335002"/>
            <a:ext cx="850902" cy="369332"/>
          </a:xfrm>
          <a:prstGeom prst="rect">
            <a:avLst/>
          </a:prstGeom>
          <a:noFill/>
        </p:spPr>
        <p:txBody>
          <a:bodyPr wrap="none" rtlCol="0">
            <a:spAutoFit/>
          </a:bodyPr>
          <a:lstStyle/>
          <a:p>
            <a:r>
              <a:rPr lang="it-IT" dirty="0" smtClean="0"/>
              <a:t>Lock-in </a:t>
            </a:r>
            <a:endParaRPr lang="it-IT" dirty="0"/>
          </a:p>
        </p:txBody>
      </p:sp>
    </p:spTree>
    <p:extLst>
      <p:ext uri="{BB962C8B-B14F-4D97-AF65-F5344CB8AC3E}">
        <p14:creationId xmlns:p14="http://schemas.microsoft.com/office/powerpoint/2010/main" val="1569952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par>
                          <p:cTn id="31" fill="hold">
                            <p:stCondLst>
                              <p:cond delay="500"/>
                            </p:stCondLst>
                            <p:childTnLst>
                              <p:par>
                                <p:cTn id="32" presetID="1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p:tgtEl>
                                          <p:spTgt spid="15"/>
                                        </p:tgtEl>
                                        <p:attrNameLst>
                                          <p:attrName>ppt_x</p:attrName>
                                        </p:attrNameLst>
                                      </p:cBhvr>
                                      <p:tavLst>
                                        <p:tav tm="0">
                                          <p:val>
                                            <p:strVal val="#ppt_x-#ppt_w*1.125000"/>
                                          </p:val>
                                        </p:tav>
                                        <p:tav tm="100000">
                                          <p:val>
                                            <p:strVal val="#ppt_x"/>
                                          </p:val>
                                        </p:tav>
                                      </p:tavLst>
                                    </p:anim>
                                    <p:animEffect transition="in" filter="wipe(righ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p:tgtEl>
                                          <p:spTgt spid="16"/>
                                        </p:tgtEl>
                                        <p:attrNameLst>
                                          <p:attrName>ppt_y</p:attrName>
                                        </p:attrNameLst>
                                      </p:cBhvr>
                                      <p:tavLst>
                                        <p:tav tm="0">
                                          <p:val>
                                            <p:strVal val="#ppt_y+#ppt_h*1.125000"/>
                                          </p:val>
                                        </p:tav>
                                        <p:tav tm="100000">
                                          <p:val>
                                            <p:strVal val="#ppt_y"/>
                                          </p:val>
                                        </p:tav>
                                      </p:tavLst>
                                    </p:anim>
                                    <p:animEffect transition="in" filter="wipe(up)">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heel(1)">
                                      <p:cBhvr>
                                        <p:cTn id="76" dur="2000"/>
                                        <p:tgtEl>
                                          <p:spTgt spid="14"/>
                                        </p:tgtEl>
                                      </p:cBhvr>
                                    </p:animEffect>
                                  </p:childTnLst>
                                </p:cTn>
                              </p:par>
                            </p:childTnLst>
                          </p:cTn>
                        </p:par>
                        <p:par>
                          <p:cTn id="77" fill="hold">
                            <p:stCondLst>
                              <p:cond delay="2000"/>
                            </p:stCondLst>
                            <p:childTnLst>
                              <p:par>
                                <p:cTn id="78" presetID="2" presetClass="entr" presetSubtype="8"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additive="base">
                                        <p:cTn id="80" dur="500" fill="hold"/>
                                        <p:tgtEl>
                                          <p:spTgt spid="17"/>
                                        </p:tgtEl>
                                        <p:attrNameLst>
                                          <p:attrName>ppt_x</p:attrName>
                                        </p:attrNameLst>
                                      </p:cBhvr>
                                      <p:tavLst>
                                        <p:tav tm="0">
                                          <p:val>
                                            <p:strVal val="0-#ppt_w/2"/>
                                          </p:val>
                                        </p:tav>
                                        <p:tav tm="100000">
                                          <p:val>
                                            <p:strVal val="#ppt_x"/>
                                          </p:val>
                                        </p:tav>
                                      </p:tavLst>
                                    </p:anim>
                                    <p:anim calcmode="lin" valueType="num">
                                      <p:cBhvr additive="base">
                                        <p:cTn id="8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p:bldP spid="9" grpId="0"/>
      <p:bldP spid="10" grpId="0"/>
      <p:bldP spid="11" grpId="0"/>
      <p:bldP spid="12" grpId="0"/>
      <p:bldP spid="13" grpId="0"/>
      <p:bldP spid="14" grpId="0" animBg="1"/>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Diagrammi </a:t>
            </a:r>
          </a:p>
        </p:txBody>
      </p:sp>
      <p:pic>
        <p:nvPicPr>
          <p:cNvPr id="3" name="Immagine 2" descr="ampiezze_flusso_tur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481" y="1600200"/>
            <a:ext cx="6553068" cy="4501936"/>
          </a:xfrm>
          <a:prstGeom prst="rect">
            <a:avLst/>
          </a:prstGeom>
        </p:spPr>
      </p:pic>
      <p:pic>
        <p:nvPicPr>
          <p:cNvPr id="4" name="Immagine 3" descr="ampiezze_magn_flusso_tur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17" y="1600200"/>
            <a:ext cx="7539108" cy="4501936"/>
          </a:xfrm>
          <a:prstGeom prst="rect">
            <a:avLst/>
          </a:prstGeom>
        </p:spPr>
      </p:pic>
      <p:pic>
        <p:nvPicPr>
          <p:cNvPr id="5" name="Immagine 4" descr="ampiezze_magn_tur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117" y="1600200"/>
            <a:ext cx="7367999" cy="4501936"/>
          </a:xfrm>
          <a:prstGeom prst="rect">
            <a:avLst/>
          </a:prstGeom>
        </p:spPr>
      </p:pic>
    </p:spTree>
    <p:extLst>
      <p:ext uri="{BB962C8B-B14F-4D97-AF65-F5344CB8AC3E}">
        <p14:creationId xmlns:p14="http://schemas.microsoft.com/office/powerpoint/2010/main" val="7817904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ppt_y</p:attrName>
                                        </p:attrNameLst>
                                      </p:cBhvr>
                                      <p:tavLst>
                                        <p:tav tm="0">
                                          <p:val>
                                            <p:strVal val="#ppt_y+#ppt_h*1.125000"/>
                                          </p:val>
                                        </p:tav>
                                        <p:tav tm="100000">
                                          <p:val>
                                            <p:strVal val="#ppt_y"/>
                                          </p:val>
                                        </p:tav>
                                      </p:tavLst>
                                    </p:anim>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Diagrammi </a:t>
            </a:r>
          </a:p>
        </p:txBody>
      </p:sp>
      <p:pic>
        <p:nvPicPr>
          <p:cNvPr id="3" name="Immagine 2" descr="turbolenza_omogene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585" y="1711334"/>
            <a:ext cx="6964465" cy="4390802"/>
          </a:xfrm>
          <a:prstGeom prst="rect">
            <a:avLst/>
          </a:prstGeom>
        </p:spPr>
      </p:pic>
      <p:pic>
        <p:nvPicPr>
          <p:cNvPr id="4" name="Immagine 3" descr="turbolenza_tur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77" y="1651000"/>
            <a:ext cx="7214963" cy="4451136"/>
          </a:xfrm>
          <a:prstGeom prst="rect">
            <a:avLst/>
          </a:prstGeom>
        </p:spPr>
      </p:pic>
      <p:pic>
        <p:nvPicPr>
          <p:cNvPr id="5" name="Immagine 4" descr="turbolenza_magn_omo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77" y="1651000"/>
            <a:ext cx="7214963" cy="4538575"/>
          </a:xfrm>
          <a:prstGeom prst="rect">
            <a:avLst/>
          </a:prstGeom>
        </p:spPr>
      </p:pic>
      <p:pic>
        <p:nvPicPr>
          <p:cNvPr id="6" name="Immagine 5" descr="turb_magn_tur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977" y="1650999"/>
            <a:ext cx="7214963" cy="4538575"/>
          </a:xfrm>
          <a:prstGeom prst="rect">
            <a:avLst/>
          </a:prstGeom>
        </p:spPr>
      </p:pic>
      <p:graphicFrame>
        <p:nvGraphicFramePr>
          <p:cNvPr id="9" name="Oggetto 8"/>
          <p:cNvGraphicFramePr>
            <a:graphicFrameLocks noChangeAspect="1"/>
          </p:cNvGraphicFramePr>
          <p:nvPr>
            <p:extLst>
              <p:ext uri="{D42A27DB-BD31-4B8C-83A1-F6EECF244321}">
                <p14:modId xmlns:p14="http://schemas.microsoft.com/office/powerpoint/2010/main" val="2073507881"/>
              </p:ext>
            </p:extLst>
          </p:nvPr>
        </p:nvGraphicFramePr>
        <p:xfrm>
          <a:off x="393735" y="2366206"/>
          <a:ext cx="1138483" cy="534742"/>
        </p:xfrm>
        <a:graphic>
          <a:graphicData uri="http://schemas.openxmlformats.org/presentationml/2006/ole">
            <mc:AlternateContent xmlns:mc="http://schemas.openxmlformats.org/markup-compatibility/2006">
              <mc:Choice xmlns:v="urn:schemas-microsoft-com:vml" Requires="v">
                <p:oleObj spid="_x0000_s13321" name="Equation" r:id="rId7" imgW="838200" imgH="393700" progId="Equation.3">
                  <p:embed/>
                </p:oleObj>
              </mc:Choice>
              <mc:Fallback>
                <p:oleObj name="Equation" r:id="rId7" imgW="838200" imgH="393700" progId="Equation.3">
                  <p:embed/>
                  <p:pic>
                    <p:nvPicPr>
                      <p:cNvPr id="0" name=""/>
                      <p:cNvPicPr/>
                      <p:nvPr/>
                    </p:nvPicPr>
                    <p:blipFill>
                      <a:blip r:embed="rId8"/>
                      <a:stretch>
                        <a:fillRect/>
                      </a:stretch>
                    </p:blipFill>
                    <p:spPr>
                      <a:xfrm>
                        <a:off x="393735" y="2366206"/>
                        <a:ext cx="1138483" cy="534742"/>
                      </a:xfrm>
                      <a:prstGeom prst="rect">
                        <a:avLst/>
                      </a:prstGeom>
                    </p:spPr>
                  </p:pic>
                </p:oleObj>
              </mc:Fallback>
            </mc:AlternateContent>
          </a:graphicData>
        </a:graphic>
      </p:graphicFrame>
      <p:graphicFrame>
        <p:nvGraphicFramePr>
          <p:cNvPr id="10" name="Oggetto 9"/>
          <p:cNvGraphicFramePr>
            <a:graphicFrameLocks noChangeAspect="1"/>
          </p:cNvGraphicFramePr>
          <p:nvPr>
            <p:extLst>
              <p:ext uri="{D42A27DB-BD31-4B8C-83A1-F6EECF244321}">
                <p14:modId xmlns:p14="http://schemas.microsoft.com/office/powerpoint/2010/main" val="2295196203"/>
              </p:ext>
            </p:extLst>
          </p:nvPr>
        </p:nvGraphicFramePr>
        <p:xfrm>
          <a:off x="381974" y="3205414"/>
          <a:ext cx="1150244" cy="524376"/>
        </p:xfrm>
        <a:graphic>
          <a:graphicData uri="http://schemas.openxmlformats.org/presentationml/2006/ole">
            <mc:AlternateContent xmlns:mc="http://schemas.openxmlformats.org/markup-compatibility/2006">
              <mc:Choice xmlns:v="urn:schemas-microsoft-com:vml" Requires="v">
                <p:oleObj spid="_x0000_s13322" name="Equation" r:id="rId9" imgW="863600" imgH="393700" progId="Equation.3">
                  <p:embed/>
                </p:oleObj>
              </mc:Choice>
              <mc:Fallback>
                <p:oleObj name="Equation" r:id="rId9" imgW="863600" imgH="393700" progId="Equation.3">
                  <p:embed/>
                  <p:pic>
                    <p:nvPicPr>
                      <p:cNvPr id="0" name=""/>
                      <p:cNvPicPr/>
                      <p:nvPr/>
                    </p:nvPicPr>
                    <p:blipFill>
                      <a:blip r:embed="rId10"/>
                      <a:stretch>
                        <a:fillRect/>
                      </a:stretch>
                    </p:blipFill>
                    <p:spPr>
                      <a:xfrm>
                        <a:off x="381974" y="3205414"/>
                        <a:ext cx="1150244" cy="524376"/>
                      </a:xfrm>
                      <a:prstGeom prst="rect">
                        <a:avLst/>
                      </a:prstGeom>
                    </p:spPr>
                  </p:pic>
                </p:oleObj>
              </mc:Fallback>
            </mc:AlternateContent>
          </a:graphicData>
        </a:graphic>
      </p:graphicFrame>
      <p:cxnSp>
        <p:nvCxnSpPr>
          <p:cNvPr id="12" name="Connettore 2 11"/>
          <p:cNvCxnSpPr/>
          <p:nvPr/>
        </p:nvCxnSpPr>
        <p:spPr>
          <a:xfrm flipV="1">
            <a:off x="1630947" y="2473158"/>
            <a:ext cx="655053" cy="16042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4" name="Connettore 2 13"/>
          <p:cNvCxnSpPr/>
          <p:nvPr/>
        </p:nvCxnSpPr>
        <p:spPr>
          <a:xfrm flipV="1">
            <a:off x="1630947" y="3368842"/>
            <a:ext cx="561474" cy="668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2356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12" presetClass="entr" presetSubtype="8"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par>
                                <p:cTn id="22" presetID="1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ppt_x</p:attrName>
                                        </p:attrNameLst>
                                      </p:cBhvr>
                                      <p:tavLst>
                                        <p:tav tm="0">
                                          <p:val>
                                            <p:strVal val="#ppt_x-#ppt_w*1.125000"/>
                                          </p:val>
                                        </p:tav>
                                        <p:tav tm="100000">
                                          <p:val>
                                            <p:strVal val="#ppt_x"/>
                                          </p:val>
                                        </p:tav>
                                      </p:tavLst>
                                    </p:anim>
                                    <p:animEffect transition="in" filter="wipe(righ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p:tgtEl>
                                          <p:spTgt spid="4"/>
                                        </p:tgtEl>
                                        <p:attrNameLst>
                                          <p:attrName>ppt_y</p:attrName>
                                        </p:attrNameLst>
                                      </p:cBhvr>
                                      <p:tavLst>
                                        <p:tav tm="0">
                                          <p:val>
                                            <p:strVal val="#ppt_y+#ppt_h*1.125000"/>
                                          </p:val>
                                        </p:tav>
                                        <p:tav tm="100000">
                                          <p:val>
                                            <p:strVal val="#ppt_y"/>
                                          </p:val>
                                        </p:tav>
                                      </p:tavLst>
                                    </p:anim>
                                    <p:animEffect transition="in" filter="wipe(up)">
                                      <p:cBhvr>
                                        <p:cTn id="31" dur="500"/>
                                        <p:tgtEl>
                                          <p:spTgt spid="4"/>
                                        </p:tgtEl>
                                      </p:cBhvr>
                                    </p:animEffect>
                                  </p:childTnLst>
                                </p:cTn>
                              </p:par>
                              <p:par>
                                <p:cTn id="32" presetID="10" presetClass="exit" presetSubtype="0" fill="hold" nodeType="withEffect">
                                  <p:stCondLst>
                                    <p:cond delay="0"/>
                                  </p:stCondLst>
                                  <p:childTnLst>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1000" fill="hold"/>
                                        <p:tgtEl>
                                          <p:spTgt spid="5"/>
                                        </p:tgtEl>
                                        <p:attrNameLst>
                                          <p:attrName>ppt_w</p:attrName>
                                        </p:attrNameLst>
                                      </p:cBhvr>
                                      <p:tavLst>
                                        <p:tav tm="0">
                                          <p:val>
                                            <p:strVal val="#ppt_w*0.70"/>
                                          </p:val>
                                        </p:tav>
                                        <p:tav tm="100000">
                                          <p:val>
                                            <p:strVal val="#ppt_w"/>
                                          </p:val>
                                        </p:tav>
                                      </p:tavLst>
                                    </p:anim>
                                    <p:anim calcmode="lin" valueType="num">
                                      <p:cBhvr>
                                        <p:cTn id="49" dur="1000" fill="hold"/>
                                        <p:tgtEl>
                                          <p:spTgt spid="5"/>
                                        </p:tgtEl>
                                        <p:attrNameLst>
                                          <p:attrName>ppt_h</p:attrName>
                                        </p:attrNameLst>
                                      </p:cBhvr>
                                      <p:tavLst>
                                        <p:tav tm="0">
                                          <p:val>
                                            <p:strVal val="#ppt_h"/>
                                          </p:val>
                                        </p:tav>
                                        <p:tav tm="100000">
                                          <p:val>
                                            <p:strVal val="#ppt_h"/>
                                          </p:val>
                                        </p:tav>
                                      </p:tavLst>
                                    </p:anim>
                                    <p:animEffect transition="in" filter="fade">
                                      <p:cBhvr>
                                        <p:cTn id="50" dur="10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p:tgtEl>
                                          <p:spTgt spid="6"/>
                                        </p:tgtEl>
                                        <p:attrNameLst>
                                          <p:attrName>ppt_y</p:attrName>
                                        </p:attrNameLst>
                                      </p:cBhvr>
                                      <p:tavLst>
                                        <p:tav tm="0">
                                          <p:val>
                                            <p:strVal val="#ppt_y+#ppt_h*1.125000"/>
                                          </p:val>
                                        </p:tav>
                                        <p:tav tm="100000">
                                          <p:val>
                                            <p:strVal val="#ppt_y"/>
                                          </p:val>
                                        </p:tav>
                                      </p:tavLst>
                                    </p:anim>
                                    <p:animEffect transition="in" filter="wipe(up)">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t>Tacoma Narrows Bridge</a:t>
            </a:r>
            <a:endParaRPr lang="it-IT" dirty="0"/>
          </a:p>
        </p:txBody>
      </p:sp>
      <p:pic>
        <p:nvPicPr>
          <p:cNvPr id="4" name="Immagine 3" descr="Tacoma_Narrows_Bridge_1993,_HAER_WA-99-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049" y="1297322"/>
            <a:ext cx="6311899" cy="5064086"/>
          </a:xfrm>
          <a:prstGeom prst="rect">
            <a:avLst/>
          </a:prstGeom>
        </p:spPr>
      </p:pic>
      <p:pic>
        <p:nvPicPr>
          <p:cNvPr id="6" name="Tacoma Bridge ne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417" y="1154866"/>
            <a:ext cx="7066827" cy="5300121"/>
          </a:xfrm>
          <a:prstGeom prst="rect">
            <a:avLst/>
          </a:prstGeom>
        </p:spPr>
      </p:pic>
    </p:spTree>
    <p:extLst>
      <p:ext uri="{BB962C8B-B14F-4D97-AF65-F5344CB8AC3E}">
        <p14:creationId xmlns:p14="http://schemas.microsoft.com/office/powerpoint/2010/main" val="405094509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47066"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Diagrammi </a:t>
            </a:r>
          </a:p>
        </p:txBody>
      </p:sp>
      <p:pic>
        <p:nvPicPr>
          <p:cNvPr id="3" name="Immagine 2" descr="frequenze_propri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21" y="1854199"/>
            <a:ext cx="7915278" cy="4068011"/>
          </a:xfrm>
          <a:prstGeom prst="rect">
            <a:avLst/>
          </a:prstGeom>
        </p:spPr>
      </p:pic>
    </p:spTree>
    <p:extLst>
      <p:ext uri="{BB962C8B-B14F-4D97-AF65-F5344CB8AC3E}">
        <p14:creationId xmlns:p14="http://schemas.microsoft.com/office/powerpoint/2010/main" val="3277278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Confronto diagrammi</a:t>
            </a:r>
            <a:endParaRPr lang="it-IT" dirty="0"/>
          </a:p>
        </p:txBody>
      </p:sp>
      <p:pic>
        <p:nvPicPr>
          <p:cNvPr id="3" name="Immagine 2" descr="confronto_ampiezz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0044" y="1425388"/>
            <a:ext cx="6639676" cy="5011610"/>
          </a:xfrm>
          <a:prstGeom prst="rect">
            <a:avLst/>
          </a:prstGeom>
        </p:spPr>
      </p:pic>
      <p:cxnSp>
        <p:nvCxnSpPr>
          <p:cNvPr id="5" name="Connettore 2 4"/>
          <p:cNvCxnSpPr/>
          <p:nvPr/>
        </p:nvCxnSpPr>
        <p:spPr>
          <a:xfrm flipH="1" flipV="1">
            <a:off x="3492632" y="4873425"/>
            <a:ext cx="911121" cy="3175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6" name="Immagine 5" descr="confronto_turb_oriz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044" y="1425388"/>
            <a:ext cx="6639676" cy="5011610"/>
          </a:xfrm>
          <a:prstGeom prst="rect">
            <a:avLst/>
          </a:prstGeom>
        </p:spPr>
      </p:pic>
      <p:pic>
        <p:nvPicPr>
          <p:cNvPr id="7" name="Immagine 6" descr="confronto_turb_ver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32" y="1425388"/>
            <a:ext cx="7496042" cy="5011610"/>
          </a:xfrm>
          <a:prstGeom prst="rect">
            <a:avLst/>
          </a:prstGeom>
        </p:spPr>
      </p:pic>
    </p:spTree>
    <p:extLst>
      <p:ext uri="{BB962C8B-B14F-4D97-AF65-F5344CB8AC3E}">
        <p14:creationId xmlns:p14="http://schemas.microsoft.com/office/powerpoint/2010/main" val="3831496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0.70"/>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Conclusioni </a:t>
            </a:r>
            <a:endParaRPr lang="it-IT" dirty="0"/>
          </a:p>
        </p:txBody>
      </p:sp>
      <p:sp>
        <p:nvSpPr>
          <p:cNvPr id="3" name="CasellaDiTesto 2"/>
          <p:cNvSpPr txBox="1"/>
          <p:nvPr/>
        </p:nvSpPr>
        <p:spPr>
          <a:xfrm>
            <a:off x="467145" y="1574737"/>
            <a:ext cx="8306424" cy="2585323"/>
          </a:xfrm>
          <a:prstGeom prst="rect">
            <a:avLst/>
          </a:prstGeom>
          <a:noFill/>
        </p:spPr>
        <p:txBody>
          <a:bodyPr wrap="square" rtlCol="0">
            <a:spAutoFit/>
          </a:bodyPr>
          <a:lstStyle/>
          <a:p>
            <a:pPr marL="285750" indent="-285750">
              <a:buFont typeface="Arial"/>
              <a:buChar char="•"/>
            </a:pPr>
            <a:r>
              <a:rPr lang="it-IT" dirty="0" smtClean="0"/>
              <a:t>Le sperimentazioni effettuate hanno riprodotto il fenomeno del galoppo e non gli altri moti possibili.</a:t>
            </a:r>
          </a:p>
          <a:p>
            <a:pPr marL="285750" indent="-285750">
              <a:buFont typeface="Arial"/>
              <a:buChar char="•"/>
            </a:pPr>
            <a:r>
              <a:rPr lang="it-IT" dirty="0" smtClean="0"/>
              <a:t>Tra queste, quella più rilevante è stata quella col modello in flusso omogeneo, in quanto si riesce a riconoscere il ciclo di isteresi.</a:t>
            </a:r>
          </a:p>
          <a:p>
            <a:pPr marL="285750" indent="-285750">
              <a:buFont typeface="Arial"/>
              <a:buChar char="•"/>
            </a:pPr>
            <a:r>
              <a:rPr lang="it-IT" dirty="0" smtClean="0"/>
              <a:t>Nelle altre prove tale condizione è mancata a causa della turbolenza che ha valori generalmente più alti.</a:t>
            </a:r>
          </a:p>
          <a:p>
            <a:pPr marL="285750" indent="-285750">
              <a:buFont typeface="Arial"/>
              <a:buChar char="•"/>
            </a:pPr>
            <a:r>
              <a:rPr lang="it-IT" dirty="0" smtClean="0"/>
              <a:t>I comportamenti in prove diverse sono molto simili</a:t>
            </a:r>
          </a:p>
          <a:p>
            <a:pPr marL="285750" indent="-285750">
              <a:buFont typeface="Arial"/>
              <a:buChar char="•"/>
            </a:pPr>
            <a:r>
              <a:rPr lang="it-IT" dirty="0"/>
              <a:t>G</a:t>
            </a:r>
            <a:r>
              <a:rPr lang="it-IT" dirty="0" smtClean="0"/>
              <a:t>li smorzatori a correnti parassite che sono stati progettati hanno un effetto tangibile sul fenomeno del galoppo</a:t>
            </a:r>
          </a:p>
        </p:txBody>
      </p:sp>
      <p:pic>
        <p:nvPicPr>
          <p:cNvPr id="4" name="Immagine 3" descr="diff_turbolenz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45" y="381000"/>
            <a:ext cx="8306424" cy="6127907"/>
          </a:xfrm>
          <a:prstGeom prst="rect">
            <a:avLst/>
          </a:prstGeom>
        </p:spPr>
      </p:pic>
      <p:pic>
        <p:nvPicPr>
          <p:cNvPr id="5" name="Immagine 4" descr="scalatur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45" y="329284"/>
            <a:ext cx="8306424" cy="6179623"/>
          </a:xfrm>
          <a:prstGeom prst="rect">
            <a:avLst/>
          </a:prstGeom>
        </p:spPr>
      </p:pic>
      <p:graphicFrame>
        <p:nvGraphicFramePr>
          <p:cNvPr id="6" name="Oggetto 5"/>
          <p:cNvGraphicFramePr>
            <a:graphicFrameLocks noChangeAspect="1"/>
          </p:cNvGraphicFramePr>
          <p:nvPr>
            <p:extLst>
              <p:ext uri="{D42A27DB-BD31-4B8C-83A1-F6EECF244321}">
                <p14:modId xmlns:p14="http://schemas.microsoft.com/office/powerpoint/2010/main" val="3595935603"/>
              </p:ext>
            </p:extLst>
          </p:nvPr>
        </p:nvGraphicFramePr>
        <p:xfrm>
          <a:off x="1047297" y="4658906"/>
          <a:ext cx="6261100" cy="1219200"/>
        </p:xfrm>
        <a:graphic>
          <a:graphicData uri="http://schemas.openxmlformats.org/presentationml/2006/ole">
            <mc:AlternateContent xmlns:mc="http://schemas.openxmlformats.org/markup-compatibility/2006">
              <mc:Choice xmlns:v="urn:schemas-microsoft-com:vml" Requires="v">
                <p:oleObj spid="_x0000_s14341" name="Documento" r:id="rId5" imgW="6261100" imgH="1219200" progId="Word.Document.12">
                  <p:embed/>
                </p:oleObj>
              </mc:Choice>
              <mc:Fallback>
                <p:oleObj name="Documento" r:id="rId5" imgW="6261100" imgH="1219200" progId="Word.Document.12">
                  <p:embed/>
                  <p:pic>
                    <p:nvPicPr>
                      <p:cNvPr id="0" name=""/>
                      <p:cNvPicPr/>
                      <p:nvPr/>
                    </p:nvPicPr>
                    <p:blipFill>
                      <a:blip r:embed="rId6"/>
                      <a:stretch>
                        <a:fillRect/>
                      </a:stretch>
                    </p:blipFill>
                    <p:spPr>
                      <a:xfrm>
                        <a:off x="1047297" y="4658906"/>
                        <a:ext cx="6261100" cy="1219200"/>
                      </a:xfrm>
                      <a:prstGeom prst="rect">
                        <a:avLst/>
                      </a:prstGeom>
                    </p:spPr>
                  </p:pic>
                </p:oleObj>
              </mc:Fallback>
            </mc:AlternateContent>
          </a:graphicData>
        </a:graphic>
      </p:graphicFrame>
    </p:spTree>
    <p:extLst>
      <p:ext uri="{BB962C8B-B14F-4D97-AF65-F5344CB8AC3E}">
        <p14:creationId xmlns:p14="http://schemas.microsoft.com/office/powerpoint/2010/main" val="41877780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out)">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additive="base">
                                        <p:cTn id="42"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p:tgtEl>
                                          <p:spTgt spid="5"/>
                                        </p:tgtEl>
                                        <p:attrNameLst>
                                          <p:attrName>ppt_y</p:attrName>
                                        </p:attrNameLst>
                                      </p:cBhvr>
                                      <p:tavLst>
                                        <p:tav tm="0">
                                          <p:val>
                                            <p:strVal val="#ppt_y+#ppt_h*1.125000"/>
                                          </p:val>
                                        </p:tav>
                                        <p:tav tm="100000">
                                          <p:val>
                                            <p:strVal val="#ppt_y"/>
                                          </p:val>
                                        </p:tav>
                                      </p:tavLst>
                                    </p:anim>
                                    <p:animEffect transition="in" filter="wipe(up)">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xit" presetSubtype="0" fill="hold" nodeType="clickEffect">
                                  <p:stCondLst>
                                    <p:cond delay="0"/>
                                  </p:stCondLst>
                                  <p:childTnLst>
                                    <p:anim calcmode="lin" valueType="num">
                                      <p:cBhvr>
                                        <p:cTn id="53" dur="1000"/>
                                        <p:tgtEl>
                                          <p:spTgt spid="5"/>
                                        </p:tgtEl>
                                        <p:attrNameLst>
                                          <p:attrName>ppt_w</p:attrName>
                                        </p:attrNameLst>
                                      </p:cBhvr>
                                      <p:tavLst>
                                        <p:tav tm="0">
                                          <p:val>
                                            <p:strVal val="ppt_w"/>
                                          </p:val>
                                        </p:tav>
                                        <p:tav tm="100000">
                                          <p:val>
                                            <p:strVal val="ppt_w*0.70"/>
                                          </p:val>
                                        </p:tav>
                                      </p:tavLst>
                                    </p:anim>
                                    <p:anim calcmode="lin" valueType="num">
                                      <p:cBhvr>
                                        <p:cTn id="54" dur="1000"/>
                                        <p:tgtEl>
                                          <p:spTgt spid="5"/>
                                        </p:tgtEl>
                                        <p:attrNameLst>
                                          <p:attrName>ppt_h</p:attrName>
                                        </p:attrNameLst>
                                      </p:cBhvr>
                                      <p:tavLst>
                                        <p:tav tm="0">
                                          <p:val>
                                            <p:strVal val="ppt_h"/>
                                          </p:val>
                                        </p:tav>
                                        <p:tav tm="100000">
                                          <p:val>
                                            <p:strVal val="ppt_h"/>
                                          </p:val>
                                        </p:tav>
                                      </p:tavLst>
                                    </p:anim>
                                    <p:animEffect transition="out" filter="fade">
                                      <p:cBhvr>
                                        <p:cTn id="55" dur="1000"/>
                                        <p:tgtEl>
                                          <p:spTgt spid="5"/>
                                        </p:tgtEl>
                                      </p:cBhvr>
                                    </p:animEffect>
                                    <p:set>
                                      <p:cBhvr>
                                        <p:cTn id="56" dur="1" fill="hold">
                                          <p:stCondLst>
                                            <p:cond delay="9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nodeType="click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 calcmode="lin" valueType="num">
                                      <p:cBhvr additive="base">
                                        <p:cTn id="61"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3">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p:tgtEl>
                                          <p:spTgt spid="6"/>
                                        </p:tgtEl>
                                        <p:attrNameLst>
                                          <p:attrName>ppt_y</p:attrName>
                                        </p:attrNameLst>
                                      </p:cBhvr>
                                      <p:tavLst>
                                        <p:tav tm="0">
                                          <p:val>
                                            <p:strVal val="#ppt_y+#ppt_h*1.125000"/>
                                          </p:val>
                                        </p:tav>
                                        <p:tav tm="100000">
                                          <p:val>
                                            <p:strVal val="#ppt_y"/>
                                          </p:val>
                                        </p:tav>
                                      </p:tavLst>
                                    </p:anim>
                                    <p:animEffect transition="in" filter="wipe(up)">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Gallerie del vento</a:t>
            </a:r>
            <a:endParaRPr lang="it-IT" dirty="0"/>
          </a:p>
        </p:txBody>
      </p:sp>
      <p:pic>
        <p:nvPicPr>
          <p:cNvPr id="4" name="Immagine 3" descr="galleriamodellino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58" y="1417638"/>
            <a:ext cx="6739758" cy="5052678"/>
          </a:xfrm>
          <a:prstGeom prst="rect">
            <a:avLst/>
          </a:prstGeom>
        </p:spPr>
      </p:pic>
    </p:spTree>
    <p:extLst>
      <p:ext uri="{BB962C8B-B14F-4D97-AF65-F5344CB8AC3E}">
        <p14:creationId xmlns:p14="http://schemas.microsoft.com/office/powerpoint/2010/main" val="290076153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Grandezze cercate</a:t>
            </a:r>
            <a:endParaRPr lang="it-IT" dirty="0"/>
          </a:p>
        </p:txBody>
      </p:sp>
      <p:sp>
        <p:nvSpPr>
          <p:cNvPr id="6" name="CasellaDiTesto 5"/>
          <p:cNvSpPr txBox="1"/>
          <p:nvPr/>
        </p:nvSpPr>
        <p:spPr>
          <a:xfrm>
            <a:off x="457200" y="3235158"/>
            <a:ext cx="798153" cy="369332"/>
          </a:xfrm>
          <a:prstGeom prst="rect">
            <a:avLst/>
          </a:prstGeom>
          <a:noFill/>
        </p:spPr>
        <p:txBody>
          <a:bodyPr wrap="none" rtlCol="0">
            <a:spAutoFit/>
          </a:bodyPr>
          <a:lstStyle/>
          <a:p>
            <a:r>
              <a:rPr lang="it-IT" dirty="0" smtClean="0"/>
              <a:t>carichi</a:t>
            </a:r>
            <a:endParaRPr lang="it-IT" dirty="0"/>
          </a:p>
        </p:txBody>
      </p:sp>
      <p:pic>
        <p:nvPicPr>
          <p:cNvPr id="10" name="Immagine 9" descr="lift_dra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948" y="2267284"/>
            <a:ext cx="3402263" cy="2302198"/>
          </a:xfrm>
          <a:prstGeom prst="rect">
            <a:avLst/>
          </a:prstGeom>
        </p:spPr>
      </p:pic>
      <p:graphicFrame>
        <p:nvGraphicFramePr>
          <p:cNvPr id="13" name="Oggetto 12"/>
          <p:cNvGraphicFramePr>
            <a:graphicFrameLocks noChangeAspect="1"/>
          </p:cNvGraphicFramePr>
          <p:nvPr>
            <p:extLst>
              <p:ext uri="{D42A27DB-BD31-4B8C-83A1-F6EECF244321}">
                <p14:modId xmlns:p14="http://schemas.microsoft.com/office/powerpoint/2010/main" val="4238605641"/>
              </p:ext>
            </p:extLst>
          </p:nvPr>
        </p:nvGraphicFramePr>
        <p:xfrm>
          <a:off x="2464802" y="5087686"/>
          <a:ext cx="1502754" cy="1262313"/>
        </p:xfrm>
        <a:graphic>
          <a:graphicData uri="http://schemas.openxmlformats.org/presentationml/2006/ole">
            <mc:AlternateContent xmlns:mc="http://schemas.openxmlformats.org/markup-compatibility/2006">
              <mc:Choice xmlns:v="urn:schemas-microsoft-com:vml" Requires="v">
                <p:oleObj spid="_x0000_s1030" name="Equation" r:id="rId4" imgW="952500" imgH="800100" progId="Equation.3">
                  <p:embed/>
                </p:oleObj>
              </mc:Choice>
              <mc:Fallback>
                <p:oleObj name="Equation" r:id="rId4" imgW="952500" imgH="800100" progId="Equation.3">
                  <p:embed/>
                  <p:pic>
                    <p:nvPicPr>
                      <p:cNvPr id="0" name=""/>
                      <p:cNvPicPr/>
                      <p:nvPr/>
                    </p:nvPicPr>
                    <p:blipFill>
                      <a:blip r:embed="rId5"/>
                      <a:stretch>
                        <a:fillRect/>
                      </a:stretch>
                    </p:blipFill>
                    <p:spPr>
                      <a:xfrm>
                        <a:off x="2464802" y="5087686"/>
                        <a:ext cx="1502754" cy="1262313"/>
                      </a:xfrm>
                      <a:prstGeom prst="rect">
                        <a:avLst/>
                      </a:prstGeom>
                    </p:spPr>
                  </p:pic>
                </p:oleObj>
              </mc:Fallback>
            </mc:AlternateContent>
          </a:graphicData>
        </a:graphic>
      </p:graphicFrame>
      <p:sp>
        <p:nvSpPr>
          <p:cNvPr id="14" name="CasellaDiTesto 13"/>
          <p:cNvSpPr txBox="1"/>
          <p:nvPr/>
        </p:nvSpPr>
        <p:spPr>
          <a:xfrm>
            <a:off x="6911474" y="2767263"/>
            <a:ext cx="742023" cy="369332"/>
          </a:xfrm>
          <a:prstGeom prst="rect">
            <a:avLst/>
          </a:prstGeom>
          <a:noFill/>
        </p:spPr>
        <p:txBody>
          <a:bodyPr wrap="none" rtlCol="0">
            <a:spAutoFit/>
          </a:bodyPr>
          <a:lstStyle/>
          <a:p>
            <a:r>
              <a:rPr lang="it-IT" dirty="0" smtClean="0"/>
              <a:t>statici</a:t>
            </a:r>
            <a:endParaRPr lang="it-IT" dirty="0"/>
          </a:p>
        </p:txBody>
      </p:sp>
      <p:sp>
        <p:nvSpPr>
          <p:cNvPr id="15" name="CasellaDiTesto 14"/>
          <p:cNvSpPr txBox="1"/>
          <p:nvPr/>
        </p:nvSpPr>
        <p:spPr>
          <a:xfrm>
            <a:off x="6911474" y="3876842"/>
            <a:ext cx="978716" cy="369332"/>
          </a:xfrm>
          <a:prstGeom prst="rect">
            <a:avLst/>
          </a:prstGeom>
          <a:noFill/>
        </p:spPr>
        <p:txBody>
          <a:bodyPr wrap="none" rtlCol="0">
            <a:spAutoFit/>
          </a:bodyPr>
          <a:lstStyle/>
          <a:p>
            <a:r>
              <a:rPr lang="it-IT" dirty="0" smtClean="0"/>
              <a:t>dinamici</a:t>
            </a:r>
            <a:endParaRPr lang="it-IT" dirty="0"/>
          </a:p>
        </p:txBody>
      </p:sp>
      <p:sp>
        <p:nvSpPr>
          <p:cNvPr id="16" name="CasellaDiTesto 15"/>
          <p:cNvSpPr txBox="1"/>
          <p:nvPr/>
        </p:nvSpPr>
        <p:spPr>
          <a:xfrm>
            <a:off x="6214581" y="5227052"/>
            <a:ext cx="2436522" cy="646331"/>
          </a:xfrm>
          <a:prstGeom prst="rect">
            <a:avLst/>
          </a:prstGeom>
          <a:noFill/>
        </p:spPr>
        <p:txBody>
          <a:bodyPr wrap="none" rtlCol="0">
            <a:spAutoFit/>
          </a:bodyPr>
          <a:lstStyle/>
          <a:p>
            <a:r>
              <a:rPr lang="it-IT" dirty="0" smtClean="0"/>
              <a:t>La loro variazione segue</a:t>
            </a:r>
          </a:p>
          <a:p>
            <a:r>
              <a:rPr lang="it-IT" dirty="0"/>
              <a:t>q</a:t>
            </a:r>
            <a:r>
              <a:rPr lang="it-IT" dirty="0" smtClean="0"/>
              <a:t>uella del vento</a:t>
            </a:r>
            <a:endParaRPr lang="it-IT" dirty="0"/>
          </a:p>
        </p:txBody>
      </p:sp>
      <p:sp>
        <p:nvSpPr>
          <p:cNvPr id="17" name="Freccia destra 16"/>
          <p:cNvSpPr/>
          <p:nvPr/>
        </p:nvSpPr>
        <p:spPr>
          <a:xfrm>
            <a:off x="5454316" y="2941053"/>
            <a:ext cx="1029368" cy="19554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solidFill>
                <a:schemeClr val="tx1"/>
              </a:solidFill>
            </a:endParaRPr>
          </a:p>
        </p:txBody>
      </p:sp>
      <p:sp>
        <p:nvSpPr>
          <p:cNvPr id="18" name="Freccia destra 17"/>
          <p:cNvSpPr/>
          <p:nvPr/>
        </p:nvSpPr>
        <p:spPr>
          <a:xfrm>
            <a:off x="5454316" y="4050632"/>
            <a:ext cx="1029368" cy="19554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solidFill>
                <a:schemeClr val="tx1"/>
              </a:solidFill>
            </a:endParaRPr>
          </a:p>
        </p:txBody>
      </p:sp>
      <p:sp>
        <p:nvSpPr>
          <p:cNvPr id="19" name="Freccia giù 18"/>
          <p:cNvSpPr/>
          <p:nvPr/>
        </p:nvSpPr>
        <p:spPr>
          <a:xfrm>
            <a:off x="7218947" y="4384842"/>
            <a:ext cx="434550" cy="702844"/>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534659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withEffect">
                                  <p:stCondLst>
                                    <p:cond delay="0"/>
                                  </p:stCondLst>
                                  <p:iterate type="lt">
                                    <p:tmPct val="10000"/>
                                  </p:iterate>
                                  <p:childTnLst>
                                    <p:animClr clrSpc="rgb" dir="cw">
                                      <p:cBhvr override="childStyle">
                                        <p:cTn id="6" dur="500" fill="hold"/>
                                        <p:tgtEl>
                                          <p:spTgt spid="2"/>
                                        </p:tgtEl>
                                        <p:attrNameLst>
                                          <p:attrName>style.color</p:attrName>
                                        </p:attrNameLst>
                                      </p:cBhvr>
                                      <p:to>
                                        <a:schemeClr val="accent2"/>
                                      </p:to>
                                    </p:animClr>
                                    <p:animClr clrSpc="rgb" dir="cw">
                                      <p:cBhvr>
                                        <p:cTn id="7" dur="500" fill="hold"/>
                                        <p:tgtEl>
                                          <p:spTgt spid="2"/>
                                        </p:tgtEl>
                                        <p:attrNameLst>
                                          <p:attrName>fillcolor</p:attrName>
                                        </p:attrNameLst>
                                      </p:cBhvr>
                                      <p:to>
                                        <a:schemeClr val="accent2"/>
                                      </p:to>
                                    </p:animClr>
                                    <p:set>
                                      <p:cBhvr>
                                        <p:cTn id="8" dur="500" fill="hold"/>
                                        <p:tgtEl>
                                          <p:spTgt spid="2"/>
                                        </p:tgtEl>
                                        <p:attrNameLst>
                                          <p:attrName>fill.type</p:attrName>
                                        </p:attrNameLst>
                                      </p:cBhvr>
                                      <p:to>
                                        <p:strVal val="solid"/>
                                      </p:to>
                                    </p:set>
                                    <p:anim to="1.5" calcmode="lin" valueType="num">
                                      <p:cBhvr override="childStyle">
                                        <p:cTn id="9" dur="500" fill="hold"/>
                                        <p:tgtEl>
                                          <p:spTgt spid="2"/>
                                        </p:tgtEl>
                                        <p:attrNameLst>
                                          <p:attrName>style.fontSize</p:attrName>
                                        </p:attrNameLst>
                                      </p:cBhvr>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p:tgtEl>
                                          <p:spTgt spid="17"/>
                                        </p:tgtEl>
                                        <p:attrNameLst>
                                          <p:attrName>ppt_x</p:attrName>
                                        </p:attrNameLst>
                                      </p:cBhvr>
                                      <p:tavLst>
                                        <p:tav tm="0">
                                          <p:val>
                                            <p:strVal val="#ppt_x-#ppt_w*1.125000"/>
                                          </p:val>
                                        </p:tav>
                                        <p:tav tm="100000">
                                          <p:val>
                                            <p:strVal val="#ppt_x"/>
                                          </p:val>
                                        </p:tav>
                                      </p:tavLst>
                                    </p:anim>
                                    <p:animEffect transition="in" filter="wipe(righ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p:tgtEl>
                                          <p:spTgt spid="18"/>
                                        </p:tgtEl>
                                        <p:attrNameLst>
                                          <p:attrName>ppt_x</p:attrName>
                                        </p:attrNameLst>
                                      </p:cBhvr>
                                      <p:tavLst>
                                        <p:tav tm="0">
                                          <p:val>
                                            <p:strVal val="#ppt_x-#ppt_w*1.125000"/>
                                          </p:val>
                                        </p:tav>
                                        <p:tav tm="100000">
                                          <p:val>
                                            <p:strVal val="#ppt_x"/>
                                          </p:val>
                                        </p:tav>
                                      </p:tavLst>
                                    </p:anim>
                                    <p:animEffect transition="in" filter="wipe(righ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2"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p:tgtEl>
                                          <p:spTgt spid="19"/>
                                        </p:tgtEl>
                                        <p:attrNameLst>
                                          <p:attrName>ppt_y</p:attrName>
                                        </p:attrNameLst>
                                      </p:cBhvr>
                                      <p:tavLst>
                                        <p:tav tm="0">
                                          <p:val>
                                            <p:strVal val="#ppt_y-#ppt_h*1.125000"/>
                                          </p:val>
                                        </p:tav>
                                        <p:tav tm="100000">
                                          <p:val>
                                            <p:strVal val="#ppt_y"/>
                                          </p:val>
                                        </p:tav>
                                      </p:tavLst>
                                    </p:anim>
                                    <p:animEffect transition="in" filter="wipe(down)">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4" grpId="0"/>
      <p:bldP spid="15" grpId="0"/>
      <p:bldP spid="16" grpId="0"/>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Grandezze cercate</a:t>
            </a:r>
          </a:p>
        </p:txBody>
      </p:sp>
      <p:sp>
        <p:nvSpPr>
          <p:cNvPr id="3" name="CasellaDiTesto 2"/>
          <p:cNvSpPr txBox="1"/>
          <p:nvPr/>
        </p:nvSpPr>
        <p:spPr>
          <a:xfrm>
            <a:off x="457200" y="1438449"/>
            <a:ext cx="2066441" cy="400110"/>
          </a:xfrm>
          <a:prstGeom prst="rect">
            <a:avLst/>
          </a:prstGeom>
          <a:noFill/>
        </p:spPr>
        <p:txBody>
          <a:bodyPr wrap="none" rtlCol="0">
            <a:spAutoFit/>
          </a:bodyPr>
          <a:lstStyle/>
          <a:p>
            <a:r>
              <a:rPr lang="it-IT" sz="2000" dirty="0" smtClean="0"/>
              <a:t>Risposta dinamica</a:t>
            </a:r>
            <a:endParaRPr lang="it-IT" sz="2000" dirty="0"/>
          </a:p>
        </p:txBody>
      </p:sp>
      <p:pic>
        <p:nvPicPr>
          <p:cNvPr id="4" name="Immagine 3" descr="spettro potenz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305" y="1417638"/>
            <a:ext cx="3657356" cy="2304134"/>
          </a:xfrm>
          <a:prstGeom prst="rect">
            <a:avLst/>
          </a:prstGeom>
        </p:spPr>
      </p:pic>
      <p:sp>
        <p:nvSpPr>
          <p:cNvPr id="5" name="CasellaDiTesto 4"/>
          <p:cNvSpPr txBox="1"/>
          <p:nvPr/>
        </p:nvSpPr>
        <p:spPr>
          <a:xfrm>
            <a:off x="922421" y="5200316"/>
            <a:ext cx="1864175" cy="369332"/>
          </a:xfrm>
          <a:prstGeom prst="rect">
            <a:avLst/>
          </a:prstGeom>
          <a:noFill/>
        </p:spPr>
        <p:txBody>
          <a:bodyPr wrap="none" rtlCol="0">
            <a:spAutoFit/>
          </a:bodyPr>
          <a:lstStyle/>
          <a:p>
            <a:r>
              <a:rPr lang="it-IT" dirty="0" smtClean="0"/>
              <a:t>Metodo di studio:</a:t>
            </a:r>
            <a:endParaRPr lang="it-IT" dirty="0"/>
          </a:p>
        </p:txBody>
      </p:sp>
      <p:pic>
        <p:nvPicPr>
          <p:cNvPr id="6" name="Immagine 5" descr="approccio spattra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916" y="3874524"/>
            <a:ext cx="4396874" cy="2833541"/>
          </a:xfrm>
          <a:prstGeom prst="rect">
            <a:avLst/>
          </a:prstGeom>
        </p:spPr>
      </p:pic>
      <p:pic>
        <p:nvPicPr>
          <p:cNvPr id="7" name="Immagine 6" descr="modello risposta risonanz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029326"/>
            <a:ext cx="3931658" cy="1145972"/>
          </a:xfrm>
          <a:prstGeom prst="rect">
            <a:avLst/>
          </a:prstGeom>
        </p:spPr>
      </p:pic>
      <p:sp>
        <p:nvSpPr>
          <p:cNvPr id="8" name="CasellaDiTesto 7"/>
          <p:cNvSpPr txBox="1"/>
          <p:nvPr/>
        </p:nvSpPr>
        <p:spPr>
          <a:xfrm>
            <a:off x="1056105" y="5726668"/>
            <a:ext cx="1288859" cy="400110"/>
          </a:xfrm>
          <a:prstGeom prst="rect">
            <a:avLst/>
          </a:prstGeom>
          <a:noFill/>
        </p:spPr>
        <p:txBody>
          <a:bodyPr wrap="none" rtlCol="0">
            <a:spAutoFit/>
          </a:bodyPr>
          <a:lstStyle/>
          <a:p>
            <a:r>
              <a:rPr lang="it-IT" sz="2000" dirty="0" smtClean="0"/>
              <a:t>Davenport</a:t>
            </a:r>
            <a:endParaRPr lang="it-IT" sz="2000" dirty="0"/>
          </a:p>
        </p:txBody>
      </p:sp>
      <p:pic>
        <p:nvPicPr>
          <p:cNvPr id="9" name="Immagine 8" descr="risposte dinamich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1111" y="342900"/>
            <a:ext cx="4403415" cy="6168741"/>
          </a:xfrm>
          <a:prstGeom prst="rect">
            <a:avLst/>
          </a:prstGeom>
        </p:spPr>
      </p:pic>
      <p:graphicFrame>
        <p:nvGraphicFramePr>
          <p:cNvPr id="10" name="Oggetto 9"/>
          <p:cNvGraphicFramePr>
            <a:graphicFrameLocks noChangeAspect="1"/>
          </p:cNvGraphicFramePr>
          <p:nvPr>
            <p:extLst>
              <p:ext uri="{D42A27DB-BD31-4B8C-83A1-F6EECF244321}">
                <p14:modId xmlns:p14="http://schemas.microsoft.com/office/powerpoint/2010/main" val="4234217101"/>
              </p:ext>
            </p:extLst>
          </p:nvPr>
        </p:nvGraphicFramePr>
        <p:xfrm>
          <a:off x="848906" y="3213100"/>
          <a:ext cx="1206126" cy="661424"/>
        </p:xfrm>
        <a:graphic>
          <a:graphicData uri="http://schemas.openxmlformats.org/presentationml/2006/ole">
            <mc:AlternateContent xmlns:mc="http://schemas.openxmlformats.org/markup-compatibility/2006">
              <mc:Choice xmlns:v="urn:schemas-microsoft-com:vml" Requires="v">
                <p:oleObj spid="_x0000_s2053" name="Equation" r:id="rId7" imgW="787400" imgH="431800" progId="Equation.3">
                  <p:embed/>
                </p:oleObj>
              </mc:Choice>
              <mc:Fallback>
                <p:oleObj name="Equation" r:id="rId7" imgW="787400" imgH="431800" progId="Equation.3">
                  <p:embed/>
                  <p:pic>
                    <p:nvPicPr>
                      <p:cNvPr id="0" name=""/>
                      <p:cNvPicPr/>
                      <p:nvPr/>
                    </p:nvPicPr>
                    <p:blipFill>
                      <a:blip r:embed="rId8"/>
                      <a:stretch>
                        <a:fillRect/>
                      </a:stretch>
                    </p:blipFill>
                    <p:spPr>
                      <a:xfrm>
                        <a:off x="848906" y="3213100"/>
                        <a:ext cx="1206126" cy="661424"/>
                      </a:xfrm>
                      <a:prstGeom prst="rect">
                        <a:avLst/>
                      </a:prstGeom>
                    </p:spPr>
                  </p:pic>
                </p:oleObj>
              </mc:Fallback>
            </mc:AlternateContent>
          </a:graphicData>
        </a:graphic>
      </p:graphicFrame>
    </p:spTree>
    <p:extLst>
      <p:ext uri="{BB962C8B-B14F-4D97-AF65-F5344CB8AC3E}">
        <p14:creationId xmlns:p14="http://schemas.microsoft.com/office/powerpoint/2010/main" val="2825388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3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ppt_x</p:attrName>
                                        </p:attrNameLst>
                                      </p:cBhvr>
                                      <p:tavLst>
                                        <p:tav tm="0">
                                          <p:val>
                                            <p:strVal val="#ppt_x-#ppt_w*1.125000"/>
                                          </p:val>
                                        </p:tav>
                                        <p:tav tm="100000">
                                          <p:val>
                                            <p:strVal val="#ppt_x"/>
                                          </p:val>
                                        </p:tav>
                                      </p:tavLst>
                                    </p:anim>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iterate type="lt">
                                    <p:tmPct val="0"/>
                                  </p:iterate>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8" presetClass="emph" presetSubtype="0" fill="hold" grpId="1" nodeType="clickEffect">
                                  <p:stCondLst>
                                    <p:cond delay="0"/>
                                  </p:stCondLst>
                                  <p:iterate type="lt">
                                    <p:tmPct val="10000"/>
                                  </p:iterate>
                                  <p:childTnLst>
                                    <p:animClr clrSpc="rgb" dir="cw">
                                      <p:cBhvr override="childStyle">
                                        <p:cTn id="35" dur="500" fill="hold"/>
                                        <p:tgtEl>
                                          <p:spTgt spid="8"/>
                                        </p:tgtEl>
                                        <p:attrNameLst>
                                          <p:attrName>style.color</p:attrName>
                                        </p:attrNameLst>
                                      </p:cBhvr>
                                      <p:to>
                                        <a:schemeClr val="accent2"/>
                                      </p:to>
                                    </p:animClr>
                                    <p:animClr clrSpc="rgb" dir="cw">
                                      <p:cBhvr>
                                        <p:cTn id="36" dur="500" fill="hold"/>
                                        <p:tgtEl>
                                          <p:spTgt spid="8"/>
                                        </p:tgtEl>
                                        <p:attrNameLst>
                                          <p:attrName>fillcolor</p:attrName>
                                        </p:attrNameLst>
                                      </p:cBhvr>
                                      <p:to>
                                        <a:schemeClr val="accent2"/>
                                      </p:to>
                                    </p:animClr>
                                    <p:set>
                                      <p:cBhvr>
                                        <p:cTn id="37" dur="500" fill="hold"/>
                                        <p:tgtEl>
                                          <p:spTgt spid="8"/>
                                        </p:tgtEl>
                                        <p:attrNameLst>
                                          <p:attrName>fill.type</p:attrName>
                                        </p:attrNameLst>
                                      </p:cBhvr>
                                      <p:to>
                                        <p:strVal val="solid"/>
                                      </p:to>
                                    </p:set>
                                    <p:anim to="1.5" calcmode="lin" valueType="num">
                                      <p:cBhvr override="childStyle">
                                        <p:cTn id="38" dur="500" fill="hold"/>
                                        <p:tgtEl>
                                          <p:spTgt spid="8"/>
                                        </p:tgtEl>
                                        <p:attrNameLst>
                                          <p:attrName>style.fontSize</p:attrName>
                                        </p:attrNameLst>
                                      </p:cBhvr>
                                    </p:anim>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p:tgtEl>
                                          <p:spTgt spid="6"/>
                                        </p:tgtEl>
                                        <p:attrNameLst>
                                          <p:attrName>ppt_x</p:attrName>
                                        </p:attrNameLst>
                                      </p:cBhvr>
                                      <p:tavLst>
                                        <p:tav tm="0">
                                          <p:val>
                                            <p:strVal val="#ppt_x-#ppt_w*1.125000"/>
                                          </p:val>
                                        </p:tav>
                                        <p:tav tm="100000">
                                          <p:val>
                                            <p:strVal val="#ppt_x"/>
                                          </p:val>
                                        </p:tav>
                                      </p:tavLst>
                                    </p:anim>
                                    <p:animEffect transition="in" filter="wipe(righ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grpId="1" nodeType="clickEffect">
                                  <p:stCondLst>
                                    <p:cond delay="0"/>
                                  </p:stCondLst>
                                  <p:childTnLst>
                                    <p:animEffect transition="out" filter="circle(out)">
                                      <p:cBhvr>
                                        <p:cTn id="48" dur="2000"/>
                                        <p:tgtEl>
                                          <p:spTgt spid="3"/>
                                        </p:tgtEl>
                                      </p:cBhvr>
                                    </p:animEffect>
                                    <p:set>
                                      <p:cBhvr>
                                        <p:cTn id="49" dur="1" fill="hold">
                                          <p:stCondLst>
                                            <p:cond delay="1999"/>
                                          </p:stCondLst>
                                        </p:cTn>
                                        <p:tgtEl>
                                          <p:spTgt spid="3"/>
                                        </p:tgtEl>
                                        <p:attrNameLst>
                                          <p:attrName>style.visibility</p:attrName>
                                        </p:attrNameLst>
                                      </p:cBhvr>
                                      <p:to>
                                        <p:strVal val="hidden"/>
                                      </p:to>
                                    </p:set>
                                  </p:childTnLst>
                                </p:cTn>
                              </p:par>
                              <p:par>
                                <p:cTn id="50" presetID="6" presetClass="exit" presetSubtype="32" fill="hold" nodeType="withEffect">
                                  <p:stCondLst>
                                    <p:cond delay="0"/>
                                  </p:stCondLst>
                                  <p:childTnLst>
                                    <p:animEffect transition="out" filter="circle(out)">
                                      <p:cBhvr>
                                        <p:cTn id="51" dur="2000"/>
                                        <p:tgtEl>
                                          <p:spTgt spid="4"/>
                                        </p:tgtEl>
                                      </p:cBhvr>
                                    </p:animEffect>
                                    <p:set>
                                      <p:cBhvr>
                                        <p:cTn id="52" dur="1" fill="hold">
                                          <p:stCondLst>
                                            <p:cond delay="1999"/>
                                          </p:stCondLst>
                                        </p:cTn>
                                        <p:tgtEl>
                                          <p:spTgt spid="4"/>
                                        </p:tgtEl>
                                        <p:attrNameLst>
                                          <p:attrName>style.visibility</p:attrName>
                                        </p:attrNameLst>
                                      </p:cBhvr>
                                      <p:to>
                                        <p:strVal val="hidden"/>
                                      </p:to>
                                    </p:set>
                                  </p:childTnLst>
                                </p:cTn>
                              </p:par>
                              <p:par>
                                <p:cTn id="53" presetID="6" presetClass="exit" presetSubtype="32" fill="hold" grpId="1" nodeType="withEffect">
                                  <p:stCondLst>
                                    <p:cond delay="0"/>
                                  </p:stCondLst>
                                  <p:childTnLst>
                                    <p:animEffect transition="out" filter="circle(out)">
                                      <p:cBhvr>
                                        <p:cTn id="54" dur="2000"/>
                                        <p:tgtEl>
                                          <p:spTgt spid="5"/>
                                        </p:tgtEl>
                                      </p:cBhvr>
                                    </p:animEffect>
                                    <p:set>
                                      <p:cBhvr>
                                        <p:cTn id="55" dur="1" fill="hold">
                                          <p:stCondLst>
                                            <p:cond delay="1999"/>
                                          </p:stCondLst>
                                        </p:cTn>
                                        <p:tgtEl>
                                          <p:spTgt spid="5"/>
                                        </p:tgtEl>
                                        <p:attrNameLst>
                                          <p:attrName>style.visibility</p:attrName>
                                        </p:attrNameLst>
                                      </p:cBhvr>
                                      <p:to>
                                        <p:strVal val="hidden"/>
                                      </p:to>
                                    </p:set>
                                  </p:childTnLst>
                                </p:cTn>
                              </p:par>
                              <p:par>
                                <p:cTn id="56" presetID="6" presetClass="exit" presetSubtype="32" fill="hold" nodeType="withEffect">
                                  <p:stCondLst>
                                    <p:cond delay="0"/>
                                  </p:stCondLst>
                                  <p:childTnLst>
                                    <p:animEffect transition="out" filter="circle(out)">
                                      <p:cBhvr>
                                        <p:cTn id="57" dur="2000"/>
                                        <p:tgtEl>
                                          <p:spTgt spid="6"/>
                                        </p:tgtEl>
                                      </p:cBhvr>
                                    </p:animEffect>
                                    <p:set>
                                      <p:cBhvr>
                                        <p:cTn id="58" dur="1" fill="hold">
                                          <p:stCondLst>
                                            <p:cond delay="1999"/>
                                          </p:stCondLst>
                                        </p:cTn>
                                        <p:tgtEl>
                                          <p:spTgt spid="6"/>
                                        </p:tgtEl>
                                        <p:attrNameLst>
                                          <p:attrName>style.visibility</p:attrName>
                                        </p:attrNameLst>
                                      </p:cBhvr>
                                      <p:to>
                                        <p:strVal val="hidden"/>
                                      </p:to>
                                    </p:set>
                                  </p:childTnLst>
                                </p:cTn>
                              </p:par>
                              <p:par>
                                <p:cTn id="59" presetID="6" presetClass="exit" presetSubtype="32" fill="hold" nodeType="withEffect">
                                  <p:stCondLst>
                                    <p:cond delay="0"/>
                                  </p:stCondLst>
                                  <p:childTnLst>
                                    <p:animEffect transition="out" filter="circle(out)">
                                      <p:cBhvr>
                                        <p:cTn id="60" dur="2000"/>
                                        <p:tgtEl>
                                          <p:spTgt spid="7"/>
                                        </p:tgtEl>
                                      </p:cBhvr>
                                    </p:animEffect>
                                    <p:set>
                                      <p:cBhvr>
                                        <p:cTn id="61" dur="1" fill="hold">
                                          <p:stCondLst>
                                            <p:cond delay="1999"/>
                                          </p:stCondLst>
                                        </p:cTn>
                                        <p:tgtEl>
                                          <p:spTgt spid="7"/>
                                        </p:tgtEl>
                                        <p:attrNameLst>
                                          <p:attrName>style.visibility</p:attrName>
                                        </p:attrNameLst>
                                      </p:cBhvr>
                                      <p:to>
                                        <p:strVal val="hidden"/>
                                      </p:to>
                                    </p:set>
                                  </p:childTnLst>
                                </p:cTn>
                              </p:par>
                              <p:par>
                                <p:cTn id="62" presetID="6" presetClass="exit" presetSubtype="32" fill="hold" grpId="2" nodeType="withEffect">
                                  <p:stCondLst>
                                    <p:cond delay="0"/>
                                  </p:stCondLst>
                                  <p:iterate type="lt">
                                    <p:tmPct val="0"/>
                                  </p:iterate>
                                  <p:childTnLst>
                                    <p:animEffect transition="out" filter="circle(out)">
                                      <p:cBhvr>
                                        <p:cTn id="63" dur="2000"/>
                                        <p:tgtEl>
                                          <p:spTgt spid="8"/>
                                        </p:tgtEl>
                                      </p:cBhvr>
                                    </p:animEffect>
                                    <p:set>
                                      <p:cBhvr>
                                        <p:cTn id="64" dur="1" fill="hold">
                                          <p:stCondLst>
                                            <p:cond delay="1999"/>
                                          </p:stCondLst>
                                        </p:cTn>
                                        <p:tgtEl>
                                          <p:spTgt spid="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up)">
                                      <p:cBhvr>
                                        <p:cTn id="69" dur="500"/>
                                        <p:tgtEl>
                                          <p:spTgt spid="9"/>
                                        </p:tgtEl>
                                      </p:cBhvr>
                                    </p:animEffect>
                                  </p:childTnLst>
                                </p:cTn>
                              </p:par>
                            </p:childTnLst>
                          </p:cTn>
                        </p:par>
                        <p:par>
                          <p:cTn id="70" fill="hold">
                            <p:stCondLst>
                              <p:cond delay="500"/>
                            </p:stCondLst>
                            <p:childTnLst>
                              <p:par>
                                <p:cTn id="71" presetID="55" presetClass="entr" presetSubtype="0" fill="hold" nodeType="after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1000" fill="hold"/>
                                        <p:tgtEl>
                                          <p:spTgt spid="10"/>
                                        </p:tgtEl>
                                        <p:attrNameLst>
                                          <p:attrName>ppt_w</p:attrName>
                                        </p:attrNameLst>
                                      </p:cBhvr>
                                      <p:tavLst>
                                        <p:tav tm="0">
                                          <p:val>
                                            <p:strVal val="#ppt_w*0.70"/>
                                          </p:val>
                                        </p:tav>
                                        <p:tav tm="100000">
                                          <p:val>
                                            <p:strVal val="#ppt_w"/>
                                          </p:val>
                                        </p:tav>
                                      </p:tavLst>
                                    </p:anim>
                                    <p:anim calcmode="lin" valueType="num">
                                      <p:cBhvr>
                                        <p:cTn id="74" dur="1000" fill="hold"/>
                                        <p:tgtEl>
                                          <p:spTgt spid="10"/>
                                        </p:tgtEl>
                                        <p:attrNameLst>
                                          <p:attrName>ppt_h</p:attrName>
                                        </p:attrNameLst>
                                      </p:cBhvr>
                                      <p:tavLst>
                                        <p:tav tm="0">
                                          <p:val>
                                            <p:strVal val="#ppt_h"/>
                                          </p:val>
                                        </p:tav>
                                        <p:tav tm="100000">
                                          <p:val>
                                            <p:strVal val="#ppt_h"/>
                                          </p:val>
                                        </p:tav>
                                      </p:tavLst>
                                    </p:anim>
                                    <p:animEffect transition="in" filter="fade">
                                      <p:cBhvr>
                                        <p:cTn id="7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8" grpId="0"/>
      <p:bldP spid="8" grpId="1"/>
      <p:bldP spid="8"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Fenomeni aeroelastici</a:t>
            </a:r>
            <a:endParaRPr lang="it-IT" dirty="0"/>
          </a:p>
        </p:txBody>
      </p:sp>
      <p:sp>
        <p:nvSpPr>
          <p:cNvPr id="3" name="CasellaDiTesto 2"/>
          <p:cNvSpPr txBox="1"/>
          <p:nvPr/>
        </p:nvSpPr>
        <p:spPr>
          <a:xfrm>
            <a:off x="457200" y="1613643"/>
            <a:ext cx="8229601" cy="646331"/>
          </a:xfrm>
          <a:prstGeom prst="rect">
            <a:avLst/>
          </a:prstGeom>
          <a:noFill/>
        </p:spPr>
        <p:txBody>
          <a:bodyPr wrap="square" rtlCol="0">
            <a:spAutoFit/>
          </a:bodyPr>
          <a:lstStyle/>
          <a:p>
            <a:r>
              <a:rPr lang="it-IT" dirty="0" smtClean="0"/>
              <a:t>Forze aeroelastiche aggiuntive  causate dalla complessa interazione tra il vento e il movimento della struttura stessa.</a:t>
            </a:r>
          </a:p>
        </p:txBody>
      </p:sp>
      <p:sp>
        <p:nvSpPr>
          <p:cNvPr id="4" name="CasellaDiTesto 3"/>
          <p:cNvSpPr txBox="1"/>
          <p:nvPr/>
        </p:nvSpPr>
        <p:spPr>
          <a:xfrm>
            <a:off x="457200" y="2728345"/>
            <a:ext cx="8229601" cy="1477328"/>
          </a:xfrm>
          <a:prstGeom prst="rect">
            <a:avLst/>
          </a:prstGeom>
          <a:noFill/>
        </p:spPr>
        <p:txBody>
          <a:bodyPr wrap="square" rtlCol="0">
            <a:spAutoFit/>
          </a:bodyPr>
          <a:lstStyle/>
          <a:p>
            <a:r>
              <a:rPr lang="it-IT" dirty="0" smtClean="0"/>
              <a:t>Possono essere:</a:t>
            </a:r>
          </a:p>
          <a:p>
            <a:pPr marL="285750" indent="-285750">
              <a:buFont typeface="Arial"/>
              <a:buChar char="•"/>
            </a:pPr>
            <a:r>
              <a:rPr lang="it-IT" dirty="0" smtClean="0"/>
              <a:t>Lock-in</a:t>
            </a:r>
          </a:p>
          <a:p>
            <a:pPr marL="285750" indent="-285750">
              <a:buFont typeface="Arial"/>
              <a:buChar char="•"/>
            </a:pPr>
            <a:r>
              <a:rPr lang="it-IT" dirty="0" err="1" smtClean="0"/>
              <a:t>Flutter</a:t>
            </a:r>
            <a:endParaRPr lang="it-IT" dirty="0" smtClean="0"/>
          </a:p>
          <a:p>
            <a:pPr marL="285750" indent="-285750">
              <a:buFont typeface="Arial"/>
              <a:buChar char="•"/>
            </a:pPr>
            <a:r>
              <a:rPr lang="it-IT" dirty="0" smtClean="0"/>
              <a:t>Divergenza torsionale</a:t>
            </a:r>
          </a:p>
          <a:p>
            <a:pPr marL="285750" indent="-285750">
              <a:buFont typeface="Arial"/>
              <a:buChar char="•"/>
            </a:pPr>
            <a:r>
              <a:rPr lang="it-IT" dirty="0" smtClean="0"/>
              <a:t>galoppo</a:t>
            </a:r>
            <a:endParaRPr lang="it-IT" dirty="0"/>
          </a:p>
        </p:txBody>
      </p:sp>
      <p:sp>
        <p:nvSpPr>
          <p:cNvPr id="5" name="Cornice 4"/>
          <p:cNvSpPr/>
          <p:nvPr/>
        </p:nvSpPr>
        <p:spPr>
          <a:xfrm>
            <a:off x="515593" y="3080443"/>
            <a:ext cx="1615756" cy="233588"/>
          </a:xfrm>
          <a:prstGeom prst="frame">
            <a:avLst>
              <a:gd name="adj1" fmla="val 0"/>
            </a:avLst>
          </a:prstGeom>
          <a:noFill/>
          <a:ln w="38100" cmpd="sng">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3153579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heel(1)">
                                      <p:cBhvr>
                                        <p:cTn id="4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Fenomeni aeroelastici</a:t>
            </a:r>
          </a:p>
        </p:txBody>
      </p:sp>
      <p:sp>
        <p:nvSpPr>
          <p:cNvPr id="3" name="CasellaDiTesto 2"/>
          <p:cNvSpPr txBox="1"/>
          <p:nvPr/>
        </p:nvSpPr>
        <p:spPr>
          <a:xfrm>
            <a:off x="4143961" y="1417638"/>
            <a:ext cx="850902" cy="369332"/>
          </a:xfrm>
          <a:prstGeom prst="rect">
            <a:avLst/>
          </a:prstGeom>
          <a:noFill/>
        </p:spPr>
        <p:txBody>
          <a:bodyPr wrap="none" rtlCol="0">
            <a:spAutoFit/>
          </a:bodyPr>
          <a:lstStyle/>
          <a:p>
            <a:r>
              <a:rPr lang="it-IT" dirty="0" smtClean="0"/>
              <a:t>Lock-in</a:t>
            </a:r>
            <a:endParaRPr lang="it-IT" dirty="0"/>
          </a:p>
        </p:txBody>
      </p:sp>
      <p:pic>
        <p:nvPicPr>
          <p:cNvPr id="4" name="Immagine 3" descr="lock-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1149" y="2235200"/>
            <a:ext cx="5245651" cy="3038592"/>
          </a:xfrm>
          <a:prstGeom prst="rect">
            <a:avLst/>
          </a:prstGeom>
        </p:spPr>
      </p:pic>
      <p:graphicFrame>
        <p:nvGraphicFramePr>
          <p:cNvPr id="7" name="Oggetto 6"/>
          <p:cNvGraphicFramePr>
            <a:graphicFrameLocks noChangeAspect="1"/>
          </p:cNvGraphicFramePr>
          <p:nvPr>
            <p:extLst>
              <p:ext uri="{D42A27DB-BD31-4B8C-83A1-F6EECF244321}">
                <p14:modId xmlns:p14="http://schemas.microsoft.com/office/powerpoint/2010/main" val="3968752842"/>
              </p:ext>
            </p:extLst>
          </p:nvPr>
        </p:nvGraphicFramePr>
        <p:xfrm>
          <a:off x="426029" y="2235200"/>
          <a:ext cx="959638" cy="594976"/>
        </p:xfrm>
        <a:graphic>
          <a:graphicData uri="http://schemas.openxmlformats.org/presentationml/2006/ole">
            <mc:AlternateContent xmlns:mc="http://schemas.openxmlformats.org/markup-compatibility/2006">
              <mc:Choice xmlns:v="urn:schemas-microsoft-com:vml" Requires="v">
                <p:oleObj spid="_x0000_s3088" name="Equation" r:id="rId4" imgW="635000" imgH="393700" progId="Equation.3">
                  <p:embed/>
                </p:oleObj>
              </mc:Choice>
              <mc:Fallback>
                <p:oleObj name="Equation" r:id="rId4" imgW="635000" imgH="393700" progId="Equation.3">
                  <p:embed/>
                  <p:pic>
                    <p:nvPicPr>
                      <p:cNvPr id="0" name=""/>
                      <p:cNvPicPr/>
                      <p:nvPr/>
                    </p:nvPicPr>
                    <p:blipFill>
                      <a:blip r:embed="rId5"/>
                      <a:stretch>
                        <a:fillRect/>
                      </a:stretch>
                    </p:blipFill>
                    <p:spPr>
                      <a:xfrm>
                        <a:off x="426029" y="2235200"/>
                        <a:ext cx="959638" cy="594976"/>
                      </a:xfrm>
                      <a:prstGeom prst="rect">
                        <a:avLst/>
                      </a:prstGeom>
                    </p:spPr>
                  </p:pic>
                </p:oleObj>
              </mc:Fallback>
            </mc:AlternateContent>
          </a:graphicData>
        </a:graphic>
      </p:graphicFrame>
      <p:graphicFrame>
        <p:nvGraphicFramePr>
          <p:cNvPr id="8" name="Oggetto 7"/>
          <p:cNvGraphicFramePr>
            <a:graphicFrameLocks noChangeAspect="1"/>
          </p:cNvGraphicFramePr>
          <p:nvPr>
            <p:extLst>
              <p:ext uri="{D42A27DB-BD31-4B8C-83A1-F6EECF244321}">
                <p14:modId xmlns:p14="http://schemas.microsoft.com/office/powerpoint/2010/main" val="3486551982"/>
              </p:ext>
            </p:extLst>
          </p:nvPr>
        </p:nvGraphicFramePr>
        <p:xfrm>
          <a:off x="457200" y="2925105"/>
          <a:ext cx="762544" cy="360090"/>
        </p:xfrm>
        <a:graphic>
          <a:graphicData uri="http://schemas.openxmlformats.org/presentationml/2006/ole">
            <mc:AlternateContent xmlns:mc="http://schemas.openxmlformats.org/markup-compatibility/2006">
              <mc:Choice xmlns:v="urn:schemas-microsoft-com:vml" Requires="v">
                <p:oleObj spid="_x0000_s3089" name="Equation" r:id="rId6" imgW="457200" imgH="215900" progId="Equation.3">
                  <p:embed/>
                </p:oleObj>
              </mc:Choice>
              <mc:Fallback>
                <p:oleObj name="Equation" r:id="rId6" imgW="457200" imgH="215900" progId="Equation.3">
                  <p:embed/>
                  <p:pic>
                    <p:nvPicPr>
                      <p:cNvPr id="0" name=""/>
                      <p:cNvPicPr/>
                      <p:nvPr/>
                    </p:nvPicPr>
                    <p:blipFill>
                      <a:blip r:embed="rId7"/>
                      <a:stretch>
                        <a:fillRect/>
                      </a:stretch>
                    </p:blipFill>
                    <p:spPr>
                      <a:xfrm>
                        <a:off x="457200" y="2925105"/>
                        <a:ext cx="762544" cy="360090"/>
                      </a:xfrm>
                      <a:prstGeom prst="rect">
                        <a:avLst/>
                      </a:prstGeom>
                    </p:spPr>
                  </p:pic>
                </p:oleObj>
              </mc:Fallback>
            </mc:AlternateContent>
          </a:graphicData>
        </a:graphic>
      </p:graphicFrame>
      <p:graphicFrame>
        <p:nvGraphicFramePr>
          <p:cNvPr id="9" name="Oggetto 8"/>
          <p:cNvGraphicFramePr>
            <a:graphicFrameLocks noChangeAspect="1"/>
          </p:cNvGraphicFramePr>
          <p:nvPr>
            <p:extLst>
              <p:ext uri="{D42A27DB-BD31-4B8C-83A1-F6EECF244321}">
                <p14:modId xmlns:p14="http://schemas.microsoft.com/office/powerpoint/2010/main" val="1899956367"/>
              </p:ext>
            </p:extLst>
          </p:nvPr>
        </p:nvGraphicFramePr>
        <p:xfrm>
          <a:off x="6269049" y="5300716"/>
          <a:ext cx="859054" cy="543483"/>
        </p:xfrm>
        <a:graphic>
          <a:graphicData uri="http://schemas.openxmlformats.org/presentationml/2006/ole">
            <mc:AlternateContent xmlns:mc="http://schemas.openxmlformats.org/markup-compatibility/2006">
              <mc:Choice xmlns:v="urn:schemas-microsoft-com:vml" Requires="v">
                <p:oleObj spid="_x0000_s3090" name="Equation" r:id="rId8" imgW="622300" imgH="393700" progId="Equation.3">
                  <p:embed/>
                </p:oleObj>
              </mc:Choice>
              <mc:Fallback>
                <p:oleObj name="Equation" r:id="rId8" imgW="622300" imgH="393700" progId="Equation.3">
                  <p:embed/>
                  <p:pic>
                    <p:nvPicPr>
                      <p:cNvPr id="0" name=""/>
                      <p:cNvPicPr/>
                      <p:nvPr/>
                    </p:nvPicPr>
                    <p:blipFill>
                      <a:blip r:embed="rId9"/>
                      <a:stretch>
                        <a:fillRect/>
                      </a:stretch>
                    </p:blipFill>
                    <p:spPr>
                      <a:xfrm>
                        <a:off x="6269049" y="5300716"/>
                        <a:ext cx="859054" cy="543483"/>
                      </a:xfrm>
                      <a:prstGeom prst="rect">
                        <a:avLst/>
                      </a:prstGeom>
                    </p:spPr>
                  </p:pic>
                </p:oleObj>
              </mc:Fallback>
            </mc:AlternateContent>
          </a:graphicData>
        </a:graphic>
      </p:graphicFrame>
      <p:sp>
        <p:nvSpPr>
          <p:cNvPr id="10" name="Anello 9"/>
          <p:cNvSpPr/>
          <p:nvPr/>
        </p:nvSpPr>
        <p:spPr>
          <a:xfrm>
            <a:off x="5770435" y="2830176"/>
            <a:ext cx="1836048" cy="1076848"/>
          </a:xfrm>
          <a:prstGeom prst="donut">
            <a:avLst>
              <a:gd name="adj" fmla="val 0"/>
            </a:avLst>
          </a:prstGeom>
          <a:solidFill>
            <a:schemeClr val="accent2"/>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cxnSp>
        <p:nvCxnSpPr>
          <p:cNvPr id="12" name="Connettore 2 11"/>
          <p:cNvCxnSpPr>
            <a:endCxn id="13" idx="0"/>
          </p:cNvCxnSpPr>
          <p:nvPr/>
        </p:nvCxnSpPr>
        <p:spPr>
          <a:xfrm flipH="1">
            <a:off x="2084535" y="3561880"/>
            <a:ext cx="3506438" cy="2097653"/>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CasellaDiTesto 12"/>
          <p:cNvSpPr txBox="1"/>
          <p:nvPr/>
        </p:nvSpPr>
        <p:spPr>
          <a:xfrm>
            <a:off x="854383" y="5659533"/>
            <a:ext cx="2460304" cy="369332"/>
          </a:xfrm>
          <a:prstGeom prst="rect">
            <a:avLst/>
          </a:prstGeom>
          <a:noFill/>
        </p:spPr>
        <p:txBody>
          <a:bodyPr wrap="none" rtlCol="0">
            <a:spAutoFit/>
          </a:bodyPr>
          <a:lstStyle/>
          <a:p>
            <a:r>
              <a:rPr lang="it-IT" dirty="0" smtClean="0"/>
              <a:t>Oscillazione del modello</a:t>
            </a:r>
            <a:endParaRPr lang="it-IT" dirty="0"/>
          </a:p>
        </p:txBody>
      </p:sp>
    </p:spTree>
    <p:extLst>
      <p:ext uri="{BB962C8B-B14F-4D97-AF65-F5344CB8AC3E}">
        <p14:creationId xmlns:p14="http://schemas.microsoft.com/office/powerpoint/2010/main" val="2984524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p:tgtEl>
                                          <p:spTgt spid="8"/>
                                        </p:tgtEl>
                                        <p:attrNameLst>
                                          <p:attrName>ppt_y</p:attrName>
                                        </p:attrNameLst>
                                      </p:cBhvr>
                                      <p:tavLst>
                                        <p:tav tm="0">
                                          <p:val>
                                            <p:strVal val="#ppt_y+#ppt_h*1.125000"/>
                                          </p:val>
                                        </p:tav>
                                        <p:tav tm="100000">
                                          <p:val>
                                            <p:strVal val="#ppt_y"/>
                                          </p:val>
                                        </p:tav>
                                      </p:tavLst>
                                    </p:anim>
                                    <p:animEffect transition="in" filter="wipe(up)">
                                      <p:cBhvr>
                                        <p:cTn id="23" dur="500"/>
                                        <p:tgtEl>
                                          <p:spTgt spid="8"/>
                                        </p:tgtEl>
                                      </p:cBhvr>
                                    </p:animEffect>
                                  </p:childTnLst>
                                </p:cTn>
                              </p:par>
                            </p:childTnLst>
                          </p:cTn>
                        </p:par>
                        <p:par>
                          <p:cTn id="24" fill="hold">
                            <p:stCondLst>
                              <p:cond delay="500"/>
                            </p:stCondLst>
                            <p:childTnLst>
                              <p:par>
                                <p:cTn id="25" presetID="21"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p:tgtEl>
                                          <p:spTgt spid="12"/>
                                        </p:tgtEl>
                                        <p:attrNameLst>
                                          <p:attrName>ppt_x</p:attrName>
                                        </p:attrNameLst>
                                      </p:cBhvr>
                                      <p:tavLst>
                                        <p:tav tm="0">
                                          <p:val>
                                            <p:strVal val="#ppt_x+#ppt_w*1.125000"/>
                                          </p:val>
                                        </p:tav>
                                        <p:tav tm="100000">
                                          <p:val>
                                            <p:strVal val="#ppt_x"/>
                                          </p:val>
                                        </p:tav>
                                      </p:tavLst>
                                    </p:anim>
                                    <p:animEffect transition="in" filter="wipe(left)">
                                      <p:cBhvr>
                                        <p:cTn id="33" dur="500"/>
                                        <p:tgtEl>
                                          <p:spTgt spid="12"/>
                                        </p:tgtEl>
                                      </p:cBhvr>
                                    </p:animEffect>
                                  </p:childTnLst>
                                </p:cTn>
                              </p:par>
                            </p:childTnLst>
                          </p:cTn>
                        </p:par>
                        <p:par>
                          <p:cTn id="34" fill="hold">
                            <p:stCondLst>
                              <p:cond delay="500"/>
                            </p:stCondLst>
                            <p:childTnLst>
                              <p:par>
                                <p:cTn id="35" presetID="55" presetClass="entr" presetSubtype="0" fill="hold" grpId="0" nodeType="afterEffect">
                                  <p:stCondLst>
                                    <p:cond delay="0"/>
                                  </p:stCondLst>
                                  <p:iterate type="lt">
                                    <p:tmPct val="0"/>
                                  </p:iterate>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0.70"/>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childTnLst>
                          </p:cTn>
                        </p:par>
                        <p:par>
                          <p:cTn id="40" fill="hold">
                            <p:stCondLst>
                              <p:cond delay="1500"/>
                            </p:stCondLst>
                            <p:childTnLst>
                              <p:par>
                                <p:cTn id="41" presetID="28" presetClass="emph" presetSubtype="0" fill="hold" grpId="1" nodeType="afterEffect">
                                  <p:stCondLst>
                                    <p:cond delay="0"/>
                                  </p:stCondLst>
                                  <p:iterate type="lt">
                                    <p:tmPct val="10000"/>
                                  </p:iterate>
                                  <p:childTnLst>
                                    <p:animClr clrSpc="rgb" dir="cw">
                                      <p:cBhvr override="childStyle">
                                        <p:cTn id="42" dur="500" fill="hold"/>
                                        <p:tgtEl>
                                          <p:spTgt spid="13"/>
                                        </p:tgtEl>
                                        <p:attrNameLst>
                                          <p:attrName>style.color</p:attrName>
                                        </p:attrNameLst>
                                      </p:cBhvr>
                                      <p:to>
                                        <a:schemeClr val="accent2"/>
                                      </p:to>
                                    </p:animClr>
                                    <p:animClr clrSpc="rgb" dir="cw">
                                      <p:cBhvr>
                                        <p:cTn id="43" dur="500" fill="hold"/>
                                        <p:tgtEl>
                                          <p:spTgt spid="13"/>
                                        </p:tgtEl>
                                        <p:attrNameLst>
                                          <p:attrName>fillcolor</p:attrName>
                                        </p:attrNameLst>
                                      </p:cBhvr>
                                      <p:to>
                                        <a:schemeClr val="accent2"/>
                                      </p:to>
                                    </p:animClr>
                                    <p:set>
                                      <p:cBhvr>
                                        <p:cTn id="44" dur="500" fill="hold"/>
                                        <p:tgtEl>
                                          <p:spTgt spid="13"/>
                                        </p:tgtEl>
                                        <p:attrNameLst>
                                          <p:attrName>fill.type</p:attrName>
                                        </p:attrNameLst>
                                      </p:cBhvr>
                                      <p:to>
                                        <p:strVal val="solid"/>
                                      </p:to>
                                    </p:set>
                                    <p:anim to="1.5" calcmode="lin" valueType="num">
                                      <p:cBhvr override="childStyle">
                                        <p:cTn id="45" dur="500" fill="hold"/>
                                        <p:tgtEl>
                                          <p:spTgt spid="13"/>
                                        </p:tgtEl>
                                        <p:attrNameLst>
                                          <p:attrName>style.fontSize</p:attrName>
                                        </p:attrNameLst>
                                      </p:cBhvr>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Fenomeni aeroelastici</a:t>
            </a:r>
            <a:endParaRPr lang="it-IT" dirty="0"/>
          </a:p>
        </p:txBody>
      </p:sp>
      <p:sp>
        <p:nvSpPr>
          <p:cNvPr id="3" name="CasellaDiTesto 2"/>
          <p:cNvSpPr txBox="1"/>
          <p:nvPr/>
        </p:nvSpPr>
        <p:spPr>
          <a:xfrm>
            <a:off x="457200" y="1613643"/>
            <a:ext cx="8229601" cy="646331"/>
          </a:xfrm>
          <a:prstGeom prst="rect">
            <a:avLst/>
          </a:prstGeom>
          <a:noFill/>
        </p:spPr>
        <p:txBody>
          <a:bodyPr wrap="square" rtlCol="0">
            <a:spAutoFit/>
          </a:bodyPr>
          <a:lstStyle/>
          <a:p>
            <a:r>
              <a:rPr lang="it-IT" dirty="0" smtClean="0"/>
              <a:t>Forze aeroelastiche aggiuntive  causate dalla complessa interazione tra il vento e il movimento della struttura stessa.</a:t>
            </a:r>
          </a:p>
        </p:txBody>
      </p:sp>
      <p:sp>
        <p:nvSpPr>
          <p:cNvPr id="4" name="CasellaDiTesto 3"/>
          <p:cNvSpPr txBox="1"/>
          <p:nvPr/>
        </p:nvSpPr>
        <p:spPr>
          <a:xfrm>
            <a:off x="457200" y="2728345"/>
            <a:ext cx="8229601" cy="1477328"/>
          </a:xfrm>
          <a:prstGeom prst="rect">
            <a:avLst/>
          </a:prstGeom>
          <a:noFill/>
        </p:spPr>
        <p:txBody>
          <a:bodyPr wrap="square" rtlCol="0">
            <a:spAutoFit/>
          </a:bodyPr>
          <a:lstStyle/>
          <a:p>
            <a:r>
              <a:rPr lang="it-IT" dirty="0" smtClean="0"/>
              <a:t>Possono essere:</a:t>
            </a:r>
          </a:p>
          <a:p>
            <a:pPr marL="285750" indent="-285750">
              <a:buFont typeface="Arial"/>
              <a:buChar char="•"/>
            </a:pPr>
            <a:r>
              <a:rPr lang="it-IT" dirty="0" smtClean="0"/>
              <a:t>Lock-in</a:t>
            </a:r>
          </a:p>
          <a:p>
            <a:pPr marL="285750" indent="-285750">
              <a:buFont typeface="Arial"/>
              <a:buChar char="•"/>
            </a:pPr>
            <a:r>
              <a:rPr lang="it-IT" dirty="0" err="1" smtClean="0"/>
              <a:t>Flutter</a:t>
            </a:r>
            <a:endParaRPr lang="it-IT" dirty="0" smtClean="0"/>
          </a:p>
          <a:p>
            <a:pPr marL="285750" indent="-285750">
              <a:buFont typeface="Arial"/>
              <a:buChar char="•"/>
            </a:pPr>
            <a:r>
              <a:rPr lang="it-IT" dirty="0" smtClean="0"/>
              <a:t>Divergenza torsionale</a:t>
            </a:r>
          </a:p>
          <a:p>
            <a:pPr marL="285750" indent="-285750">
              <a:buFont typeface="Arial"/>
              <a:buChar char="•"/>
            </a:pPr>
            <a:r>
              <a:rPr lang="it-IT" dirty="0" smtClean="0"/>
              <a:t>galoppo</a:t>
            </a:r>
            <a:endParaRPr lang="it-IT" dirty="0"/>
          </a:p>
        </p:txBody>
      </p:sp>
      <p:sp>
        <p:nvSpPr>
          <p:cNvPr id="5" name="Cornice 4"/>
          <p:cNvSpPr/>
          <p:nvPr/>
        </p:nvSpPr>
        <p:spPr>
          <a:xfrm>
            <a:off x="515593" y="3372428"/>
            <a:ext cx="1615756" cy="233588"/>
          </a:xfrm>
          <a:prstGeom prst="frame">
            <a:avLst>
              <a:gd name="adj1" fmla="val 0"/>
            </a:avLst>
          </a:prstGeom>
          <a:noFill/>
          <a:ln w="38100" cmpd="sng">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278732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Rivoluzione">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Rivoluzione.thmx</Template>
  <TotalTime>1180</TotalTime>
  <Words>455</Words>
  <Application>Microsoft Macintosh PowerPoint</Application>
  <PresentationFormat>Presentazione su schermo (4:3)</PresentationFormat>
  <Paragraphs>118</Paragraphs>
  <Slides>32</Slides>
  <Notes>0</Notes>
  <HiddenSlides>0</HiddenSlides>
  <MMClips>2</MMClips>
  <ScaleCrop>false</ScaleCrop>
  <HeadingPairs>
    <vt:vector size="6" baseType="variant">
      <vt:variant>
        <vt:lpstr>Tema</vt:lpstr>
      </vt:variant>
      <vt:variant>
        <vt:i4>1</vt:i4>
      </vt:variant>
      <vt:variant>
        <vt:lpstr>Server OLE incorporati</vt:lpstr>
      </vt:variant>
      <vt:variant>
        <vt:i4>4</vt:i4>
      </vt:variant>
      <vt:variant>
        <vt:lpstr>Titoli diapositive</vt:lpstr>
      </vt:variant>
      <vt:variant>
        <vt:i4>32</vt:i4>
      </vt:variant>
    </vt:vector>
  </HeadingPairs>
  <TitlesOfParts>
    <vt:vector size="37" baseType="lpstr">
      <vt:lpstr>Rivoluzione</vt:lpstr>
      <vt:lpstr>Microsoft Equation</vt:lpstr>
      <vt:lpstr>Equation</vt:lpstr>
      <vt:lpstr>Documento</vt:lpstr>
      <vt:lpstr>Documento di Microsoft Word</vt:lpstr>
      <vt:lpstr>Sperimentazione in galleria del vento di modelli prismatici</vt:lpstr>
      <vt:lpstr>Ingegneria civile nel XIX secolo</vt:lpstr>
      <vt:lpstr>Tacoma Narrows Bridge</vt:lpstr>
      <vt:lpstr>Gallerie del vento</vt:lpstr>
      <vt:lpstr>Grandezze cercate</vt:lpstr>
      <vt:lpstr>Grandezze cercate</vt:lpstr>
      <vt:lpstr>Fenomeni aeroelastici</vt:lpstr>
      <vt:lpstr>Fenomeni aeroelastici</vt:lpstr>
      <vt:lpstr>Fenomeni aeroelastici</vt:lpstr>
      <vt:lpstr>Fenomeni aeroelastici</vt:lpstr>
      <vt:lpstr>Fenomeni aeroelastici</vt:lpstr>
      <vt:lpstr>Fenomeni aeroelastici</vt:lpstr>
      <vt:lpstr>Fenomeni aeroelastici</vt:lpstr>
      <vt:lpstr>Fenomeni aeroelastici</vt:lpstr>
      <vt:lpstr>Presentazione di PowerPoint</vt:lpstr>
      <vt:lpstr>Sperimentazione in galleria del vento del DICCA</vt:lpstr>
      <vt:lpstr>Preparazione </vt:lpstr>
      <vt:lpstr>Presentazione di PowerPoint</vt:lpstr>
      <vt:lpstr>Sperimentazione in galleria del vento del DICCA</vt:lpstr>
      <vt:lpstr>Sperimentazione </vt:lpstr>
      <vt:lpstr>Sperimentazione </vt:lpstr>
      <vt:lpstr>Sperimentazione in galleria del vento del DICCA</vt:lpstr>
      <vt:lpstr>Raccolta dati</vt:lpstr>
      <vt:lpstr>Raccolta dati</vt:lpstr>
      <vt:lpstr>Raccolta dati</vt:lpstr>
      <vt:lpstr>Raccolta dati</vt:lpstr>
      <vt:lpstr>Diagrammi </vt:lpstr>
      <vt:lpstr>Diagrammi </vt:lpstr>
      <vt:lpstr>Diagrammi </vt:lpstr>
      <vt:lpstr>Diagrammi </vt:lpstr>
      <vt:lpstr>Confronto diagrammi</vt:lpstr>
      <vt:lpstr>Conclusioni </vt:lpstr>
    </vt:vector>
  </TitlesOfParts>
  <Company>poldo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Sperimentazione in galleria del vento di modelli prismatici</dc:title>
  <dc:creator>Luca Mineo</dc:creator>
  <cp:lastModifiedBy>Luca Mineo</cp:lastModifiedBy>
  <cp:revision>13</cp:revision>
  <dcterms:created xsi:type="dcterms:W3CDTF">2013-03-18T17:46:09Z</dcterms:created>
  <dcterms:modified xsi:type="dcterms:W3CDTF">2013-03-19T13:26:53Z</dcterms:modified>
</cp:coreProperties>
</file>