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26"/>
  </p:notesMasterIdLst>
  <p:sldIdLst>
    <p:sldId id="256" r:id="rId2"/>
    <p:sldId id="269" r:id="rId3"/>
    <p:sldId id="298" r:id="rId4"/>
    <p:sldId id="270" r:id="rId5"/>
    <p:sldId id="271" r:id="rId6"/>
    <p:sldId id="272" r:id="rId7"/>
    <p:sldId id="275" r:id="rId8"/>
    <p:sldId id="273" r:id="rId9"/>
    <p:sldId id="274" r:id="rId10"/>
    <p:sldId id="276" r:id="rId11"/>
    <p:sldId id="278" r:id="rId12"/>
    <p:sldId id="279" r:id="rId13"/>
    <p:sldId id="280" r:id="rId14"/>
    <p:sldId id="303" r:id="rId15"/>
    <p:sldId id="281" r:id="rId16"/>
    <p:sldId id="282" r:id="rId17"/>
    <p:sldId id="283" r:id="rId18"/>
    <p:sldId id="296" r:id="rId19"/>
    <p:sldId id="284" r:id="rId20"/>
    <p:sldId id="304" r:id="rId21"/>
    <p:sldId id="286" r:id="rId22"/>
    <p:sldId id="307" r:id="rId23"/>
    <p:sldId id="294" r:id="rId24"/>
    <p:sldId id="29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Rapporto velocità</a:t>
            </a:r>
          </a:p>
        </c:rich>
      </c:tx>
      <c:layout>
        <c:manualLayout>
          <c:xMode val="edge"/>
          <c:yMode val="edge"/>
          <c:x val="0.315403868031854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4167047378463357"/>
          <c:y val="9.5308641975308653E-2"/>
          <c:w val="0.82292565818351204"/>
          <c:h val="0.80025334440032603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Foglio1!$B$4:$B$7</c:f>
              <c:numCache>
                <c:formatCode>General</c:formatCode>
                <c:ptCount val="4"/>
                <c:pt idx="0">
                  <c:v>12</c:v>
                </c:pt>
                <c:pt idx="1">
                  <c:v>15</c:v>
                </c:pt>
                <c:pt idx="2">
                  <c:v>18</c:v>
                </c:pt>
                <c:pt idx="3">
                  <c:v>28</c:v>
                </c:pt>
              </c:numCache>
            </c:numRef>
          </c:xVal>
          <c:yVal>
            <c:numRef>
              <c:f>Foglio1!$C$4:$C$7</c:f>
              <c:numCache>
                <c:formatCode>General</c:formatCode>
                <c:ptCount val="4"/>
                <c:pt idx="0">
                  <c:v>6.52</c:v>
                </c:pt>
                <c:pt idx="1">
                  <c:v>8.23</c:v>
                </c:pt>
                <c:pt idx="2">
                  <c:v>9.9499999999999993</c:v>
                </c:pt>
                <c:pt idx="3">
                  <c:v>15.69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AFF-401E-BA17-25B9025DC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979872"/>
        <c:axId val="414979040"/>
      </c:scatterChart>
      <c:valAx>
        <c:axId val="414979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F [Hz]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42659201545403541"/>
              <c:y val="0.898958938312880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4979040"/>
        <c:crosses val="autoZero"/>
        <c:crossBetween val="midCat"/>
      </c:valAx>
      <c:valAx>
        <c:axId val="41497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i="1" dirty="0" smtClean="0"/>
                  <a:t>V</a:t>
                </a:r>
                <a:r>
                  <a:rPr lang="en-US" sz="2400" dirty="0" smtClean="0"/>
                  <a:t> [m/s]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2.502844141069397E-2"/>
              <c:y val="0.430022059208410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4979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55424-D528-4C32-938D-5284C4FA52BB}" type="datetimeFigureOut">
              <a:rPr lang="it-IT" smtClean="0"/>
              <a:t>26/02/2019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FEB64-35FD-44A6-8129-76DFB97113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91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C89E-E5EF-4D94-8783-139B56BC1E5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7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553B-E40B-4AC2-B7E9-FA9B8F380FF1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4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A275-316F-442B-BE7A-15403A7D3AF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243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B916-500E-4B9D-BF42-C347C1C76E1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11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C3E7-63EF-4529-8B6E-BEEFB6372F4E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423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B4FC-F7DF-4C2F-B503-1BFD6995D2DC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70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C130-7DAD-4279-A912-6D895801FA7F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1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CC42-8F30-4D96-82C5-568E7A31D50A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4934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A6D8-D427-45E9-AEB7-DF167E58012A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4A9B-F7F4-458A-90AC-FC3E6A9B953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95E3-4B77-4452-9D2C-248482661819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9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5010-9C7F-4A4D-ADDF-57AC309FACFA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2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283B-1D7A-4E34-A230-88F302DED630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7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8053-78D9-4841-BAE5-11476AC5E367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8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A1457-7880-4C46-A911-F37E84F9981B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9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33ED-787E-46D3-88CB-F2F13F7DC77B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9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5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7CC42-8F30-4D96-82C5-568E7A31D50A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16525" y="3665483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T</a:t>
            </a:r>
            <a:r>
              <a:rPr lang="it-IT" sz="4000" dirty="0" smtClean="0">
                <a:solidFill>
                  <a:schemeClr val="tx2"/>
                </a:solidFill>
              </a:rPr>
              <a:t>urbina </a:t>
            </a:r>
            <a:r>
              <a:rPr lang="it-IT" sz="4000" dirty="0">
                <a:solidFill>
                  <a:schemeClr val="tx2"/>
                </a:solidFill>
              </a:rPr>
              <a:t>eolica con </a:t>
            </a:r>
            <a:r>
              <a:rPr lang="it-IT" sz="4000" dirty="0" smtClean="0">
                <a:solidFill>
                  <a:schemeClr val="tx2"/>
                </a:solidFill>
              </a:rPr>
              <a:t/>
            </a:r>
            <a:br>
              <a:rPr lang="it-IT" sz="4000" dirty="0" smtClean="0">
                <a:solidFill>
                  <a:schemeClr val="tx2"/>
                </a:solidFill>
              </a:rPr>
            </a:br>
            <a:r>
              <a:rPr lang="it-IT" sz="4000" dirty="0" smtClean="0">
                <a:solidFill>
                  <a:schemeClr val="tx2"/>
                </a:solidFill>
              </a:rPr>
              <a:t>convogliatori </a:t>
            </a:r>
            <a:r>
              <a:rPr lang="it-IT" sz="4000" dirty="0">
                <a:solidFill>
                  <a:schemeClr val="tx2"/>
                </a:solidFill>
              </a:rPr>
              <a:t>di flusso</a:t>
            </a:r>
            <a:br>
              <a:rPr lang="it-IT" sz="4000" dirty="0">
                <a:solidFill>
                  <a:schemeClr val="tx2"/>
                </a:solidFill>
              </a:rPr>
            </a:br>
            <a:r>
              <a:rPr lang="it-IT" sz="4000" dirty="0">
                <a:solidFill>
                  <a:schemeClr val="tx2"/>
                </a:solidFill>
              </a:rPr>
              <a:t>_________________________________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179309" y="4672151"/>
            <a:ext cx="8915400" cy="493712"/>
          </a:xfrm>
        </p:spPr>
        <p:txBody>
          <a:bodyPr>
            <a:noAutofit/>
          </a:bodyPr>
          <a:lstStyle/>
          <a:p>
            <a:r>
              <a:rPr lang="it-IT" sz="2400" dirty="0"/>
              <a:t>Candidato: Andrea Pedullà</a:t>
            </a:r>
          </a:p>
          <a:p>
            <a:endParaRPr lang="it-IT" sz="2400" dirty="0"/>
          </a:p>
          <a:p>
            <a:r>
              <a:rPr lang="it-IT" sz="2000" dirty="0"/>
              <a:t>Relatore: Ch.mo Prof Alessandro </a:t>
            </a:r>
            <a:r>
              <a:rPr lang="it-IT" sz="2000" dirty="0" err="1"/>
              <a:t>Bottaro</a:t>
            </a:r>
            <a:endParaRPr lang="it-IT" sz="2000" dirty="0"/>
          </a:p>
          <a:p>
            <a:r>
              <a:rPr lang="it-IT" sz="2000" dirty="0"/>
              <a:t>Correlatore: Dott. Ing. Andrea </a:t>
            </a:r>
            <a:r>
              <a:rPr lang="it-IT" sz="2000" dirty="0" err="1"/>
              <a:t>Freda</a:t>
            </a: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58" y="2"/>
            <a:ext cx="2449841" cy="242509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97" y="220061"/>
            <a:ext cx="2126047" cy="13946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22415" y="271073"/>
            <a:ext cx="3313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Genova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Marzo 2019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Preparazione del modello ai test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412781" y="1156137"/>
            <a:ext cx="8334704" cy="1421885"/>
          </a:xfrm>
        </p:spPr>
        <p:txBody>
          <a:bodyPr>
            <a:noAutofit/>
          </a:bodyPr>
          <a:lstStyle/>
          <a:p>
            <a:r>
              <a:rPr lang="it-IT" sz="1800" dirty="0" smtClean="0">
                <a:solidFill>
                  <a:srgbClr val="002060"/>
                </a:solidFill>
              </a:rPr>
              <a:t>E</a:t>
            </a:r>
            <a:r>
              <a:rPr lang="it-IT" sz="1800" dirty="0">
                <a:solidFill>
                  <a:srgbClr val="002060"/>
                </a:solidFill>
              </a:rPr>
              <a:t>’ stata installata l’intera struttura su una tavola graduata per permettere lo studio su diversi angoli di incidenza del vento in camera di prova</a:t>
            </a: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2" b="8782"/>
          <a:stretch/>
        </p:blipFill>
        <p:spPr>
          <a:xfrm>
            <a:off x="3079037" y="1785705"/>
            <a:ext cx="2767163" cy="4919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-19221" b="19221"/>
          <a:stretch/>
        </p:blipFill>
        <p:spPr>
          <a:xfrm>
            <a:off x="6793455" y="1156137"/>
            <a:ext cx="3063925" cy="55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Geometrie adottate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469931" y="909835"/>
            <a:ext cx="8334704" cy="1489808"/>
          </a:xfrm>
        </p:spPr>
        <p:txBody>
          <a:bodyPr>
            <a:noAutofit/>
          </a:bodyPr>
          <a:lstStyle/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77" y="1002694"/>
            <a:ext cx="2889265" cy="46773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41" y="1002695"/>
            <a:ext cx="3054604" cy="467734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45" y="1002695"/>
            <a:ext cx="3020031" cy="467734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881354" y="5772895"/>
            <a:ext cx="3313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Modello nella configurazione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«Turbina Libera</a:t>
            </a:r>
            <a:r>
              <a:rPr lang="it-IT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34455" y="5772895"/>
            <a:ext cx="3205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Modello nella configurazione 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«Turbina Intubata»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597459" y="5772895"/>
            <a:ext cx="2795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Modello nella configurazione 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«Divergente»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Geometrie adottate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469931" y="909835"/>
            <a:ext cx="8334704" cy="1489808"/>
          </a:xfrm>
        </p:spPr>
        <p:txBody>
          <a:bodyPr>
            <a:noAutofit/>
          </a:bodyPr>
          <a:lstStyle/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6839" t="19745" r="12487" b="7270"/>
          <a:stretch/>
        </p:blipFill>
        <p:spPr>
          <a:xfrm>
            <a:off x="6531602" y="1080595"/>
            <a:ext cx="5166415" cy="26380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21549" t="5773" r="10008" b="36761"/>
          <a:stretch/>
        </p:blipFill>
        <p:spPr>
          <a:xfrm>
            <a:off x="6531601" y="4030416"/>
            <a:ext cx="5187435" cy="2406869"/>
          </a:xfrm>
          <a:prstGeom prst="rect">
            <a:avLst/>
          </a:prstGeom>
        </p:spPr>
      </p:pic>
      <p:sp>
        <p:nvSpPr>
          <p:cNvPr id="13" name="Segnaposto testo 2"/>
          <p:cNvSpPr txBox="1">
            <a:spLocks/>
          </p:cNvSpPr>
          <p:nvPr/>
        </p:nvSpPr>
        <p:spPr>
          <a:xfrm>
            <a:off x="1780922" y="1831071"/>
            <a:ext cx="4750679" cy="1122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002060"/>
                </a:solidFill>
              </a:rPr>
              <a:t>Modello nella configurazione </a:t>
            </a:r>
          </a:p>
          <a:p>
            <a:r>
              <a:rPr lang="it-IT" sz="2000" dirty="0" smtClean="0">
                <a:solidFill>
                  <a:srgbClr val="002060"/>
                </a:solidFill>
              </a:rPr>
              <a:t>«Divergente-cono»</a:t>
            </a:r>
          </a:p>
          <a:p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>
                <a:solidFill>
                  <a:srgbClr val="002060"/>
                </a:solidFill>
              </a:rPr>
              <a:t>Modello nella configurazione </a:t>
            </a:r>
          </a:p>
          <a:p>
            <a:pPr algn="ctr"/>
            <a:r>
              <a:rPr lang="it-IT" sz="2000" dirty="0" smtClean="0">
                <a:solidFill>
                  <a:srgbClr val="002060"/>
                </a:solidFill>
              </a:rPr>
              <a:t>«Cono-divergente»</a:t>
            </a:r>
            <a:endParaRPr lang="it-IT" sz="2000" dirty="0">
              <a:solidFill>
                <a:srgbClr val="00206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10531367" y="2023599"/>
            <a:ext cx="962277" cy="1540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11085879" y="4870605"/>
            <a:ext cx="592987" cy="137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0129090" y="1101229"/>
                <a:ext cx="176682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it-IT" sz="6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090" y="1101229"/>
                <a:ext cx="1766829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11014339" y="3995728"/>
                <a:ext cx="83881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it-IT" sz="6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339" y="3995728"/>
                <a:ext cx="838819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28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289648" y="389185"/>
            <a:ext cx="9040504" cy="5749159"/>
          </a:xfrm>
        </p:spPr>
        <p:txBody>
          <a:bodyPr>
            <a:noAutofit/>
          </a:bodyPr>
          <a:lstStyle/>
          <a:p>
            <a:endParaRPr lang="it-IT" sz="1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Tramite la velocità di rotazione della turbina (giri/sec) e la potenza generata dal modello è stato possibile creare delle curve di potenza per esprimere il picco in relazione alla resistenza applicata.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700" dirty="0" smtClean="0">
                <a:solidFill>
                  <a:srgbClr val="002060"/>
                </a:solidFill>
              </a:rPr>
              <a:t>Per </a:t>
            </a:r>
            <a:r>
              <a:rPr lang="it-IT" sz="1700" dirty="0">
                <a:solidFill>
                  <a:srgbClr val="002060"/>
                </a:solidFill>
              </a:rPr>
              <a:t>lo studio delle curve di potenza sono stati utilizzati frequenze di rotazione dell’inverter </a:t>
            </a:r>
            <a:r>
              <a:rPr lang="it-IT" sz="1700" dirty="0" smtClean="0">
                <a:solidFill>
                  <a:srgbClr val="002060"/>
                </a:solidFill>
              </a:rPr>
              <a:t>della galleria di </a:t>
            </a:r>
            <a:r>
              <a:rPr lang="it-IT" sz="1700" dirty="0">
                <a:solidFill>
                  <a:srgbClr val="002060"/>
                </a:solidFill>
              </a:rPr>
              <a:t>9Hz, 12Hz, 15Hz, 18Hz, 28Hz. Si è </a:t>
            </a:r>
            <a:r>
              <a:rPr lang="it-IT" sz="1700" dirty="0" smtClean="0">
                <a:solidFill>
                  <a:srgbClr val="002060"/>
                </a:solidFill>
              </a:rPr>
              <a:t>deciso di usare come parametro la frequenza di rotazione per </a:t>
            </a:r>
            <a:r>
              <a:rPr lang="it-IT" sz="1700" dirty="0">
                <a:solidFill>
                  <a:srgbClr val="002060"/>
                </a:solidFill>
              </a:rPr>
              <a:t>semplificare la ripetibilità delle prove</a:t>
            </a:r>
            <a:r>
              <a:rPr lang="it-IT" sz="1700" dirty="0" smtClean="0">
                <a:solidFill>
                  <a:srgbClr val="002060"/>
                </a:solidFill>
              </a:rPr>
              <a:t>.</a:t>
            </a:r>
            <a:endParaRPr lang="it-IT" sz="1700" dirty="0">
              <a:solidFill>
                <a:srgbClr val="00206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Segnaposto testo 2"/>
          <p:cNvSpPr txBox="1">
            <a:spLocks/>
          </p:cNvSpPr>
          <p:nvPr/>
        </p:nvSpPr>
        <p:spPr>
          <a:xfrm>
            <a:off x="1780922" y="1831071"/>
            <a:ext cx="4750679" cy="1122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002060"/>
              </a:solidFill>
            </a:endParaRPr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029012"/>
              </p:ext>
            </p:extLst>
          </p:nvPr>
        </p:nvGraphicFramePr>
        <p:xfrm>
          <a:off x="2829168" y="2731619"/>
          <a:ext cx="6837308" cy="407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8055479" y="4211286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Y </a:t>
            </a:r>
            <a:r>
              <a:rPr lang="it-IT" dirty="0"/>
              <a:t>= </a:t>
            </a:r>
            <a:r>
              <a:rPr lang="it-IT" dirty="0" smtClean="0"/>
              <a:t>0,57X </a:t>
            </a:r>
            <a:r>
              <a:rPr lang="it-IT" dirty="0"/>
              <a:t>- </a:t>
            </a:r>
            <a:r>
              <a:rPr lang="it-IT" dirty="0" smtClean="0"/>
              <a:t>0,37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74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011101" y="2028799"/>
            <a:ext cx="4013162" cy="2490649"/>
          </a:xfrm>
        </p:spPr>
        <p:txBody>
          <a:bodyPr>
            <a:noAutofit/>
          </a:bodyPr>
          <a:lstStyle/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700" dirty="0" smtClean="0">
                <a:solidFill>
                  <a:srgbClr val="002060"/>
                </a:solidFill>
              </a:rPr>
              <a:t>La </a:t>
            </a:r>
            <a:r>
              <a:rPr lang="it-IT" sz="1700" dirty="0">
                <a:solidFill>
                  <a:srgbClr val="002060"/>
                </a:solidFill>
              </a:rPr>
              <a:t>frequenza di rotazione è stata desunta dal post‐processing dei dati acquisiti da </a:t>
            </a:r>
            <a:r>
              <a:rPr lang="it-IT" sz="1700" dirty="0" smtClean="0">
                <a:solidFill>
                  <a:srgbClr val="002060"/>
                </a:solidFill>
              </a:rPr>
              <a:t>una sonda tachimetrica</a:t>
            </a:r>
            <a:endParaRPr lang="it-IT" sz="17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Segnaposto testo 2"/>
          <p:cNvSpPr txBox="1">
            <a:spLocks/>
          </p:cNvSpPr>
          <p:nvPr/>
        </p:nvSpPr>
        <p:spPr>
          <a:xfrm>
            <a:off x="1780922" y="1831071"/>
            <a:ext cx="4750679" cy="1122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002060"/>
              </a:solidFill>
            </a:endParaRPr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/>
          <a:stretch/>
        </p:blipFill>
        <p:spPr>
          <a:xfrm>
            <a:off x="5919443" y="768872"/>
            <a:ext cx="5715233" cy="30695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/>
          <a:stretch/>
        </p:blipFill>
        <p:spPr>
          <a:xfrm>
            <a:off x="5885760" y="3871101"/>
            <a:ext cx="5754339" cy="28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93" y="672663"/>
            <a:ext cx="7919615" cy="593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01766" y="1675651"/>
            <a:ext cx="3237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Test iniziale</a:t>
            </a:r>
            <a:r>
              <a:rPr lang="it-IT" dirty="0" smtClean="0">
                <a:solidFill>
                  <a:srgbClr val="002060"/>
                </a:solidFill>
              </a:rPr>
              <a:t>: risposta modello in modalità turbina libera per verificare risposta soddisfacente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705600" y="1458557"/>
            <a:ext cx="72521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705600" y="1686495"/>
            <a:ext cx="72521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705600" y="1914432"/>
            <a:ext cx="72521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705600" y="2148242"/>
            <a:ext cx="72521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6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08343"/>
              </p:ext>
            </p:extLst>
          </p:nvPr>
        </p:nvGraphicFramePr>
        <p:xfrm>
          <a:off x="2852979" y="2259719"/>
          <a:ext cx="7951654" cy="43930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89974">
                  <a:extLst>
                    <a:ext uri="{9D8B030D-6E8A-4147-A177-3AD203B41FA5}">
                      <a16:colId xmlns:a16="http://schemas.microsoft.com/office/drawing/2014/main" val="3328799894"/>
                    </a:ext>
                  </a:extLst>
                </a:gridCol>
                <a:gridCol w="1589974">
                  <a:extLst>
                    <a:ext uri="{9D8B030D-6E8A-4147-A177-3AD203B41FA5}">
                      <a16:colId xmlns:a16="http://schemas.microsoft.com/office/drawing/2014/main" val="2983574604"/>
                    </a:ext>
                  </a:extLst>
                </a:gridCol>
                <a:gridCol w="1589974">
                  <a:extLst>
                    <a:ext uri="{9D8B030D-6E8A-4147-A177-3AD203B41FA5}">
                      <a16:colId xmlns:a16="http://schemas.microsoft.com/office/drawing/2014/main" val="1890357891"/>
                    </a:ext>
                  </a:extLst>
                </a:gridCol>
                <a:gridCol w="1322644">
                  <a:extLst>
                    <a:ext uri="{9D8B030D-6E8A-4147-A177-3AD203B41FA5}">
                      <a16:colId xmlns:a16="http://schemas.microsoft.com/office/drawing/2014/main" val="1036823979"/>
                    </a:ext>
                  </a:extLst>
                </a:gridCol>
                <a:gridCol w="1859088">
                  <a:extLst>
                    <a:ext uri="{9D8B030D-6E8A-4147-A177-3AD203B41FA5}">
                      <a16:colId xmlns:a16="http://schemas.microsoft.com/office/drawing/2014/main" val="2810049599"/>
                    </a:ext>
                  </a:extLst>
                </a:gridCol>
              </a:tblGrid>
              <a:tr h="504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Setup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Carico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Velocità (Hz inverter)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Angolo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Geometria adottata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55906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TL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12-15-18-28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Turbina</a:t>
                      </a:r>
                      <a:r>
                        <a:rPr lang="it-IT" sz="12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l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ibera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662256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TI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12-15-18-21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Turbina</a:t>
                      </a:r>
                      <a:r>
                        <a:rPr lang="it-IT" sz="12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i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ntubata 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554937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TI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18-21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Turbina</a:t>
                      </a:r>
                      <a:r>
                        <a:rPr lang="it-IT" sz="12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i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ntubata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4843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9-12-15-18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Divergente-cono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59524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22,5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Divergente-cono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284560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906215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22,5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578606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11,25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684762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-22,5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560340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-11,25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98920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CD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Cono-divergente 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03353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TI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</a:rPr>
                        <a:t>Turbina intubata 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004733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065359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507170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Variabile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33,75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85592"/>
                  </a:ext>
                </a:extLst>
              </a:tr>
              <a:tr h="243035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DC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</a:rPr>
                        <a:t>Variabile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</a:rPr>
                        <a:t>33,75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Divergente-cono 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726054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2102069" y="914131"/>
            <a:ext cx="9701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A seguito della prova della sola turbina senza convogliatori si è iniziata una campagna di acquisizione dati che si è posta come </a:t>
            </a:r>
            <a:r>
              <a:rPr lang="it-IT" dirty="0" smtClean="0">
                <a:solidFill>
                  <a:srgbClr val="002060"/>
                </a:solidFill>
              </a:rPr>
              <a:t>obiettivo </a:t>
            </a:r>
            <a:r>
              <a:rPr lang="it-IT" dirty="0">
                <a:solidFill>
                  <a:srgbClr val="002060"/>
                </a:solidFill>
              </a:rPr>
              <a:t>quello di analizzare le curve di potenza al variare della geometria, dell'angolo di inclinazione del modello rispetto al flusso di galleria e della velocità dello </a:t>
            </a:r>
            <a:r>
              <a:rPr lang="it-IT" dirty="0" smtClean="0">
                <a:solidFill>
                  <a:srgbClr val="002060"/>
                </a:solidFill>
              </a:rPr>
              <a:t>stesso</a:t>
            </a:r>
            <a:r>
              <a:rPr lang="it-IT" dirty="0">
                <a:solidFill>
                  <a:srgbClr val="002060"/>
                </a:solidFill>
              </a:rPr>
              <a:t>.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3298" y="979079"/>
            <a:ext cx="8387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Il </a:t>
            </a:r>
            <a:r>
              <a:rPr lang="it-IT" dirty="0" smtClean="0">
                <a:solidFill>
                  <a:srgbClr val="002060"/>
                </a:solidFill>
              </a:rPr>
              <a:t>primo </a:t>
            </a:r>
            <a:r>
              <a:rPr lang="it-IT" dirty="0">
                <a:solidFill>
                  <a:srgbClr val="002060"/>
                </a:solidFill>
              </a:rPr>
              <a:t>passo è stato quello di confrontare, alla velocità di riferimento di 12Hz prima e di 15Hz dopo, gli andamenti per i setup </a:t>
            </a:r>
            <a:r>
              <a:rPr lang="it-IT" dirty="0" smtClean="0">
                <a:solidFill>
                  <a:srgbClr val="002060"/>
                </a:solidFill>
              </a:rPr>
              <a:t>TL, TI </a:t>
            </a:r>
            <a:r>
              <a:rPr lang="it-IT" dirty="0">
                <a:solidFill>
                  <a:srgbClr val="002060"/>
                </a:solidFill>
              </a:rPr>
              <a:t>e </a:t>
            </a:r>
            <a:r>
              <a:rPr lang="it-IT" dirty="0" smtClean="0">
                <a:solidFill>
                  <a:srgbClr val="002060"/>
                </a:solidFill>
              </a:rPr>
              <a:t>DC, </a:t>
            </a:r>
            <a:r>
              <a:rPr lang="it-IT" dirty="0">
                <a:solidFill>
                  <a:srgbClr val="002060"/>
                </a:solidFill>
              </a:rPr>
              <a:t>in modo da avere una misura sulla configurazione del modello che producesse di più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99" y="1975944"/>
            <a:ext cx="5810464" cy="482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62326"/>
              </p:ext>
            </p:extLst>
          </p:nvPr>
        </p:nvGraphicFramePr>
        <p:xfrm>
          <a:off x="7567447" y="2490355"/>
          <a:ext cx="4498430" cy="1613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215">
                  <a:extLst>
                    <a:ext uri="{9D8B030D-6E8A-4147-A177-3AD203B41FA5}">
                      <a16:colId xmlns:a16="http://schemas.microsoft.com/office/drawing/2014/main" val="1999476913"/>
                    </a:ext>
                  </a:extLst>
                </a:gridCol>
                <a:gridCol w="2249215">
                  <a:extLst>
                    <a:ext uri="{9D8B030D-6E8A-4147-A177-3AD203B41FA5}">
                      <a16:colId xmlns:a16="http://schemas.microsoft.com/office/drawing/2014/main" val="1329722990"/>
                    </a:ext>
                  </a:extLst>
                </a:gridCol>
              </a:tblGrid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(TL)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503236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TL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10818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0,99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20152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2,55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191991"/>
                  </a:ext>
                </a:extLst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7683063" y="3668111"/>
            <a:ext cx="3867807" cy="5360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039130" y="5810325"/>
            <a:ext cx="227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12 Hz </a:t>
            </a:r>
            <a:r>
              <a:rPr lang="it-IT" sz="2400" b="1" dirty="0" smtClean="0">
                <a:solidFill>
                  <a:srgbClr val="002060"/>
                </a:solidFill>
              </a:rPr>
              <a:t>≃ </a:t>
            </a:r>
            <a:r>
              <a:rPr lang="it-IT" b="1" dirty="0" smtClean="0">
                <a:solidFill>
                  <a:srgbClr val="002060"/>
                </a:solidFill>
              </a:rPr>
              <a:t>6,52 m/s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090041" y="2448297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090041" y="2625802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090041" y="2793744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3298" y="979079"/>
            <a:ext cx="8387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Il </a:t>
            </a:r>
            <a:r>
              <a:rPr lang="it-IT" dirty="0" smtClean="0">
                <a:solidFill>
                  <a:srgbClr val="002060"/>
                </a:solidFill>
              </a:rPr>
              <a:t>primo </a:t>
            </a:r>
            <a:r>
              <a:rPr lang="it-IT" dirty="0">
                <a:solidFill>
                  <a:srgbClr val="002060"/>
                </a:solidFill>
              </a:rPr>
              <a:t>passo è stato quello di confrontare, alla velocità di riferimento di 12Hz prima e di 15Hz dopo, gli andamenti per i setup </a:t>
            </a:r>
            <a:r>
              <a:rPr lang="it-IT" dirty="0" smtClean="0">
                <a:solidFill>
                  <a:srgbClr val="002060"/>
                </a:solidFill>
              </a:rPr>
              <a:t>TL, TI </a:t>
            </a:r>
            <a:r>
              <a:rPr lang="it-IT" dirty="0">
                <a:solidFill>
                  <a:srgbClr val="002060"/>
                </a:solidFill>
              </a:rPr>
              <a:t>e </a:t>
            </a:r>
            <a:r>
              <a:rPr lang="it-IT" dirty="0" smtClean="0">
                <a:solidFill>
                  <a:srgbClr val="002060"/>
                </a:solidFill>
              </a:rPr>
              <a:t>DC, </a:t>
            </a:r>
            <a:r>
              <a:rPr lang="it-IT" dirty="0">
                <a:solidFill>
                  <a:srgbClr val="002060"/>
                </a:solidFill>
              </a:rPr>
              <a:t>in modo da avere una misura sulla configurazione del modello che producesse di più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98" y="1973153"/>
            <a:ext cx="5820975" cy="481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71500"/>
              </p:ext>
            </p:extLst>
          </p:nvPr>
        </p:nvGraphicFramePr>
        <p:xfrm>
          <a:off x="7567447" y="2490355"/>
          <a:ext cx="4498430" cy="1613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215">
                  <a:extLst>
                    <a:ext uri="{9D8B030D-6E8A-4147-A177-3AD203B41FA5}">
                      <a16:colId xmlns:a16="http://schemas.microsoft.com/office/drawing/2014/main" val="1999476913"/>
                    </a:ext>
                  </a:extLst>
                </a:gridCol>
                <a:gridCol w="2249215">
                  <a:extLst>
                    <a:ext uri="{9D8B030D-6E8A-4147-A177-3AD203B41FA5}">
                      <a16:colId xmlns:a16="http://schemas.microsoft.com/office/drawing/2014/main" val="1329722990"/>
                    </a:ext>
                  </a:extLst>
                </a:gridCol>
              </a:tblGrid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(TL)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503236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TL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10818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20152"/>
                  </a:ext>
                </a:extLst>
              </a:tr>
              <a:tr h="403408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2,67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191991"/>
                  </a:ext>
                </a:extLst>
              </a:tr>
            </a:tbl>
          </a:graphicData>
        </a:graphic>
      </p:graphicFrame>
      <p:sp>
        <p:nvSpPr>
          <p:cNvPr id="13" name="Rettangolo 12"/>
          <p:cNvSpPr/>
          <p:nvPr/>
        </p:nvSpPr>
        <p:spPr>
          <a:xfrm>
            <a:off x="7683063" y="3668111"/>
            <a:ext cx="3867807" cy="5360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039130" y="5810325"/>
            <a:ext cx="227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15 Hz </a:t>
            </a:r>
            <a:r>
              <a:rPr lang="it-IT" sz="2400" b="1" dirty="0" smtClean="0">
                <a:solidFill>
                  <a:srgbClr val="002060"/>
                </a:solidFill>
              </a:rPr>
              <a:t>≃ </a:t>
            </a:r>
            <a:r>
              <a:rPr lang="it-IT" b="1" dirty="0" smtClean="0">
                <a:solidFill>
                  <a:srgbClr val="002060"/>
                </a:solidFill>
              </a:rPr>
              <a:t>8,23 m/s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531476" y="2550298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531476" y="2711721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531476" y="2883682"/>
            <a:ext cx="515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46297" y="1046783"/>
            <a:ext cx="838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In seguito sono stati analizzati i </a:t>
            </a:r>
            <a:r>
              <a:rPr lang="it-IT" dirty="0">
                <a:solidFill>
                  <a:srgbClr val="002060"/>
                </a:solidFill>
              </a:rPr>
              <a:t>setup </a:t>
            </a:r>
            <a:r>
              <a:rPr lang="it-IT" dirty="0" smtClean="0">
                <a:solidFill>
                  <a:srgbClr val="002060"/>
                </a:solidFill>
              </a:rPr>
              <a:t>TL, TI, DC, CD </a:t>
            </a:r>
            <a:r>
              <a:rPr lang="it-IT" dirty="0">
                <a:solidFill>
                  <a:srgbClr val="002060"/>
                </a:solidFill>
              </a:rPr>
              <a:t>ad una velocità di inverter fissa di 15Hz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8" y="1625570"/>
            <a:ext cx="7080445" cy="523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912402"/>
              </p:ext>
            </p:extLst>
          </p:nvPr>
        </p:nvGraphicFramePr>
        <p:xfrm>
          <a:off x="7683060" y="3777403"/>
          <a:ext cx="4435368" cy="2365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684">
                  <a:extLst>
                    <a:ext uri="{9D8B030D-6E8A-4147-A177-3AD203B41FA5}">
                      <a16:colId xmlns:a16="http://schemas.microsoft.com/office/drawing/2014/main" val="3397451697"/>
                    </a:ext>
                  </a:extLst>
                </a:gridCol>
                <a:gridCol w="2217684">
                  <a:extLst>
                    <a:ext uri="{9D8B030D-6E8A-4147-A177-3AD203B41FA5}">
                      <a16:colId xmlns:a16="http://schemas.microsoft.com/office/drawing/2014/main" val="4035423919"/>
                    </a:ext>
                  </a:extLst>
                </a:gridCol>
              </a:tblGrid>
              <a:tr h="581933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(TL)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98103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TL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23165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105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2,67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81085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2,58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1518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CD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1,82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6721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0,95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463195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3803070" y="5680751"/>
            <a:ext cx="217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15 Hz</a:t>
            </a:r>
            <a:r>
              <a:rPr lang="it-IT" sz="2400" b="1" dirty="0">
                <a:solidFill>
                  <a:srgbClr val="002060"/>
                </a:solidFill>
              </a:rPr>
              <a:t> ≃ </a:t>
            </a:r>
            <a:r>
              <a:rPr lang="it-IT" b="1" dirty="0">
                <a:solidFill>
                  <a:srgbClr val="002060"/>
                </a:solidFill>
              </a:rPr>
              <a:t>8,23 m/s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858813" y="2249213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27283" y="2432841"/>
            <a:ext cx="6201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869326" y="2622842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869326" y="2840738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869328" y="3043619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69326" y="3242078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297959" y="0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Introduzione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536864" y="1499983"/>
            <a:ext cx="8226826" cy="403597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L’oggetto di questa tesi è stato la progettazione e lo studio in galleria del vento di un modello di </a:t>
            </a:r>
            <a:r>
              <a:rPr lang="it-IT" sz="2400" dirty="0" smtClean="0">
                <a:solidFill>
                  <a:srgbClr val="002060"/>
                </a:solidFill>
              </a:rPr>
              <a:t>turbina </a:t>
            </a:r>
            <a:r>
              <a:rPr lang="it-IT" sz="2400" dirty="0">
                <a:solidFill>
                  <a:srgbClr val="002060"/>
                </a:solidFill>
              </a:rPr>
              <a:t>eolica inserito in appositi convogliatori </a:t>
            </a:r>
            <a:r>
              <a:rPr lang="it-IT" sz="2400" dirty="0" smtClean="0">
                <a:solidFill>
                  <a:srgbClr val="002060"/>
                </a:solidFill>
              </a:rPr>
              <a:t>per </a:t>
            </a:r>
            <a:r>
              <a:rPr lang="it-IT" sz="2400" dirty="0">
                <a:solidFill>
                  <a:srgbClr val="002060"/>
                </a:solidFill>
              </a:rPr>
              <a:t>permettere un migliore afflusso di aria e creare, oltre ad una compressione maggiore del fluido a monte della girante, un effetto Venturi per accelerare il flusso </a:t>
            </a:r>
            <a:r>
              <a:rPr lang="it-IT" sz="2400" dirty="0" smtClean="0">
                <a:solidFill>
                  <a:srgbClr val="002060"/>
                </a:solidFill>
              </a:rPr>
              <a:t>nella </a:t>
            </a:r>
            <a:r>
              <a:rPr lang="it-IT" sz="2400" dirty="0">
                <a:solidFill>
                  <a:srgbClr val="002060"/>
                </a:solidFill>
              </a:rPr>
              <a:t>camera di lavoro. 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4358647" y="4521638"/>
                <a:ext cx="374243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32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f>
                        <m:fPr>
                          <m:ctrlP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647" y="4521638"/>
                <a:ext cx="3742431" cy="10143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0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8" y="1625570"/>
            <a:ext cx="7080445" cy="523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480450"/>
              </p:ext>
            </p:extLst>
          </p:nvPr>
        </p:nvGraphicFramePr>
        <p:xfrm>
          <a:off x="7683060" y="3777403"/>
          <a:ext cx="4435368" cy="2365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684">
                  <a:extLst>
                    <a:ext uri="{9D8B030D-6E8A-4147-A177-3AD203B41FA5}">
                      <a16:colId xmlns:a16="http://schemas.microsoft.com/office/drawing/2014/main" val="3397451697"/>
                    </a:ext>
                  </a:extLst>
                </a:gridCol>
                <a:gridCol w="2217684">
                  <a:extLst>
                    <a:ext uri="{9D8B030D-6E8A-4147-A177-3AD203B41FA5}">
                      <a16:colId xmlns:a16="http://schemas.microsoft.com/office/drawing/2014/main" val="4035423919"/>
                    </a:ext>
                  </a:extLst>
                </a:gridCol>
              </a:tblGrid>
              <a:tr h="581933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Pmax</a:t>
                      </a:r>
                      <a:r>
                        <a:rPr lang="it-IT" sz="1600" dirty="0" smtClean="0"/>
                        <a:t>(TL)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98103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TL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23165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105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2,67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81085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2,58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1518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CD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1,82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6721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TI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0,95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463195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3803070" y="5680751"/>
            <a:ext cx="217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15 Hz</a:t>
            </a:r>
            <a:r>
              <a:rPr lang="it-IT" sz="2400" b="1" dirty="0">
                <a:solidFill>
                  <a:srgbClr val="002060"/>
                </a:solidFill>
              </a:rPr>
              <a:t> ≃ </a:t>
            </a:r>
            <a:r>
              <a:rPr lang="it-IT" b="1" dirty="0">
                <a:solidFill>
                  <a:srgbClr val="002060"/>
                </a:solidFill>
              </a:rPr>
              <a:t>8,23 m/s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858813" y="2249213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27283" y="2432841"/>
            <a:ext cx="6201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869326" y="2622842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869326" y="2840738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869328" y="3043619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69326" y="3242078"/>
            <a:ext cx="578069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it-IT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ccia a sinistra 17"/>
          <p:cNvSpPr/>
          <p:nvPr/>
        </p:nvSpPr>
        <p:spPr>
          <a:xfrm rot="21395203">
            <a:off x="6323822" y="2286676"/>
            <a:ext cx="2116967" cy="50449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8523596" y="2124038"/>
            <a:ext cx="3300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potenza massima viene espressa dal setup </a:t>
            </a:r>
            <a:r>
              <a:rPr lang="it-IT" dirty="0" smtClean="0">
                <a:solidFill>
                  <a:srgbClr val="002060"/>
                </a:solidFill>
              </a:rPr>
              <a:t>DC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7840715" y="4889469"/>
            <a:ext cx="4120057" cy="4204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246297" y="1046783"/>
            <a:ext cx="838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In seguito sono stati analizzati </a:t>
            </a:r>
            <a:r>
              <a:rPr lang="it-IT" dirty="0">
                <a:solidFill>
                  <a:srgbClr val="002060"/>
                </a:solidFill>
              </a:rPr>
              <a:t>i setup </a:t>
            </a:r>
            <a:r>
              <a:rPr lang="it-IT" dirty="0" smtClean="0">
                <a:solidFill>
                  <a:srgbClr val="002060"/>
                </a:solidFill>
              </a:rPr>
              <a:t>TL, TI, DC, CD </a:t>
            </a:r>
            <a:r>
              <a:rPr lang="it-IT" dirty="0">
                <a:solidFill>
                  <a:srgbClr val="002060"/>
                </a:solidFill>
              </a:rPr>
              <a:t>ad una velocità di inverter fissa di 15Hz </a:t>
            </a:r>
          </a:p>
        </p:txBody>
      </p:sp>
    </p:spTree>
    <p:extLst>
      <p:ext uri="{BB962C8B-B14F-4D97-AF65-F5344CB8AC3E}">
        <p14:creationId xmlns:p14="http://schemas.microsoft.com/office/powerpoint/2010/main" val="2147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78" y="1169277"/>
            <a:ext cx="7290185" cy="56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34291" y="760232"/>
            <a:ext cx="6041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Selezionata la geometria del modello, lo studio è proseguito facendo variare l'angolazione dell'asse della turbina rispetto alla direzione del vento in camera di prova. 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75705"/>
              </p:ext>
            </p:extLst>
          </p:nvPr>
        </p:nvGraphicFramePr>
        <p:xfrm>
          <a:off x="1640011" y="2063111"/>
          <a:ext cx="3783867" cy="450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093">
                  <a:extLst>
                    <a:ext uri="{9D8B030D-6E8A-4147-A177-3AD203B41FA5}">
                      <a16:colId xmlns:a16="http://schemas.microsoft.com/office/drawing/2014/main" val="1429778988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484678805"/>
                    </a:ext>
                  </a:extLst>
                </a:gridCol>
                <a:gridCol w="1390869">
                  <a:extLst>
                    <a:ext uri="{9D8B030D-6E8A-4147-A177-3AD203B41FA5}">
                      <a16:colId xmlns:a16="http://schemas.microsoft.com/office/drawing/2014/main" val="23847742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Angolo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Pmax</a:t>
                      </a:r>
                      <a:r>
                        <a:rPr lang="it-IT" sz="1200" dirty="0" smtClean="0"/>
                        <a:t>/</a:t>
                      </a:r>
                      <a:r>
                        <a:rPr lang="it-IT" sz="1200" dirty="0" err="1" smtClean="0"/>
                        <a:t>Pmax</a:t>
                      </a:r>
                      <a:r>
                        <a:rPr lang="it-IT" sz="1200" dirty="0" smtClean="0"/>
                        <a:t>(TL)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11734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638597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22,5°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1,27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74415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0° </a:t>
                      </a:r>
                      <a:r>
                        <a:rPr lang="it-IT" sz="1200" dirty="0" smtClean="0"/>
                        <a:t>(fin.</a:t>
                      </a:r>
                      <a:r>
                        <a:rPr lang="it-IT" sz="1200" baseline="0" dirty="0" smtClean="0"/>
                        <a:t> aperte)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0,96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61892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22,5° </a:t>
                      </a:r>
                      <a:r>
                        <a:rPr lang="it-IT" sz="1100" dirty="0" smtClean="0"/>
                        <a:t>(fin. aperte)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1,23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83562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11,25°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1,08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921567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-22,5°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1,26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86325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-11,25°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1,07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785076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45° </a:t>
                      </a:r>
                      <a:r>
                        <a:rPr lang="it-IT" sz="1200" dirty="0" smtClean="0"/>
                        <a:t>(fin. aperte)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948894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45°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1,33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49727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33,75°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1,33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497449"/>
                  </a:ext>
                </a:extLst>
              </a:tr>
              <a:tr h="367680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33,75° </a:t>
                      </a:r>
                      <a:r>
                        <a:rPr lang="it-IT" sz="900" dirty="0" smtClean="0"/>
                        <a:t>(fin. aperte)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1,3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476520"/>
                  </a:ext>
                </a:extLst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10006548" y="5741015"/>
            <a:ext cx="2354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15 Hz </a:t>
            </a:r>
            <a:r>
              <a:rPr lang="it-IT" sz="2400" b="1" dirty="0">
                <a:solidFill>
                  <a:srgbClr val="002060"/>
                </a:solidFill>
              </a:rPr>
              <a:t>≃ </a:t>
            </a:r>
            <a:r>
              <a:rPr lang="it-IT" b="1" dirty="0">
                <a:solidFill>
                  <a:srgbClr val="002060"/>
                </a:solidFill>
              </a:rPr>
              <a:t>8,23 m/s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9207745" y="3626069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9189475" y="3823163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22,5°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9207747" y="4060813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0° (fa)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9207745" y="4297505"/>
            <a:ext cx="703512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22,5°(fa)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9207743" y="4506106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11,25°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9207743" y="4734233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-22,5°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207743" y="4967526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-11,25°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9197236" y="5175808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45°(fa)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9197236" y="5384090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9197239" y="5607785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33,75°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9091442" y="5828605"/>
            <a:ext cx="819813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33,75°(fa)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Curve di potenza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98" y="981799"/>
            <a:ext cx="7171924" cy="586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31254"/>
              </p:ext>
            </p:extLst>
          </p:nvPr>
        </p:nvGraphicFramePr>
        <p:xfrm>
          <a:off x="7686322" y="3401806"/>
          <a:ext cx="3895833" cy="2832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611">
                  <a:extLst>
                    <a:ext uri="{9D8B030D-6E8A-4147-A177-3AD203B41FA5}">
                      <a16:colId xmlns:a16="http://schemas.microsoft.com/office/drawing/2014/main" val="2694778903"/>
                    </a:ext>
                  </a:extLst>
                </a:gridCol>
                <a:gridCol w="1298611">
                  <a:extLst>
                    <a:ext uri="{9D8B030D-6E8A-4147-A177-3AD203B41FA5}">
                      <a16:colId xmlns:a16="http://schemas.microsoft.com/office/drawing/2014/main" val="3252136243"/>
                    </a:ext>
                  </a:extLst>
                </a:gridCol>
                <a:gridCol w="1298611">
                  <a:extLst>
                    <a:ext uri="{9D8B030D-6E8A-4147-A177-3AD203B41FA5}">
                      <a16:colId xmlns:a16="http://schemas.microsoft.com/office/drawing/2014/main" val="3706464487"/>
                    </a:ext>
                  </a:extLst>
                </a:gridCol>
              </a:tblGrid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Setup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Angolo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Picco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72568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33,75°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1,326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391226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45°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1,285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276957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22,5°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1,262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265488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-22,5°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1,25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36809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11,25°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1,1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74654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-11,25°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1,092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9510"/>
                  </a:ext>
                </a:extLst>
              </a:tr>
              <a:tr h="354067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DC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0°</a:t>
                      </a:r>
                      <a:endParaRPr lang="it-IT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0,9835</a:t>
                      </a:r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056202"/>
                  </a:ext>
                </a:extLst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5255516" y="5468908"/>
            <a:ext cx="2430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15 Hz </a:t>
            </a:r>
            <a:r>
              <a:rPr lang="it-IT" sz="2400" b="1" dirty="0">
                <a:solidFill>
                  <a:srgbClr val="002060"/>
                </a:solidFill>
              </a:rPr>
              <a:t>≃ </a:t>
            </a:r>
            <a:r>
              <a:rPr lang="it-IT" b="1" dirty="0">
                <a:solidFill>
                  <a:srgbClr val="002060"/>
                </a:solidFill>
              </a:rPr>
              <a:t>8,23 m/s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948027" y="3889400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948027" y="4089874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22,5°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027" y="4328405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11,25°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948027" y="4553739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-22,5°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948027" y="4794245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-11,25°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948027" y="5030802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948027" y="5231839"/>
            <a:ext cx="703512" cy="253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33,75°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 18"/>
          <p:cNvSpPr/>
          <p:nvPr/>
        </p:nvSpPr>
        <p:spPr>
          <a:xfrm>
            <a:off x="7644528" y="1313022"/>
            <a:ext cx="1734207" cy="1641541"/>
          </a:xfrm>
          <a:prstGeom prst="flowChar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8511631" y="1327504"/>
            <a:ext cx="855368" cy="8062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8511631" y="1641722"/>
            <a:ext cx="1080813" cy="5025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8504269" y="1928080"/>
            <a:ext cx="1208079" cy="2339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8523860" y="2144304"/>
            <a:ext cx="120807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 rot="18831210">
            <a:off x="9127044" y="1062562"/>
            <a:ext cx="703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 rot="20139884">
            <a:off x="9471190" y="1395104"/>
            <a:ext cx="703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22,5°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 rot="21110628">
            <a:off x="9598052" y="1730386"/>
            <a:ext cx="703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11,25°</a:t>
            </a:r>
            <a:endParaRPr lang="it-IT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9486449" y="2026138"/>
            <a:ext cx="703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it-IT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ccia a sinistra 28"/>
          <p:cNvSpPr/>
          <p:nvPr/>
        </p:nvSpPr>
        <p:spPr>
          <a:xfrm>
            <a:off x="9990276" y="1827506"/>
            <a:ext cx="886347" cy="65040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10169125" y="1949100"/>
            <a:ext cx="703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ccia circolare a destra 30"/>
          <p:cNvSpPr/>
          <p:nvPr/>
        </p:nvSpPr>
        <p:spPr>
          <a:xfrm rot="10800000">
            <a:off x="10448298" y="808130"/>
            <a:ext cx="1021526" cy="243601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 rot="1809254">
            <a:off x="10783956" y="731728"/>
            <a:ext cx="703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 rot="2981395">
            <a:off x="11001413" y="902636"/>
            <a:ext cx="703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4" name="Rettangolo 33"/>
          <p:cNvSpPr/>
          <p:nvPr/>
        </p:nvSpPr>
        <p:spPr>
          <a:xfrm rot="3275809">
            <a:off x="11181320" y="1155360"/>
            <a:ext cx="703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35" name="Rettangolo 34"/>
          <p:cNvSpPr/>
          <p:nvPr/>
        </p:nvSpPr>
        <p:spPr>
          <a:xfrm rot="4511923">
            <a:off x="11294853" y="1419167"/>
            <a:ext cx="703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6" name="Rettangolo 35"/>
          <p:cNvSpPr/>
          <p:nvPr/>
        </p:nvSpPr>
        <p:spPr>
          <a:xfrm rot="5055899">
            <a:off x="11325374" y="1684165"/>
            <a:ext cx="703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7" name="Rettangolo 36"/>
          <p:cNvSpPr/>
          <p:nvPr/>
        </p:nvSpPr>
        <p:spPr>
          <a:xfrm>
            <a:off x="1382369" y="849662"/>
            <a:ext cx="838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2060"/>
                </a:solidFill>
              </a:rPr>
              <a:t>Il picco di potenza aumenta all’aumentare dei gradi di inclinazione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Conclusioni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76247" y="935702"/>
            <a:ext cx="102265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 dati prodotti dai test in galleria del vento permettono di confermare </a:t>
            </a:r>
            <a:r>
              <a:rPr lang="it-IT" dirty="0" smtClean="0">
                <a:solidFill>
                  <a:srgbClr val="002060"/>
                </a:solidFill>
              </a:rPr>
              <a:t>che </a:t>
            </a:r>
            <a:r>
              <a:rPr lang="it-IT" dirty="0">
                <a:solidFill>
                  <a:srgbClr val="002060"/>
                </a:solidFill>
              </a:rPr>
              <a:t>la turbina eolica «Ghibli</a:t>
            </a:r>
            <a:r>
              <a:rPr lang="it-IT" dirty="0" smtClean="0">
                <a:solidFill>
                  <a:srgbClr val="002060"/>
                </a:solidFill>
              </a:rPr>
              <a:t>»: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2060"/>
                </a:solidFill>
              </a:rPr>
              <a:t> Produce </a:t>
            </a:r>
            <a:r>
              <a:rPr lang="it-IT" dirty="0">
                <a:solidFill>
                  <a:srgbClr val="002060"/>
                </a:solidFill>
              </a:rPr>
              <a:t>già a basse velocità del </a:t>
            </a:r>
            <a:r>
              <a:rPr lang="it-IT" dirty="0" smtClean="0">
                <a:solidFill>
                  <a:srgbClr val="002060"/>
                </a:solidFill>
              </a:rPr>
              <a:t>vento grazie al flusso accelerato dai convogliatori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2060"/>
                </a:solidFill>
              </a:rPr>
              <a:t> Incremento di </a:t>
            </a:r>
            <a:r>
              <a:rPr lang="it-IT" dirty="0">
                <a:solidFill>
                  <a:srgbClr val="002060"/>
                </a:solidFill>
              </a:rPr>
              <a:t>produzione energetica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2060"/>
                </a:solidFill>
              </a:rPr>
              <a:t> Per angoli fino a 30° non penalizzata  ma aumenta la produzione energetica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rgbClr val="002060"/>
                </a:solidFill>
              </a:rPr>
              <a:t>Gli </a:t>
            </a:r>
            <a:r>
              <a:rPr lang="it-IT" dirty="0">
                <a:solidFill>
                  <a:srgbClr val="002060"/>
                </a:solidFill>
              </a:rPr>
              <a:t>ingombri più contenuti rispetto ad un eolico tradizionale ne permettono un più </a:t>
            </a:r>
            <a:r>
              <a:rPr lang="it-IT" dirty="0" smtClean="0">
                <a:solidFill>
                  <a:srgbClr val="002060"/>
                </a:solidFill>
              </a:rPr>
              <a:t>ampio utilizzo (gallerie autostradali).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 </a:t>
            </a:r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      Al </a:t>
            </a:r>
            <a:r>
              <a:rPr lang="it-IT" dirty="0">
                <a:solidFill>
                  <a:srgbClr val="002060"/>
                </a:solidFill>
              </a:rPr>
              <a:t>momento i test stanno procedendo sul primo prototipo della turbina installato al VTE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8249" r="22635" b="33862"/>
          <a:stretch/>
        </p:blipFill>
        <p:spPr>
          <a:xfrm>
            <a:off x="1776247" y="3964854"/>
            <a:ext cx="6661085" cy="262758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 t="7741" r="33053" b="-262"/>
          <a:stretch/>
        </p:blipFill>
        <p:spPr>
          <a:xfrm>
            <a:off x="8533683" y="3964853"/>
            <a:ext cx="3548546" cy="26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072691" y="5674950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002060"/>
                </a:solidFill>
              </a:rPr>
              <a:t>Grazie per l’attenzione</a:t>
            </a:r>
            <a:endParaRPr lang="it-IT" sz="40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1872598" y="4103987"/>
            <a:ext cx="4567327" cy="15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297959" y="0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Introduzione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459424" y="1755229"/>
            <a:ext cx="9080937" cy="62010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rgbClr val="002060"/>
                </a:solidFill>
              </a:rPr>
              <a:t> Costruzione </a:t>
            </a:r>
            <a:r>
              <a:rPr lang="it-IT" sz="2400" dirty="0">
                <a:solidFill>
                  <a:srgbClr val="002060"/>
                </a:solidFill>
              </a:rPr>
              <a:t>del </a:t>
            </a:r>
            <a:r>
              <a:rPr lang="it-IT" sz="2400" dirty="0" smtClean="0">
                <a:solidFill>
                  <a:srgbClr val="002060"/>
                </a:solidFill>
              </a:rPr>
              <a:t>modello e successive migliorie</a:t>
            </a:r>
            <a:endParaRPr lang="it-IT" sz="24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Segnaposto testo 13"/>
          <p:cNvSpPr txBox="1">
            <a:spLocks/>
          </p:cNvSpPr>
          <p:nvPr/>
        </p:nvSpPr>
        <p:spPr>
          <a:xfrm>
            <a:off x="2459420" y="2501103"/>
            <a:ext cx="9080937" cy="620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rgbClr val="002060"/>
                </a:solidFill>
              </a:rPr>
              <a:t> Acquisizione dati in galleria del vento</a:t>
            </a: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6" name="Segnaposto testo 13"/>
          <p:cNvSpPr txBox="1">
            <a:spLocks/>
          </p:cNvSpPr>
          <p:nvPr/>
        </p:nvSpPr>
        <p:spPr>
          <a:xfrm>
            <a:off x="2459419" y="3371194"/>
            <a:ext cx="9080937" cy="620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Studio delle curve di potenza derivate da velocità di rotazione e resistenza applicata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 smtClean="0">
              <a:solidFill>
                <a:srgbClr val="002060"/>
              </a:solidFill>
            </a:endParaRP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7" name="Segnaposto testo 13"/>
          <p:cNvSpPr txBox="1">
            <a:spLocks/>
          </p:cNvSpPr>
          <p:nvPr/>
        </p:nvSpPr>
        <p:spPr>
          <a:xfrm>
            <a:off x="2459419" y="4362980"/>
            <a:ext cx="9080937" cy="620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rgbClr val="002060"/>
                </a:solidFill>
              </a:rPr>
              <a:t> Conclusioni/prototipazione</a:t>
            </a: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1800" dirty="0" smtClean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31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Costruzione del modello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343807" y="1837812"/>
            <a:ext cx="5193760" cy="3631324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primo modello </a:t>
            </a:r>
            <a:r>
              <a:rPr lang="it-IT" sz="2000" dirty="0" smtClean="0">
                <a:solidFill>
                  <a:srgbClr val="002060"/>
                </a:solidFill>
              </a:rPr>
              <a:t>presentava: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</a:rPr>
              <a:t>Corpo </a:t>
            </a:r>
            <a:r>
              <a:rPr lang="it-IT" sz="2000" dirty="0">
                <a:solidFill>
                  <a:srgbClr val="002060"/>
                </a:solidFill>
              </a:rPr>
              <a:t>in acciaio e una girante </a:t>
            </a:r>
            <a:r>
              <a:rPr lang="it-IT" sz="2000" dirty="0" smtClean="0">
                <a:solidFill>
                  <a:srgbClr val="002060"/>
                </a:solidFill>
              </a:rPr>
              <a:t>a sette pale in plastica.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</a:rPr>
              <a:t>Cella di carico in ferro/acciaio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</a:rPr>
              <a:t>Freno elettromagnetico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002060"/>
                </a:solidFill>
              </a:rPr>
              <a:t>Contagiri ad effetto Hall</a:t>
            </a:r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6344" t="5841" r="23949" b="14770"/>
          <a:stretch/>
        </p:blipFill>
        <p:spPr>
          <a:xfrm>
            <a:off x="7327360" y="1837812"/>
            <a:ext cx="4622904" cy="36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Costruzione del modello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049517" y="1235267"/>
            <a:ext cx="9480331" cy="3473368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La prima girante a sette pale è stata presto sostituita da una a </a:t>
            </a:r>
            <a:r>
              <a:rPr lang="it-IT" sz="1800" dirty="0" smtClean="0">
                <a:solidFill>
                  <a:srgbClr val="002060"/>
                </a:solidFill>
              </a:rPr>
              <a:t>sei in </a:t>
            </a:r>
            <a:r>
              <a:rPr lang="it-IT" sz="1800" dirty="0">
                <a:solidFill>
                  <a:srgbClr val="002060"/>
                </a:solidFill>
              </a:rPr>
              <a:t>resina </a:t>
            </a:r>
            <a:r>
              <a:rPr lang="it-IT" sz="1800" dirty="0" smtClean="0">
                <a:solidFill>
                  <a:srgbClr val="002060"/>
                </a:solidFill>
              </a:rPr>
              <a:t>epossidica a sua volta abbandonata </a:t>
            </a:r>
            <a:r>
              <a:rPr lang="it-IT" sz="1800" dirty="0">
                <a:solidFill>
                  <a:srgbClr val="002060"/>
                </a:solidFill>
              </a:rPr>
              <a:t>a favore di una a </a:t>
            </a:r>
            <a:r>
              <a:rPr lang="it-IT" sz="1800" dirty="0" smtClean="0">
                <a:solidFill>
                  <a:srgbClr val="002060"/>
                </a:solidFill>
              </a:rPr>
              <a:t>tre, realizzata </a:t>
            </a:r>
            <a:r>
              <a:rPr lang="it-IT" sz="1800" dirty="0">
                <a:solidFill>
                  <a:srgbClr val="002060"/>
                </a:solidFill>
              </a:rPr>
              <a:t>in stampa 3D </a:t>
            </a:r>
            <a:r>
              <a:rPr lang="it-IT" sz="1800" dirty="0" smtClean="0">
                <a:solidFill>
                  <a:srgbClr val="002060"/>
                </a:solidFill>
              </a:rPr>
              <a:t>più leggera e di semplice realizzazione. </a:t>
            </a:r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b="-5"/>
          <a:stretch/>
        </p:blipFill>
        <p:spPr>
          <a:xfrm>
            <a:off x="2223273" y="2732603"/>
            <a:ext cx="3175132" cy="31772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10" r="1965" b="5338"/>
          <a:stretch/>
        </p:blipFill>
        <p:spPr>
          <a:xfrm>
            <a:off x="5572164" y="2581604"/>
            <a:ext cx="2238441" cy="35182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42" y="2732603"/>
            <a:ext cx="3558407" cy="32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Costruzione del modello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049517" y="919956"/>
            <a:ext cx="9480331" cy="3473368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È </a:t>
            </a:r>
            <a:r>
              <a:rPr lang="it-IT" sz="1800" dirty="0" smtClean="0">
                <a:solidFill>
                  <a:srgbClr val="002060"/>
                </a:solidFill>
              </a:rPr>
              <a:t>stato utilizzata  una motherboard </a:t>
            </a:r>
            <a:r>
              <a:rPr lang="it-IT" sz="1800" dirty="0">
                <a:solidFill>
                  <a:srgbClr val="002060"/>
                </a:solidFill>
              </a:rPr>
              <a:t>A</a:t>
            </a:r>
            <a:r>
              <a:rPr lang="it-IT" sz="1800" dirty="0" smtClean="0">
                <a:solidFill>
                  <a:srgbClr val="002060"/>
                </a:solidFill>
              </a:rPr>
              <a:t>rduino con software appositamente scritto per </a:t>
            </a:r>
            <a:r>
              <a:rPr lang="it-IT" sz="1800" dirty="0">
                <a:solidFill>
                  <a:srgbClr val="002060"/>
                </a:solidFill>
              </a:rPr>
              <a:t>far </a:t>
            </a:r>
            <a:r>
              <a:rPr lang="it-IT" sz="1800" dirty="0" smtClean="0">
                <a:solidFill>
                  <a:srgbClr val="002060"/>
                </a:solidFill>
              </a:rPr>
              <a:t>sì </a:t>
            </a:r>
            <a:r>
              <a:rPr lang="it-IT" sz="1800" dirty="0">
                <a:solidFill>
                  <a:srgbClr val="002060"/>
                </a:solidFill>
              </a:rPr>
              <a:t>che il modello </a:t>
            </a:r>
            <a:r>
              <a:rPr lang="it-IT" sz="1800" dirty="0" smtClean="0">
                <a:solidFill>
                  <a:srgbClr val="002060"/>
                </a:solidFill>
              </a:rPr>
              <a:t>potesse </a:t>
            </a:r>
            <a:r>
              <a:rPr lang="it-IT" sz="1800" dirty="0">
                <a:solidFill>
                  <a:srgbClr val="002060"/>
                </a:solidFill>
              </a:rPr>
              <a:t>restituire i dati di: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S</a:t>
            </a:r>
            <a:r>
              <a:rPr lang="it-IT" sz="1800" dirty="0" smtClean="0">
                <a:solidFill>
                  <a:srgbClr val="002060"/>
                </a:solidFill>
              </a:rPr>
              <a:t>elezione </a:t>
            </a:r>
            <a:r>
              <a:rPr lang="it-IT" sz="1800" dirty="0">
                <a:solidFill>
                  <a:srgbClr val="002060"/>
                </a:solidFill>
              </a:rPr>
              <a:t>del freno elettromagnetico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A</a:t>
            </a:r>
            <a:r>
              <a:rPr lang="it-IT" sz="1800" dirty="0" smtClean="0">
                <a:solidFill>
                  <a:srgbClr val="002060"/>
                </a:solidFill>
              </a:rPr>
              <a:t>cquisizione </a:t>
            </a:r>
            <a:r>
              <a:rPr lang="it-IT" sz="1800" dirty="0">
                <a:solidFill>
                  <a:srgbClr val="002060"/>
                </a:solidFill>
              </a:rPr>
              <a:t>e la registrazione dei dati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T</a:t>
            </a:r>
            <a:r>
              <a:rPr lang="it-IT" sz="1800" dirty="0" smtClean="0">
                <a:solidFill>
                  <a:srgbClr val="002060"/>
                </a:solidFill>
              </a:rPr>
              <a:t>ara </a:t>
            </a:r>
            <a:r>
              <a:rPr lang="it-IT" sz="1800" dirty="0">
                <a:solidFill>
                  <a:srgbClr val="002060"/>
                </a:solidFill>
              </a:rPr>
              <a:t>della cella di carico del modello </a:t>
            </a: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6056" t="786" b="2833"/>
          <a:stretch/>
        </p:blipFill>
        <p:spPr>
          <a:xfrm>
            <a:off x="3816895" y="2863939"/>
            <a:ext cx="5945572" cy="37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</a:rPr>
              <a:t>Costruzione del modello</a:t>
            </a:r>
            <a:endParaRPr lang="it-IT" sz="4000" dirty="0">
              <a:solidFill>
                <a:schemeClr val="tx2"/>
              </a:solidFill>
            </a:endParaRP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554013" y="1183104"/>
            <a:ext cx="8334704" cy="1891566"/>
          </a:xfrm>
        </p:spPr>
        <p:txBody>
          <a:bodyPr>
            <a:noAutofit/>
          </a:bodyPr>
          <a:lstStyle/>
          <a:p>
            <a:r>
              <a:rPr lang="it-IT" sz="1800" dirty="0" smtClean="0">
                <a:solidFill>
                  <a:srgbClr val="002060"/>
                </a:solidFill>
              </a:rPr>
              <a:t>A seguito della difficile ripetibilità dovuta alla cella di carico del modello si è cambiato il corpo macchina inserendo un motore elettrico ESCAP</a:t>
            </a:r>
            <a:r>
              <a:rPr lang="it-IT" sz="1800" dirty="0">
                <a:solidFill>
                  <a:srgbClr val="002060"/>
                </a:solidFill>
              </a:rPr>
              <a:t>®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smtClean="0">
                <a:solidFill>
                  <a:srgbClr val="002060"/>
                </a:solidFill>
              </a:rPr>
              <a:t>Svantaggio: non si conosce la coppia torcente all’albero poiché la produzione dipende dal rendimento del motorino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smtClean="0">
                <a:solidFill>
                  <a:srgbClr val="002060"/>
                </a:solidFill>
              </a:rPr>
              <a:t>Vantaggio: ripetibilità delle prove. Al fine dello studio è stato effettuato il rapporto tra le potenze dei setup analizzati</a:t>
            </a:r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68" y="3456746"/>
            <a:ext cx="5599562" cy="2497102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Costruzione del modello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184834" y="1534626"/>
            <a:ext cx="4897821" cy="403585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C</a:t>
            </a:r>
            <a:r>
              <a:rPr lang="it-IT" sz="1800" dirty="0" smtClean="0">
                <a:solidFill>
                  <a:srgbClr val="002060"/>
                </a:solidFill>
              </a:rPr>
              <a:t>reato </a:t>
            </a:r>
            <a:r>
              <a:rPr lang="it-IT" sz="1800" dirty="0">
                <a:solidFill>
                  <a:srgbClr val="002060"/>
                </a:solidFill>
              </a:rPr>
              <a:t>un sistema di resistenze per far variare il freno attraverso il motorino elettrico in modo uniforme e ripetibile per poter iniziare la sperimentazione in galleria. </a:t>
            </a:r>
            <a:r>
              <a:rPr lang="it-IT" sz="1800" dirty="0" smtClean="0">
                <a:solidFill>
                  <a:srgbClr val="002060"/>
                </a:solidFill>
              </a:rPr>
              <a:t>Le </a:t>
            </a:r>
            <a:r>
              <a:rPr lang="it-IT" sz="1800" dirty="0">
                <a:solidFill>
                  <a:srgbClr val="002060"/>
                </a:solidFill>
              </a:rPr>
              <a:t>resistenze sono state messe in serie tra loro e collegate a due potenziometri in modo da far variare il carico applicato. </a:t>
            </a:r>
            <a:endParaRPr lang="it-IT" sz="1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rgbClr val="002060"/>
                </a:solidFill>
              </a:rPr>
              <a:t>Ad ogni posizione dei due potenziometri corrisponde una resistenza che permette al motore elettrico di simulare il carico sulla turbina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8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55" y="1429408"/>
            <a:ext cx="4615360" cy="45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50511" y="9499"/>
            <a:ext cx="11347504" cy="759373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</a:rPr>
              <a:t>Costruzione del modello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>
          <a:xfrm>
            <a:off x="2648607" y="2801310"/>
            <a:ext cx="5328744" cy="3473368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Fulcro di tutto il progetto sono stati i coni di ingresso e di uscita</a:t>
            </a:r>
            <a:r>
              <a:rPr lang="it-IT" sz="2000" dirty="0" smtClean="0">
                <a:solidFill>
                  <a:srgbClr val="002060"/>
                </a:solidFill>
              </a:rPr>
              <a:t>, la cui forma è stata ottimizzata tramite CFD. </a:t>
            </a:r>
            <a:endParaRPr lang="it-IT" sz="2000" dirty="0">
              <a:solidFill>
                <a:srgbClr val="002060"/>
              </a:solidFill>
            </a:endParaRPr>
          </a:p>
          <a:p>
            <a:endParaRPr lang="it-IT" sz="1800" dirty="0">
              <a:solidFill>
                <a:srgbClr val="002060"/>
              </a:solidFill>
            </a:endParaRPr>
          </a:p>
          <a:p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7714" t="14422" r="31508" b="13305"/>
          <a:stretch/>
        </p:blipFill>
        <p:spPr>
          <a:xfrm>
            <a:off x="8087877" y="1103587"/>
            <a:ext cx="3610139" cy="51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2168</TotalTime>
  <Words>1327</Words>
  <Application>Microsoft Office PowerPoint</Application>
  <PresentationFormat>Widescreen</PresentationFormat>
  <Paragraphs>373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Filo</vt:lpstr>
      <vt:lpstr>Turbina eolica con  convogliatori di flusso _________________________________</vt:lpstr>
      <vt:lpstr>Introduzione</vt:lpstr>
      <vt:lpstr>Introduzione</vt:lpstr>
      <vt:lpstr>Costruzione del modello</vt:lpstr>
      <vt:lpstr>Costruzione del modello</vt:lpstr>
      <vt:lpstr>Costruzione del modello</vt:lpstr>
      <vt:lpstr>Costruzione del modello</vt:lpstr>
      <vt:lpstr>Costruzione del modello</vt:lpstr>
      <vt:lpstr>Costruzione del modello</vt:lpstr>
      <vt:lpstr>Preparazione del modello ai test</vt:lpstr>
      <vt:lpstr>Geometrie adottate</vt:lpstr>
      <vt:lpstr>Geometrie adottate</vt:lpstr>
      <vt:lpstr>Curve di potenza</vt:lpstr>
      <vt:lpstr>Curve di potenza</vt:lpstr>
      <vt:lpstr>Curve di potenza</vt:lpstr>
      <vt:lpstr>Curve di potenza</vt:lpstr>
      <vt:lpstr>Curve di potenza</vt:lpstr>
      <vt:lpstr>Curve di potenza</vt:lpstr>
      <vt:lpstr>Curve di potenza</vt:lpstr>
      <vt:lpstr>Curve di potenza</vt:lpstr>
      <vt:lpstr>Curve di potenza</vt:lpstr>
      <vt:lpstr>Curve di potenza</vt:lpstr>
      <vt:lpstr>Conclusioni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Microturbina eolica con convogliatori di flusso _________________________________</dc:title>
  <dc:creator>Samsung</dc:creator>
  <cp:lastModifiedBy>Samsung</cp:lastModifiedBy>
  <cp:revision>122</cp:revision>
  <dcterms:created xsi:type="dcterms:W3CDTF">2019-01-31T21:11:46Z</dcterms:created>
  <dcterms:modified xsi:type="dcterms:W3CDTF">2019-02-26T11:44:57Z</dcterms:modified>
</cp:coreProperties>
</file>