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69" r:id="rId3"/>
    <p:sldId id="273" r:id="rId4"/>
    <p:sldId id="274" r:id="rId5"/>
    <p:sldId id="272" r:id="rId6"/>
    <p:sldId id="275" r:id="rId7"/>
    <p:sldId id="276" r:id="rId8"/>
    <p:sldId id="290" r:id="rId9"/>
    <p:sldId id="277" r:id="rId10"/>
    <p:sldId id="278" r:id="rId11"/>
    <p:sldId id="280" r:id="rId12"/>
    <p:sldId id="279" r:id="rId13"/>
    <p:sldId id="291" r:id="rId14"/>
    <p:sldId id="270" r:id="rId15"/>
    <p:sldId id="271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o piccini" initials="sp" lastIdx="2" clrIdx="0">
    <p:extLst>
      <p:ext uri="{19B8F6BF-5375-455C-9EA6-DF929625EA0E}">
        <p15:presenceInfo xmlns:p15="http://schemas.microsoft.com/office/powerpoint/2012/main" userId="1333d75e2762a3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1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06T17:04:31.101" idx="1">
    <p:pos x="-278" y="22"/>
    <p:text/>
    <p:extLst mod="1">
      <p:ext uri="{C676402C-5697-4E1C-873F-D02D1690AC5C}">
        <p15:threadingInfo xmlns:p15="http://schemas.microsoft.com/office/powerpoint/2012/main" timeZoneBias="-120"/>
      </p:ext>
    </p:extLst>
  </p:cm>
  <p:cm authorId="1" dt="2016-09-10T19:48:53.430" idx="2">
    <p:pos x="-278" y="158"/>
    <p:text>Transizione accenno all’effetto
Meglio concentrarsi sulle prospettive estrattive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CA0EE-00F1-4202-AACD-5D8973E59AA5}" type="doc">
      <dgm:prSet loTypeId="urn:microsoft.com/office/officeart/2005/8/layout/equation2" loCatId="relationship" qsTypeId="urn:microsoft.com/office/officeart/2005/8/quickstyle/simple3" qsCatId="simple" csTypeId="urn:microsoft.com/office/officeart/2005/8/colors/accent1_2" csCatId="accent1" phldr="1"/>
      <dgm:spPr/>
    </dgm:pt>
    <dgm:pt modelId="{99838C53-0C0C-4404-8B8E-0555D9007652}">
      <dgm:prSet phldrT="[Testo]"/>
      <dgm:spPr/>
      <dgm:t>
        <a:bodyPr/>
        <a:lstStyle/>
        <a:p>
          <a:r>
            <a: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Analisi numerica</a:t>
          </a:r>
        </a:p>
        <a:p>
          <a:r>
            <a: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attraverso</a:t>
          </a:r>
        </a:p>
        <a:p>
          <a:r>
            <a: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l’implementazione  </a:t>
          </a:r>
        </a:p>
        <a:p>
          <a:r>
            <a: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di un</a:t>
          </a:r>
        </a:p>
        <a:p>
          <a:r>
            <a: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modello </a:t>
          </a:r>
        </a:p>
        <a:p>
          <a:r>
            <a: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semi-empirico</a:t>
          </a:r>
        </a:p>
      </dgm:t>
    </dgm:pt>
    <dgm:pt modelId="{FA8D162B-8871-45D3-BA61-DE56DA60054C}" type="parTrans" cxnId="{06FAF9F4-7061-4425-9997-0251D3724277}">
      <dgm:prSet/>
      <dgm:spPr/>
      <dgm:t>
        <a:bodyPr/>
        <a:lstStyle/>
        <a:p>
          <a:endParaRPr lang="it-IT"/>
        </a:p>
      </dgm:t>
    </dgm:pt>
    <dgm:pt modelId="{7FF00C5A-52D6-41F5-A0B6-144C712F7EB9}" type="sibTrans" cxnId="{06FAF9F4-7061-4425-9997-0251D3724277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it-IT" b="0" cap="none" spc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D436CB3-B5BF-4C13-AFD5-D3593C268884}">
      <dgm:prSet phldrT="[Testo]"/>
      <dgm:spPr/>
      <dgm:t>
        <a:bodyPr/>
        <a:lstStyle/>
        <a:p>
          <a:r>
            <a:rPr lang="it-IT" dirty="0">
              <a:solidFill>
                <a:srgbClr val="002060"/>
              </a:solidFill>
            </a:rPr>
            <a:t>Test sperimentali in galleria del vento</a:t>
          </a:r>
        </a:p>
      </dgm:t>
    </dgm:pt>
    <dgm:pt modelId="{997B168D-93EA-428F-A14A-B5127B1115D5}" type="parTrans" cxnId="{68EC1A65-048E-40DF-8445-375CDD9B6C52}">
      <dgm:prSet/>
      <dgm:spPr/>
      <dgm:t>
        <a:bodyPr/>
        <a:lstStyle/>
        <a:p>
          <a:endParaRPr lang="it-IT"/>
        </a:p>
      </dgm:t>
    </dgm:pt>
    <dgm:pt modelId="{54F7A311-1897-45EC-8995-ED09785D8FB9}" type="sibTrans" cxnId="{68EC1A65-048E-40DF-8445-375CDD9B6C5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it-IT"/>
        </a:p>
      </dgm:t>
    </dgm:pt>
    <dgm:pt modelId="{A849E048-7345-4EDD-93F6-59AB40DF4604}">
      <dgm:prSet phldrT="[Testo]" custT="1"/>
      <dgm:spPr/>
      <dgm:t>
        <a:bodyPr/>
        <a:lstStyle/>
        <a:p>
          <a:pPr algn="ctr"/>
          <a:r>
            <a:rPr lang="it-IT" sz="1800" dirty="0">
              <a:solidFill>
                <a:srgbClr val="002060"/>
              </a:solidFill>
            </a:rPr>
            <a:t>Indagine aeroelastica</a:t>
          </a:r>
        </a:p>
        <a:p>
          <a:pPr algn="ctr"/>
          <a:r>
            <a:rPr lang="it-IT" sz="1800" dirty="0">
              <a:solidFill>
                <a:srgbClr val="002060"/>
              </a:solidFill>
            </a:rPr>
            <a:t>sulla dinamica</a:t>
          </a:r>
        </a:p>
        <a:p>
          <a:pPr algn="ctr"/>
          <a:r>
            <a:rPr lang="it-IT" sz="1800" dirty="0">
              <a:solidFill>
                <a:srgbClr val="002060"/>
              </a:solidFill>
            </a:rPr>
            <a:t>del sistema</a:t>
          </a:r>
        </a:p>
        <a:p>
          <a:pPr algn="ctr"/>
          <a:r>
            <a:rPr lang="it-IT" sz="1400" dirty="0">
              <a:solidFill>
                <a:srgbClr val="002060"/>
              </a:solidFill>
            </a:rPr>
            <a:t>(privo di estrazione energetica)</a:t>
          </a:r>
        </a:p>
      </dgm:t>
    </dgm:pt>
    <dgm:pt modelId="{5D1DC3CB-D121-4200-93BA-D66794F56C46}" type="parTrans" cxnId="{6405DAE3-2BB3-41E1-96F1-C633AB64DB3F}">
      <dgm:prSet/>
      <dgm:spPr/>
      <dgm:t>
        <a:bodyPr/>
        <a:lstStyle/>
        <a:p>
          <a:endParaRPr lang="it-IT"/>
        </a:p>
      </dgm:t>
    </dgm:pt>
    <dgm:pt modelId="{E581076E-9595-4254-ACE6-F2FA111DD2BD}" type="sibTrans" cxnId="{6405DAE3-2BB3-41E1-96F1-C633AB64DB3F}">
      <dgm:prSet/>
      <dgm:spPr/>
      <dgm:t>
        <a:bodyPr/>
        <a:lstStyle/>
        <a:p>
          <a:endParaRPr lang="it-IT"/>
        </a:p>
      </dgm:t>
    </dgm:pt>
    <dgm:pt modelId="{57C5431B-C97A-4B3C-A6F4-290C4AD53603}">
      <dgm:prSet/>
      <dgm:spPr/>
      <dgm:t>
        <a:bodyPr/>
        <a:lstStyle/>
        <a:p>
          <a:pPr algn="l"/>
          <a:r>
            <a:rPr lang="it-IT" sz="1300" dirty="0">
              <a:solidFill>
                <a:srgbClr val="002060"/>
              </a:solidFill>
            </a:rPr>
            <a:t>Definizione traiettorie del moto</a:t>
          </a:r>
        </a:p>
      </dgm:t>
    </dgm:pt>
    <dgm:pt modelId="{24916378-1355-4ED9-8485-96F23D69EE4A}" type="parTrans" cxnId="{C21C7829-D635-4620-BC02-391CE8213B05}">
      <dgm:prSet/>
      <dgm:spPr/>
      <dgm:t>
        <a:bodyPr/>
        <a:lstStyle/>
        <a:p>
          <a:endParaRPr lang="it-IT"/>
        </a:p>
      </dgm:t>
    </dgm:pt>
    <dgm:pt modelId="{BE78393F-CC61-440D-AC9F-E91325D0CA49}" type="sibTrans" cxnId="{C21C7829-D635-4620-BC02-391CE8213B05}">
      <dgm:prSet/>
      <dgm:spPr/>
      <dgm:t>
        <a:bodyPr/>
        <a:lstStyle/>
        <a:p>
          <a:endParaRPr lang="it-IT"/>
        </a:p>
      </dgm:t>
    </dgm:pt>
    <dgm:pt modelId="{5C70F47D-505A-44A4-94D1-CF9357B5F770}">
      <dgm:prSet/>
      <dgm:spPr/>
      <dgm:t>
        <a:bodyPr/>
        <a:lstStyle/>
        <a:p>
          <a:pPr algn="l"/>
          <a:r>
            <a:rPr lang="it-IT" sz="1300" dirty="0">
              <a:solidFill>
                <a:srgbClr val="002060"/>
              </a:solidFill>
            </a:rPr>
            <a:t>Determinazione dei moti di </a:t>
          </a:r>
          <a:r>
            <a:rPr lang="it-IT" sz="1300" i="1" dirty="0" err="1">
              <a:solidFill>
                <a:srgbClr val="002060"/>
              </a:solidFill>
            </a:rPr>
            <a:t>pitching</a:t>
          </a:r>
          <a:r>
            <a:rPr lang="it-IT" sz="1300" i="1" dirty="0">
              <a:solidFill>
                <a:srgbClr val="002060"/>
              </a:solidFill>
            </a:rPr>
            <a:t> </a:t>
          </a:r>
          <a:r>
            <a:rPr lang="it-IT" sz="1300" dirty="0">
              <a:solidFill>
                <a:srgbClr val="002060"/>
              </a:solidFill>
            </a:rPr>
            <a:t>(beccheggio) e </a:t>
          </a:r>
          <a:r>
            <a:rPr lang="it-IT" sz="1300" i="1" dirty="0" err="1">
              <a:solidFill>
                <a:srgbClr val="002060"/>
              </a:solidFill>
            </a:rPr>
            <a:t>plunging</a:t>
          </a:r>
          <a:r>
            <a:rPr lang="it-IT" sz="1300" dirty="0">
              <a:solidFill>
                <a:srgbClr val="002060"/>
              </a:solidFill>
            </a:rPr>
            <a:t> (spostamento verticale)</a:t>
          </a:r>
        </a:p>
      </dgm:t>
    </dgm:pt>
    <dgm:pt modelId="{059496C1-2A91-43AF-9374-F353D8EE817E}" type="parTrans" cxnId="{EC813F90-79A8-4CEE-9AE0-396AA13C7DB8}">
      <dgm:prSet/>
      <dgm:spPr/>
      <dgm:t>
        <a:bodyPr/>
        <a:lstStyle/>
        <a:p>
          <a:endParaRPr lang="it-IT"/>
        </a:p>
      </dgm:t>
    </dgm:pt>
    <dgm:pt modelId="{5F3614F1-AA6C-4246-9CA3-DF7636774FE2}" type="sibTrans" cxnId="{EC813F90-79A8-4CEE-9AE0-396AA13C7DB8}">
      <dgm:prSet/>
      <dgm:spPr/>
      <dgm:t>
        <a:bodyPr/>
        <a:lstStyle/>
        <a:p>
          <a:endParaRPr lang="it-IT"/>
        </a:p>
      </dgm:t>
    </dgm:pt>
    <dgm:pt modelId="{9383A773-E67E-4823-8264-6167A577BF2F}">
      <dgm:prSet/>
      <dgm:spPr/>
      <dgm:t>
        <a:bodyPr/>
        <a:lstStyle/>
        <a:p>
          <a:pPr algn="l"/>
          <a:endParaRPr lang="it-IT" sz="1300" dirty="0"/>
        </a:p>
      </dgm:t>
    </dgm:pt>
    <dgm:pt modelId="{C5CC74E8-D088-4C07-AB67-20C5FD156E8E}" type="parTrans" cxnId="{09255A22-FF33-43AD-AF7E-94C5C9598AB8}">
      <dgm:prSet/>
      <dgm:spPr/>
      <dgm:t>
        <a:bodyPr/>
        <a:lstStyle/>
        <a:p>
          <a:endParaRPr lang="it-IT"/>
        </a:p>
      </dgm:t>
    </dgm:pt>
    <dgm:pt modelId="{A790B0A0-C9D4-4EE1-A305-6A6AF2BC93A8}" type="sibTrans" cxnId="{09255A22-FF33-43AD-AF7E-94C5C9598AB8}">
      <dgm:prSet/>
      <dgm:spPr/>
      <dgm:t>
        <a:bodyPr/>
        <a:lstStyle/>
        <a:p>
          <a:endParaRPr lang="it-IT"/>
        </a:p>
      </dgm:t>
    </dgm:pt>
    <dgm:pt modelId="{C52826D2-75B2-4A9C-A4AB-696DB7B8A9F8}">
      <dgm:prSet/>
      <dgm:spPr/>
      <dgm:t>
        <a:bodyPr/>
        <a:lstStyle/>
        <a:p>
          <a:pPr algn="l"/>
          <a:r>
            <a:rPr lang="it-IT" sz="1300" dirty="0">
              <a:solidFill>
                <a:srgbClr val="002060"/>
              </a:solidFill>
            </a:rPr>
            <a:t>Determinazione delle potenzialità elettriche del dispositivo (potenza meccanica e rendimento aerodinamico)</a:t>
          </a:r>
        </a:p>
      </dgm:t>
    </dgm:pt>
    <dgm:pt modelId="{4E67EFD5-947E-45A7-ACD7-9D710D42E7F3}" type="parTrans" cxnId="{093380DC-7046-41E1-B928-025BE7C29F15}">
      <dgm:prSet/>
      <dgm:spPr/>
      <dgm:t>
        <a:bodyPr/>
        <a:lstStyle/>
        <a:p>
          <a:endParaRPr lang="it-IT"/>
        </a:p>
      </dgm:t>
    </dgm:pt>
    <dgm:pt modelId="{D8D603B9-ADF6-49DC-9E00-ECD75E4F5644}" type="sibTrans" cxnId="{093380DC-7046-41E1-B928-025BE7C29F15}">
      <dgm:prSet/>
      <dgm:spPr/>
      <dgm:t>
        <a:bodyPr/>
        <a:lstStyle/>
        <a:p>
          <a:endParaRPr lang="it-IT"/>
        </a:p>
      </dgm:t>
    </dgm:pt>
    <dgm:pt modelId="{1022D92F-D6DD-47F2-93D3-8EBEFC32311F}" type="pres">
      <dgm:prSet presAssocID="{27DCA0EE-00F1-4202-AACD-5D8973E59AA5}" presName="Name0" presStyleCnt="0">
        <dgm:presLayoutVars>
          <dgm:dir/>
          <dgm:resizeHandles val="exact"/>
        </dgm:presLayoutVars>
      </dgm:prSet>
      <dgm:spPr/>
    </dgm:pt>
    <dgm:pt modelId="{C64348BE-104F-497F-890B-3E6BD8956175}" type="pres">
      <dgm:prSet presAssocID="{27DCA0EE-00F1-4202-AACD-5D8973E59AA5}" presName="vNodes" presStyleCnt="0"/>
      <dgm:spPr/>
    </dgm:pt>
    <dgm:pt modelId="{FC35B606-D512-4E68-A3EB-D69E58756E7A}" type="pres">
      <dgm:prSet presAssocID="{99838C53-0C0C-4404-8B8E-0555D9007652}" presName="node" presStyleLbl="node1" presStyleIdx="0" presStyleCnt="3">
        <dgm:presLayoutVars>
          <dgm:bulletEnabled val="1"/>
        </dgm:presLayoutVars>
      </dgm:prSet>
      <dgm:spPr/>
    </dgm:pt>
    <dgm:pt modelId="{F65744F1-E8AA-4284-A0DD-9E0D09D90916}" type="pres">
      <dgm:prSet presAssocID="{7FF00C5A-52D6-41F5-A0B6-144C712F7EB9}" presName="spacerT" presStyleCnt="0"/>
      <dgm:spPr/>
    </dgm:pt>
    <dgm:pt modelId="{C94BA201-4C67-4C56-8E85-35FBA5C00C2C}" type="pres">
      <dgm:prSet presAssocID="{7FF00C5A-52D6-41F5-A0B6-144C712F7EB9}" presName="sibTrans" presStyleLbl="sibTrans2D1" presStyleIdx="0" presStyleCnt="2"/>
      <dgm:spPr/>
    </dgm:pt>
    <dgm:pt modelId="{083E1CE9-FEF9-4494-A578-204ECBFD23ED}" type="pres">
      <dgm:prSet presAssocID="{7FF00C5A-52D6-41F5-A0B6-144C712F7EB9}" presName="spacerB" presStyleCnt="0"/>
      <dgm:spPr/>
    </dgm:pt>
    <dgm:pt modelId="{5BC1DC42-F549-4E5C-BC89-455C03175690}" type="pres">
      <dgm:prSet presAssocID="{BD436CB3-B5BF-4C13-AFD5-D3593C268884}" presName="node" presStyleLbl="node1" presStyleIdx="1" presStyleCnt="3" custLinFactNeighborX="1478" custLinFactNeighborY="96124">
        <dgm:presLayoutVars>
          <dgm:bulletEnabled val="1"/>
        </dgm:presLayoutVars>
      </dgm:prSet>
      <dgm:spPr/>
    </dgm:pt>
    <dgm:pt modelId="{58AC67F7-6BAD-430D-8750-B8B05C6DFE26}" type="pres">
      <dgm:prSet presAssocID="{27DCA0EE-00F1-4202-AACD-5D8973E59AA5}" presName="sibTransLast" presStyleLbl="sibTrans2D1" presStyleIdx="1" presStyleCnt="2"/>
      <dgm:spPr/>
    </dgm:pt>
    <dgm:pt modelId="{9726BD84-E799-4F62-B01C-009F049C5BAE}" type="pres">
      <dgm:prSet presAssocID="{27DCA0EE-00F1-4202-AACD-5D8973E59AA5}" presName="connectorText" presStyleLbl="sibTrans2D1" presStyleIdx="1" presStyleCnt="2"/>
      <dgm:spPr/>
    </dgm:pt>
    <dgm:pt modelId="{F9A5C409-54BB-4A44-9ECB-252421C4DF8F}" type="pres">
      <dgm:prSet presAssocID="{27DCA0EE-00F1-4202-AACD-5D8973E59AA5}" presName="lastNode" presStyleLbl="node1" presStyleIdx="2" presStyleCnt="3" custScaleX="137305" custScaleY="131449" custLinFactNeighborX="-821" custLinFactNeighborY="1604">
        <dgm:presLayoutVars>
          <dgm:bulletEnabled val="1"/>
        </dgm:presLayoutVars>
      </dgm:prSet>
      <dgm:spPr/>
    </dgm:pt>
  </dgm:ptLst>
  <dgm:cxnLst>
    <dgm:cxn modelId="{6405DAE3-2BB3-41E1-96F1-C633AB64DB3F}" srcId="{27DCA0EE-00F1-4202-AACD-5D8973E59AA5}" destId="{A849E048-7345-4EDD-93F6-59AB40DF4604}" srcOrd="2" destOrd="0" parTransId="{5D1DC3CB-D121-4200-93BA-D66794F56C46}" sibTransId="{E581076E-9595-4254-ACE6-F2FA111DD2BD}"/>
    <dgm:cxn modelId="{51F6B87A-6CFD-41A1-81A6-33DFFE002BC7}" type="presOf" srcId="{57C5431B-C97A-4B3C-A6F4-290C4AD53603}" destId="{F9A5C409-54BB-4A44-9ECB-252421C4DF8F}" srcOrd="0" destOrd="1" presId="urn:microsoft.com/office/officeart/2005/8/layout/equation2"/>
    <dgm:cxn modelId="{909EF13E-78E0-4FD9-8509-8E01755ED25B}" type="presOf" srcId="{BD436CB3-B5BF-4C13-AFD5-D3593C268884}" destId="{5BC1DC42-F549-4E5C-BC89-455C03175690}" srcOrd="0" destOrd="0" presId="urn:microsoft.com/office/officeart/2005/8/layout/equation2"/>
    <dgm:cxn modelId="{5366A7D2-C138-4E07-84E4-8473E2AE8F97}" type="presOf" srcId="{5C70F47D-505A-44A4-94D1-CF9357B5F770}" destId="{F9A5C409-54BB-4A44-9ECB-252421C4DF8F}" srcOrd="0" destOrd="2" presId="urn:microsoft.com/office/officeart/2005/8/layout/equation2"/>
    <dgm:cxn modelId="{6C4080B9-A223-4708-998F-FC1192B93CEE}" type="presOf" srcId="{54F7A311-1897-45EC-8995-ED09785D8FB9}" destId="{58AC67F7-6BAD-430D-8750-B8B05C6DFE26}" srcOrd="0" destOrd="0" presId="urn:microsoft.com/office/officeart/2005/8/layout/equation2"/>
    <dgm:cxn modelId="{06FAF9F4-7061-4425-9997-0251D3724277}" srcId="{27DCA0EE-00F1-4202-AACD-5D8973E59AA5}" destId="{99838C53-0C0C-4404-8B8E-0555D9007652}" srcOrd="0" destOrd="0" parTransId="{FA8D162B-8871-45D3-BA61-DE56DA60054C}" sibTransId="{7FF00C5A-52D6-41F5-A0B6-144C712F7EB9}"/>
    <dgm:cxn modelId="{093380DC-7046-41E1-B928-025BE7C29F15}" srcId="{A849E048-7345-4EDD-93F6-59AB40DF4604}" destId="{C52826D2-75B2-4A9C-A4AB-696DB7B8A9F8}" srcOrd="2" destOrd="0" parTransId="{4E67EFD5-947E-45A7-ACD7-9D710D42E7F3}" sibTransId="{D8D603B9-ADF6-49DC-9E00-ECD75E4F5644}"/>
    <dgm:cxn modelId="{D46C98CC-D482-4309-99EA-CDE72CBA6B72}" type="presOf" srcId="{7FF00C5A-52D6-41F5-A0B6-144C712F7EB9}" destId="{C94BA201-4C67-4C56-8E85-35FBA5C00C2C}" srcOrd="0" destOrd="0" presId="urn:microsoft.com/office/officeart/2005/8/layout/equation2"/>
    <dgm:cxn modelId="{8FE3AB4E-A356-48AB-8C8D-32159625D7AC}" type="presOf" srcId="{9383A773-E67E-4823-8264-6167A577BF2F}" destId="{F9A5C409-54BB-4A44-9ECB-252421C4DF8F}" srcOrd="0" destOrd="4" presId="urn:microsoft.com/office/officeart/2005/8/layout/equation2"/>
    <dgm:cxn modelId="{09255A22-FF33-43AD-AF7E-94C5C9598AB8}" srcId="{A849E048-7345-4EDD-93F6-59AB40DF4604}" destId="{9383A773-E67E-4823-8264-6167A577BF2F}" srcOrd="3" destOrd="0" parTransId="{C5CC74E8-D088-4C07-AB67-20C5FD156E8E}" sibTransId="{A790B0A0-C9D4-4EE1-A305-6A6AF2BC93A8}"/>
    <dgm:cxn modelId="{EC813F90-79A8-4CEE-9AE0-396AA13C7DB8}" srcId="{A849E048-7345-4EDD-93F6-59AB40DF4604}" destId="{5C70F47D-505A-44A4-94D1-CF9357B5F770}" srcOrd="1" destOrd="0" parTransId="{059496C1-2A91-43AF-9374-F353D8EE817E}" sibTransId="{5F3614F1-AA6C-4246-9CA3-DF7636774FE2}"/>
    <dgm:cxn modelId="{3DD755A7-3FCC-49CF-95F4-0E83164CA78F}" type="presOf" srcId="{27DCA0EE-00F1-4202-AACD-5D8973E59AA5}" destId="{1022D92F-D6DD-47F2-93D3-8EBEFC32311F}" srcOrd="0" destOrd="0" presId="urn:microsoft.com/office/officeart/2005/8/layout/equation2"/>
    <dgm:cxn modelId="{68EC1A65-048E-40DF-8445-375CDD9B6C52}" srcId="{27DCA0EE-00F1-4202-AACD-5D8973E59AA5}" destId="{BD436CB3-B5BF-4C13-AFD5-D3593C268884}" srcOrd="1" destOrd="0" parTransId="{997B168D-93EA-428F-A14A-B5127B1115D5}" sibTransId="{54F7A311-1897-45EC-8995-ED09785D8FB9}"/>
    <dgm:cxn modelId="{D3CE4788-A968-4EC7-BC40-E6DD9DEAF90B}" type="presOf" srcId="{A849E048-7345-4EDD-93F6-59AB40DF4604}" destId="{F9A5C409-54BB-4A44-9ECB-252421C4DF8F}" srcOrd="0" destOrd="0" presId="urn:microsoft.com/office/officeart/2005/8/layout/equation2"/>
    <dgm:cxn modelId="{CA22C28C-9B5E-4E1D-A6ED-4CAAF5AF9CF9}" type="presOf" srcId="{99838C53-0C0C-4404-8B8E-0555D9007652}" destId="{FC35B606-D512-4E68-A3EB-D69E58756E7A}" srcOrd="0" destOrd="0" presId="urn:microsoft.com/office/officeart/2005/8/layout/equation2"/>
    <dgm:cxn modelId="{C21C7829-D635-4620-BC02-391CE8213B05}" srcId="{A849E048-7345-4EDD-93F6-59AB40DF4604}" destId="{57C5431B-C97A-4B3C-A6F4-290C4AD53603}" srcOrd="0" destOrd="0" parTransId="{24916378-1355-4ED9-8485-96F23D69EE4A}" sibTransId="{BE78393F-CC61-440D-AC9F-E91325D0CA49}"/>
    <dgm:cxn modelId="{2136BC23-9FB3-41F1-9786-9B828945B7E5}" type="presOf" srcId="{54F7A311-1897-45EC-8995-ED09785D8FB9}" destId="{9726BD84-E799-4F62-B01C-009F049C5BAE}" srcOrd="1" destOrd="0" presId="urn:microsoft.com/office/officeart/2005/8/layout/equation2"/>
    <dgm:cxn modelId="{7C75F543-BE44-45BA-B206-FA80BF409235}" type="presOf" srcId="{C52826D2-75B2-4A9C-A4AB-696DB7B8A9F8}" destId="{F9A5C409-54BB-4A44-9ECB-252421C4DF8F}" srcOrd="0" destOrd="3" presId="urn:microsoft.com/office/officeart/2005/8/layout/equation2"/>
    <dgm:cxn modelId="{CFA640BA-CE8B-4C29-B314-924C479F2E55}" type="presParOf" srcId="{1022D92F-D6DD-47F2-93D3-8EBEFC32311F}" destId="{C64348BE-104F-497F-890B-3E6BD8956175}" srcOrd="0" destOrd="0" presId="urn:microsoft.com/office/officeart/2005/8/layout/equation2"/>
    <dgm:cxn modelId="{4944C392-1C71-4A1C-9C57-EF3155F56461}" type="presParOf" srcId="{C64348BE-104F-497F-890B-3E6BD8956175}" destId="{FC35B606-D512-4E68-A3EB-D69E58756E7A}" srcOrd="0" destOrd="0" presId="urn:microsoft.com/office/officeart/2005/8/layout/equation2"/>
    <dgm:cxn modelId="{EF634E76-9A29-4427-AFF5-25CD4544B618}" type="presParOf" srcId="{C64348BE-104F-497F-890B-3E6BD8956175}" destId="{F65744F1-E8AA-4284-A0DD-9E0D09D90916}" srcOrd="1" destOrd="0" presId="urn:microsoft.com/office/officeart/2005/8/layout/equation2"/>
    <dgm:cxn modelId="{D912CBEC-5536-48B2-872D-ED0AA9DAB8FB}" type="presParOf" srcId="{C64348BE-104F-497F-890B-3E6BD8956175}" destId="{C94BA201-4C67-4C56-8E85-35FBA5C00C2C}" srcOrd="2" destOrd="0" presId="urn:microsoft.com/office/officeart/2005/8/layout/equation2"/>
    <dgm:cxn modelId="{85EECE5F-D5A5-4AD7-8CFB-184C7FC14637}" type="presParOf" srcId="{C64348BE-104F-497F-890B-3E6BD8956175}" destId="{083E1CE9-FEF9-4494-A578-204ECBFD23ED}" srcOrd="3" destOrd="0" presId="urn:microsoft.com/office/officeart/2005/8/layout/equation2"/>
    <dgm:cxn modelId="{F6704080-5CFD-425D-A6A8-B82E39133ECF}" type="presParOf" srcId="{C64348BE-104F-497F-890B-3E6BD8956175}" destId="{5BC1DC42-F549-4E5C-BC89-455C03175690}" srcOrd="4" destOrd="0" presId="urn:microsoft.com/office/officeart/2005/8/layout/equation2"/>
    <dgm:cxn modelId="{DD60430D-53E8-4A6C-9BA0-A5C6567BA734}" type="presParOf" srcId="{1022D92F-D6DD-47F2-93D3-8EBEFC32311F}" destId="{58AC67F7-6BAD-430D-8750-B8B05C6DFE26}" srcOrd="1" destOrd="0" presId="urn:microsoft.com/office/officeart/2005/8/layout/equation2"/>
    <dgm:cxn modelId="{DB534D83-1409-46CF-8CDC-E0DBAAB5F478}" type="presParOf" srcId="{58AC67F7-6BAD-430D-8750-B8B05C6DFE26}" destId="{9726BD84-E799-4F62-B01C-009F049C5BAE}" srcOrd="0" destOrd="0" presId="urn:microsoft.com/office/officeart/2005/8/layout/equation2"/>
    <dgm:cxn modelId="{B04BD7B0-D8C4-4F5E-BE16-BFBB74D98EC0}" type="presParOf" srcId="{1022D92F-D6DD-47F2-93D3-8EBEFC32311F}" destId="{F9A5C409-54BB-4A44-9ECB-252421C4DF8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6B0579-506F-475B-9062-9EB66615FBF0}" type="doc">
      <dgm:prSet loTypeId="urn:microsoft.com/office/officeart/2005/8/layout/radial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D50A151-CDB8-4505-AF5B-6B7305086904}">
      <dgm:prSet phldrT="[Testo]"/>
      <dgm:spPr/>
      <dgm:t>
        <a:bodyPr/>
        <a:lstStyle/>
        <a:p>
          <a:r>
            <a:rPr lang="it-IT" dirty="0">
              <a:solidFill>
                <a:srgbClr val="002060"/>
              </a:solidFill>
            </a:rPr>
            <a:t>Ipotesi del modello</a:t>
          </a:r>
        </a:p>
      </dgm:t>
    </dgm:pt>
    <dgm:pt modelId="{1FC5174D-F6D8-494F-918C-605E83146AC4}" type="parTrans" cxnId="{C0D8EE32-6F50-49A8-9319-00C4E3FE1701}">
      <dgm:prSet/>
      <dgm:spPr/>
      <dgm:t>
        <a:bodyPr/>
        <a:lstStyle/>
        <a:p>
          <a:endParaRPr lang="it-IT"/>
        </a:p>
      </dgm:t>
    </dgm:pt>
    <dgm:pt modelId="{4C8CFF31-5A2D-4FF3-937F-8B533DF7E139}" type="sibTrans" cxnId="{C0D8EE32-6F50-49A8-9319-00C4E3FE1701}">
      <dgm:prSet/>
      <dgm:spPr/>
      <dgm:t>
        <a:bodyPr/>
        <a:lstStyle/>
        <a:p>
          <a:endParaRPr lang="it-IT"/>
        </a:p>
      </dgm:t>
    </dgm:pt>
    <dgm:pt modelId="{91E8A8DE-46AC-44AA-8325-045D2040B321}">
      <dgm:prSet phldrT="[Testo]"/>
      <dgm:spPr/>
      <dgm:t>
        <a:bodyPr/>
        <a:lstStyle/>
        <a:p>
          <a:r>
            <a:rPr lang="it-IT" dirty="0">
              <a:solidFill>
                <a:srgbClr val="002060"/>
              </a:solidFill>
            </a:rPr>
            <a:t>Fluido incomprimibile</a:t>
          </a:r>
        </a:p>
      </dgm:t>
    </dgm:pt>
    <dgm:pt modelId="{EA3FE8D7-C347-4ECD-89BB-C31775BD8CF9}" type="parTrans" cxnId="{57C464FE-2F8F-48F5-AC7B-217630F42126}">
      <dgm:prSet/>
      <dgm:spPr/>
      <dgm:t>
        <a:bodyPr/>
        <a:lstStyle/>
        <a:p>
          <a:endParaRPr lang="it-IT"/>
        </a:p>
      </dgm:t>
    </dgm:pt>
    <dgm:pt modelId="{B53C560B-4565-4F79-94CE-84A4DE7F1912}" type="sibTrans" cxnId="{57C464FE-2F8F-48F5-AC7B-217630F42126}">
      <dgm:prSet/>
      <dgm:spPr/>
      <dgm:t>
        <a:bodyPr/>
        <a:lstStyle/>
        <a:p>
          <a:endParaRPr lang="it-IT"/>
        </a:p>
      </dgm:t>
    </dgm:pt>
    <dgm:pt modelId="{3341F7E7-944E-446C-BB15-24E49A79EBCE}">
      <dgm:prSet phldrT="[Testo]"/>
      <dgm:spPr/>
      <dgm:t>
        <a:bodyPr/>
        <a:lstStyle/>
        <a:p>
          <a:r>
            <a:rPr lang="it-IT" dirty="0">
              <a:solidFill>
                <a:srgbClr val="002060"/>
              </a:solidFill>
            </a:rPr>
            <a:t>Flusso uniforme</a:t>
          </a:r>
        </a:p>
      </dgm:t>
    </dgm:pt>
    <dgm:pt modelId="{4EFF0626-4A8C-471A-A827-B9946802AAAC}" type="parTrans" cxnId="{0989958B-38F0-4243-9E73-21A08DB35766}">
      <dgm:prSet/>
      <dgm:spPr/>
      <dgm:t>
        <a:bodyPr/>
        <a:lstStyle/>
        <a:p>
          <a:endParaRPr lang="it-IT"/>
        </a:p>
      </dgm:t>
    </dgm:pt>
    <dgm:pt modelId="{18A0E730-5D48-470C-9A61-448F009F6288}" type="sibTrans" cxnId="{0989958B-38F0-4243-9E73-21A08DB35766}">
      <dgm:prSet/>
      <dgm:spPr/>
      <dgm:t>
        <a:bodyPr/>
        <a:lstStyle/>
        <a:p>
          <a:endParaRPr lang="it-IT"/>
        </a:p>
      </dgm:t>
    </dgm:pt>
    <dgm:pt modelId="{95115771-430D-43BA-8489-4F0655262403}">
      <dgm:prSet phldrT="[Testo]"/>
      <dgm:spPr/>
      <dgm:t>
        <a:bodyPr/>
        <a:lstStyle/>
        <a:p>
          <a:r>
            <a:rPr lang="it-IT" dirty="0">
              <a:solidFill>
                <a:srgbClr val="002060"/>
              </a:solidFill>
            </a:rPr>
            <a:t>Modello </a:t>
          </a:r>
        </a:p>
        <a:p>
          <a:r>
            <a:rPr lang="it-IT" dirty="0">
              <a:solidFill>
                <a:srgbClr val="002060"/>
              </a:solidFill>
            </a:rPr>
            <a:t>Quasi-stazionario</a:t>
          </a:r>
        </a:p>
      </dgm:t>
    </dgm:pt>
    <dgm:pt modelId="{1A68014B-91DC-4AE2-A186-84A047997AC4}" type="parTrans" cxnId="{04139DA1-9D28-4048-B8D7-BAD17672F189}">
      <dgm:prSet/>
      <dgm:spPr/>
      <dgm:t>
        <a:bodyPr/>
        <a:lstStyle/>
        <a:p>
          <a:endParaRPr lang="it-IT"/>
        </a:p>
      </dgm:t>
    </dgm:pt>
    <dgm:pt modelId="{BE904410-B909-48FE-B897-37059FE21747}" type="sibTrans" cxnId="{04139DA1-9D28-4048-B8D7-BAD17672F189}">
      <dgm:prSet/>
      <dgm:spPr/>
      <dgm:t>
        <a:bodyPr/>
        <a:lstStyle/>
        <a:p>
          <a:endParaRPr lang="it-IT"/>
        </a:p>
      </dgm:t>
    </dgm:pt>
    <dgm:pt modelId="{15FDF4A4-3FFE-4EC6-9706-68F4E40BAF6E}">
      <dgm:prSet phldrT="[Testo]"/>
      <dgm:spPr/>
      <dgm:t>
        <a:bodyPr/>
        <a:lstStyle/>
        <a:p>
          <a:r>
            <a:rPr lang="it-IT" dirty="0">
              <a:solidFill>
                <a:srgbClr val="002060"/>
              </a:solidFill>
            </a:rPr>
            <a:t>Modello a parametri concentrati</a:t>
          </a:r>
        </a:p>
      </dgm:t>
    </dgm:pt>
    <dgm:pt modelId="{3D176238-2253-4054-A607-6639BEF552AA}" type="parTrans" cxnId="{C3986A59-EDD6-45CC-BD32-755EA43C8E76}">
      <dgm:prSet/>
      <dgm:spPr/>
      <dgm:t>
        <a:bodyPr/>
        <a:lstStyle/>
        <a:p>
          <a:endParaRPr lang="it-IT"/>
        </a:p>
      </dgm:t>
    </dgm:pt>
    <dgm:pt modelId="{CD5F4DF8-CDFF-4C2A-A555-BA820576261D}" type="sibTrans" cxnId="{C3986A59-EDD6-45CC-BD32-755EA43C8E76}">
      <dgm:prSet/>
      <dgm:spPr/>
      <dgm:t>
        <a:bodyPr/>
        <a:lstStyle/>
        <a:p>
          <a:endParaRPr lang="it-IT"/>
        </a:p>
      </dgm:t>
    </dgm:pt>
    <dgm:pt modelId="{30DAD091-C8CE-4EDB-BC63-C54D28F24498}">
      <dgm:prSet phldrT="[Testo]" custT="1"/>
      <dgm:spPr/>
      <dgm:t>
        <a:bodyPr/>
        <a:lstStyle/>
        <a:p>
          <a:r>
            <a:rPr lang="it-IT" sz="1000" kern="1200" dirty="0">
              <a:solidFill>
                <a:srgbClr val="002060"/>
              </a:solidFill>
              <a:latin typeface="Euphemia"/>
              <a:ea typeface="+mn-ea"/>
              <a:cs typeface="+mn-cs"/>
            </a:rPr>
            <a:t>Corpo rigido</a:t>
          </a:r>
        </a:p>
      </dgm:t>
    </dgm:pt>
    <dgm:pt modelId="{3623E92C-F406-4F46-86E6-97923BA45AFB}" type="parTrans" cxnId="{534E743C-1101-4574-B070-3F298E53C6B1}">
      <dgm:prSet/>
      <dgm:spPr/>
      <dgm:t>
        <a:bodyPr/>
        <a:lstStyle/>
        <a:p>
          <a:endParaRPr lang="it-IT"/>
        </a:p>
      </dgm:t>
    </dgm:pt>
    <dgm:pt modelId="{77CE7D06-7486-4227-AB4D-A24747613F3C}" type="sibTrans" cxnId="{534E743C-1101-4574-B070-3F298E53C6B1}">
      <dgm:prSet/>
      <dgm:spPr/>
      <dgm:t>
        <a:bodyPr/>
        <a:lstStyle/>
        <a:p>
          <a:endParaRPr lang="it-IT"/>
        </a:p>
      </dgm:t>
    </dgm:pt>
    <dgm:pt modelId="{C755BD2A-C0CE-4AC7-85C1-8F9E0AE335ED}">
      <dgm:prSet phldrT="[Testo]"/>
      <dgm:spPr/>
      <dgm:t>
        <a:bodyPr/>
        <a:lstStyle/>
        <a:p>
          <a:r>
            <a:rPr lang="it-IT" dirty="0">
              <a:solidFill>
                <a:srgbClr val="002060"/>
              </a:solidFill>
            </a:rPr>
            <a:t>Bidimensionale</a:t>
          </a:r>
        </a:p>
      </dgm:t>
    </dgm:pt>
    <dgm:pt modelId="{EA568C8A-8B2A-4755-BC43-0B632718F118}" type="parTrans" cxnId="{191931F9-2007-4111-935E-6E7E5A3796A1}">
      <dgm:prSet/>
      <dgm:spPr/>
      <dgm:t>
        <a:bodyPr/>
        <a:lstStyle/>
        <a:p>
          <a:endParaRPr lang="it-IT"/>
        </a:p>
      </dgm:t>
    </dgm:pt>
    <dgm:pt modelId="{0EAB7322-DFF1-486A-851B-1048A24A02E3}" type="sibTrans" cxnId="{191931F9-2007-4111-935E-6E7E5A3796A1}">
      <dgm:prSet/>
      <dgm:spPr/>
      <dgm:t>
        <a:bodyPr/>
        <a:lstStyle/>
        <a:p>
          <a:endParaRPr lang="it-IT"/>
        </a:p>
      </dgm:t>
    </dgm:pt>
    <dgm:pt modelId="{202620BC-F3E5-46A4-A9A3-1B6B5E801A31}" type="pres">
      <dgm:prSet presAssocID="{506B0579-506F-475B-9062-9EB66615FBF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0B8565C-91A2-46FF-B2F1-532F3E4D8358}" type="pres">
      <dgm:prSet presAssocID="{DD50A151-CDB8-4505-AF5B-6B7305086904}" presName="centerShape" presStyleLbl="node0" presStyleIdx="0" presStyleCnt="1"/>
      <dgm:spPr/>
    </dgm:pt>
    <dgm:pt modelId="{D1B1EB6C-1961-41E6-A54C-88ABC21AC70B}" type="pres">
      <dgm:prSet presAssocID="{EA3FE8D7-C347-4ECD-89BB-C31775BD8CF9}" presName="Name9" presStyleLbl="parChTrans1D2" presStyleIdx="0" presStyleCnt="6"/>
      <dgm:spPr/>
    </dgm:pt>
    <dgm:pt modelId="{74D79FEF-8930-480A-AC95-CF6F11EC839F}" type="pres">
      <dgm:prSet presAssocID="{EA3FE8D7-C347-4ECD-89BB-C31775BD8CF9}" presName="connTx" presStyleLbl="parChTrans1D2" presStyleIdx="0" presStyleCnt="6"/>
      <dgm:spPr/>
    </dgm:pt>
    <dgm:pt modelId="{8ABB91BB-5BEF-49AC-919D-B6B864A39B13}" type="pres">
      <dgm:prSet presAssocID="{91E8A8DE-46AC-44AA-8325-045D2040B321}" presName="node" presStyleLbl="node1" presStyleIdx="0" presStyleCnt="6">
        <dgm:presLayoutVars>
          <dgm:bulletEnabled val="1"/>
        </dgm:presLayoutVars>
      </dgm:prSet>
      <dgm:spPr/>
    </dgm:pt>
    <dgm:pt modelId="{51BA9A34-35E8-45AA-B004-19BC643517A4}" type="pres">
      <dgm:prSet presAssocID="{4EFF0626-4A8C-471A-A827-B9946802AAAC}" presName="Name9" presStyleLbl="parChTrans1D2" presStyleIdx="1" presStyleCnt="6"/>
      <dgm:spPr/>
    </dgm:pt>
    <dgm:pt modelId="{79A7E48A-F79C-4377-A36E-FA8327964E47}" type="pres">
      <dgm:prSet presAssocID="{4EFF0626-4A8C-471A-A827-B9946802AAAC}" presName="connTx" presStyleLbl="parChTrans1D2" presStyleIdx="1" presStyleCnt="6"/>
      <dgm:spPr/>
    </dgm:pt>
    <dgm:pt modelId="{6162BC83-6107-4288-BF93-1FC8E697EFA2}" type="pres">
      <dgm:prSet presAssocID="{3341F7E7-944E-446C-BB15-24E49A79EBCE}" presName="node" presStyleLbl="node1" presStyleIdx="1" presStyleCnt="6">
        <dgm:presLayoutVars>
          <dgm:bulletEnabled val="1"/>
        </dgm:presLayoutVars>
      </dgm:prSet>
      <dgm:spPr/>
    </dgm:pt>
    <dgm:pt modelId="{3279B101-9E9D-4E54-922E-BF3E9AAEABA4}" type="pres">
      <dgm:prSet presAssocID="{1A68014B-91DC-4AE2-A186-84A047997AC4}" presName="Name9" presStyleLbl="parChTrans1D2" presStyleIdx="2" presStyleCnt="6"/>
      <dgm:spPr/>
    </dgm:pt>
    <dgm:pt modelId="{2F6B7828-C90F-4EDA-8DBD-91B39311E8CA}" type="pres">
      <dgm:prSet presAssocID="{1A68014B-91DC-4AE2-A186-84A047997AC4}" presName="connTx" presStyleLbl="parChTrans1D2" presStyleIdx="2" presStyleCnt="6"/>
      <dgm:spPr/>
    </dgm:pt>
    <dgm:pt modelId="{3F9C5EBE-5E55-4863-84E0-BB30A95FCE0F}" type="pres">
      <dgm:prSet presAssocID="{95115771-430D-43BA-8489-4F0655262403}" presName="node" presStyleLbl="node1" presStyleIdx="2" presStyleCnt="6">
        <dgm:presLayoutVars>
          <dgm:bulletEnabled val="1"/>
        </dgm:presLayoutVars>
      </dgm:prSet>
      <dgm:spPr/>
    </dgm:pt>
    <dgm:pt modelId="{55C25A58-40A6-4287-A888-850916904C0D}" type="pres">
      <dgm:prSet presAssocID="{3D176238-2253-4054-A607-6639BEF552AA}" presName="Name9" presStyleLbl="parChTrans1D2" presStyleIdx="3" presStyleCnt="6"/>
      <dgm:spPr/>
    </dgm:pt>
    <dgm:pt modelId="{2687C96C-E19E-4A75-8B0F-E6708A17DB63}" type="pres">
      <dgm:prSet presAssocID="{3D176238-2253-4054-A607-6639BEF552AA}" presName="connTx" presStyleLbl="parChTrans1D2" presStyleIdx="3" presStyleCnt="6"/>
      <dgm:spPr/>
    </dgm:pt>
    <dgm:pt modelId="{16EAF87D-2042-4515-9654-7784D8434823}" type="pres">
      <dgm:prSet presAssocID="{15FDF4A4-3FFE-4EC6-9706-68F4E40BAF6E}" presName="node" presStyleLbl="node1" presStyleIdx="3" presStyleCnt="6">
        <dgm:presLayoutVars>
          <dgm:bulletEnabled val="1"/>
        </dgm:presLayoutVars>
      </dgm:prSet>
      <dgm:spPr/>
    </dgm:pt>
    <dgm:pt modelId="{3E04235C-A196-48E6-A0B7-D76575E23AAC}" type="pres">
      <dgm:prSet presAssocID="{3623E92C-F406-4F46-86E6-97923BA45AFB}" presName="Name9" presStyleLbl="parChTrans1D2" presStyleIdx="4" presStyleCnt="6"/>
      <dgm:spPr/>
    </dgm:pt>
    <dgm:pt modelId="{84A42C2C-B09E-4493-9CC1-96F2022F26E7}" type="pres">
      <dgm:prSet presAssocID="{3623E92C-F406-4F46-86E6-97923BA45AFB}" presName="connTx" presStyleLbl="parChTrans1D2" presStyleIdx="4" presStyleCnt="6"/>
      <dgm:spPr/>
    </dgm:pt>
    <dgm:pt modelId="{EDFB88BC-19FE-4B80-AE01-5F4A72A77D21}" type="pres">
      <dgm:prSet presAssocID="{30DAD091-C8CE-4EDB-BC63-C54D28F24498}" presName="node" presStyleLbl="node1" presStyleIdx="4" presStyleCnt="6">
        <dgm:presLayoutVars>
          <dgm:bulletEnabled val="1"/>
        </dgm:presLayoutVars>
      </dgm:prSet>
      <dgm:spPr/>
    </dgm:pt>
    <dgm:pt modelId="{4E3F163A-8D18-43B3-9B74-77AB6EEDB973}" type="pres">
      <dgm:prSet presAssocID="{EA568C8A-8B2A-4755-BC43-0B632718F118}" presName="Name9" presStyleLbl="parChTrans1D2" presStyleIdx="5" presStyleCnt="6"/>
      <dgm:spPr/>
    </dgm:pt>
    <dgm:pt modelId="{CB317F93-7307-4D68-ACC9-6C41DDFE62FD}" type="pres">
      <dgm:prSet presAssocID="{EA568C8A-8B2A-4755-BC43-0B632718F118}" presName="connTx" presStyleLbl="parChTrans1D2" presStyleIdx="5" presStyleCnt="6"/>
      <dgm:spPr/>
    </dgm:pt>
    <dgm:pt modelId="{67BD6AEC-4532-4B99-89E3-4E167FF6CB67}" type="pres">
      <dgm:prSet presAssocID="{C755BD2A-C0CE-4AC7-85C1-8F9E0AE335ED}" presName="node" presStyleLbl="node1" presStyleIdx="5" presStyleCnt="6">
        <dgm:presLayoutVars>
          <dgm:bulletEnabled val="1"/>
        </dgm:presLayoutVars>
      </dgm:prSet>
      <dgm:spPr/>
    </dgm:pt>
  </dgm:ptLst>
  <dgm:cxnLst>
    <dgm:cxn modelId="{93160A8D-B3AD-411A-A9B7-59B74F6656D5}" type="presOf" srcId="{3D176238-2253-4054-A607-6639BEF552AA}" destId="{2687C96C-E19E-4A75-8B0F-E6708A17DB63}" srcOrd="1" destOrd="0" presId="urn:microsoft.com/office/officeart/2005/8/layout/radial1"/>
    <dgm:cxn modelId="{E7B6F55B-1439-43BE-820A-A04BEEA7EF34}" type="presOf" srcId="{EA3FE8D7-C347-4ECD-89BB-C31775BD8CF9}" destId="{D1B1EB6C-1961-41E6-A54C-88ABC21AC70B}" srcOrd="0" destOrd="0" presId="urn:microsoft.com/office/officeart/2005/8/layout/radial1"/>
    <dgm:cxn modelId="{F97EA25A-36AF-49F2-8819-EBE4EC84F117}" type="presOf" srcId="{EA568C8A-8B2A-4755-BC43-0B632718F118}" destId="{CB317F93-7307-4D68-ACC9-6C41DDFE62FD}" srcOrd="1" destOrd="0" presId="urn:microsoft.com/office/officeart/2005/8/layout/radial1"/>
    <dgm:cxn modelId="{7A5F577C-F682-44D6-B3C9-5757C3E0DCD9}" type="presOf" srcId="{3D176238-2253-4054-A607-6639BEF552AA}" destId="{55C25A58-40A6-4287-A888-850916904C0D}" srcOrd="0" destOrd="0" presId="urn:microsoft.com/office/officeart/2005/8/layout/radial1"/>
    <dgm:cxn modelId="{902CD2AF-958E-4E68-A719-05B2C20A5298}" type="presOf" srcId="{3623E92C-F406-4F46-86E6-97923BA45AFB}" destId="{3E04235C-A196-48E6-A0B7-D76575E23AAC}" srcOrd="0" destOrd="0" presId="urn:microsoft.com/office/officeart/2005/8/layout/radial1"/>
    <dgm:cxn modelId="{CDC1BFCB-570F-4A9F-995F-5F5D0CEE4397}" type="presOf" srcId="{91E8A8DE-46AC-44AA-8325-045D2040B321}" destId="{8ABB91BB-5BEF-49AC-919D-B6B864A39B13}" srcOrd="0" destOrd="0" presId="urn:microsoft.com/office/officeart/2005/8/layout/radial1"/>
    <dgm:cxn modelId="{C3986A59-EDD6-45CC-BD32-755EA43C8E76}" srcId="{DD50A151-CDB8-4505-AF5B-6B7305086904}" destId="{15FDF4A4-3FFE-4EC6-9706-68F4E40BAF6E}" srcOrd="3" destOrd="0" parTransId="{3D176238-2253-4054-A607-6639BEF552AA}" sibTransId="{CD5F4DF8-CDFF-4C2A-A555-BA820576261D}"/>
    <dgm:cxn modelId="{4DA75D3F-E694-431F-8E96-EAB6B370215F}" type="presOf" srcId="{15FDF4A4-3FFE-4EC6-9706-68F4E40BAF6E}" destId="{16EAF87D-2042-4515-9654-7784D8434823}" srcOrd="0" destOrd="0" presId="urn:microsoft.com/office/officeart/2005/8/layout/radial1"/>
    <dgm:cxn modelId="{534E743C-1101-4574-B070-3F298E53C6B1}" srcId="{DD50A151-CDB8-4505-AF5B-6B7305086904}" destId="{30DAD091-C8CE-4EDB-BC63-C54D28F24498}" srcOrd="4" destOrd="0" parTransId="{3623E92C-F406-4F46-86E6-97923BA45AFB}" sibTransId="{77CE7D06-7486-4227-AB4D-A24747613F3C}"/>
    <dgm:cxn modelId="{39A23419-00E0-45E2-BC05-3005FBAC4C4A}" type="presOf" srcId="{4EFF0626-4A8C-471A-A827-B9946802AAAC}" destId="{51BA9A34-35E8-45AA-B004-19BC643517A4}" srcOrd="0" destOrd="0" presId="urn:microsoft.com/office/officeart/2005/8/layout/radial1"/>
    <dgm:cxn modelId="{F265DA14-9E00-4049-9E38-DEC9CE7EB6B2}" type="presOf" srcId="{95115771-430D-43BA-8489-4F0655262403}" destId="{3F9C5EBE-5E55-4863-84E0-BB30A95FCE0F}" srcOrd="0" destOrd="0" presId="urn:microsoft.com/office/officeart/2005/8/layout/radial1"/>
    <dgm:cxn modelId="{A74222FB-AE54-435C-897E-AED430ED80EA}" type="presOf" srcId="{3341F7E7-944E-446C-BB15-24E49A79EBCE}" destId="{6162BC83-6107-4288-BF93-1FC8E697EFA2}" srcOrd="0" destOrd="0" presId="urn:microsoft.com/office/officeart/2005/8/layout/radial1"/>
    <dgm:cxn modelId="{0989958B-38F0-4243-9E73-21A08DB35766}" srcId="{DD50A151-CDB8-4505-AF5B-6B7305086904}" destId="{3341F7E7-944E-446C-BB15-24E49A79EBCE}" srcOrd="1" destOrd="0" parTransId="{4EFF0626-4A8C-471A-A827-B9946802AAAC}" sibTransId="{18A0E730-5D48-470C-9A61-448F009F6288}"/>
    <dgm:cxn modelId="{930913F2-F400-4442-9EB3-7EDFA181E70C}" type="presOf" srcId="{DD50A151-CDB8-4505-AF5B-6B7305086904}" destId="{90B8565C-91A2-46FF-B2F1-532F3E4D8358}" srcOrd="0" destOrd="0" presId="urn:microsoft.com/office/officeart/2005/8/layout/radial1"/>
    <dgm:cxn modelId="{96FFB6CB-DE43-4CAF-8578-E099E1DACA3E}" type="presOf" srcId="{EA568C8A-8B2A-4755-BC43-0B632718F118}" destId="{4E3F163A-8D18-43B3-9B74-77AB6EEDB973}" srcOrd="0" destOrd="0" presId="urn:microsoft.com/office/officeart/2005/8/layout/radial1"/>
    <dgm:cxn modelId="{04139DA1-9D28-4048-B8D7-BAD17672F189}" srcId="{DD50A151-CDB8-4505-AF5B-6B7305086904}" destId="{95115771-430D-43BA-8489-4F0655262403}" srcOrd="2" destOrd="0" parTransId="{1A68014B-91DC-4AE2-A186-84A047997AC4}" sibTransId="{BE904410-B909-48FE-B897-37059FE21747}"/>
    <dgm:cxn modelId="{D594CF84-B186-464E-A2F3-82CF66515B95}" type="presOf" srcId="{EA3FE8D7-C347-4ECD-89BB-C31775BD8CF9}" destId="{74D79FEF-8930-480A-AC95-CF6F11EC839F}" srcOrd="1" destOrd="0" presId="urn:microsoft.com/office/officeart/2005/8/layout/radial1"/>
    <dgm:cxn modelId="{57C464FE-2F8F-48F5-AC7B-217630F42126}" srcId="{DD50A151-CDB8-4505-AF5B-6B7305086904}" destId="{91E8A8DE-46AC-44AA-8325-045D2040B321}" srcOrd="0" destOrd="0" parTransId="{EA3FE8D7-C347-4ECD-89BB-C31775BD8CF9}" sibTransId="{B53C560B-4565-4F79-94CE-84A4DE7F1912}"/>
    <dgm:cxn modelId="{D1720591-AED0-4834-99E6-22BC7C01188E}" type="presOf" srcId="{1A68014B-91DC-4AE2-A186-84A047997AC4}" destId="{2F6B7828-C90F-4EDA-8DBD-91B39311E8CA}" srcOrd="1" destOrd="0" presId="urn:microsoft.com/office/officeart/2005/8/layout/radial1"/>
    <dgm:cxn modelId="{0AF3F800-2122-4043-83CC-9A293EDBA81C}" type="presOf" srcId="{1A68014B-91DC-4AE2-A186-84A047997AC4}" destId="{3279B101-9E9D-4E54-922E-BF3E9AAEABA4}" srcOrd="0" destOrd="0" presId="urn:microsoft.com/office/officeart/2005/8/layout/radial1"/>
    <dgm:cxn modelId="{19135B16-A3DB-4E83-BFB0-DAE6CD015DAA}" type="presOf" srcId="{3623E92C-F406-4F46-86E6-97923BA45AFB}" destId="{84A42C2C-B09E-4493-9CC1-96F2022F26E7}" srcOrd="1" destOrd="0" presId="urn:microsoft.com/office/officeart/2005/8/layout/radial1"/>
    <dgm:cxn modelId="{191931F9-2007-4111-935E-6E7E5A3796A1}" srcId="{DD50A151-CDB8-4505-AF5B-6B7305086904}" destId="{C755BD2A-C0CE-4AC7-85C1-8F9E0AE335ED}" srcOrd="5" destOrd="0" parTransId="{EA568C8A-8B2A-4755-BC43-0B632718F118}" sibTransId="{0EAB7322-DFF1-486A-851B-1048A24A02E3}"/>
    <dgm:cxn modelId="{8361F0E7-1FB8-47AF-9508-371C208F39BE}" type="presOf" srcId="{30DAD091-C8CE-4EDB-BC63-C54D28F24498}" destId="{EDFB88BC-19FE-4B80-AE01-5F4A72A77D21}" srcOrd="0" destOrd="0" presId="urn:microsoft.com/office/officeart/2005/8/layout/radial1"/>
    <dgm:cxn modelId="{E67FE6E3-F280-4F3A-A828-BF35DBCFF842}" type="presOf" srcId="{4EFF0626-4A8C-471A-A827-B9946802AAAC}" destId="{79A7E48A-F79C-4377-A36E-FA8327964E47}" srcOrd="1" destOrd="0" presId="urn:microsoft.com/office/officeart/2005/8/layout/radial1"/>
    <dgm:cxn modelId="{372AC3D5-A32A-4301-A86E-F3E6E74C3F89}" type="presOf" srcId="{506B0579-506F-475B-9062-9EB66615FBF0}" destId="{202620BC-F3E5-46A4-A9A3-1B6B5E801A31}" srcOrd="0" destOrd="0" presId="urn:microsoft.com/office/officeart/2005/8/layout/radial1"/>
    <dgm:cxn modelId="{C0D8EE32-6F50-49A8-9319-00C4E3FE1701}" srcId="{506B0579-506F-475B-9062-9EB66615FBF0}" destId="{DD50A151-CDB8-4505-AF5B-6B7305086904}" srcOrd="0" destOrd="0" parTransId="{1FC5174D-F6D8-494F-918C-605E83146AC4}" sibTransId="{4C8CFF31-5A2D-4FF3-937F-8B533DF7E139}"/>
    <dgm:cxn modelId="{9EFF3DDF-D146-49ED-B459-46AD2D70CB89}" type="presOf" srcId="{C755BD2A-C0CE-4AC7-85C1-8F9E0AE335ED}" destId="{67BD6AEC-4532-4B99-89E3-4E167FF6CB67}" srcOrd="0" destOrd="0" presId="urn:microsoft.com/office/officeart/2005/8/layout/radial1"/>
    <dgm:cxn modelId="{A76614BF-5C4C-4A39-8461-C66DB7727816}" type="presParOf" srcId="{202620BC-F3E5-46A4-A9A3-1B6B5E801A31}" destId="{90B8565C-91A2-46FF-B2F1-532F3E4D8358}" srcOrd="0" destOrd="0" presId="urn:microsoft.com/office/officeart/2005/8/layout/radial1"/>
    <dgm:cxn modelId="{2C77AA1E-24AB-4B1C-8C60-C9FF12A21AD9}" type="presParOf" srcId="{202620BC-F3E5-46A4-A9A3-1B6B5E801A31}" destId="{D1B1EB6C-1961-41E6-A54C-88ABC21AC70B}" srcOrd="1" destOrd="0" presId="urn:microsoft.com/office/officeart/2005/8/layout/radial1"/>
    <dgm:cxn modelId="{88D073DD-FB5F-414C-BD4D-8BE442A4F0E1}" type="presParOf" srcId="{D1B1EB6C-1961-41E6-A54C-88ABC21AC70B}" destId="{74D79FEF-8930-480A-AC95-CF6F11EC839F}" srcOrd="0" destOrd="0" presId="urn:microsoft.com/office/officeart/2005/8/layout/radial1"/>
    <dgm:cxn modelId="{C1516C67-95C3-4AE1-8F4E-4DCA67327DF1}" type="presParOf" srcId="{202620BC-F3E5-46A4-A9A3-1B6B5E801A31}" destId="{8ABB91BB-5BEF-49AC-919D-B6B864A39B13}" srcOrd="2" destOrd="0" presId="urn:microsoft.com/office/officeart/2005/8/layout/radial1"/>
    <dgm:cxn modelId="{3AA68159-79EE-4F9C-97EE-7A84781502FF}" type="presParOf" srcId="{202620BC-F3E5-46A4-A9A3-1B6B5E801A31}" destId="{51BA9A34-35E8-45AA-B004-19BC643517A4}" srcOrd="3" destOrd="0" presId="urn:microsoft.com/office/officeart/2005/8/layout/radial1"/>
    <dgm:cxn modelId="{B552C1CA-72C0-47AD-B562-40CEF6A28FF5}" type="presParOf" srcId="{51BA9A34-35E8-45AA-B004-19BC643517A4}" destId="{79A7E48A-F79C-4377-A36E-FA8327964E47}" srcOrd="0" destOrd="0" presId="urn:microsoft.com/office/officeart/2005/8/layout/radial1"/>
    <dgm:cxn modelId="{699F214D-308E-4F15-A159-71EA1DFE26E6}" type="presParOf" srcId="{202620BC-F3E5-46A4-A9A3-1B6B5E801A31}" destId="{6162BC83-6107-4288-BF93-1FC8E697EFA2}" srcOrd="4" destOrd="0" presId="urn:microsoft.com/office/officeart/2005/8/layout/radial1"/>
    <dgm:cxn modelId="{714435E2-3933-41C0-A536-6323CB916141}" type="presParOf" srcId="{202620BC-F3E5-46A4-A9A3-1B6B5E801A31}" destId="{3279B101-9E9D-4E54-922E-BF3E9AAEABA4}" srcOrd="5" destOrd="0" presId="urn:microsoft.com/office/officeart/2005/8/layout/radial1"/>
    <dgm:cxn modelId="{0F5DF78B-0071-47C2-9576-AFB700AF1B9C}" type="presParOf" srcId="{3279B101-9E9D-4E54-922E-BF3E9AAEABA4}" destId="{2F6B7828-C90F-4EDA-8DBD-91B39311E8CA}" srcOrd="0" destOrd="0" presId="urn:microsoft.com/office/officeart/2005/8/layout/radial1"/>
    <dgm:cxn modelId="{0D8F4F84-5622-438D-9505-3B49E8C7DCA5}" type="presParOf" srcId="{202620BC-F3E5-46A4-A9A3-1B6B5E801A31}" destId="{3F9C5EBE-5E55-4863-84E0-BB30A95FCE0F}" srcOrd="6" destOrd="0" presId="urn:microsoft.com/office/officeart/2005/8/layout/radial1"/>
    <dgm:cxn modelId="{E69D439B-5C07-40A1-903C-8338247E5640}" type="presParOf" srcId="{202620BC-F3E5-46A4-A9A3-1B6B5E801A31}" destId="{55C25A58-40A6-4287-A888-850916904C0D}" srcOrd="7" destOrd="0" presId="urn:microsoft.com/office/officeart/2005/8/layout/radial1"/>
    <dgm:cxn modelId="{1C45F4CF-C16D-4C52-B696-EE7D6DFECB60}" type="presParOf" srcId="{55C25A58-40A6-4287-A888-850916904C0D}" destId="{2687C96C-E19E-4A75-8B0F-E6708A17DB63}" srcOrd="0" destOrd="0" presId="urn:microsoft.com/office/officeart/2005/8/layout/radial1"/>
    <dgm:cxn modelId="{7168D25D-95B1-4018-B1F4-2354B4ABA9ED}" type="presParOf" srcId="{202620BC-F3E5-46A4-A9A3-1B6B5E801A31}" destId="{16EAF87D-2042-4515-9654-7784D8434823}" srcOrd="8" destOrd="0" presId="urn:microsoft.com/office/officeart/2005/8/layout/radial1"/>
    <dgm:cxn modelId="{A212A3DA-FFC4-406C-ABE6-C2A03123A3D5}" type="presParOf" srcId="{202620BC-F3E5-46A4-A9A3-1B6B5E801A31}" destId="{3E04235C-A196-48E6-A0B7-D76575E23AAC}" srcOrd="9" destOrd="0" presId="urn:microsoft.com/office/officeart/2005/8/layout/radial1"/>
    <dgm:cxn modelId="{D99226E1-6C35-46A7-BB64-92FA73A25791}" type="presParOf" srcId="{3E04235C-A196-48E6-A0B7-D76575E23AAC}" destId="{84A42C2C-B09E-4493-9CC1-96F2022F26E7}" srcOrd="0" destOrd="0" presId="urn:microsoft.com/office/officeart/2005/8/layout/radial1"/>
    <dgm:cxn modelId="{EE8D055F-1B03-43C8-B554-9D8FC966C0DC}" type="presParOf" srcId="{202620BC-F3E5-46A4-A9A3-1B6B5E801A31}" destId="{EDFB88BC-19FE-4B80-AE01-5F4A72A77D21}" srcOrd="10" destOrd="0" presId="urn:microsoft.com/office/officeart/2005/8/layout/radial1"/>
    <dgm:cxn modelId="{ADF26203-0C84-4444-BFAE-A20D622F18F0}" type="presParOf" srcId="{202620BC-F3E5-46A4-A9A3-1B6B5E801A31}" destId="{4E3F163A-8D18-43B3-9B74-77AB6EEDB973}" srcOrd="11" destOrd="0" presId="urn:microsoft.com/office/officeart/2005/8/layout/radial1"/>
    <dgm:cxn modelId="{997200D0-A94E-46A2-AAC3-5BCCC6533BDD}" type="presParOf" srcId="{4E3F163A-8D18-43B3-9B74-77AB6EEDB973}" destId="{CB317F93-7307-4D68-ACC9-6C41DDFE62FD}" srcOrd="0" destOrd="0" presId="urn:microsoft.com/office/officeart/2005/8/layout/radial1"/>
    <dgm:cxn modelId="{A2208BFA-B041-4FA0-A386-A3C7BF9B8BA4}" type="presParOf" srcId="{202620BC-F3E5-46A4-A9A3-1B6B5E801A31}" destId="{67BD6AEC-4532-4B99-89E3-4E167FF6CB67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5B606-D512-4E68-A3EB-D69E58756E7A}">
      <dsp:nvSpPr>
        <dsp:cNvPr id="0" name=""/>
        <dsp:cNvSpPr/>
      </dsp:nvSpPr>
      <dsp:spPr>
        <a:xfrm>
          <a:off x="448771" y="1770"/>
          <a:ext cx="1711912" cy="17119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Analisi numerica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attraverso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l’implementazione 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di un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modello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semi-empirico</a:t>
          </a:r>
        </a:p>
      </dsp:txBody>
      <dsp:txXfrm>
        <a:off x="699475" y="252474"/>
        <a:ext cx="1210504" cy="1210504"/>
      </dsp:txXfrm>
    </dsp:sp>
    <dsp:sp modelId="{C94BA201-4C67-4C56-8E85-35FBA5C00C2C}">
      <dsp:nvSpPr>
        <dsp:cNvPr id="0" name=""/>
        <dsp:cNvSpPr/>
      </dsp:nvSpPr>
      <dsp:spPr>
        <a:xfrm>
          <a:off x="808272" y="1852689"/>
          <a:ext cx="992909" cy="992909"/>
        </a:xfrm>
        <a:prstGeom prst="mathPlus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b="0" kern="1200" cap="none" spc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939882" y="2232377"/>
        <a:ext cx="729689" cy="233533"/>
      </dsp:txXfrm>
    </dsp:sp>
    <dsp:sp modelId="{5BC1DC42-F549-4E5C-BC89-455C03175690}">
      <dsp:nvSpPr>
        <dsp:cNvPr id="0" name=""/>
        <dsp:cNvSpPr/>
      </dsp:nvSpPr>
      <dsp:spPr>
        <a:xfrm>
          <a:off x="474073" y="2986375"/>
          <a:ext cx="1711912" cy="17119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002060"/>
              </a:solidFill>
            </a:rPr>
            <a:t>Test sperimentali in galleria del vento</a:t>
          </a:r>
        </a:p>
      </dsp:txBody>
      <dsp:txXfrm>
        <a:off x="724777" y="3237079"/>
        <a:ext cx="1210504" cy="1210504"/>
      </dsp:txXfrm>
    </dsp:sp>
    <dsp:sp modelId="{58AC67F7-6BAD-430D-8750-B8B05C6DFE26}">
      <dsp:nvSpPr>
        <dsp:cNvPr id="0" name=""/>
        <dsp:cNvSpPr/>
      </dsp:nvSpPr>
      <dsp:spPr>
        <a:xfrm rot="44092">
          <a:off x="2434369" y="2049318"/>
          <a:ext cx="526663" cy="6368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kern="1200"/>
        </a:p>
      </dsp:txBody>
      <dsp:txXfrm>
        <a:off x="2434375" y="2175671"/>
        <a:ext cx="368664" cy="382099"/>
      </dsp:txXfrm>
    </dsp:sp>
    <dsp:sp modelId="{F9A5C409-54BB-4A44-9ECB-252421C4DF8F}">
      <dsp:nvSpPr>
        <dsp:cNvPr id="0" name=""/>
        <dsp:cNvSpPr/>
      </dsp:nvSpPr>
      <dsp:spPr>
        <a:xfrm>
          <a:off x="3179397" y="153770"/>
          <a:ext cx="4701082" cy="45005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002060"/>
              </a:solidFill>
            </a:rPr>
            <a:t>Indagine aeroelastica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002060"/>
              </a:solidFill>
            </a:rPr>
            <a:t>sulla dinamica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002060"/>
              </a:solidFill>
            </a:rPr>
            <a:t>del sistema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rgbClr val="002060"/>
              </a:solidFill>
            </a:rPr>
            <a:t>(privo di estrazione energetica)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300" kern="1200" dirty="0">
              <a:solidFill>
                <a:srgbClr val="002060"/>
              </a:solidFill>
            </a:rPr>
            <a:t>Definizione traiettorie del moto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300" kern="1200" dirty="0">
              <a:solidFill>
                <a:srgbClr val="002060"/>
              </a:solidFill>
            </a:rPr>
            <a:t>Determinazione dei moti di </a:t>
          </a:r>
          <a:r>
            <a:rPr lang="it-IT" sz="1300" i="1" kern="1200" dirty="0" err="1">
              <a:solidFill>
                <a:srgbClr val="002060"/>
              </a:solidFill>
            </a:rPr>
            <a:t>pitching</a:t>
          </a:r>
          <a:r>
            <a:rPr lang="it-IT" sz="1300" i="1" kern="1200" dirty="0">
              <a:solidFill>
                <a:srgbClr val="002060"/>
              </a:solidFill>
            </a:rPr>
            <a:t> </a:t>
          </a:r>
          <a:r>
            <a:rPr lang="it-IT" sz="1300" kern="1200" dirty="0">
              <a:solidFill>
                <a:srgbClr val="002060"/>
              </a:solidFill>
            </a:rPr>
            <a:t>(beccheggio) e </a:t>
          </a:r>
          <a:r>
            <a:rPr lang="it-IT" sz="1300" i="1" kern="1200" dirty="0" err="1">
              <a:solidFill>
                <a:srgbClr val="002060"/>
              </a:solidFill>
            </a:rPr>
            <a:t>plunging</a:t>
          </a:r>
          <a:r>
            <a:rPr lang="it-IT" sz="1300" kern="1200" dirty="0">
              <a:solidFill>
                <a:srgbClr val="002060"/>
              </a:solidFill>
            </a:rPr>
            <a:t> (spostamento verticale)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300" kern="1200" dirty="0">
              <a:solidFill>
                <a:srgbClr val="002060"/>
              </a:solidFill>
            </a:rPr>
            <a:t>Determinazione delle potenzialità elettriche del dispositivo (potenza meccanica e rendimento aerodinamico)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300" kern="1200" dirty="0"/>
        </a:p>
      </dsp:txBody>
      <dsp:txXfrm>
        <a:off x="3867855" y="812865"/>
        <a:ext cx="3324166" cy="3182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8565C-91A2-46FF-B2F1-532F3E4D8358}">
      <dsp:nvSpPr>
        <dsp:cNvPr id="0" name=""/>
        <dsp:cNvSpPr/>
      </dsp:nvSpPr>
      <dsp:spPr>
        <a:xfrm>
          <a:off x="2130568" y="1669891"/>
          <a:ext cx="1270200" cy="12702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002060"/>
              </a:solidFill>
            </a:rPr>
            <a:t>Ipotesi del modello</a:t>
          </a:r>
        </a:p>
      </dsp:txBody>
      <dsp:txXfrm>
        <a:off x="2316584" y="1855907"/>
        <a:ext cx="898168" cy="898168"/>
      </dsp:txXfrm>
    </dsp:sp>
    <dsp:sp modelId="{D1B1EB6C-1961-41E6-A54C-88ABC21AC70B}">
      <dsp:nvSpPr>
        <dsp:cNvPr id="0" name=""/>
        <dsp:cNvSpPr/>
      </dsp:nvSpPr>
      <dsp:spPr>
        <a:xfrm rot="16200000">
          <a:off x="2574270" y="1457825"/>
          <a:ext cx="382797" cy="41334"/>
        </a:xfrm>
        <a:custGeom>
          <a:avLst/>
          <a:gdLst/>
          <a:ahLst/>
          <a:cxnLst/>
          <a:rect l="0" t="0" r="0" b="0"/>
          <a:pathLst>
            <a:path>
              <a:moveTo>
                <a:pt x="0" y="20667"/>
              </a:moveTo>
              <a:lnTo>
                <a:pt x="382797" y="206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756099" y="1468923"/>
        <a:ext cx="19139" cy="19139"/>
      </dsp:txXfrm>
    </dsp:sp>
    <dsp:sp modelId="{8ABB91BB-5BEF-49AC-919D-B6B864A39B13}">
      <dsp:nvSpPr>
        <dsp:cNvPr id="0" name=""/>
        <dsp:cNvSpPr/>
      </dsp:nvSpPr>
      <dsp:spPr>
        <a:xfrm>
          <a:off x="2130568" y="16893"/>
          <a:ext cx="1270200" cy="12702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rgbClr val="002060"/>
              </a:solidFill>
            </a:rPr>
            <a:t>Fluido incomprimibile</a:t>
          </a:r>
        </a:p>
      </dsp:txBody>
      <dsp:txXfrm>
        <a:off x="2316584" y="202909"/>
        <a:ext cx="898168" cy="898168"/>
      </dsp:txXfrm>
    </dsp:sp>
    <dsp:sp modelId="{51BA9A34-35E8-45AA-B004-19BC643517A4}">
      <dsp:nvSpPr>
        <dsp:cNvPr id="0" name=""/>
        <dsp:cNvSpPr/>
      </dsp:nvSpPr>
      <dsp:spPr>
        <a:xfrm rot="19800000">
          <a:off x="3290039" y="1871075"/>
          <a:ext cx="382797" cy="41334"/>
        </a:xfrm>
        <a:custGeom>
          <a:avLst/>
          <a:gdLst/>
          <a:ahLst/>
          <a:cxnLst/>
          <a:rect l="0" t="0" r="0" b="0"/>
          <a:pathLst>
            <a:path>
              <a:moveTo>
                <a:pt x="0" y="20667"/>
              </a:moveTo>
              <a:lnTo>
                <a:pt x="382797" y="206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471868" y="1882172"/>
        <a:ext cx="19139" cy="19139"/>
      </dsp:txXfrm>
    </dsp:sp>
    <dsp:sp modelId="{6162BC83-6107-4288-BF93-1FC8E697EFA2}">
      <dsp:nvSpPr>
        <dsp:cNvPr id="0" name=""/>
        <dsp:cNvSpPr/>
      </dsp:nvSpPr>
      <dsp:spPr>
        <a:xfrm>
          <a:off x="3562106" y="843392"/>
          <a:ext cx="1270200" cy="12702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rgbClr val="002060"/>
              </a:solidFill>
            </a:rPr>
            <a:t>Flusso uniforme</a:t>
          </a:r>
        </a:p>
      </dsp:txBody>
      <dsp:txXfrm>
        <a:off x="3748122" y="1029408"/>
        <a:ext cx="898168" cy="898168"/>
      </dsp:txXfrm>
    </dsp:sp>
    <dsp:sp modelId="{3279B101-9E9D-4E54-922E-BF3E9AAEABA4}">
      <dsp:nvSpPr>
        <dsp:cNvPr id="0" name=""/>
        <dsp:cNvSpPr/>
      </dsp:nvSpPr>
      <dsp:spPr>
        <a:xfrm rot="1800000">
          <a:off x="3290039" y="2697574"/>
          <a:ext cx="382797" cy="41334"/>
        </a:xfrm>
        <a:custGeom>
          <a:avLst/>
          <a:gdLst/>
          <a:ahLst/>
          <a:cxnLst/>
          <a:rect l="0" t="0" r="0" b="0"/>
          <a:pathLst>
            <a:path>
              <a:moveTo>
                <a:pt x="0" y="20667"/>
              </a:moveTo>
              <a:lnTo>
                <a:pt x="382797" y="206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471868" y="2708671"/>
        <a:ext cx="19139" cy="19139"/>
      </dsp:txXfrm>
    </dsp:sp>
    <dsp:sp modelId="{3F9C5EBE-5E55-4863-84E0-BB30A95FCE0F}">
      <dsp:nvSpPr>
        <dsp:cNvPr id="0" name=""/>
        <dsp:cNvSpPr/>
      </dsp:nvSpPr>
      <dsp:spPr>
        <a:xfrm>
          <a:off x="3562106" y="2496390"/>
          <a:ext cx="1270200" cy="12702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rgbClr val="002060"/>
              </a:solidFill>
            </a:rPr>
            <a:t>Modello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rgbClr val="002060"/>
              </a:solidFill>
            </a:rPr>
            <a:t>Quasi-stazionario</a:t>
          </a:r>
        </a:p>
      </dsp:txBody>
      <dsp:txXfrm>
        <a:off x="3748122" y="2682406"/>
        <a:ext cx="898168" cy="898168"/>
      </dsp:txXfrm>
    </dsp:sp>
    <dsp:sp modelId="{55C25A58-40A6-4287-A888-850916904C0D}">
      <dsp:nvSpPr>
        <dsp:cNvPr id="0" name=""/>
        <dsp:cNvSpPr/>
      </dsp:nvSpPr>
      <dsp:spPr>
        <a:xfrm rot="5400000">
          <a:off x="2574270" y="3110823"/>
          <a:ext cx="382797" cy="41334"/>
        </a:xfrm>
        <a:custGeom>
          <a:avLst/>
          <a:gdLst/>
          <a:ahLst/>
          <a:cxnLst/>
          <a:rect l="0" t="0" r="0" b="0"/>
          <a:pathLst>
            <a:path>
              <a:moveTo>
                <a:pt x="0" y="20667"/>
              </a:moveTo>
              <a:lnTo>
                <a:pt x="382797" y="206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756099" y="3121920"/>
        <a:ext cx="19139" cy="19139"/>
      </dsp:txXfrm>
    </dsp:sp>
    <dsp:sp modelId="{16EAF87D-2042-4515-9654-7784D8434823}">
      <dsp:nvSpPr>
        <dsp:cNvPr id="0" name=""/>
        <dsp:cNvSpPr/>
      </dsp:nvSpPr>
      <dsp:spPr>
        <a:xfrm>
          <a:off x="2130568" y="3322889"/>
          <a:ext cx="1270200" cy="12702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rgbClr val="002060"/>
              </a:solidFill>
            </a:rPr>
            <a:t>Modello a parametri concentrati</a:t>
          </a:r>
        </a:p>
      </dsp:txBody>
      <dsp:txXfrm>
        <a:off x="2316584" y="3508905"/>
        <a:ext cx="898168" cy="898168"/>
      </dsp:txXfrm>
    </dsp:sp>
    <dsp:sp modelId="{3E04235C-A196-48E6-A0B7-D76575E23AAC}">
      <dsp:nvSpPr>
        <dsp:cNvPr id="0" name=""/>
        <dsp:cNvSpPr/>
      </dsp:nvSpPr>
      <dsp:spPr>
        <a:xfrm rot="9000000">
          <a:off x="1858501" y="2697574"/>
          <a:ext cx="382797" cy="41334"/>
        </a:xfrm>
        <a:custGeom>
          <a:avLst/>
          <a:gdLst/>
          <a:ahLst/>
          <a:cxnLst/>
          <a:rect l="0" t="0" r="0" b="0"/>
          <a:pathLst>
            <a:path>
              <a:moveTo>
                <a:pt x="0" y="20667"/>
              </a:moveTo>
              <a:lnTo>
                <a:pt x="382797" y="206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 rot="10800000">
        <a:off x="2040330" y="2708671"/>
        <a:ext cx="19139" cy="19139"/>
      </dsp:txXfrm>
    </dsp:sp>
    <dsp:sp modelId="{EDFB88BC-19FE-4B80-AE01-5F4A72A77D21}">
      <dsp:nvSpPr>
        <dsp:cNvPr id="0" name=""/>
        <dsp:cNvSpPr/>
      </dsp:nvSpPr>
      <dsp:spPr>
        <a:xfrm>
          <a:off x="699030" y="2496390"/>
          <a:ext cx="1270200" cy="12702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rgbClr val="002060"/>
              </a:solidFill>
              <a:latin typeface="Euphemia"/>
              <a:ea typeface="+mn-ea"/>
              <a:cs typeface="+mn-cs"/>
            </a:rPr>
            <a:t>Corpo rigido</a:t>
          </a:r>
        </a:p>
      </dsp:txBody>
      <dsp:txXfrm>
        <a:off x="885046" y="2682406"/>
        <a:ext cx="898168" cy="898168"/>
      </dsp:txXfrm>
    </dsp:sp>
    <dsp:sp modelId="{4E3F163A-8D18-43B3-9B74-77AB6EEDB973}">
      <dsp:nvSpPr>
        <dsp:cNvPr id="0" name=""/>
        <dsp:cNvSpPr/>
      </dsp:nvSpPr>
      <dsp:spPr>
        <a:xfrm rot="12600000">
          <a:off x="1858501" y="1871075"/>
          <a:ext cx="382797" cy="41334"/>
        </a:xfrm>
        <a:custGeom>
          <a:avLst/>
          <a:gdLst/>
          <a:ahLst/>
          <a:cxnLst/>
          <a:rect l="0" t="0" r="0" b="0"/>
          <a:pathLst>
            <a:path>
              <a:moveTo>
                <a:pt x="0" y="20667"/>
              </a:moveTo>
              <a:lnTo>
                <a:pt x="382797" y="206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 rot="10800000">
        <a:off x="2040330" y="1882172"/>
        <a:ext cx="19139" cy="19139"/>
      </dsp:txXfrm>
    </dsp:sp>
    <dsp:sp modelId="{67BD6AEC-4532-4B99-89E3-4E167FF6CB67}">
      <dsp:nvSpPr>
        <dsp:cNvPr id="0" name=""/>
        <dsp:cNvSpPr/>
      </dsp:nvSpPr>
      <dsp:spPr>
        <a:xfrm>
          <a:off x="699030" y="843392"/>
          <a:ext cx="1270200" cy="12702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rgbClr val="002060"/>
              </a:solidFill>
            </a:rPr>
            <a:t>Bidimensionale</a:t>
          </a:r>
        </a:p>
      </dsp:txBody>
      <dsp:txXfrm>
        <a:off x="885046" y="1029408"/>
        <a:ext cx="898168" cy="898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FC300-12A8-49E8-B079-733AAA02DC8B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00CF8-6146-45A2-9C98-9296302B36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73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00CF8-6146-45A2-9C98-9296302B364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71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00CF8-6146-45A2-9C98-9296302B364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9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-14002"/>
            <a:ext cx="1216468" cy="635635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30000">
                <a:schemeClr val="accent1">
                  <a:lumMod val="45000"/>
                  <a:lumOff val="55000"/>
                </a:schemeClr>
              </a:gs>
              <a:gs pos="45000">
                <a:schemeClr val="accent1">
                  <a:lumMod val="83000"/>
                </a:schemeClr>
              </a:gs>
              <a:gs pos="100000">
                <a:srgbClr val="234C75">
                  <a:lumMod val="6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>
          <a:xfrm>
            <a:off x="1" y="5634266"/>
            <a:ext cx="12192000" cy="1250725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15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83000"/>
                </a:schemeClr>
              </a:gs>
              <a:gs pos="100000">
                <a:srgbClr val="234C75">
                  <a:lumMod val="6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42237" y="6356351"/>
            <a:ext cx="6219483" cy="368464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141861" y="2381438"/>
            <a:ext cx="5311700" cy="54882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BB2B2E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  <p:pic>
        <p:nvPicPr>
          <p:cNvPr id="1026" name="Picture 2" descr="https://upload.wikimedia.org/wikipedia/it/6/60/Uni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9" y="5831177"/>
            <a:ext cx="648367" cy="85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10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4876803" y="0"/>
            <a:ext cx="7018863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520" y="381000"/>
            <a:ext cx="3294280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1600" y="482600"/>
            <a:ext cx="6197600" cy="568960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520" y="1828800"/>
            <a:ext cx="3294280" cy="434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1188296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617304" y="0"/>
            <a:ext cx="60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>
          <a:xfrm>
            <a:off x="617304" y="736219"/>
            <a:ext cx="609600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617304" y="7362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white">
          <a:xfrm>
            <a:off x="617304" y="13458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"/>
          <p:cNvSpPr>
            <a:spLocks/>
          </p:cNvSpPr>
          <p:nvPr/>
        </p:nvSpPr>
        <p:spPr bwMode="white">
          <a:xfrm rot="5400000">
            <a:off x="756341" y="898064"/>
            <a:ext cx="336023" cy="294175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sz="1800"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02112" y="685800"/>
            <a:ext cx="1787992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9033" y="685800"/>
            <a:ext cx="7850643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8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852" y="1600200"/>
            <a:ext cx="9785349" cy="4572000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1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582401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0" name="Rectangle 19"/>
          <p:cNvSpPr/>
          <p:nvPr/>
        </p:nvSpPr>
        <p:spPr>
          <a:xfrm>
            <a:off x="11277601" y="5638800"/>
            <a:ext cx="3048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4" name="Rectangle 23"/>
          <p:cNvSpPr/>
          <p:nvPr/>
        </p:nvSpPr>
        <p:spPr>
          <a:xfrm>
            <a:off x="1216469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1" name="Rectangle 20"/>
          <p:cNvSpPr/>
          <p:nvPr/>
        </p:nvSpPr>
        <p:spPr>
          <a:xfrm>
            <a:off x="1" y="5638800"/>
            <a:ext cx="12192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cxnSp>
        <p:nvCxnSpPr>
          <p:cNvPr id="22" name="Straight Connector 21"/>
          <p:cNvCxnSpPr/>
          <p:nvPr/>
        </p:nvCxnSpPr>
        <p:spPr bwMode="white">
          <a:xfrm>
            <a:off x="11576308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5643132"/>
            <a:ext cx="1216469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8" name="Pi"/>
          <p:cNvSpPr>
            <a:spLocks/>
          </p:cNvSpPr>
          <p:nvPr/>
        </p:nvSpPr>
        <p:spPr bwMode="white">
          <a:xfrm>
            <a:off x="276535" y="6032500"/>
            <a:ext cx="593344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 sz="1800"/>
          </a:p>
        </p:txBody>
      </p:sp>
      <p:cxnSp>
        <p:nvCxnSpPr>
          <p:cNvPr id="23" name="Straight Connector 22"/>
          <p:cNvCxnSpPr/>
          <p:nvPr/>
        </p:nvCxnSpPr>
        <p:spPr bwMode="white">
          <a:xfrm>
            <a:off x="1216469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582401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7" name="Rectangle 26"/>
          <p:cNvSpPr/>
          <p:nvPr/>
        </p:nvSpPr>
        <p:spPr>
          <a:xfrm>
            <a:off x="11277601" y="0"/>
            <a:ext cx="3048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8" name="Rectangle 27"/>
          <p:cNvSpPr/>
          <p:nvPr/>
        </p:nvSpPr>
        <p:spPr>
          <a:xfrm>
            <a:off x="1219201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9" name="Rectangle 28"/>
          <p:cNvSpPr/>
          <p:nvPr/>
        </p:nvSpPr>
        <p:spPr>
          <a:xfrm>
            <a:off x="-1" y="0"/>
            <a:ext cx="121920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30" name="Rectangle 29"/>
          <p:cNvSpPr/>
          <p:nvPr/>
        </p:nvSpPr>
        <p:spPr>
          <a:xfrm>
            <a:off x="1" y="0"/>
            <a:ext cx="12192000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cxnSp>
        <p:nvCxnSpPr>
          <p:cNvPr id="31" name="Straight Connector 30"/>
          <p:cNvCxnSpPr/>
          <p:nvPr/>
        </p:nvCxnSpPr>
        <p:spPr bwMode="white">
          <a:xfrm>
            <a:off x="11576308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0" y="0"/>
            <a:ext cx="1216469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cxnSp>
        <p:nvCxnSpPr>
          <p:cNvPr id="33" name="Straight Connector 32"/>
          <p:cNvCxnSpPr/>
          <p:nvPr/>
        </p:nvCxnSpPr>
        <p:spPr bwMode="white">
          <a:xfrm>
            <a:off x="121920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033" y="1600201"/>
            <a:ext cx="8285431" cy="26540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9033" y="4260003"/>
            <a:ext cx="7266515" cy="1150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1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851" y="1600200"/>
            <a:ext cx="481584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360" y="1600200"/>
            <a:ext cx="481584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852" y="1499616"/>
            <a:ext cx="4820143" cy="9387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851" y="2514713"/>
            <a:ext cx="4815840" cy="36574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9061" y="1499616"/>
            <a:ext cx="4820143" cy="9387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9061" y="2514600"/>
            <a:ext cx="4820143" cy="36555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2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0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6403" y="0"/>
            <a:ext cx="30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cxnSp>
        <p:nvCxnSpPr>
          <p:cNvPr id="7" name="Straight Connector 6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972800" y="0"/>
            <a:ext cx="92286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11895663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3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52" y="177807"/>
            <a:ext cx="9785349" cy="12398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3852" y="1600200"/>
            <a:ext cx="9785349" cy="45720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3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1956" y="0"/>
            <a:ext cx="414879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21955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074520" y="381000"/>
            <a:ext cx="3294280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82600"/>
            <a:ext cx="6197600" cy="568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074520" y="1828800"/>
            <a:ext cx="3294280" cy="434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604" y="6356358"/>
            <a:ext cx="1219201" cy="365125"/>
          </a:xfrm>
          <a:prstGeom prst="rect">
            <a:avLst/>
          </a:prstGeom>
        </p:spPr>
        <p:txBody>
          <a:bodyPr/>
          <a:lstStyle/>
          <a:p>
            <a:fld id="{4D62539D-DB59-4D82-BBFE-2010492BD960}" type="datetimeFigureOut">
              <a:rPr lang="it-IT" smtClean="0"/>
              <a:t>15/09/2016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7655" y="6356358"/>
            <a:ext cx="3975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358"/>
            <a:ext cx="609600" cy="365125"/>
          </a:xfrm>
          <a:prstGeom prst="rect">
            <a:avLst/>
          </a:prstGeom>
        </p:spPr>
        <p:txBody>
          <a:bodyPr/>
          <a:lstStyle/>
          <a:p>
            <a:fld id="{318B9786-EB1F-4E9D-94FA-E5A0373DE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60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" y="7"/>
            <a:ext cx="1216468" cy="635635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24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83000"/>
                </a:schemeClr>
              </a:gs>
              <a:gs pos="100000">
                <a:srgbClr val="234C75">
                  <a:lumMod val="6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18" name="Rectangle 17"/>
          <p:cNvSpPr/>
          <p:nvPr/>
        </p:nvSpPr>
        <p:spPr>
          <a:xfrm>
            <a:off x="4559" y="5607282"/>
            <a:ext cx="12192000" cy="1250725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18000">
                <a:schemeClr val="accent1">
                  <a:lumMod val="45000"/>
                  <a:lumOff val="55000"/>
                </a:schemeClr>
              </a:gs>
              <a:gs pos="31000">
                <a:schemeClr val="accent1">
                  <a:lumMod val="83000"/>
                </a:schemeClr>
              </a:gs>
              <a:gs pos="100000">
                <a:srgbClr val="234C75">
                  <a:lumMod val="6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2043391" y="2364674"/>
            <a:ext cx="5303253" cy="573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endParaRPr lang="it-IT"/>
          </a:p>
        </p:txBody>
      </p:sp>
      <p:pic>
        <p:nvPicPr>
          <p:cNvPr id="22" name="Picture 2" descr="https://upload.wikimedia.org/wikipedia/it/6/60/Unig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1" y="5804191"/>
            <a:ext cx="648367" cy="8569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23"/>
          <p:cNvSpPr>
            <a:spLocks noGrp="1"/>
          </p:cNvSpPr>
          <p:nvPr>
            <p:ph type="body" idx="1"/>
          </p:nvPr>
        </p:nvSpPr>
        <p:spPr>
          <a:xfrm>
            <a:off x="1189017" y="6319108"/>
            <a:ext cx="10515163" cy="379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z="2000" dirty="0">
                <a:latin typeface="Adobe Garamond Pro Bold" panose="02020702060506020403" pitchFamily="18" charset="0"/>
              </a:rPr>
              <a:t>Corso di Laurea in Ingegneria Meccanica 2015/2016</a:t>
            </a:r>
            <a:endParaRPr lang="it-IT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4079255" y="3571497"/>
            <a:ext cx="27423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5D809-4FFC-4E0A-8D91-90AC52D0F09F}" type="datetime1">
              <a:rPr lang="it-IT" smtClean="0"/>
              <a:t>15/09/2016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65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None/>
        <a:defRPr sz="2000" kern="1200" baseline="0">
          <a:solidFill>
            <a:srgbClr val="BB2B2E"/>
          </a:solidFill>
          <a:latin typeface="Adobe Garamond Pro Bold" panose="02020702060506020403" pitchFamily="18" charset="0"/>
          <a:ea typeface="+mn-ea"/>
          <a:cs typeface="+mn-cs"/>
        </a:defRPr>
      </a:lvl1pPr>
      <a:lvl2pPr marL="612633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384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34" indent="-246882" algn="l" defTabSz="914377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885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36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387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138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889" indent="-246882" algn="l" defTabSz="914377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4.png"/><Relationship Id="rId4" Type="http://schemas.openxmlformats.org/officeDocument/2006/relationships/video" Target="../media/media2.wm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20378" y="519173"/>
            <a:ext cx="971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200" b="1" kern="0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sperimentale e modellazione matematica </a:t>
            </a:r>
          </a:p>
          <a:p>
            <a:pPr lvl="0" algn="ctr"/>
            <a:r>
              <a:rPr lang="it-IT" sz="3200" b="1" kern="0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un sistema per </a:t>
            </a:r>
            <a:r>
              <a:rPr lang="it-IT" sz="3200" b="1" kern="0" dirty="0" err="1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</a:t>
            </a:r>
            <a:r>
              <a:rPr lang="it-IT" sz="3200" b="1" i="1" kern="0" dirty="0" err="1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3200" b="1" i="1" kern="0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i="1" kern="0" dirty="0" err="1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r>
              <a:rPr lang="it-IT" sz="3200" b="1" i="1" kern="0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kern="0" dirty="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interazioni fluido-struttura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80153" y="3837159"/>
            <a:ext cx="10911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Relatori: </a:t>
            </a:r>
            <a:r>
              <a:rPr lang="it-IT" sz="2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Chiar.mo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A.Bottaro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b="1" ker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Chiar.mo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Prof.</a:t>
            </a:r>
            <a:r>
              <a:rPr kumimoji="0" lang="it-IT" sz="20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C.Boragno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</a:t>
            </a:r>
          </a:p>
          <a:p>
            <a:pPr lvl="0" algn="ctr"/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0" lang="it-IT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Correlatori: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S.Olivieri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Dr.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G.Boccalero</a:t>
            </a:r>
            <a:r>
              <a:rPr lang="it-IT" sz="2000" b="1" kern="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	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69340" y="3112801"/>
            <a:ext cx="3417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Stefano Piccini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17906" y="2529526"/>
            <a:ext cx="352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Genova, 16 Settembre 2016</a:t>
            </a:r>
          </a:p>
        </p:txBody>
      </p:sp>
      <p:sp>
        <p:nvSpPr>
          <p:cNvPr id="8" name="Rettangolo 7"/>
          <p:cNvSpPr/>
          <p:nvPr/>
        </p:nvSpPr>
        <p:spPr>
          <a:xfrm>
            <a:off x="2896875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2  3  4  5  6  7  8  9  10  11  12  13  14  15</a:t>
            </a:r>
          </a:p>
        </p:txBody>
      </p:sp>
    </p:spTree>
    <p:extLst>
      <p:ext uri="{BB962C8B-B14F-4D97-AF65-F5344CB8AC3E}">
        <p14:creationId xmlns:p14="http://schemas.microsoft.com/office/powerpoint/2010/main" val="178236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761073" y="5846012"/>
            <a:ext cx="75505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2  3  4  5  6  7  8  9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11  12  13  14  15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76080" y="150031"/>
            <a:ext cx="9720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Traiettorie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 Point </a:t>
            </a: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Trailing</a:t>
            </a:r>
            <a:r>
              <a:rPr lang="it-IT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it-IT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variare della velocità del vento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92344" y="-2655002"/>
            <a:ext cx="2015413" cy="930728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31523" y="-447615"/>
            <a:ext cx="2137053" cy="904498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0753691" y="3751711"/>
            <a:ext cx="179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</a:t>
            </a:r>
          </a:p>
          <a:p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sperimentali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753692" y="1675476"/>
            <a:ext cx="179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</a:t>
            </a:r>
          </a:p>
          <a:p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matematico</a:t>
            </a:r>
          </a:p>
        </p:txBody>
      </p:sp>
    </p:spTree>
    <p:extLst>
      <p:ext uri="{BB962C8B-B14F-4D97-AF65-F5344CB8AC3E}">
        <p14:creationId xmlns:p14="http://schemas.microsoft.com/office/powerpoint/2010/main" val="38590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80" y="5846012"/>
            <a:ext cx="72789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2  3  4  5  6  7  8  9  10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12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13  14  15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471368" y="198926"/>
            <a:ext cx="812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Caratteristiche del moto del PP </a:t>
            </a:r>
          </a:p>
          <a:p>
            <a:pPr algn="ctr"/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variare della velocità del vento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67876" y="3807290"/>
            <a:ext cx="225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 sperimentali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525680" y="3807290"/>
            <a:ext cx="226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matematico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968" y="1271063"/>
            <a:ext cx="4320000" cy="19487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699" y="1271063"/>
            <a:ext cx="4320000" cy="195091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364" y="3220914"/>
            <a:ext cx="4320000" cy="201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80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2  3  4  5  6  7  8  9  10  11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13  14  15</a:t>
            </a:r>
          </a:p>
        </p:txBody>
      </p:sp>
      <p:sp>
        <p:nvSpPr>
          <p:cNvPr id="6" name="TextBox 33"/>
          <p:cNvSpPr txBox="1"/>
          <p:nvPr/>
        </p:nvSpPr>
        <p:spPr>
          <a:xfrm>
            <a:off x="1367233" y="-55952"/>
            <a:ext cx="10824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Rendimento di </a:t>
            </a:r>
            <a:r>
              <a:rPr lang="it-I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Betz</a:t>
            </a: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Potenza di </a:t>
            </a:r>
            <a:r>
              <a:rPr lang="it-I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Plunge</a:t>
            </a: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variare della velocità del vento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8607480" y="1028035"/>
                <a:ext cx="2913875" cy="69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𝑝𝑙𝑢𝑛𝑔𝑒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trlP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𝑃𝑃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it-IT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480" y="1028035"/>
                <a:ext cx="2913875" cy="6919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8607480" y="1760057"/>
                <a:ext cx="1638141" cy="641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𝐵𝑒𝑡𝑧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𝑝𝑙𝑢𝑛𝑔𝑒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𝑓𝑙𝑢𝑖𝑑𝑜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480" y="1760057"/>
                <a:ext cx="1638141" cy="6416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8607480" y="2651497"/>
                <a:ext cx="243201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𝑓𝑙𝑢𝑖𝑑𝑜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𝑠𝑤𝑒𝑝𝑡</m:t>
                          </m:r>
                        </m:sub>
                      </m:sSub>
                      <m:sSubSup>
                        <m:sSubSup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480" y="2651497"/>
                <a:ext cx="2432011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265" y="859375"/>
            <a:ext cx="6836215" cy="44965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/>
              <p:cNvSpPr txBox="1"/>
              <p:nvPr/>
            </p:nvSpPr>
            <p:spPr>
              <a:xfrm>
                <a:off x="8607480" y="3402976"/>
                <a:ext cx="1976182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𝑠𝑤𝑒𝑝𝑡</m:t>
                          </m:r>
                        </m:sub>
                      </m:sSub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𝑠𝑝𝑎𝑛</m:t>
                      </m:r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480" y="3402976"/>
                <a:ext cx="1976182" cy="298415"/>
              </a:xfrm>
              <a:prstGeom prst="rect">
                <a:avLst/>
              </a:prstGeom>
              <a:blipFill>
                <a:blip r:embed="rId6"/>
                <a:stretch>
                  <a:fillRect l="-926" r="-617" b="-244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/>
              <p:cNvSpPr txBox="1"/>
              <p:nvPr/>
            </p:nvSpPr>
            <p:spPr>
              <a:xfrm>
                <a:off x="8607480" y="4060788"/>
                <a:ext cx="1962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𝐿𝐸</m:t>
                          </m:r>
                        </m:sub>
                      </m:sSub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𝑇𝐸</m:t>
                          </m:r>
                        </m:sub>
                      </m:sSub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480" y="4060788"/>
                <a:ext cx="1962139" cy="276999"/>
              </a:xfrm>
              <a:prstGeom prst="rect">
                <a:avLst/>
              </a:prstGeom>
              <a:blipFill>
                <a:blip r:embed="rId7"/>
                <a:stretch>
                  <a:fillRect l="-932" r="-2484" b="-34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2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2896880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2  3  4  5  6  7  8  9  10  11  12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14  15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3164187" y="935161"/>
                <a:ext cx="7042936" cy="3906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Buone potenzialità </a:t>
                </a:r>
              </a:p>
              <a:p>
                <a:pPr algn="ctr"/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 l’EH</a:t>
                </a:r>
              </a:p>
              <a:p>
                <a:pPr algn="ctr"/>
                <a:r>
                  <a:rPr lang="it-IT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𝐵𝑒𝑡𝑧</m:t>
                        </m:r>
                      </m:sub>
                    </m:sSub>
                  </m:oMath>
                </a14:m>
                <a:r>
                  <a:rPr lang="it-IT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=15%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14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sz="1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it-IT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𝑝𝑙𝑢𝑛𝑔𝑒</m:t>
                        </m:r>
                      </m:sub>
                    </m:sSub>
                  </m:oMath>
                </a14:m>
                <a:r>
                  <a:rPr lang="it-IT" sz="1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=10mW)</a:t>
                </a:r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algn="ctr"/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Modello in buon accordo </a:t>
                </a:r>
              </a:p>
              <a:p>
                <a:pPr algn="ctr"/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 gli esperimenti</a:t>
                </a:r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Supporto matematico </a:t>
                </a:r>
              </a:p>
              <a:p>
                <a:pPr algn="ctr"/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 la predizione e l’analisi</a:t>
                </a:r>
              </a:p>
              <a:p>
                <a:pPr algn="ctr"/>
                <a:r>
                  <a:rPr lang="it-IT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 sistema</a:t>
                </a:r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endParaRPr lang="it-IT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187" y="935161"/>
                <a:ext cx="7042936" cy="3906519"/>
              </a:xfrm>
              <a:prstGeom prst="rect">
                <a:avLst/>
              </a:prstGeom>
              <a:blipFill>
                <a:blip r:embed="rId2"/>
                <a:stretch>
                  <a:fillRect t="-1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29"/>
          <p:cNvSpPr txBox="1"/>
          <p:nvPr/>
        </p:nvSpPr>
        <p:spPr>
          <a:xfrm>
            <a:off x="5399703" y="160633"/>
            <a:ext cx="2273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30775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99703" y="86442"/>
            <a:ext cx="2273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Sviluppi futuri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2773096" y="5846012"/>
            <a:ext cx="7526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2  3  4  5  6  7  8  9  10  11  12  13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268383" y="778940"/>
            <a:ext cx="6750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/>
              <a:t> 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Implementazione del modello relativa ai fenomeni legati all’estrazione elettrica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Proseguimento dello studio della dinamica completando tematiche irrisolte sia numeriche che sperimentali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Studio di nuove tecnologie e materiali da implementare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(Capacitori elastomerici)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Studio dell’accoppiamento del dispositivo con reti di sensori WSN e sistemi di accumulo energetico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Studio dell’accoppiamento tra FLEHAP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99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75678" y="2359245"/>
            <a:ext cx="9796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 ringrazia per la cortese attenzione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2896880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2  3  4  5  6  7  8  9  10  11  12  13  14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2910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74" y="5846011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896938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3  4  5  6  7  8  9  10  11  12  13  14  15</a:t>
            </a:r>
          </a:p>
        </p:txBody>
      </p:sp>
      <p:pic>
        <p:nvPicPr>
          <p:cNvPr id="3" name="Tako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9199" y="769095"/>
            <a:ext cx="3960000" cy="2230768"/>
          </a:xfrm>
          <a:prstGeom prst="rect">
            <a:avLst/>
          </a:prstGeom>
        </p:spPr>
      </p:pic>
      <p:pic>
        <p:nvPicPr>
          <p:cNvPr id="8" name="flutteraereo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0153" y="769095"/>
            <a:ext cx="3960000" cy="2227501"/>
          </a:xfrm>
          <a:prstGeom prst="rect">
            <a:avLst/>
          </a:prstGeom>
        </p:spPr>
      </p:pic>
      <p:pic>
        <p:nvPicPr>
          <p:cNvPr id="9" name="fl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6362" y="3507957"/>
            <a:ext cx="3240000" cy="1821166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612925" y="35455"/>
            <a:ext cx="41088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i="1" cap="none" spc="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3600" i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lutter</a:t>
            </a:r>
            <a:r>
              <a:rPr lang="it-IT" sz="3600" cap="none" spc="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aeroelastico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916362" y="5384788"/>
            <a:ext cx="1697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(</a:t>
            </a:r>
            <a:r>
              <a:rPr lang="it-IT" sz="1000" dirty="0" err="1"/>
              <a:t>Cornell</a:t>
            </a:r>
            <a:r>
              <a:rPr lang="it-IT" sz="1000" dirty="0"/>
              <a:t> </a:t>
            </a:r>
            <a:r>
              <a:rPr lang="it-IT" sz="1000" dirty="0" err="1"/>
              <a:t>University</a:t>
            </a:r>
            <a:r>
              <a:rPr lang="it-IT" sz="1000" dirty="0"/>
              <a:t>)</a:t>
            </a:r>
          </a:p>
        </p:txBody>
      </p:sp>
      <p:sp>
        <p:nvSpPr>
          <p:cNvPr id="2" name="Rettangolo 1"/>
          <p:cNvSpPr/>
          <p:nvPr/>
        </p:nvSpPr>
        <p:spPr>
          <a:xfrm>
            <a:off x="5928982" y="5274702"/>
            <a:ext cx="2618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it-IT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endParaRPr lang="it-IT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94399" y="687879"/>
            <a:ext cx="2683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Instabilità dinamica</a:t>
            </a:r>
          </a:p>
          <a:p>
            <a:pPr algn="ctr"/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tipica dei corpi </a:t>
            </a:r>
            <a:r>
              <a:rPr lang="it-IT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snelli</a:t>
            </a:r>
          </a:p>
        </p:txBody>
      </p:sp>
      <p:sp>
        <p:nvSpPr>
          <p:cNvPr id="10" name="Freccia in giù 9"/>
          <p:cNvSpPr/>
          <p:nvPr/>
        </p:nvSpPr>
        <p:spPr>
          <a:xfrm>
            <a:off x="5857415" y="3114538"/>
            <a:ext cx="1403647" cy="336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240153" y="1368387"/>
            <a:ext cx="2789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Vibrazione autoeccitata prodotta </a:t>
            </a:r>
          </a:p>
          <a:p>
            <a:pPr algn="ctr"/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dalla mutua interazione tra le forze fluidodinamiche </a:t>
            </a:r>
          </a:p>
          <a:p>
            <a:pPr algn="ctr"/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la deflessione del corpo</a:t>
            </a:r>
          </a:p>
        </p:txBody>
      </p:sp>
    </p:spTree>
    <p:extLst>
      <p:ext uri="{BB962C8B-B14F-4D97-AF65-F5344CB8AC3E}">
        <p14:creationId xmlns:p14="http://schemas.microsoft.com/office/powerpoint/2010/main" val="5178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44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71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5  6  7  8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9  10  11  12  13  14  15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79218" y="4185198"/>
            <a:ext cx="4303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 battente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 di tipo passivo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taglia centimetrica</a:t>
            </a:r>
          </a:p>
          <a:p>
            <a:pPr algn="ctr"/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771253" y="1"/>
            <a:ext cx="17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FLEHAP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898166" y="4185198"/>
            <a:ext cx="3571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Accoppiamento elettromagnetico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 dell’ordine dei </a:t>
            </a:r>
            <a:r>
              <a:rPr lang="it-I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WSN (Wireless </a:t>
            </a:r>
            <a:r>
              <a:rPr lang="it-I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11" y="759795"/>
            <a:ext cx="5426227" cy="3425403"/>
          </a:xfrm>
          <a:prstGeom prst="rect">
            <a:avLst/>
          </a:prstGeom>
        </p:spPr>
      </p:pic>
      <p:pic>
        <p:nvPicPr>
          <p:cNvPr id="3" name="Vor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4745" y="1216325"/>
            <a:ext cx="3951666" cy="269622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610353" y="482008"/>
            <a:ext cx="803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Fluttering</a:t>
            </a: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</a:t>
            </a:r>
            <a:r>
              <a:rPr lang="it-I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Powering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74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5  6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7  8  9  10  11  12  13  14  15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264892" y="187235"/>
            <a:ext cx="254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Scopo della tesi</a:t>
            </a:r>
          </a:p>
        </p:txBody>
      </p:sp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3433507099"/>
              </p:ext>
            </p:extLst>
          </p:nvPr>
        </p:nvGraphicFramePr>
        <p:xfrm>
          <a:off x="2995039" y="648900"/>
          <a:ext cx="8337684" cy="469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68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75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896938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6  7  8  9  10  11  12  13  14  15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771254" y="1"/>
            <a:ext cx="17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FLEHAP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715477" y="482008"/>
            <a:ext cx="803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Fluttering</a:t>
            </a:r>
            <a:r>
              <a:rPr lang="it-IT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</a:t>
            </a:r>
            <a:r>
              <a:rPr lang="it-IT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r>
              <a:rPr lang="it-IT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it-IT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Powering</a:t>
            </a:r>
            <a:endParaRPr lang="it-IT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5"/>
              <p:cNvSpPr txBox="1"/>
              <p:nvPr/>
            </p:nvSpPr>
            <p:spPr>
              <a:xfrm>
                <a:off x="7903520" y="1039366"/>
                <a:ext cx="3993011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Ala di </a:t>
                </a:r>
                <a:r>
                  <a:rPr lang="it-IT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Polivinilacetato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(PVAC)</a:t>
                </a: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Corda (</a:t>
                </a:r>
                <a:r>
                  <a:rPr lang="it-IT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Chord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= 20 mm </a:t>
                </a: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Larghezza (</a:t>
                </a:r>
                <a:r>
                  <a:rPr lang="it-IT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Span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= 70 mm </a:t>
                </a: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Spessore (</a:t>
                </a:r>
                <a:r>
                  <a:rPr lang="el-GR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= 0,1 mm </a:t>
                </a: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Punto d’attacco (PA) = 0,05Chord</a:t>
                </a: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Centro di Massa = 0,187Chord</a:t>
                </a: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Massa ala = 0,185 g</a:t>
                </a: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Massa asta = 0,380 g</a:t>
                </a:r>
              </a:p>
              <a:p>
                <a:pPr algn="ctr"/>
                <a:endParaRPr lang="it-IT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Elastomeri di Poliuretano (PU)</a:t>
                </a: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L0 = 1,131 mm</a:t>
                </a:r>
                <a:endParaRPr lang="it-IT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it-IT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Massa totale = 0,845 g</a:t>
                </a:r>
              </a:p>
              <a:p>
                <a:pPr algn="ctr"/>
                <a:endParaRPr lang="it-IT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2,5 m/s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it-IT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5 m/s</a:t>
                </a:r>
              </a:p>
            </p:txBody>
          </p:sp>
        </mc:Choice>
        <mc:Fallback xmlns="">
          <p:sp>
            <p:nvSpPr>
              <p:cNvPr id="7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520" y="1039366"/>
                <a:ext cx="3993011" cy="3939540"/>
              </a:xfrm>
              <a:prstGeom prst="rect">
                <a:avLst/>
              </a:prstGeom>
              <a:blipFill>
                <a:blip r:embed="rId2"/>
                <a:stretch>
                  <a:fillRect t="-773" b="-13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17" y="1216647"/>
            <a:ext cx="6114755" cy="317605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025547" y="4379925"/>
            <a:ext cx="6545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Punti notevoli:</a:t>
            </a:r>
          </a:p>
          <a:p>
            <a:r>
              <a:rPr lang="it-IT" dirty="0">
                <a:solidFill>
                  <a:srgbClr val="002060"/>
                </a:solidFill>
              </a:rPr>
              <a:t>LE = </a:t>
            </a:r>
            <a:r>
              <a:rPr lang="it-IT" i="1" dirty="0" err="1">
                <a:solidFill>
                  <a:srgbClr val="002060"/>
                </a:solidFill>
              </a:rPr>
              <a:t>Leading</a:t>
            </a:r>
            <a:r>
              <a:rPr lang="it-IT" i="1" dirty="0">
                <a:solidFill>
                  <a:srgbClr val="002060"/>
                </a:solidFill>
              </a:rPr>
              <a:t> </a:t>
            </a:r>
            <a:r>
              <a:rPr lang="it-IT" i="1" dirty="0" err="1">
                <a:solidFill>
                  <a:srgbClr val="002060"/>
                </a:solidFill>
              </a:rPr>
              <a:t>Edge</a:t>
            </a:r>
            <a:r>
              <a:rPr lang="it-IT" dirty="0">
                <a:solidFill>
                  <a:srgbClr val="002060"/>
                </a:solidFill>
              </a:rPr>
              <a:t>, TE = </a:t>
            </a:r>
            <a:r>
              <a:rPr lang="it-IT" i="1" dirty="0" err="1">
                <a:solidFill>
                  <a:srgbClr val="002060"/>
                </a:solidFill>
              </a:rPr>
              <a:t>Trailing</a:t>
            </a:r>
            <a:r>
              <a:rPr lang="it-IT" i="1" dirty="0">
                <a:solidFill>
                  <a:srgbClr val="002060"/>
                </a:solidFill>
              </a:rPr>
              <a:t> </a:t>
            </a:r>
            <a:r>
              <a:rPr lang="it-IT" i="1" dirty="0" err="1">
                <a:solidFill>
                  <a:srgbClr val="002060"/>
                </a:solidFill>
              </a:rPr>
              <a:t>Edge</a:t>
            </a:r>
            <a:r>
              <a:rPr lang="it-IT" dirty="0">
                <a:solidFill>
                  <a:srgbClr val="002060"/>
                </a:solidFill>
              </a:rPr>
              <a:t>, </a:t>
            </a:r>
          </a:p>
          <a:p>
            <a:r>
              <a:rPr lang="it-IT" dirty="0">
                <a:solidFill>
                  <a:srgbClr val="002060"/>
                </a:solidFill>
              </a:rPr>
              <a:t>PP = </a:t>
            </a:r>
            <a:r>
              <a:rPr lang="it-IT" i="1" dirty="0">
                <a:solidFill>
                  <a:srgbClr val="002060"/>
                </a:solidFill>
              </a:rPr>
              <a:t>Pivot Point </a:t>
            </a:r>
            <a:r>
              <a:rPr lang="it-IT" dirty="0">
                <a:solidFill>
                  <a:srgbClr val="002060"/>
                </a:solidFill>
              </a:rPr>
              <a:t>(Punto D’attacco PA), CM = Centro di Massa</a:t>
            </a:r>
          </a:p>
        </p:txBody>
      </p:sp>
    </p:spTree>
    <p:extLst>
      <p:ext uri="{BB962C8B-B14F-4D97-AF65-F5344CB8AC3E}">
        <p14:creationId xmlns:p14="http://schemas.microsoft.com/office/powerpoint/2010/main" val="26382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74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7  8  9  10  11  12  13  14  15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652428013"/>
              </p:ext>
            </p:extLst>
          </p:nvPr>
        </p:nvGraphicFramePr>
        <p:xfrm>
          <a:off x="3962858" y="506765"/>
          <a:ext cx="5531338" cy="460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27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80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8  9  10  11  12  13  14  15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686" y="2509311"/>
            <a:ext cx="5726282" cy="2178607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703496" y="131727"/>
            <a:ext cx="366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equazioni del modello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2375545" y="805905"/>
                <a:ext cx="8812477" cy="4726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400" b="0" dirty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̈"/>
                            <m:ctrlP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22</m:t>
                            </m:r>
                          </m:sub>
                        </m:sSub>
                      </m:e>
                    </m:d>
                    <m:acc>
                      <m:accPr>
                        <m:chr m:val="̇"/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sSub>
                      <m:sSub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it-IT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𝑒𝑙</m:t>
                        </m:r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r>
                      <a:rPr lang="it-IT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𝑒𝑙</m:t>
                        </m:r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sty m:val="p"/>
                      </m:rPr>
                      <a:rPr lang="el-GR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b>
                      <m:sSubPr>
                        <m:ctrlPr>
                          <a:rPr lang="el-GR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l-GR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l-GR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it-IT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45" y="805905"/>
                <a:ext cx="8812477" cy="472630"/>
              </a:xfrm>
              <a:prstGeom prst="rect">
                <a:avLst/>
              </a:prstGeom>
              <a:blipFill>
                <a:blip r:embed="rId4"/>
                <a:stretch>
                  <a:fillRect l="-2145" t="-11538" b="-243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2249865" y="1326520"/>
                <a:ext cx="9055877" cy="513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400" b="0" dirty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̈"/>
                            <m:ctrlP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e>
                    </m:d>
                    <m:acc>
                      <m:accPr>
                        <m:chr m:val="̇"/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sSub>
                      <m:sSub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it-IT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𝑒𝑙</m:t>
                        </m:r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r>
                      <a:rPr lang="it-IT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𝑒𝑙</m:t>
                        </m:r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sty m:val="p"/>
                      </m:rPr>
                      <a:rPr lang="el-GR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b>
                      <m:sSubPr>
                        <m:ctrlPr>
                          <a:rPr lang="el-GR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l-GR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it-IT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it-I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l-GR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it-IT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it-IT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it-IT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865" y="1326520"/>
                <a:ext cx="9055877" cy="513859"/>
              </a:xfrm>
              <a:prstGeom prst="rect">
                <a:avLst/>
              </a:prstGeom>
              <a:blipFill>
                <a:blip r:embed="rId5"/>
                <a:stretch>
                  <a:fillRect l="-2019" t="-11905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/>
              <p:cNvSpPr/>
              <p:nvPr/>
            </p:nvSpPr>
            <p:spPr>
              <a:xfrm>
                <a:off x="2249865" y="1828246"/>
                <a:ext cx="9266896" cy="645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it-IT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sSup>
                            <m:sSupPr>
                              <m:ctrlP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sSub>
                        <m:sSubPr>
                          <m:ctrlP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sSup>
                            <m:sSupPr>
                              <m:ctrlP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𝑐𝑟</m:t>
                      </m:r>
                      <m:d>
                        <m:dPr>
                          <m:ctrlPr>
                            <a:rPr lang="it-IT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𝑒𝑙</m:t>
                              </m:r>
                              <m: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bSup>
                          <m:r>
                            <a:rPr lang="it-IT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𝑒𝑙</m:t>
                              </m:r>
                              <m: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e>
                      </m:d>
                      <m:r>
                        <a:rPr lang="it-IT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l-GR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sSub>
                        <m:sSubPr>
                          <m:ctrlPr>
                            <a:rPr lang="it-IT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l-GR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sz="24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el-GR" sz="24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sSup>
                        <m:sSupPr>
                          <m:ctrlP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Rettango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865" y="1828246"/>
                <a:ext cx="9266896" cy="6450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6150934" y="2770398"/>
                <a:ext cx="6585352" cy="1518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400"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400" dirty="0"/>
                  <a:t> </a:t>
                </a:r>
              </a:p>
              <a:p>
                <a:pPr algn="ctr"/>
                <a:r>
                  <a:rPr lang="it-IT" sz="1400" dirty="0"/>
                  <a:t>distanza tra CM e PP normalizzata con la corda</a:t>
                </a:r>
              </a:p>
              <a:p>
                <a:pPr algn="ctr"/>
                <a:endParaRPr lang="it-IT" sz="14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it-IT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m:rPr>
                        <m:sty m:val="p"/>
                      </m:rPr>
                      <a:rPr lang="el-G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it-IT" sz="1400" dirty="0"/>
                  <a:t> </a:t>
                </a:r>
              </a:p>
              <a:p>
                <a:pPr algn="ctr"/>
                <a:r>
                  <a:rPr lang="it-IT" sz="1400" dirty="0"/>
                  <a:t>braccio del momento generato dalla circolazione 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934" y="2770398"/>
                <a:ext cx="6585352" cy="15182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/>
          <p:cNvSpPr txBox="1"/>
          <p:nvPr/>
        </p:nvSpPr>
        <p:spPr>
          <a:xfrm>
            <a:off x="4334336" y="5061182"/>
            <a:ext cx="440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Andersen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Pesavento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JFM 2005</a:t>
            </a:r>
          </a:p>
        </p:txBody>
      </p:sp>
    </p:spTree>
    <p:extLst>
      <p:ext uri="{BB962C8B-B14F-4D97-AF65-F5344CB8AC3E}">
        <p14:creationId xmlns:p14="http://schemas.microsoft.com/office/powerpoint/2010/main" val="21365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80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2  3  4  5  6  7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9  10  11  12  13  14  15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36" y="2739412"/>
            <a:ext cx="5726282" cy="2178607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733576" y="114440"/>
            <a:ext cx="360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equazioni del modello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345510" y="724512"/>
                <a:ext cx="6715971" cy="9051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sSubSup>
                            <m:sSubSup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sSubSup>
                            <m:sSubSup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Sup>
                                    <m:sSubSupPr>
                                      <m:ctrlP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den>
                          </m:f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510" y="724512"/>
                <a:ext cx="6715971" cy="9051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3284255" y="1818695"/>
                <a:ext cx="2705007" cy="527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it-IT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it-IT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it-IT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it-IT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it-IT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it-IT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it-IT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it-IT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  <m:sSup>
                              <m:sSupPr>
                                <m:ctrlP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it-IT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24</m:t>
                            </m:r>
                          </m:den>
                        </m:f>
                        <m:r>
                          <a:rPr lang="it-IT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̇"/>
                                    <m:ctrlPr>
                                      <a:rPr lang="it-IT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d>
                            <m:sSup>
                              <m:sSupPr>
                                <m:ctrlP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r>
                              <a:rPr lang="it-IT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64</m:t>
                            </m:r>
                          </m:den>
                        </m:f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55" y="1818695"/>
                <a:ext cx="2705007" cy="527452"/>
              </a:xfrm>
              <a:prstGeom prst="rect">
                <a:avLst/>
              </a:prstGeom>
              <a:blipFill>
                <a:blip r:embed="rId5"/>
                <a:stretch>
                  <a:fillRect b="-126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8378556" y="1719291"/>
                <a:ext cx="3004477" cy="683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it-IT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it-IT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sSub>
                          <m:sSubPr>
                            <m:ctrlPr>
                              <a:rPr lang="it-IT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sSup>
                              <m:sSupPr>
                                <m:ctrlP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it-IT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it-IT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it-IT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it-IT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sSup>
                                  <m:sSupPr>
                                    <m:ctrlPr>
                                      <a:rPr lang="it-IT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it-IT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it-IT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it-IT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sSup>
                                  <m:sSupPr>
                                    <m:ctrlPr>
                                      <a:rPr lang="it-IT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it-IT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it-IT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r>
                      <a:rPr lang="it-IT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acc>
                      <m:accPr>
                        <m:chr m:val="̇"/>
                        <m:ctrl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it-IT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556" y="1719291"/>
                <a:ext cx="3004477" cy="683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7137918" y="2986504"/>
                <a:ext cx="5054082" cy="1813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Calibrazione manuale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coefficiente</m:t>
                      </m:r>
                      <m: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di</m:t>
                      </m:r>
                      <m: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resistenza</m:t>
                      </m:r>
                      <m: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per</m:t>
                      </m:r>
                      <m: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b="0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coefficiente</m:t>
                      </m:r>
                      <m: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di</m:t>
                      </m:r>
                      <m: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resistenza</m:t>
                      </m:r>
                      <m: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per</m:t>
                      </m:r>
                      <m: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it-IT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coefficiente</m:t>
                      </m:r>
                      <m: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di</m:t>
                      </m:r>
                      <m: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portanza</m:t>
                      </m:r>
                      <m: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rotazionale</m:t>
                      </m:r>
                    </m:oMath>
                  </m:oMathPara>
                </a14:m>
                <a:endParaRPr lang="it-IT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a:t> coefficiente di portanza traslazionale</a:t>
                </a:r>
              </a:p>
              <a:p>
                <a:pPr algn="ctr"/>
                <a:endParaRPr lang="it-IT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918" y="2986504"/>
                <a:ext cx="5054082" cy="1813702"/>
              </a:xfrm>
              <a:prstGeom prst="rect">
                <a:avLst/>
              </a:prstGeom>
              <a:blipFill>
                <a:blip r:embed="rId7"/>
                <a:stretch>
                  <a:fillRect t="-2020" r="-12786" b="-1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/>
              <p:cNvSpPr txBox="1"/>
              <p:nvPr/>
            </p:nvSpPr>
            <p:spPr>
              <a:xfrm>
                <a:off x="8544354" y="724512"/>
                <a:ext cx="2203552" cy="629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𝑒𝑙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CasellaDiTes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354" y="724512"/>
                <a:ext cx="2203552" cy="6293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/>
          <p:cNvSpPr txBox="1"/>
          <p:nvPr/>
        </p:nvSpPr>
        <p:spPr>
          <a:xfrm>
            <a:off x="4334339" y="5058850"/>
            <a:ext cx="440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Andersen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Pesavento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JFM 2005</a:t>
            </a:r>
          </a:p>
        </p:txBody>
      </p:sp>
    </p:spTree>
    <p:extLst>
      <p:ext uri="{BB962C8B-B14F-4D97-AF65-F5344CB8AC3E}">
        <p14:creationId xmlns:p14="http://schemas.microsoft.com/office/powerpoint/2010/main" val="37458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2043552" y="2364742"/>
            <a:ext cx="5303253" cy="57377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BB2B2E"/>
                </a:solidFill>
                <a:latin typeface="Adobe Garamond Pro Bold" panose="02020702060506020403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</a:rPr>
              <a:t>Università degli Studi di Genova</a:t>
            </a: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1280153" y="6307677"/>
            <a:ext cx="10512425" cy="379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None/>
              <a:defRPr sz="2000" kern="1200" baseline="0">
                <a:solidFill>
                  <a:srgbClr val="BB2B2E"/>
                </a:solidFill>
                <a:latin typeface="Adobe Garamond Pro Bold" panose="02020702060506020403" pitchFamily="18" charset="0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B2B2E"/>
                </a:solidFill>
                <a:effectLst/>
                <a:uLnTx/>
                <a:uFillTx/>
                <a:latin typeface="Adobe Garamond Pro Bold" panose="02020702060506020403" pitchFamily="18" charset="0"/>
                <a:ea typeface="+mn-ea"/>
                <a:cs typeface="+mn-cs"/>
              </a:rPr>
              <a:t>Corso di Laurea in Ingegneria Meccanica 2015/2016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96880" y="5846012"/>
            <a:ext cx="7278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it-IT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2  3  4  5  6  7  8  </a:t>
            </a:r>
            <a:r>
              <a:rPr lang="it-IT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</a:t>
            </a:r>
            <a:r>
              <a:rPr lang="it-IT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10  11  12  13  14  15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949647" y="156398"/>
            <a:ext cx="316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Galleria del Vento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819469" y="4579702"/>
            <a:ext cx="9973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LEGENDA</a:t>
            </a:r>
          </a:p>
          <a:p>
            <a:r>
              <a:rPr lang="it-IT" dirty="0">
                <a:solidFill>
                  <a:srgbClr val="002060"/>
                </a:solidFill>
              </a:rPr>
              <a:t>1-</a:t>
            </a:r>
            <a:r>
              <a:rPr lang="it-IT" i="1" dirty="0">
                <a:solidFill>
                  <a:srgbClr val="002060"/>
                </a:solidFill>
              </a:rPr>
              <a:t>Honeycomb</a:t>
            </a:r>
            <a:r>
              <a:rPr lang="it-IT" dirty="0">
                <a:solidFill>
                  <a:srgbClr val="002060"/>
                </a:solidFill>
              </a:rPr>
              <a:t>, 2-Convergente, 3-Camera di prova, 4-Diffusore, 5</a:t>
            </a:r>
            <a:r>
              <a:rPr lang="it-IT" i="1" dirty="0">
                <a:solidFill>
                  <a:srgbClr val="002060"/>
                </a:solidFill>
              </a:rPr>
              <a:t>-Shape </a:t>
            </a:r>
            <a:r>
              <a:rPr lang="it-IT" i="1" dirty="0" err="1">
                <a:solidFill>
                  <a:srgbClr val="002060"/>
                </a:solidFill>
              </a:rPr>
              <a:t>adapter</a:t>
            </a:r>
            <a:r>
              <a:rPr lang="it-IT" i="1" dirty="0">
                <a:solidFill>
                  <a:srgbClr val="002060"/>
                </a:solidFill>
              </a:rPr>
              <a:t> , </a:t>
            </a:r>
            <a:r>
              <a:rPr lang="it-IT" dirty="0">
                <a:solidFill>
                  <a:srgbClr val="002060"/>
                </a:solidFill>
              </a:rPr>
              <a:t>6- Ventola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53" y="1045641"/>
            <a:ext cx="1816103" cy="145288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56" y="1045641"/>
            <a:ext cx="1816104" cy="14528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53" y="2506840"/>
            <a:ext cx="1816102" cy="145288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55" y="2506840"/>
            <a:ext cx="1820330" cy="14611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3" y="1045641"/>
            <a:ext cx="6418492" cy="2921232"/>
          </a:xfrm>
          <a:prstGeom prst="rect">
            <a:avLst/>
          </a:prstGeom>
        </p:spPr>
      </p:pic>
      <p:sp>
        <p:nvSpPr>
          <p:cNvPr id="14" name="Connettore 13"/>
          <p:cNvSpPr/>
          <p:nvPr/>
        </p:nvSpPr>
        <p:spPr>
          <a:xfrm>
            <a:off x="3120198" y="2473485"/>
            <a:ext cx="386562" cy="3659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6" name="Connettore 15"/>
          <p:cNvSpPr/>
          <p:nvPr/>
        </p:nvSpPr>
        <p:spPr>
          <a:xfrm>
            <a:off x="4627465" y="2466561"/>
            <a:ext cx="386562" cy="3659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7" name="Connettore 16"/>
          <p:cNvSpPr/>
          <p:nvPr/>
        </p:nvSpPr>
        <p:spPr>
          <a:xfrm>
            <a:off x="6337925" y="2473485"/>
            <a:ext cx="386562" cy="3659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8" name="Connettore 17"/>
          <p:cNvSpPr/>
          <p:nvPr/>
        </p:nvSpPr>
        <p:spPr>
          <a:xfrm>
            <a:off x="1603019" y="2466561"/>
            <a:ext cx="386562" cy="3659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9" name="Connettore 18"/>
          <p:cNvSpPr/>
          <p:nvPr/>
        </p:nvSpPr>
        <p:spPr>
          <a:xfrm>
            <a:off x="7121256" y="2466561"/>
            <a:ext cx="386562" cy="3659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Connettore 19"/>
          <p:cNvSpPr/>
          <p:nvPr/>
        </p:nvSpPr>
        <p:spPr>
          <a:xfrm>
            <a:off x="1319499" y="2466561"/>
            <a:ext cx="386562" cy="36597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189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h 16x9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882</Words>
  <Application>Microsoft Office PowerPoint</Application>
  <PresentationFormat>Widescreen</PresentationFormat>
  <Paragraphs>183</Paragraphs>
  <Slides>15</Slides>
  <Notes>2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Adobe Garamond Pro Bold</vt:lpstr>
      <vt:lpstr>Arial</vt:lpstr>
      <vt:lpstr>Calibri</vt:lpstr>
      <vt:lpstr>Cambria Math</vt:lpstr>
      <vt:lpstr>Euphemia</vt:lpstr>
      <vt:lpstr>Math 16x9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piccini</dc:creator>
  <cp:lastModifiedBy>stefano piccini</cp:lastModifiedBy>
  <cp:revision>133</cp:revision>
  <dcterms:created xsi:type="dcterms:W3CDTF">2016-08-18T14:23:54Z</dcterms:created>
  <dcterms:modified xsi:type="dcterms:W3CDTF">2016-09-15T09:54:54Z</dcterms:modified>
</cp:coreProperties>
</file>