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14"/>
    <p:restoredTop sz="94682"/>
  </p:normalViewPr>
  <p:slideViewPr>
    <p:cSldViewPr snapToGrid="0">
      <p:cViewPr varScale="1">
        <p:scale>
          <a:sx n="112" d="100"/>
          <a:sy n="112" d="100"/>
        </p:scale>
        <p:origin x="20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8D685-BBED-1D47-8F26-1C0E9748CC66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47F9A-235C-4E46-9523-6C1152595C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5421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47F9A-235C-4E46-9523-6C1152595C0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3831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47F9A-235C-4E46-9523-6C1152595C06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417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47F9A-235C-4E46-9523-6C1152595C06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90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10A735-5D75-BC1C-C106-8A3455ABB4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2D39193-46E7-55FA-EE95-A8FECAD3B3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3CA825-A2C3-E29C-602A-1774440EF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7F7E-9F94-0B48-B05B-DEEDBB385E29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5EB903-C8C7-A2B0-223E-E04A485E2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7A76B3-1E7E-48E7-F9F3-35A1AEC26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AE67A-7519-3045-A426-1A604E2C7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985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93C27F-E8D0-223D-B2B6-9DC0D1C47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93B21F-02EA-488E-4FD6-30ABD9809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F83CFAE-5A7A-18C6-FBF3-01116D55A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7F7E-9F94-0B48-B05B-DEEDBB385E29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5CBD13-C851-6F9E-9F58-FD9E3F538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9367A7-1F70-A68B-A536-03F111A16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AE67A-7519-3045-A426-1A604E2C7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629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57FF679-6786-DB82-9DC0-E0572AEF6C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39F8ACB-2E68-80DE-6B89-798D848F1C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917D0B-4463-7745-0558-F81618E97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7F7E-9F94-0B48-B05B-DEEDBB385E29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5709FE-21C8-BD4E-218D-5D6025285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C628F2-0A0D-6BB8-7F85-ABA02F5F7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AE67A-7519-3045-A426-1A604E2C7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6279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81E34C-FADE-8065-EDF0-A900794CA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EA3521-6A78-2256-02D3-93264A5CA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0D47C8-EA02-8B5B-F692-0ABB022AD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7F7E-9F94-0B48-B05B-DEEDBB385E29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BAD4CD-3F71-9D70-EFF9-273328FFA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6F062D-32A4-1EDD-1396-993309C6D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AE67A-7519-3045-A426-1A604E2C7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06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B0DD57-BB4A-2538-DEE9-2713BA7C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E398B1F-BEB8-2E20-12FC-C59C5F926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640F54-891D-4E09-39F8-ECD4C28DA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7F7E-9F94-0B48-B05B-DEEDBB385E29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DADB8C-C8AA-F7BE-CB57-163999C6E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06BBF1-516B-8A13-9269-DA82EF21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AE67A-7519-3045-A426-1A604E2C7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4466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025C1E-1CB3-E2C9-5994-57F02D8A4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8B1CB6-79C3-A084-63E5-C3ADD37CFD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67EF8EA-2979-B9F4-D026-951C342C34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3284606-FDD6-FADA-202B-A10EF2AD0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7F7E-9F94-0B48-B05B-DEEDBB385E29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EA3DE45-BF0F-C369-4A0C-C5BCD098E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63D9166-9A16-0C70-CB0B-EA2EAF34B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AE67A-7519-3045-A426-1A604E2C7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017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BF3A0F-45EC-6B37-9A4D-D67F7069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501D01D-A3C9-48FD-6D41-98902C8D8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B09E022-C2EC-E053-3F52-581BF8F87E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ECE6CCB-4CB0-93D1-F342-6754C8DBFD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E7D14A6-71E5-7E69-7985-510C58142C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25E92A-C6A9-2F5D-127E-488F22336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7F7E-9F94-0B48-B05B-DEEDBB385E29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1E4A480-13EA-8D75-3E13-B5531367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F364BEE-9398-2221-2D7F-7E3478EFD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AE67A-7519-3045-A426-1A604E2C7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2200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B27B56-06D5-D1BB-AE0E-A45A3A6F3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1F63ED6-7142-1CF5-6709-9C88F5FB1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7F7E-9F94-0B48-B05B-DEEDBB385E29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43561A7-E323-F68A-E212-AD05C3296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7EB35D5-F977-A633-A9D4-C7949EF7A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AE67A-7519-3045-A426-1A604E2C7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516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93F1CCF-FE75-6F84-E4C1-296C6875C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7F7E-9F94-0B48-B05B-DEEDBB385E29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54D722C-D038-39C5-7049-F9EC3DA6B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A231DE4-5666-4CEF-23E1-1D34A6F68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AE67A-7519-3045-A426-1A604E2C7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9679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5747EB-9B2E-7FB1-F4C3-0CCF4F449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2F42C9-0ECD-1657-FA0E-0ABE2A12A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3087F8C-5D51-39E2-6CE4-2C3159468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3ACFF81-3746-6AF0-28BC-731E23778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7F7E-9F94-0B48-B05B-DEEDBB385E29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4C9094B-365D-70A2-F684-ED1D124A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9233B-C302-E29E-86F1-2BD219B72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AE67A-7519-3045-A426-1A604E2C7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9795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34CAFD-F78B-E113-A00A-38C68E993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575F304-C92B-3950-303A-5FA0FBF574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C7CCDFB-D6BC-D79C-F956-B6A78D5A65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B79C4A9-5B4D-1C39-04E0-5DD61F05E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7F7E-9F94-0B48-B05B-DEEDBB385E29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500DC41-B64A-DD6D-D3B2-EF922E3E3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AF579C6-4682-DD2D-8439-C139CC735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AE67A-7519-3045-A426-1A604E2C7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872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2473D7F-00ED-9B56-522F-85DFD911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3424DB-488D-477B-F6A6-FDBBC22F0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FB408E-A880-BBC4-8610-B2986BC9C4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E57F7E-9F94-0B48-B05B-DEEDBB385E29}" type="datetimeFigureOut">
              <a:rPr lang="it-IT" smtClean="0"/>
              <a:t>29/07/26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AF7BE8-8EBC-3755-8EA1-15E0854751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3DE1CB-A195-9A71-B64C-6236CA649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0AE67A-7519-3045-A426-1A604E2C7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64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4"/><Relationship Id="rId7" Type="http://schemas.openxmlformats.org/officeDocument/2006/relationships/image" Target="../media/image7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EA052EA-BF1A-08AA-59AF-107A8304E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pPr algn="l"/>
            <a:r>
              <a:rPr lang="it-IT" sz="6600"/>
              <a:t>Analisi del comportamento di treni di bolle in una cella di Hele-Shaw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D1B73D2-7146-9921-2ADE-81E70F40D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3243" y="320040"/>
            <a:ext cx="1943969" cy="598144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AC04AA9-B26B-5720-4780-0D2E9C76D3A3}"/>
              </a:ext>
            </a:extLst>
          </p:cNvPr>
          <p:cNvSpPr txBox="1"/>
          <p:nvPr/>
        </p:nvSpPr>
        <p:spPr>
          <a:xfrm>
            <a:off x="561221" y="4624113"/>
            <a:ext cx="3051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Federico Luigi Zanella</a:t>
            </a:r>
          </a:p>
          <a:p>
            <a:r>
              <a:rPr lang="it-IT" sz="2000" dirty="0"/>
              <a:t>Relatore: prof. A. Bottaro</a:t>
            </a:r>
          </a:p>
        </p:txBody>
      </p:sp>
    </p:spTree>
    <p:extLst>
      <p:ext uri="{BB962C8B-B14F-4D97-AF65-F5344CB8AC3E}">
        <p14:creationId xmlns:p14="http://schemas.microsoft.com/office/powerpoint/2010/main" val="2249596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B7B2F67-9892-B2D4-C8CA-22DB25783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9848" y="3150889"/>
            <a:ext cx="5045337" cy="304806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94F5F3-CCC7-5A37-2037-27B1B223A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19" y="3105190"/>
            <a:ext cx="5045335" cy="304806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546F834-7430-1CEA-B63B-1C5491FBB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9848" y="22849"/>
            <a:ext cx="5045336" cy="30937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D91032D-12CF-FBDD-C22F-22D4D4D6E7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19" y="22849"/>
            <a:ext cx="5045336" cy="304806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DE1AEDB-E83C-039B-3148-6461C9B5AD85}"/>
              </a:ext>
            </a:extLst>
          </p:cNvPr>
          <p:cNvSpPr txBox="1"/>
          <p:nvPr/>
        </p:nvSpPr>
        <p:spPr>
          <a:xfrm>
            <a:off x="96819" y="6187532"/>
            <a:ext cx="11984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Andamento delle frequenze di oscillazione e di deformazione normalizzate con la velocità di risalita e con il diametro o con lo spessore delle celle</a:t>
            </a:r>
          </a:p>
        </p:txBody>
      </p:sp>
    </p:spTree>
    <p:extLst>
      <p:ext uri="{BB962C8B-B14F-4D97-AF65-F5344CB8AC3E}">
        <p14:creationId xmlns:p14="http://schemas.microsoft.com/office/powerpoint/2010/main" val="1814207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C3197C-302D-5B4D-56E3-49EC9D31D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8722"/>
            <a:ext cx="10515600" cy="1325563"/>
          </a:xfrm>
        </p:spPr>
        <p:txBody>
          <a:bodyPr/>
          <a:lstStyle/>
          <a:p>
            <a:r>
              <a:rPr lang="it-IT" dirty="0"/>
              <a:t>Conclusione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8081FF-FD7D-262A-4B38-0E16883BC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37838"/>
            <a:ext cx="10515600" cy="3121529"/>
          </a:xfrm>
        </p:spPr>
        <p:txBody>
          <a:bodyPr>
            <a:normAutofit/>
          </a:bodyPr>
          <a:lstStyle/>
          <a:p>
            <a:r>
              <a:rPr lang="it-IT" sz="2000" dirty="0"/>
              <a:t>La dimensione del diametro in funzione del numero di Archimede;</a:t>
            </a:r>
          </a:p>
          <a:p>
            <a:r>
              <a:rPr lang="it-IT" sz="2000" dirty="0"/>
              <a:t>Il rapporto tra la distanza tra bolle e lo spessore delle celle in funzione del numero di Reynolds;</a:t>
            </a:r>
          </a:p>
          <a:p>
            <a:r>
              <a:rPr lang="it-IT" sz="2000" dirty="0"/>
              <a:t>La frequenza naturale di deformazione delle bolle in funzione del numero di Archimede;</a:t>
            </a:r>
          </a:p>
          <a:p>
            <a:r>
              <a:rPr lang="it-IT" sz="2000" dirty="0"/>
              <a:t>Il numero di Strouhal calcolato con la frequenza naturale di deformazione delle bolle e il loro diametro in funzione del numero di Reynolds.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CDF02B8-9305-0F19-1EC1-C64D276FBD97}"/>
              </a:ext>
            </a:extLst>
          </p:cNvPr>
          <p:cNvSpPr txBox="1"/>
          <p:nvPr/>
        </p:nvSpPr>
        <p:spPr>
          <a:xfrm>
            <a:off x="838200" y="2612276"/>
            <a:ext cx="6027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 risultati evidenziano una similitudine nell’andamento tra le tre celle rispetto a: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CA9EF3-1CB2-073C-BD1F-BEED78D04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2403" y="131686"/>
            <a:ext cx="5377282" cy="329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243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D99D3AC-DBC6-7474-86F7-5199868F7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Prospettive scientifiche future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D395CBC-CA15-1DE1-A183-4585235D9E58}"/>
              </a:ext>
            </a:extLst>
          </p:cNvPr>
          <p:cNvSpPr txBox="1"/>
          <p:nvPr/>
        </p:nvSpPr>
        <p:spPr>
          <a:xfrm>
            <a:off x="572493" y="3143816"/>
            <a:ext cx="6713552" cy="19968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I </a:t>
            </a:r>
            <a:r>
              <a:rPr lang="en-US" sz="2200" dirty="0" err="1"/>
              <a:t>risultati</a:t>
            </a:r>
            <a:r>
              <a:rPr lang="en-US" sz="2200" dirty="0"/>
              <a:t> </a:t>
            </a:r>
            <a:r>
              <a:rPr lang="en-US" sz="2200" dirty="0" err="1"/>
              <a:t>hanno</a:t>
            </a:r>
            <a:r>
              <a:rPr lang="en-US" sz="2200" dirty="0"/>
              <a:t> </a:t>
            </a:r>
            <a:r>
              <a:rPr lang="en-US" sz="2200" dirty="0" err="1"/>
              <a:t>mostrato</a:t>
            </a:r>
            <a:r>
              <a:rPr lang="en-US" sz="2200" dirty="0"/>
              <a:t> </a:t>
            </a:r>
            <a:r>
              <a:rPr lang="en-US" sz="2200" dirty="0" err="1"/>
              <a:t>che</a:t>
            </a:r>
            <a:r>
              <a:rPr lang="en-US" sz="2200" dirty="0"/>
              <a:t> </a:t>
            </a:r>
            <a:r>
              <a:rPr lang="en-US" sz="2200" dirty="0" err="1"/>
              <a:t>opportuni</a:t>
            </a:r>
            <a:r>
              <a:rPr lang="en-US" sz="2200" dirty="0"/>
              <a:t> </a:t>
            </a:r>
            <a:r>
              <a:rPr lang="en-US" sz="2200" dirty="0" err="1"/>
              <a:t>parametri</a:t>
            </a:r>
            <a:r>
              <a:rPr lang="en-US" sz="2200" dirty="0"/>
              <a:t> </a:t>
            </a:r>
            <a:r>
              <a:rPr lang="en-US" sz="2200" dirty="0" err="1"/>
              <a:t>adimensionali</a:t>
            </a:r>
            <a:r>
              <a:rPr lang="en-US" sz="2200" dirty="0"/>
              <a:t> </a:t>
            </a:r>
            <a:r>
              <a:rPr lang="en-US" sz="2200" dirty="0" err="1"/>
              <a:t>hanno</a:t>
            </a:r>
            <a:r>
              <a:rPr lang="en-US" sz="2200" dirty="0"/>
              <a:t> </a:t>
            </a:r>
            <a:r>
              <a:rPr lang="en-US" sz="2200" dirty="0" err="1"/>
              <a:t>permesso</a:t>
            </a:r>
            <a:r>
              <a:rPr lang="en-US" sz="2200" dirty="0"/>
              <a:t> di </a:t>
            </a:r>
            <a:r>
              <a:rPr lang="en-US" sz="2200" dirty="0" err="1"/>
              <a:t>mettere</a:t>
            </a:r>
            <a:r>
              <a:rPr lang="en-US" sz="2200" dirty="0"/>
              <a:t> in </a:t>
            </a:r>
            <a:r>
              <a:rPr lang="en-US" sz="2200" dirty="0" err="1"/>
              <a:t>relazione</a:t>
            </a:r>
            <a:r>
              <a:rPr lang="en-US" sz="2200" dirty="0"/>
              <a:t> </a:t>
            </a:r>
            <a:r>
              <a:rPr lang="en-US" sz="2200" dirty="0" err="1"/>
              <a:t>osservazioni</a:t>
            </a:r>
            <a:r>
              <a:rPr lang="en-US" sz="2200" dirty="0"/>
              <a:t> </a:t>
            </a:r>
            <a:r>
              <a:rPr lang="en-US" sz="2200" dirty="0" err="1"/>
              <a:t>sperimentali</a:t>
            </a:r>
            <a:r>
              <a:rPr lang="en-US" sz="2200" dirty="0"/>
              <a:t> </a:t>
            </a:r>
            <a:r>
              <a:rPr lang="en-US" sz="2200" dirty="0" err="1"/>
              <a:t>apparentemente</a:t>
            </a:r>
            <a:r>
              <a:rPr lang="en-US" sz="2200" dirty="0"/>
              <a:t> </a:t>
            </a:r>
            <a:r>
              <a:rPr lang="en-US" sz="2200" dirty="0" err="1"/>
              <a:t>differenti</a:t>
            </a:r>
            <a:r>
              <a:rPr lang="en-US" sz="2200" dirty="0"/>
              <a:t>. </a:t>
            </a:r>
            <a:r>
              <a:rPr lang="en-US" sz="2200" dirty="0" err="1"/>
              <a:t>Questo</a:t>
            </a:r>
            <a:r>
              <a:rPr lang="en-US" sz="2200" dirty="0"/>
              <a:t> </a:t>
            </a:r>
            <a:r>
              <a:rPr lang="en-US" sz="2200" dirty="0" err="1"/>
              <a:t>suggerisce</a:t>
            </a:r>
            <a:r>
              <a:rPr lang="en-US" sz="2200" dirty="0"/>
              <a:t> la </a:t>
            </a:r>
            <a:r>
              <a:rPr lang="en-US" sz="2200" dirty="0" err="1"/>
              <a:t>presenza</a:t>
            </a:r>
            <a:r>
              <a:rPr lang="en-US" sz="2200" dirty="0"/>
              <a:t> di </a:t>
            </a:r>
            <a:r>
              <a:rPr lang="en-US" sz="2200" dirty="0" err="1"/>
              <a:t>leggi</a:t>
            </a:r>
            <a:r>
              <a:rPr lang="en-US" sz="2200" dirty="0"/>
              <a:t> di scala, la cui </a:t>
            </a:r>
            <a:r>
              <a:rPr lang="en-US" sz="2200" dirty="0" err="1"/>
              <a:t>verifica</a:t>
            </a:r>
            <a:r>
              <a:rPr lang="en-US" sz="2200" dirty="0"/>
              <a:t> </a:t>
            </a:r>
            <a:r>
              <a:rPr lang="en-US" sz="2200" dirty="0" err="1"/>
              <a:t>rappresenta</a:t>
            </a:r>
            <a:r>
              <a:rPr lang="en-US" sz="2200" dirty="0"/>
              <a:t> lo </a:t>
            </a:r>
            <a:r>
              <a:rPr lang="en-US" sz="2200" dirty="0" err="1"/>
              <a:t>sviluppo</a:t>
            </a:r>
            <a:r>
              <a:rPr lang="en-US" sz="2200" dirty="0"/>
              <a:t> di tale </a:t>
            </a:r>
            <a:r>
              <a:rPr lang="en-US" sz="2200" dirty="0" err="1"/>
              <a:t>lavoro</a:t>
            </a:r>
            <a:r>
              <a:rPr lang="en-US" sz="2200" dirty="0"/>
              <a:t>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D79863C-7929-1EB4-8CEA-20D5143000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27" r="15471" b="-1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88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5FFDFC-33A0-26B0-7F48-0DDAB23ED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cella di Hele-Shaw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58765A6-0FB2-F64B-6238-643E9C369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469" y="4166819"/>
            <a:ext cx="3594815" cy="232605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79322C6-E3C4-5C0C-2DDC-6029A1A05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469" y="1690688"/>
            <a:ext cx="3594331" cy="228408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77855CF-161F-74F3-F72F-FB54E78A6B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9613" y="225887"/>
            <a:ext cx="3594332" cy="640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909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E439DF-8257-3CD2-9B34-0239EC8BE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Applicazioni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883FBC-5D92-4E03-4A32-C69035F91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Ingegneria petrolifera e stoccaggio di CO</a:t>
            </a:r>
            <a:r>
              <a:rPr lang="it-IT" baseline="-25000" dirty="0"/>
              <a:t>2</a:t>
            </a:r>
            <a:r>
              <a:rPr lang="it-IT" dirty="0"/>
              <a:t>;</a:t>
            </a:r>
            <a:endParaRPr lang="it-IT" baseline="-25000" dirty="0"/>
          </a:p>
          <a:p>
            <a:r>
              <a:rPr lang="it-IT" dirty="0"/>
              <a:t>Microfluidica e dispositivi LOC (Lab-On-a-Chip);</a:t>
            </a:r>
          </a:p>
          <a:p>
            <a:r>
              <a:rPr lang="it-IT" dirty="0"/>
              <a:t>Dispositivi di trasferimento di massa e calore, reattori chimici e bioreattori;</a:t>
            </a:r>
          </a:p>
          <a:p>
            <a:r>
              <a:rPr lang="it-IT" dirty="0"/>
              <a:t>Geofisica e geotermia;</a:t>
            </a:r>
          </a:p>
          <a:p>
            <a:r>
              <a:rPr lang="it-IT" dirty="0"/>
              <a:t>Bioingegneria.</a:t>
            </a:r>
          </a:p>
        </p:txBody>
      </p:sp>
    </p:spTree>
    <p:extLst>
      <p:ext uri="{BB962C8B-B14F-4D97-AF65-F5344CB8AC3E}">
        <p14:creationId xmlns:p14="http://schemas.microsoft.com/office/powerpoint/2010/main" val="1931726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930555F-871C-0B23-3C2B-69B9D2BD3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0040"/>
            <a:ext cx="6692827" cy="38926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Apparato sperimentale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E4EFE91-F54F-84B6-B57F-10E47D273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100316" y="1267079"/>
            <a:ext cx="5449824" cy="40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21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FB1C44-5C10-4A5E-F1BF-FCFD5D11C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91081C9-BE86-EB3C-3C16-E49E683292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5906" y="0"/>
            <a:ext cx="1500188" cy="6858000"/>
          </a:xfrm>
          <a:prstGeom prst="rect">
            <a:avLst/>
          </a:prstGeom>
        </p:spPr>
      </p:pic>
      <p:pic>
        <p:nvPicPr>
          <p:cNvPr id="3" name="IMG_5023 3.MOV">
            <a:hlinkClick r:id="" action="ppaction://media"/>
            <a:extLst>
              <a:ext uri="{FF2B5EF4-FFF2-40B4-BE49-F238E27FC236}">
                <a16:creationId xmlns:a16="http://schemas.microsoft.com/office/drawing/2014/main" id="{A8A8801C-910C-0BBB-89E8-C34AFBE827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70135" y="0"/>
            <a:ext cx="1774825" cy="6858000"/>
          </a:xfrm>
          <a:prstGeom prst="rect">
            <a:avLst/>
          </a:prstGeom>
        </p:spPr>
      </p:pic>
      <p:pic>
        <p:nvPicPr>
          <p:cNvPr id="4" name="Senza nome_BC9993B2-FE89-4462-80D7-759B151A7DB9.mp4">
            <a:hlinkClick r:id="" action="ppaction://media"/>
            <a:extLst>
              <a:ext uri="{FF2B5EF4-FFF2-40B4-BE49-F238E27FC236}">
                <a16:creationId xmlns:a16="http://schemas.microsoft.com/office/drawing/2014/main" id="{E6D7986F-B11B-EC4A-A6F4-10FE3C29594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42328" y="0"/>
            <a:ext cx="1379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6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6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7DBAC1-DDAC-19A7-38A9-23CD7FD96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Diametro delle bolle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030D0E3-65A8-0531-20EF-FD19DBE57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569" y="1398335"/>
            <a:ext cx="2586691" cy="532443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90AB4912-C8E3-4EB0-7561-A18ADCBDC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42" y="1460798"/>
            <a:ext cx="2586691" cy="5261967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662C35F9-0814-A8F7-7586-3140AAEDA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7486" y="1744387"/>
            <a:ext cx="3357029" cy="463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165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9B93C1C-7C78-1EAE-CFE8-CE11685FD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1226" y="2785290"/>
            <a:ext cx="6474464" cy="40206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B5032F3-1CE5-BB61-F6E2-67D24C0CA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5" y="28957"/>
            <a:ext cx="5717534" cy="355931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FEF13E-3C87-21F5-1E32-9D8BD0EBDC43}"/>
              </a:ext>
            </a:extLst>
          </p:cNvPr>
          <p:cNvSpPr txBox="1"/>
          <p:nvPr/>
        </p:nvSpPr>
        <p:spPr>
          <a:xfrm>
            <a:off x="5717535" y="493387"/>
            <a:ext cx="5550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Andamento del diametro in funzione del numero di Reynolds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EA47670-DEC1-7807-D8D7-BACCA146EF86}"/>
              </a:ext>
            </a:extLst>
          </p:cNvPr>
          <p:cNvSpPr txBox="1"/>
          <p:nvPr/>
        </p:nvSpPr>
        <p:spPr>
          <a:xfrm>
            <a:off x="186437" y="5886691"/>
            <a:ext cx="60995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/>
              <a:t>Andamento del diametro in funzione del numero di Archimede</a:t>
            </a:r>
          </a:p>
        </p:txBody>
      </p:sp>
    </p:spTree>
    <p:extLst>
      <p:ext uri="{BB962C8B-B14F-4D97-AF65-F5344CB8AC3E}">
        <p14:creationId xmlns:p14="http://schemas.microsoft.com/office/powerpoint/2010/main" val="1673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527134-EB17-24D9-E2DA-3B5307198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3356"/>
            <a:ext cx="10515600" cy="1325563"/>
          </a:xfrm>
        </p:spPr>
        <p:txBody>
          <a:bodyPr/>
          <a:lstStyle/>
          <a:p>
            <a:r>
              <a:rPr lang="it-IT" dirty="0"/>
              <a:t>Distanza tra le bolle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B87CB66-66CB-39B7-BE8F-5D2643E50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96" y="3112075"/>
            <a:ext cx="6096000" cy="367196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321F132-174C-D280-7B5A-DDF6563EF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2604" y="73961"/>
            <a:ext cx="6096000" cy="370470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0EE2E99-0D49-3C87-0FF3-A5697366CFD1}"/>
              </a:ext>
            </a:extLst>
          </p:cNvPr>
          <p:cNvSpPr txBox="1"/>
          <p:nvPr/>
        </p:nvSpPr>
        <p:spPr>
          <a:xfrm>
            <a:off x="6272025" y="4237188"/>
            <a:ext cx="5743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Andamento della frequenza di uscita delle bolle normalizzata con lo spessore delle celle e la velocità di risalita (sopra).</a:t>
            </a:r>
          </a:p>
          <a:p>
            <a:endParaRPr lang="it-IT" sz="1600" dirty="0"/>
          </a:p>
          <a:p>
            <a:endParaRPr lang="it-IT" sz="1600" dirty="0"/>
          </a:p>
          <a:p>
            <a:r>
              <a:rPr lang="it-IT" sz="1600" dirty="0"/>
              <a:t>Andamento della distanza tra le bolle normalizzato  con lo spessore delle celle (a sinistra).</a:t>
            </a:r>
          </a:p>
        </p:txBody>
      </p:sp>
    </p:spTree>
    <p:extLst>
      <p:ext uri="{BB962C8B-B14F-4D97-AF65-F5344CB8AC3E}">
        <p14:creationId xmlns:p14="http://schemas.microsoft.com/office/powerpoint/2010/main" val="68369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2AC91A-40F3-C6C0-77A9-6C86A0475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42" y="929902"/>
            <a:ext cx="6087035" cy="1325563"/>
          </a:xfrm>
        </p:spPr>
        <p:txBody>
          <a:bodyPr/>
          <a:lstStyle/>
          <a:p>
            <a:r>
              <a:rPr lang="it-IT" dirty="0"/>
              <a:t>Frequenza di oscillazione e di deformazione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15C7DB6-D1E0-C8CA-F342-3159567EF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4" y="2972474"/>
            <a:ext cx="6069106" cy="377468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F63DBF1-17D3-5878-90F9-E0F91B45D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636" y="110839"/>
            <a:ext cx="6115364" cy="377468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55F3964-D0D3-6D5B-DBB9-A2801F0B9A47}"/>
              </a:ext>
            </a:extLst>
          </p:cNvPr>
          <p:cNvSpPr txBox="1"/>
          <p:nvPr/>
        </p:nvSpPr>
        <p:spPr>
          <a:xfrm>
            <a:off x="6633163" y="4555155"/>
            <a:ext cx="5002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A sinistra, l’andamento della frequenza naturale di deformazione delle bolle; sopra, la frequenza di oscillazione dei treni di bolle. </a:t>
            </a:r>
          </a:p>
        </p:txBody>
      </p:sp>
    </p:spTree>
    <p:extLst>
      <p:ext uri="{BB962C8B-B14F-4D97-AF65-F5344CB8AC3E}">
        <p14:creationId xmlns:p14="http://schemas.microsoft.com/office/powerpoint/2010/main" val="1631158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303</Words>
  <Application>Microsoft Macintosh PowerPoint</Application>
  <PresentationFormat>Widescreen</PresentationFormat>
  <Paragraphs>33</Paragraphs>
  <Slides>12</Slides>
  <Notes>3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Tema di Office</vt:lpstr>
      <vt:lpstr>Analisi del comportamento di treni di bolle in una cella di Hele-Shaw</vt:lpstr>
      <vt:lpstr>La cella di Hele-Shaw</vt:lpstr>
      <vt:lpstr>Applicazioni</vt:lpstr>
      <vt:lpstr>Apparato sperimentale</vt:lpstr>
      <vt:lpstr>Presentazione standard di PowerPoint</vt:lpstr>
      <vt:lpstr>Diametro delle bolle</vt:lpstr>
      <vt:lpstr>Presentazione standard di PowerPoint</vt:lpstr>
      <vt:lpstr>Distanza tra le bolle</vt:lpstr>
      <vt:lpstr>Frequenza di oscillazione e di deformazione</vt:lpstr>
      <vt:lpstr>Presentazione standard di PowerPoint</vt:lpstr>
      <vt:lpstr>Conclusione</vt:lpstr>
      <vt:lpstr>Prospettive scientifiche future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Federico  Luigi Zanella</dc:creator>
  <cp:lastModifiedBy>Federico  Luigi Zanella</cp:lastModifiedBy>
  <cp:revision>9</cp:revision>
  <dcterms:created xsi:type="dcterms:W3CDTF">2026-07-13T21:16:48Z</dcterms:created>
  <dcterms:modified xsi:type="dcterms:W3CDTF">2026-07-29T13:42:31Z</dcterms:modified>
</cp:coreProperties>
</file>