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4" r:id="rId3"/>
    <p:sldId id="258" r:id="rId4"/>
    <p:sldId id="270" r:id="rId5"/>
    <p:sldId id="271" r:id="rId6"/>
    <p:sldId id="272" r:id="rId7"/>
    <p:sldId id="259" r:id="rId8"/>
    <p:sldId id="260" r:id="rId9"/>
    <p:sldId id="273" r:id="rId10"/>
    <p:sldId id="274" r:id="rId11"/>
    <p:sldId id="261" r:id="rId12"/>
    <p:sldId id="265" r:id="rId13"/>
    <p:sldId id="262" r:id="rId14"/>
    <p:sldId id="266" r:id="rId15"/>
    <p:sldId id="267" r:id="rId16"/>
    <p:sldId id="269" r:id="rId17"/>
    <p:sldId id="268"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C100ED-BA10-4F53-A196-15821A87DB7E}" v="107" dt="2025-09-16T10:37:24.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7FCC0-8756-4383-A5A4-F4ECC079BEC9}" type="datetimeFigureOut">
              <a:rPr lang="it-IT" smtClean="0"/>
              <a:t>06/10/2025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7EC3C-7C85-4207-B1CA-C307645EFC73}" type="slidenum">
              <a:rPr lang="it-IT" smtClean="0"/>
              <a:t>‹N›</a:t>
            </a:fld>
            <a:endParaRPr lang="it-IT"/>
          </a:p>
        </p:txBody>
      </p:sp>
    </p:spTree>
    <p:extLst>
      <p:ext uri="{BB962C8B-B14F-4D97-AF65-F5344CB8AC3E}">
        <p14:creationId xmlns:p14="http://schemas.microsoft.com/office/powerpoint/2010/main" val="415114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37EC3C-7C85-4207-B1CA-C307645EFC73}" type="slidenum">
              <a:rPr lang="it-IT" smtClean="0"/>
              <a:t>3</a:t>
            </a:fld>
            <a:endParaRPr lang="it-IT"/>
          </a:p>
        </p:txBody>
      </p:sp>
    </p:spTree>
    <p:extLst>
      <p:ext uri="{BB962C8B-B14F-4D97-AF65-F5344CB8AC3E}">
        <p14:creationId xmlns:p14="http://schemas.microsoft.com/office/powerpoint/2010/main" val="1181727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CFF31-3551-519B-D44A-BBAA815DC9F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1FA769A-EA27-1359-B77A-F6499EE3F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FF6F214-D2D2-BCE0-EA73-C8806E8F3DB5}"/>
              </a:ext>
            </a:extLst>
          </p:cNvPr>
          <p:cNvSpPr>
            <a:spLocks noGrp="1"/>
          </p:cNvSpPr>
          <p:nvPr>
            <p:ph type="dt" sz="half" idx="10"/>
          </p:nvPr>
        </p:nvSpPr>
        <p:spPr/>
        <p:txBody>
          <a:bodyPr/>
          <a:lstStyle/>
          <a:p>
            <a:fld id="{935D2BBC-FE8D-4B88-A5D9-913D990C6B55}" type="datetimeFigureOut">
              <a:rPr lang="it-IT" smtClean="0"/>
              <a:t>06/10/2025</a:t>
            </a:fld>
            <a:endParaRPr lang="it-IT"/>
          </a:p>
        </p:txBody>
      </p:sp>
      <p:sp>
        <p:nvSpPr>
          <p:cNvPr id="5" name="Segnaposto piè di pagina 4">
            <a:extLst>
              <a:ext uri="{FF2B5EF4-FFF2-40B4-BE49-F238E27FC236}">
                <a16:creationId xmlns:a16="http://schemas.microsoft.com/office/drawing/2014/main" id="{CDEF9FCB-6E7E-9846-927D-3A8FE203F0F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283C3DC-B5B6-D459-D2B6-BC8B5BC27791}"/>
              </a:ext>
            </a:extLst>
          </p:cNvPr>
          <p:cNvSpPr>
            <a:spLocks noGrp="1"/>
          </p:cNvSpPr>
          <p:nvPr>
            <p:ph type="sldNum" sz="quarter" idx="12"/>
          </p:nvPr>
        </p:nvSpPr>
        <p:spPr/>
        <p:txBody>
          <a:bodyPr/>
          <a:lstStyle/>
          <a:p>
            <a:fld id="{66F11CD9-BB34-4BEF-B7F2-70BCFAAB5FD5}" type="slidenum">
              <a:rPr lang="it-IT" smtClean="0"/>
              <a:t>‹N›</a:t>
            </a:fld>
            <a:endParaRPr lang="it-IT"/>
          </a:p>
        </p:txBody>
      </p:sp>
    </p:spTree>
    <p:extLst>
      <p:ext uri="{BB962C8B-B14F-4D97-AF65-F5344CB8AC3E}">
        <p14:creationId xmlns:p14="http://schemas.microsoft.com/office/powerpoint/2010/main" val="3389577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1266E7-AD47-4A02-F49C-539B649B06C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3D5C969-55BE-6210-EA8B-052EB258D13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BD28D5-8D57-E1E9-4D20-BB201A4E00FF}"/>
              </a:ext>
            </a:extLst>
          </p:cNvPr>
          <p:cNvSpPr>
            <a:spLocks noGrp="1"/>
          </p:cNvSpPr>
          <p:nvPr>
            <p:ph type="dt" sz="half" idx="10"/>
          </p:nvPr>
        </p:nvSpPr>
        <p:spPr/>
        <p:txBody>
          <a:bodyPr/>
          <a:lstStyle/>
          <a:p>
            <a:fld id="{935D2BBC-FE8D-4B88-A5D9-913D990C6B55}" type="datetimeFigureOut">
              <a:rPr lang="it-IT" smtClean="0"/>
              <a:t>06/10/2025</a:t>
            </a:fld>
            <a:endParaRPr lang="it-IT"/>
          </a:p>
        </p:txBody>
      </p:sp>
      <p:sp>
        <p:nvSpPr>
          <p:cNvPr id="5" name="Segnaposto piè di pagina 4">
            <a:extLst>
              <a:ext uri="{FF2B5EF4-FFF2-40B4-BE49-F238E27FC236}">
                <a16:creationId xmlns:a16="http://schemas.microsoft.com/office/drawing/2014/main" id="{E88DA52D-D283-F18C-DD78-C1B3A4C964F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80687F-E12C-BC3D-40F2-E530EC0CA23D}"/>
              </a:ext>
            </a:extLst>
          </p:cNvPr>
          <p:cNvSpPr>
            <a:spLocks noGrp="1"/>
          </p:cNvSpPr>
          <p:nvPr>
            <p:ph type="sldNum" sz="quarter" idx="12"/>
          </p:nvPr>
        </p:nvSpPr>
        <p:spPr/>
        <p:txBody>
          <a:bodyPr/>
          <a:lstStyle/>
          <a:p>
            <a:fld id="{66F11CD9-BB34-4BEF-B7F2-70BCFAAB5FD5}" type="slidenum">
              <a:rPr lang="it-IT" smtClean="0"/>
              <a:t>‹N›</a:t>
            </a:fld>
            <a:endParaRPr lang="it-IT"/>
          </a:p>
        </p:txBody>
      </p:sp>
    </p:spTree>
    <p:extLst>
      <p:ext uri="{BB962C8B-B14F-4D97-AF65-F5344CB8AC3E}">
        <p14:creationId xmlns:p14="http://schemas.microsoft.com/office/powerpoint/2010/main" val="423754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5495F86-6117-1562-AECB-A9B8FECD86F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4E7EE86-A5FB-5707-0022-C59297AE879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63C7A29-F56A-B029-6757-FEEB2DE71BF9}"/>
              </a:ext>
            </a:extLst>
          </p:cNvPr>
          <p:cNvSpPr>
            <a:spLocks noGrp="1"/>
          </p:cNvSpPr>
          <p:nvPr>
            <p:ph type="dt" sz="half" idx="10"/>
          </p:nvPr>
        </p:nvSpPr>
        <p:spPr/>
        <p:txBody>
          <a:bodyPr/>
          <a:lstStyle/>
          <a:p>
            <a:fld id="{935D2BBC-FE8D-4B88-A5D9-913D990C6B55}" type="datetimeFigureOut">
              <a:rPr lang="it-IT" smtClean="0"/>
              <a:t>06/10/2025</a:t>
            </a:fld>
            <a:endParaRPr lang="it-IT"/>
          </a:p>
        </p:txBody>
      </p:sp>
      <p:sp>
        <p:nvSpPr>
          <p:cNvPr id="5" name="Segnaposto piè di pagina 4">
            <a:extLst>
              <a:ext uri="{FF2B5EF4-FFF2-40B4-BE49-F238E27FC236}">
                <a16:creationId xmlns:a16="http://schemas.microsoft.com/office/drawing/2014/main" id="{5EC1ED2B-670B-C1D4-5887-E4717CB84E6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7FDA3D-3FA4-A810-D8D5-CCF7BA14B13B}"/>
              </a:ext>
            </a:extLst>
          </p:cNvPr>
          <p:cNvSpPr>
            <a:spLocks noGrp="1"/>
          </p:cNvSpPr>
          <p:nvPr>
            <p:ph type="sldNum" sz="quarter" idx="12"/>
          </p:nvPr>
        </p:nvSpPr>
        <p:spPr/>
        <p:txBody>
          <a:bodyPr/>
          <a:lstStyle/>
          <a:p>
            <a:fld id="{66F11CD9-BB34-4BEF-B7F2-70BCFAAB5FD5}" type="slidenum">
              <a:rPr lang="it-IT" smtClean="0"/>
              <a:t>‹N›</a:t>
            </a:fld>
            <a:endParaRPr lang="it-IT"/>
          </a:p>
        </p:txBody>
      </p:sp>
    </p:spTree>
    <p:extLst>
      <p:ext uri="{BB962C8B-B14F-4D97-AF65-F5344CB8AC3E}">
        <p14:creationId xmlns:p14="http://schemas.microsoft.com/office/powerpoint/2010/main" val="260354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A17BE0-1EF9-79B3-AA4C-026F57330F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E8F6AD-35B7-3769-564F-8B58567DE3E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12F1F19-07DD-9E6D-BDC9-94FFB44528CF}"/>
              </a:ext>
            </a:extLst>
          </p:cNvPr>
          <p:cNvSpPr>
            <a:spLocks noGrp="1"/>
          </p:cNvSpPr>
          <p:nvPr>
            <p:ph type="dt" sz="half" idx="10"/>
          </p:nvPr>
        </p:nvSpPr>
        <p:spPr/>
        <p:txBody>
          <a:bodyPr/>
          <a:lstStyle/>
          <a:p>
            <a:fld id="{935D2BBC-FE8D-4B88-A5D9-913D990C6B55}" type="datetimeFigureOut">
              <a:rPr lang="it-IT" smtClean="0"/>
              <a:t>06/10/2025</a:t>
            </a:fld>
            <a:endParaRPr lang="it-IT"/>
          </a:p>
        </p:txBody>
      </p:sp>
      <p:sp>
        <p:nvSpPr>
          <p:cNvPr id="5" name="Segnaposto piè di pagina 4">
            <a:extLst>
              <a:ext uri="{FF2B5EF4-FFF2-40B4-BE49-F238E27FC236}">
                <a16:creationId xmlns:a16="http://schemas.microsoft.com/office/drawing/2014/main" id="{E26A2DFB-801B-838F-E2C3-450BD8C3D3E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BAD4BE3-E9D0-9AEB-7804-AF72811B5D2E}"/>
              </a:ext>
            </a:extLst>
          </p:cNvPr>
          <p:cNvSpPr>
            <a:spLocks noGrp="1"/>
          </p:cNvSpPr>
          <p:nvPr>
            <p:ph type="sldNum" sz="quarter" idx="12"/>
          </p:nvPr>
        </p:nvSpPr>
        <p:spPr/>
        <p:txBody>
          <a:bodyPr/>
          <a:lstStyle/>
          <a:p>
            <a:fld id="{66F11CD9-BB34-4BEF-B7F2-70BCFAAB5FD5}" type="slidenum">
              <a:rPr lang="it-IT" smtClean="0"/>
              <a:t>‹N›</a:t>
            </a:fld>
            <a:endParaRPr lang="it-IT"/>
          </a:p>
        </p:txBody>
      </p:sp>
    </p:spTree>
    <p:extLst>
      <p:ext uri="{BB962C8B-B14F-4D97-AF65-F5344CB8AC3E}">
        <p14:creationId xmlns:p14="http://schemas.microsoft.com/office/powerpoint/2010/main" val="237347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239AD9-CF83-33E5-7AE0-E368599CB76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3A16D7C-0ADB-DDF5-892C-6D616377D4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D238BB5-2CBD-8FDE-C829-B6B57D43134F}"/>
              </a:ext>
            </a:extLst>
          </p:cNvPr>
          <p:cNvSpPr>
            <a:spLocks noGrp="1"/>
          </p:cNvSpPr>
          <p:nvPr>
            <p:ph type="dt" sz="half" idx="10"/>
          </p:nvPr>
        </p:nvSpPr>
        <p:spPr/>
        <p:txBody>
          <a:bodyPr/>
          <a:lstStyle/>
          <a:p>
            <a:fld id="{935D2BBC-FE8D-4B88-A5D9-913D990C6B55}" type="datetimeFigureOut">
              <a:rPr lang="it-IT" smtClean="0"/>
              <a:t>06/10/2025</a:t>
            </a:fld>
            <a:endParaRPr lang="it-IT"/>
          </a:p>
        </p:txBody>
      </p:sp>
      <p:sp>
        <p:nvSpPr>
          <p:cNvPr id="5" name="Segnaposto piè di pagina 4">
            <a:extLst>
              <a:ext uri="{FF2B5EF4-FFF2-40B4-BE49-F238E27FC236}">
                <a16:creationId xmlns:a16="http://schemas.microsoft.com/office/drawing/2014/main" id="{F8142E10-E11D-2903-E421-85CD79C1E1D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9E15002-93B5-369A-5BBC-03C2795C2770}"/>
              </a:ext>
            </a:extLst>
          </p:cNvPr>
          <p:cNvSpPr>
            <a:spLocks noGrp="1"/>
          </p:cNvSpPr>
          <p:nvPr>
            <p:ph type="sldNum" sz="quarter" idx="12"/>
          </p:nvPr>
        </p:nvSpPr>
        <p:spPr/>
        <p:txBody>
          <a:bodyPr/>
          <a:lstStyle/>
          <a:p>
            <a:fld id="{66F11CD9-BB34-4BEF-B7F2-70BCFAAB5FD5}" type="slidenum">
              <a:rPr lang="it-IT" smtClean="0"/>
              <a:t>‹N›</a:t>
            </a:fld>
            <a:endParaRPr lang="it-IT"/>
          </a:p>
        </p:txBody>
      </p:sp>
    </p:spTree>
    <p:extLst>
      <p:ext uri="{BB962C8B-B14F-4D97-AF65-F5344CB8AC3E}">
        <p14:creationId xmlns:p14="http://schemas.microsoft.com/office/powerpoint/2010/main" val="347393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238699-7A84-FB4C-CF57-351A4E39EAB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C48C94A-A2B5-C7E0-ABEF-4124BC16DF8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22261EF-9501-5D41-4B1E-7ACAD81CECB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9E0ED18-DCBF-8F06-CE18-BBCD0F9774FC}"/>
              </a:ext>
            </a:extLst>
          </p:cNvPr>
          <p:cNvSpPr>
            <a:spLocks noGrp="1"/>
          </p:cNvSpPr>
          <p:nvPr>
            <p:ph type="dt" sz="half" idx="10"/>
          </p:nvPr>
        </p:nvSpPr>
        <p:spPr/>
        <p:txBody>
          <a:bodyPr/>
          <a:lstStyle/>
          <a:p>
            <a:fld id="{935D2BBC-FE8D-4B88-A5D9-913D990C6B55}" type="datetimeFigureOut">
              <a:rPr lang="it-IT" smtClean="0"/>
              <a:t>06/10/2025</a:t>
            </a:fld>
            <a:endParaRPr lang="it-IT"/>
          </a:p>
        </p:txBody>
      </p:sp>
      <p:sp>
        <p:nvSpPr>
          <p:cNvPr id="6" name="Segnaposto piè di pagina 5">
            <a:extLst>
              <a:ext uri="{FF2B5EF4-FFF2-40B4-BE49-F238E27FC236}">
                <a16:creationId xmlns:a16="http://schemas.microsoft.com/office/drawing/2014/main" id="{24706A56-248D-5CD9-FA0F-CD7E00FF41F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B24BC74-84D8-2784-279A-C97E25DB911A}"/>
              </a:ext>
            </a:extLst>
          </p:cNvPr>
          <p:cNvSpPr>
            <a:spLocks noGrp="1"/>
          </p:cNvSpPr>
          <p:nvPr>
            <p:ph type="sldNum" sz="quarter" idx="12"/>
          </p:nvPr>
        </p:nvSpPr>
        <p:spPr/>
        <p:txBody>
          <a:bodyPr/>
          <a:lstStyle/>
          <a:p>
            <a:fld id="{66F11CD9-BB34-4BEF-B7F2-70BCFAAB5FD5}" type="slidenum">
              <a:rPr lang="it-IT" smtClean="0"/>
              <a:t>‹N›</a:t>
            </a:fld>
            <a:endParaRPr lang="it-IT"/>
          </a:p>
        </p:txBody>
      </p:sp>
    </p:spTree>
    <p:extLst>
      <p:ext uri="{BB962C8B-B14F-4D97-AF65-F5344CB8AC3E}">
        <p14:creationId xmlns:p14="http://schemas.microsoft.com/office/powerpoint/2010/main" val="401984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D8E6D1-F3C3-E9B8-ED11-812D47351E9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0322D0F-F330-22BE-C401-C20950D8C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D18C86B-8626-EFD3-C18C-F51BBF25E51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C99A0DE-55E3-978F-2BB6-6666F1DE6B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93EEC0C-3E34-4518-2A25-61ADA6CF39C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46B8BDA-1574-25EB-1E80-3768A7D650CB}"/>
              </a:ext>
            </a:extLst>
          </p:cNvPr>
          <p:cNvSpPr>
            <a:spLocks noGrp="1"/>
          </p:cNvSpPr>
          <p:nvPr>
            <p:ph type="dt" sz="half" idx="10"/>
          </p:nvPr>
        </p:nvSpPr>
        <p:spPr/>
        <p:txBody>
          <a:bodyPr/>
          <a:lstStyle/>
          <a:p>
            <a:fld id="{935D2BBC-FE8D-4B88-A5D9-913D990C6B55}" type="datetimeFigureOut">
              <a:rPr lang="it-IT" smtClean="0"/>
              <a:t>06/10/2025</a:t>
            </a:fld>
            <a:endParaRPr lang="it-IT"/>
          </a:p>
        </p:txBody>
      </p:sp>
      <p:sp>
        <p:nvSpPr>
          <p:cNvPr id="8" name="Segnaposto piè di pagina 7">
            <a:extLst>
              <a:ext uri="{FF2B5EF4-FFF2-40B4-BE49-F238E27FC236}">
                <a16:creationId xmlns:a16="http://schemas.microsoft.com/office/drawing/2014/main" id="{D2C498DA-9752-E687-478E-D46952B53AB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4CC9BAA-492D-C65C-F4D9-D11D062FC941}"/>
              </a:ext>
            </a:extLst>
          </p:cNvPr>
          <p:cNvSpPr>
            <a:spLocks noGrp="1"/>
          </p:cNvSpPr>
          <p:nvPr>
            <p:ph type="sldNum" sz="quarter" idx="12"/>
          </p:nvPr>
        </p:nvSpPr>
        <p:spPr/>
        <p:txBody>
          <a:bodyPr/>
          <a:lstStyle/>
          <a:p>
            <a:fld id="{66F11CD9-BB34-4BEF-B7F2-70BCFAAB5FD5}" type="slidenum">
              <a:rPr lang="it-IT" smtClean="0"/>
              <a:t>‹N›</a:t>
            </a:fld>
            <a:endParaRPr lang="it-IT"/>
          </a:p>
        </p:txBody>
      </p:sp>
    </p:spTree>
    <p:extLst>
      <p:ext uri="{BB962C8B-B14F-4D97-AF65-F5344CB8AC3E}">
        <p14:creationId xmlns:p14="http://schemas.microsoft.com/office/powerpoint/2010/main" val="311013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ABF715-86FB-E22E-F49B-A796DBF33A6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286ABD8-ADBF-E138-EDF4-28732BF75F01}"/>
              </a:ext>
            </a:extLst>
          </p:cNvPr>
          <p:cNvSpPr>
            <a:spLocks noGrp="1"/>
          </p:cNvSpPr>
          <p:nvPr>
            <p:ph type="dt" sz="half" idx="10"/>
          </p:nvPr>
        </p:nvSpPr>
        <p:spPr/>
        <p:txBody>
          <a:bodyPr/>
          <a:lstStyle/>
          <a:p>
            <a:fld id="{935D2BBC-FE8D-4B88-A5D9-913D990C6B55}" type="datetimeFigureOut">
              <a:rPr lang="it-IT" smtClean="0"/>
              <a:t>06/10/2025</a:t>
            </a:fld>
            <a:endParaRPr lang="it-IT"/>
          </a:p>
        </p:txBody>
      </p:sp>
      <p:sp>
        <p:nvSpPr>
          <p:cNvPr id="4" name="Segnaposto piè di pagina 3">
            <a:extLst>
              <a:ext uri="{FF2B5EF4-FFF2-40B4-BE49-F238E27FC236}">
                <a16:creationId xmlns:a16="http://schemas.microsoft.com/office/drawing/2014/main" id="{06E71504-5988-E9DB-8D29-635C5F11C6E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7D03AE4-317D-AB97-EAF6-33223200CA75}"/>
              </a:ext>
            </a:extLst>
          </p:cNvPr>
          <p:cNvSpPr>
            <a:spLocks noGrp="1"/>
          </p:cNvSpPr>
          <p:nvPr>
            <p:ph type="sldNum" sz="quarter" idx="12"/>
          </p:nvPr>
        </p:nvSpPr>
        <p:spPr/>
        <p:txBody>
          <a:bodyPr/>
          <a:lstStyle/>
          <a:p>
            <a:fld id="{66F11CD9-BB34-4BEF-B7F2-70BCFAAB5FD5}" type="slidenum">
              <a:rPr lang="it-IT" smtClean="0"/>
              <a:t>‹N›</a:t>
            </a:fld>
            <a:endParaRPr lang="it-IT"/>
          </a:p>
        </p:txBody>
      </p:sp>
    </p:spTree>
    <p:extLst>
      <p:ext uri="{BB962C8B-B14F-4D97-AF65-F5344CB8AC3E}">
        <p14:creationId xmlns:p14="http://schemas.microsoft.com/office/powerpoint/2010/main" val="379083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ECCA7EC-8BBE-3DEE-E7CC-64F05182570F}"/>
              </a:ext>
            </a:extLst>
          </p:cNvPr>
          <p:cNvSpPr>
            <a:spLocks noGrp="1"/>
          </p:cNvSpPr>
          <p:nvPr>
            <p:ph type="dt" sz="half" idx="10"/>
          </p:nvPr>
        </p:nvSpPr>
        <p:spPr/>
        <p:txBody>
          <a:bodyPr/>
          <a:lstStyle/>
          <a:p>
            <a:fld id="{935D2BBC-FE8D-4B88-A5D9-913D990C6B55}" type="datetimeFigureOut">
              <a:rPr lang="it-IT" smtClean="0"/>
              <a:t>06/10/2025</a:t>
            </a:fld>
            <a:endParaRPr lang="it-IT"/>
          </a:p>
        </p:txBody>
      </p:sp>
      <p:sp>
        <p:nvSpPr>
          <p:cNvPr id="3" name="Segnaposto piè di pagina 2">
            <a:extLst>
              <a:ext uri="{FF2B5EF4-FFF2-40B4-BE49-F238E27FC236}">
                <a16:creationId xmlns:a16="http://schemas.microsoft.com/office/drawing/2014/main" id="{29D81A2D-68B8-4159-F027-8262DC83A5E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FFEC2D7-14AB-8189-D2C4-E6C1EB6208A2}"/>
              </a:ext>
            </a:extLst>
          </p:cNvPr>
          <p:cNvSpPr>
            <a:spLocks noGrp="1"/>
          </p:cNvSpPr>
          <p:nvPr>
            <p:ph type="sldNum" sz="quarter" idx="12"/>
          </p:nvPr>
        </p:nvSpPr>
        <p:spPr/>
        <p:txBody>
          <a:bodyPr/>
          <a:lstStyle/>
          <a:p>
            <a:fld id="{66F11CD9-BB34-4BEF-B7F2-70BCFAAB5FD5}" type="slidenum">
              <a:rPr lang="it-IT" smtClean="0"/>
              <a:t>‹N›</a:t>
            </a:fld>
            <a:endParaRPr lang="it-IT"/>
          </a:p>
        </p:txBody>
      </p:sp>
    </p:spTree>
    <p:extLst>
      <p:ext uri="{BB962C8B-B14F-4D97-AF65-F5344CB8AC3E}">
        <p14:creationId xmlns:p14="http://schemas.microsoft.com/office/powerpoint/2010/main" val="97171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A9E343-BC03-096F-862B-529C4D41B5A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66F65D-8E9E-8929-B7D4-B95C7D7C0A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7CEBAB4-76F2-7D2C-20BB-77F94005B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375362B-2ECE-E0DE-7E93-C68012AA842D}"/>
              </a:ext>
            </a:extLst>
          </p:cNvPr>
          <p:cNvSpPr>
            <a:spLocks noGrp="1"/>
          </p:cNvSpPr>
          <p:nvPr>
            <p:ph type="dt" sz="half" idx="10"/>
          </p:nvPr>
        </p:nvSpPr>
        <p:spPr/>
        <p:txBody>
          <a:bodyPr/>
          <a:lstStyle/>
          <a:p>
            <a:fld id="{935D2BBC-FE8D-4B88-A5D9-913D990C6B55}" type="datetimeFigureOut">
              <a:rPr lang="it-IT" smtClean="0"/>
              <a:t>06/10/2025</a:t>
            </a:fld>
            <a:endParaRPr lang="it-IT"/>
          </a:p>
        </p:txBody>
      </p:sp>
      <p:sp>
        <p:nvSpPr>
          <p:cNvPr id="6" name="Segnaposto piè di pagina 5">
            <a:extLst>
              <a:ext uri="{FF2B5EF4-FFF2-40B4-BE49-F238E27FC236}">
                <a16:creationId xmlns:a16="http://schemas.microsoft.com/office/drawing/2014/main" id="{6D16A8E2-62A4-E014-465F-1F00EE51037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7D9252A-3151-0E5E-F8A6-6E6C0950EF69}"/>
              </a:ext>
            </a:extLst>
          </p:cNvPr>
          <p:cNvSpPr>
            <a:spLocks noGrp="1"/>
          </p:cNvSpPr>
          <p:nvPr>
            <p:ph type="sldNum" sz="quarter" idx="12"/>
          </p:nvPr>
        </p:nvSpPr>
        <p:spPr/>
        <p:txBody>
          <a:bodyPr/>
          <a:lstStyle/>
          <a:p>
            <a:fld id="{66F11CD9-BB34-4BEF-B7F2-70BCFAAB5FD5}" type="slidenum">
              <a:rPr lang="it-IT" smtClean="0"/>
              <a:t>‹N›</a:t>
            </a:fld>
            <a:endParaRPr lang="it-IT"/>
          </a:p>
        </p:txBody>
      </p:sp>
    </p:spTree>
    <p:extLst>
      <p:ext uri="{BB962C8B-B14F-4D97-AF65-F5344CB8AC3E}">
        <p14:creationId xmlns:p14="http://schemas.microsoft.com/office/powerpoint/2010/main" val="257245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9DB5CB-4050-25AB-2CAE-AC293E227FE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EFD3AD3-D277-145F-B003-2C717912BF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F6EFB91-43D5-4110-B298-4932BAEC1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3A211F8-EEE4-C59F-73C7-08153A166932}"/>
              </a:ext>
            </a:extLst>
          </p:cNvPr>
          <p:cNvSpPr>
            <a:spLocks noGrp="1"/>
          </p:cNvSpPr>
          <p:nvPr>
            <p:ph type="dt" sz="half" idx="10"/>
          </p:nvPr>
        </p:nvSpPr>
        <p:spPr/>
        <p:txBody>
          <a:bodyPr/>
          <a:lstStyle/>
          <a:p>
            <a:fld id="{935D2BBC-FE8D-4B88-A5D9-913D990C6B55}" type="datetimeFigureOut">
              <a:rPr lang="it-IT" smtClean="0"/>
              <a:t>06/10/2025</a:t>
            </a:fld>
            <a:endParaRPr lang="it-IT"/>
          </a:p>
        </p:txBody>
      </p:sp>
      <p:sp>
        <p:nvSpPr>
          <p:cNvPr id="6" name="Segnaposto piè di pagina 5">
            <a:extLst>
              <a:ext uri="{FF2B5EF4-FFF2-40B4-BE49-F238E27FC236}">
                <a16:creationId xmlns:a16="http://schemas.microsoft.com/office/drawing/2014/main" id="{CBADA12B-DAF6-25EE-760F-9BBF14ECF5B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23F6D4-7BEB-38C5-C861-205EE84391CE}"/>
              </a:ext>
            </a:extLst>
          </p:cNvPr>
          <p:cNvSpPr>
            <a:spLocks noGrp="1"/>
          </p:cNvSpPr>
          <p:nvPr>
            <p:ph type="sldNum" sz="quarter" idx="12"/>
          </p:nvPr>
        </p:nvSpPr>
        <p:spPr/>
        <p:txBody>
          <a:bodyPr/>
          <a:lstStyle/>
          <a:p>
            <a:fld id="{66F11CD9-BB34-4BEF-B7F2-70BCFAAB5FD5}" type="slidenum">
              <a:rPr lang="it-IT" smtClean="0"/>
              <a:t>‹N›</a:t>
            </a:fld>
            <a:endParaRPr lang="it-IT"/>
          </a:p>
        </p:txBody>
      </p:sp>
    </p:spTree>
    <p:extLst>
      <p:ext uri="{BB962C8B-B14F-4D97-AF65-F5344CB8AC3E}">
        <p14:creationId xmlns:p14="http://schemas.microsoft.com/office/powerpoint/2010/main" val="409905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FC6FA1D-0C70-EE86-EB52-3EDA3B075D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B60BABC-A77B-A30E-88BA-8E434A586A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237C91C-08EA-EC22-78E9-5B93A2B2C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5D2BBC-FE8D-4B88-A5D9-913D990C6B55}" type="datetimeFigureOut">
              <a:rPr lang="it-IT" smtClean="0"/>
              <a:t>06/10/2025</a:t>
            </a:fld>
            <a:endParaRPr lang="it-IT"/>
          </a:p>
        </p:txBody>
      </p:sp>
      <p:sp>
        <p:nvSpPr>
          <p:cNvPr id="5" name="Segnaposto piè di pagina 4">
            <a:extLst>
              <a:ext uri="{FF2B5EF4-FFF2-40B4-BE49-F238E27FC236}">
                <a16:creationId xmlns:a16="http://schemas.microsoft.com/office/drawing/2014/main" id="{BCC12864-613D-C87B-2043-A92B3CC11C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47AC6B8A-AD9D-25CD-0CC3-0DD76324D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F11CD9-BB34-4BEF-B7F2-70BCFAAB5FD5}" type="slidenum">
              <a:rPr lang="it-IT" smtClean="0"/>
              <a:t>‹N›</a:t>
            </a:fld>
            <a:endParaRPr lang="it-IT"/>
          </a:p>
        </p:txBody>
      </p:sp>
    </p:spTree>
    <p:extLst>
      <p:ext uri="{BB962C8B-B14F-4D97-AF65-F5344CB8AC3E}">
        <p14:creationId xmlns:p14="http://schemas.microsoft.com/office/powerpoint/2010/main" val="2060187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A8051-3AA5-E57D-7339-BAC46F78E89E}"/>
              </a:ext>
            </a:extLst>
          </p:cNvPr>
          <p:cNvSpPr>
            <a:spLocks noGrp="1"/>
          </p:cNvSpPr>
          <p:nvPr>
            <p:ph type="ctrTitle"/>
          </p:nvPr>
        </p:nvSpPr>
        <p:spPr/>
        <p:txBody>
          <a:bodyPr>
            <a:normAutofit fontScale="90000"/>
          </a:bodyPr>
          <a:lstStyle/>
          <a:p>
            <a:r>
              <a:rPr lang="it-IT" dirty="0"/>
              <a:t>Aerodinamica del veicolo: analisi CFD di profili alari a singolo elemento e a più flap</a:t>
            </a:r>
          </a:p>
        </p:txBody>
      </p:sp>
      <p:sp>
        <p:nvSpPr>
          <p:cNvPr id="3" name="Sottotitolo 2">
            <a:extLst>
              <a:ext uri="{FF2B5EF4-FFF2-40B4-BE49-F238E27FC236}">
                <a16:creationId xmlns:a16="http://schemas.microsoft.com/office/drawing/2014/main" id="{49E62911-C9B5-E638-AF53-F6C1E49DBB7C}"/>
              </a:ext>
            </a:extLst>
          </p:cNvPr>
          <p:cNvSpPr>
            <a:spLocks noGrp="1"/>
          </p:cNvSpPr>
          <p:nvPr>
            <p:ph type="subTitle" idx="1"/>
          </p:nvPr>
        </p:nvSpPr>
        <p:spPr/>
        <p:txBody>
          <a:bodyPr>
            <a:normAutofit lnSpcReduction="10000"/>
          </a:bodyPr>
          <a:lstStyle/>
          <a:p>
            <a:r>
              <a:rPr lang="it-IT" dirty="0"/>
              <a:t>Nicolò Roveri</a:t>
            </a:r>
          </a:p>
          <a:p>
            <a:pPr algn="l"/>
            <a:endParaRPr lang="it-IT" dirty="0"/>
          </a:p>
          <a:p>
            <a:pPr algn="l"/>
            <a:r>
              <a:rPr lang="it-IT" dirty="0"/>
              <a:t>Relatore Chiar.mo Prof. Alessandro Bottaro </a:t>
            </a:r>
          </a:p>
          <a:p>
            <a:pPr algn="l"/>
            <a:r>
              <a:rPr lang="it-IT" dirty="0"/>
              <a:t>Correlatore Dott. Damiano Natali</a:t>
            </a:r>
          </a:p>
        </p:txBody>
      </p:sp>
    </p:spTree>
    <p:extLst>
      <p:ext uri="{BB962C8B-B14F-4D97-AF65-F5344CB8AC3E}">
        <p14:creationId xmlns:p14="http://schemas.microsoft.com/office/powerpoint/2010/main" val="29752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6D5F8B4C-19B8-B1F1-26B3-EB355D62BED3}"/>
              </a:ext>
            </a:extLst>
          </p:cNvPr>
          <p:cNvSpPr>
            <a:spLocks noGrp="1"/>
          </p:cNvSpPr>
          <p:nvPr>
            <p:ph type="title"/>
          </p:nvPr>
        </p:nvSpPr>
        <p:spPr/>
        <p:txBody>
          <a:bodyPr/>
          <a:lstStyle/>
          <a:p>
            <a:r>
              <a:rPr lang="it-IT" dirty="0"/>
              <a:t>Generatori di vortice</a:t>
            </a:r>
          </a:p>
        </p:txBody>
      </p:sp>
      <p:pic>
        <p:nvPicPr>
          <p:cNvPr id="11" name="Segnaposto contenuto 10" descr="Immagine che contiene automobile, veicolo, aria aperta&#10;&#10;Il contenuto generato dall'IA potrebbe non essere corretto.">
            <a:extLst>
              <a:ext uri="{FF2B5EF4-FFF2-40B4-BE49-F238E27FC236}">
                <a16:creationId xmlns:a16="http://schemas.microsoft.com/office/drawing/2014/main" id="{4BF40810-FD19-F31C-D62C-178CF4D0081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0903" y="2379553"/>
            <a:ext cx="5170042" cy="3117357"/>
          </a:xfrm>
        </p:spPr>
      </p:pic>
      <p:pic>
        <p:nvPicPr>
          <p:cNvPr id="13" name="Segnaposto contenuto 12" descr="Immagine che contiene testo, veicolo, automobile, rosso&#10;&#10;Il contenuto generato dall'IA potrebbe non essere corretto.">
            <a:extLst>
              <a:ext uri="{FF2B5EF4-FFF2-40B4-BE49-F238E27FC236}">
                <a16:creationId xmlns:a16="http://schemas.microsoft.com/office/drawing/2014/main" id="{EE840A86-4C83-3DFC-B8EE-BD6A8C9A484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56154" y="2379553"/>
            <a:ext cx="5097646" cy="3190930"/>
          </a:xfrm>
        </p:spPr>
      </p:pic>
    </p:spTree>
    <p:extLst>
      <p:ext uri="{BB962C8B-B14F-4D97-AF65-F5344CB8AC3E}">
        <p14:creationId xmlns:p14="http://schemas.microsoft.com/office/powerpoint/2010/main" val="3481482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36223D-A322-301C-9C8C-282ADD6C7F98}"/>
              </a:ext>
            </a:extLst>
          </p:cNvPr>
          <p:cNvSpPr>
            <a:spLocks noGrp="1"/>
          </p:cNvSpPr>
          <p:nvPr>
            <p:ph type="title"/>
          </p:nvPr>
        </p:nvSpPr>
        <p:spPr/>
        <p:txBody>
          <a:bodyPr/>
          <a:lstStyle/>
          <a:p>
            <a:r>
              <a:rPr lang="it-IT" dirty="0"/>
              <a:t>Ali posteriori a singolo elemento e a più flap.</a:t>
            </a:r>
          </a:p>
        </p:txBody>
      </p:sp>
      <p:pic>
        <p:nvPicPr>
          <p:cNvPr id="7" name="Segnaposto contenuto 6">
            <a:extLst>
              <a:ext uri="{FF2B5EF4-FFF2-40B4-BE49-F238E27FC236}">
                <a16:creationId xmlns:a16="http://schemas.microsoft.com/office/drawing/2014/main" id="{6D3CA97D-77F1-F0EC-3BC4-D86457E1F94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53331" y="2038670"/>
            <a:ext cx="4766470" cy="3925248"/>
          </a:xfrm>
        </p:spPr>
      </p:pic>
      <p:pic>
        <p:nvPicPr>
          <p:cNvPr id="9" name="Segnaposto contenuto 8" descr="Immagine che contiene arma">
            <a:extLst>
              <a:ext uri="{FF2B5EF4-FFF2-40B4-BE49-F238E27FC236}">
                <a16:creationId xmlns:a16="http://schemas.microsoft.com/office/drawing/2014/main" id="{5FB023C8-9183-8317-2BDC-596B8C36B48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038670"/>
            <a:ext cx="5181600" cy="3925248"/>
          </a:xfrm>
        </p:spPr>
      </p:pic>
    </p:spTree>
    <p:extLst>
      <p:ext uri="{BB962C8B-B14F-4D97-AF65-F5344CB8AC3E}">
        <p14:creationId xmlns:p14="http://schemas.microsoft.com/office/powerpoint/2010/main" val="385134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206F-5867-24DE-CB26-ACC0524AD9B6}"/>
              </a:ext>
            </a:extLst>
          </p:cNvPr>
          <p:cNvSpPr>
            <a:spLocks noGrp="1"/>
          </p:cNvSpPr>
          <p:nvPr>
            <p:ph type="title"/>
          </p:nvPr>
        </p:nvSpPr>
        <p:spPr/>
        <p:txBody>
          <a:bodyPr/>
          <a:lstStyle/>
          <a:p>
            <a:r>
              <a:rPr lang="it-IT" dirty="0"/>
              <a:t>Ali posteriori a singolo elemento e a più flap.</a:t>
            </a:r>
          </a:p>
        </p:txBody>
      </p:sp>
      <p:sp>
        <p:nvSpPr>
          <p:cNvPr id="3" name="Segnaposto contenuto 2">
            <a:extLst>
              <a:ext uri="{FF2B5EF4-FFF2-40B4-BE49-F238E27FC236}">
                <a16:creationId xmlns:a16="http://schemas.microsoft.com/office/drawing/2014/main" id="{12DE98D2-F6F8-879F-81D1-6770ACD04F65}"/>
              </a:ext>
            </a:extLst>
          </p:cNvPr>
          <p:cNvSpPr>
            <a:spLocks noGrp="1"/>
          </p:cNvSpPr>
          <p:nvPr>
            <p:ph idx="1"/>
          </p:nvPr>
        </p:nvSpPr>
        <p:spPr/>
        <p:txBody>
          <a:bodyPr/>
          <a:lstStyle/>
          <a:p>
            <a:r>
              <a:rPr lang="it-IT" dirty="0"/>
              <a:t>Le specifiche a singolo elemento sono più semplici, per angoli di attacco ridotti sono buone perché generano una minore resistenza a discapito di un carico aerodinamico limitato;</a:t>
            </a:r>
          </a:p>
          <a:p>
            <a:endParaRPr lang="it-IT" dirty="0"/>
          </a:p>
          <a:p>
            <a:r>
              <a:rPr lang="it-IT" dirty="0"/>
              <a:t>Invece i profili costituiti da una serie di flap sono in grado di avere angoli di attacco molto maggiori senza avere un forte distacco della vena fluida, ciò si traduce in maggior deportanza e resistenza generate, con però un’efficienza globale maggiore.</a:t>
            </a:r>
          </a:p>
          <a:p>
            <a:pPr marL="0" indent="0">
              <a:buNone/>
            </a:pPr>
            <a:endParaRPr lang="it-IT" dirty="0"/>
          </a:p>
        </p:txBody>
      </p:sp>
    </p:spTree>
    <p:extLst>
      <p:ext uri="{BB962C8B-B14F-4D97-AF65-F5344CB8AC3E}">
        <p14:creationId xmlns:p14="http://schemas.microsoft.com/office/powerpoint/2010/main" val="153906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EA406A-33AD-A25F-E055-54772F57621E}"/>
              </a:ext>
            </a:extLst>
          </p:cNvPr>
          <p:cNvSpPr>
            <a:spLocks noGrp="1"/>
          </p:cNvSpPr>
          <p:nvPr>
            <p:ph type="title"/>
          </p:nvPr>
        </p:nvSpPr>
        <p:spPr/>
        <p:txBody>
          <a:bodyPr/>
          <a:lstStyle/>
          <a:p>
            <a:r>
              <a:rPr lang="it-IT" dirty="0"/>
              <a:t>Simulazioni CFD</a:t>
            </a:r>
          </a:p>
        </p:txBody>
      </p:sp>
      <p:sp>
        <p:nvSpPr>
          <p:cNvPr id="3" name="Segnaposto contenuto 2">
            <a:extLst>
              <a:ext uri="{FF2B5EF4-FFF2-40B4-BE49-F238E27FC236}">
                <a16:creationId xmlns:a16="http://schemas.microsoft.com/office/drawing/2014/main" id="{257F919A-96C9-0EFD-FFF4-9CBE04869B0B}"/>
              </a:ext>
            </a:extLst>
          </p:cNvPr>
          <p:cNvSpPr>
            <a:spLocks noGrp="1"/>
          </p:cNvSpPr>
          <p:nvPr>
            <p:ph idx="1"/>
          </p:nvPr>
        </p:nvSpPr>
        <p:spPr/>
        <p:txBody>
          <a:bodyPr/>
          <a:lstStyle/>
          <a:p>
            <a:r>
              <a:rPr lang="it-IT" dirty="0"/>
              <a:t>Ciò è stato verificato grazie a due simulazioni CFD svolte sul programma </a:t>
            </a:r>
            <a:r>
              <a:rPr lang="it-IT" dirty="0" err="1"/>
              <a:t>Simscale</a:t>
            </a:r>
            <a:r>
              <a:rPr lang="it-IT" dirty="0"/>
              <a:t>.</a:t>
            </a:r>
          </a:p>
          <a:p>
            <a:r>
              <a:rPr lang="it-IT" dirty="0"/>
              <a:t>I modelli sono stati realizzati tramite il programma Creo </a:t>
            </a:r>
            <a:r>
              <a:rPr lang="it-IT" dirty="0" err="1"/>
              <a:t>parametric</a:t>
            </a:r>
            <a:r>
              <a:rPr lang="it-IT" dirty="0"/>
              <a:t>, con dimensioni e forme prese direttamente da alettoni posteriori di vetture GT.</a:t>
            </a:r>
          </a:p>
          <a:p>
            <a:r>
              <a:rPr lang="it-IT" dirty="0"/>
              <a:t>Tre punti chiave per la simulazione:</a:t>
            </a:r>
          </a:p>
          <a:p>
            <a:pPr marL="0" indent="0">
              <a:buNone/>
            </a:pPr>
            <a:r>
              <a:rPr lang="it-IT" dirty="0"/>
              <a:t>- Confrontabilità,</a:t>
            </a:r>
          </a:p>
          <a:p>
            <a:pPr>
              <a:buFontTx/>
              <a:buChar char="-"/>
            </a:pPr>
            <a:r>
              <a:rPr lang="it-IT" dirty="0"/>
              <a:t>Precisione vicino all’ala,</a:t>
            </a:r>
          </a:p>
          <a:p>
            <a:pPr>
              <a:buFontTx/>
              <a:buChar char="-"/>
            </a:pPr>
            <a:r>
              <a:rPr lang="it-IT" dirty="0"/>
              <a:t>Stabilità.</a:t>
            </a:r>
          </a:p>
          <a:p>
            <a:pPr>
              <a:buFontTx/>
              <a:buChar char="-"/>
            </a:pPr>
            <a:endParaRPr lang="it-IT" dirty="0"/>
          </a:p>
        </p:txBody>
      </p:sp>
      <p:pic>
        <p:nvPicPr>
          <p:cNvPr id="5" name="Segnaposto contenuto 4" descr="Immagine che contiene Turchese, aqua, Verde acqua, forbici&#10;&#10;Il contenuto generato dall'IA potrebbe non essere corretto.">
            <a:extLst>
              <a:ext uri="{FF2B5EF4-FFF2-40B4-BE49-F238E27FC236}">
                <a16:creationId xmlns:a16="http://schemas.microsoft.com/office/drawing/2014/main" id="{E425C6E9-873B-761E-D797-C3DDBDE4A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452" y="3689024"/>
            <a:ext cx="4406349" cy="2487940"/>
          </a:xfrm>
          <a:prstGeom prst="rect">
            <a:avLst/>
          </a:prstGeom>
        </p:spPr>
      </p:pic>
    </p:spTree>
    <p:extLst>
      <p:ext uri="{BB962C8B-B14F-4D97-AF65-F5344CB8AC3E}">
        <p14:creationId xmlns:p14="http://schemas.microsoft.com/office/powerpoint/2010/main" val="23706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31FDED-4D8E-9E93-5FCD-A3C97DE48504}"/>
              </a:ext>
            </a:extLst>
          </p:cNvPr>
          <p:cNvSpPr>
            <a:spLocks noGrp="1"/>
          </p:cNvSpPr>
          <p:nvPr>
            <p:ph type="title"/>
          </p:nvPr>
        </p:nvSpPr>
        <p:spPr/>
        <p:txBody>
          <a:bodyPr/>
          <a:lstStyle/>
          <a:p>
            <a:r>
              <a:rPr lang="it-IT" dirty="0"/>
              <a:t>Risultati</a:t>
            </a:r>
          </a:p>
        </p:txBody>
      </p:sp>
      <p:sp>
        <p:nvSpPr>
          <p:cNvPr id="3" name="Segnaposto contenuto 2">
            <a:extLst>
              <a:ext uri="{FF2B5EF4-FFF2-40B4-BE49-F238E27FC236}">
                <a16:creationId xmlns:a16="http://schemas.microsoft.com/office/drawing/2014/main" id="{2AE15FFB-FF7C-4F4A-9161-0F2459B35952}"/>
              </a:ext>
            </a:extLst>
          </p:cNvPr>
          <p:cNvSpPr>
            <a:spLocks noGrp="1"/>
          </p:cNvSpPr>
          <p:nvPr>
            <p:ph idx="1"/>
          </p:nvPr>
        </p:nvSpPr>
        <p:spPr/>
        <p:txBody>
          <a:bodyPr/>
          <a:lstStyle/>
          <a:p>
            <a:pPr marL="0" indent="0">
              <a:buNone/>
            </a:pPr>
            <a:r>
              <a:rPr lang="it-IT" dirty="0"/>
              <a:t>• Sono stati rilevati i coefficienti di lift e drag su entrambe le specifiche:</a:t>
            </a:r>
          </a:p>
          <a:p>
            <a:pPr>
              <a:buFontTx/>
              <a:buChar char="-"/>
            </a:pPr>
            <a:r>
              <a:rPr lang="it-IT" dirty="0"/>
              <a:t>Nell’ala a singolo elemento C_L = −2,61 e C_D = 0,86, con un’efficienza pari a 3,03;</a:t>
            </a:r>
          </a:p>
          <a:p>
            <a:pPr>
              <a:buFontTx/>
              <a:buChar char="-"/>
            </a:pPr>
            <a:r>
              <a:rPr lang="it-IT" dirty="0"/>
              <a:t>Nell’ala costituita da più flap C_L = −2,78 e CD = 0,77, con 3,61 di efficienza globale.</a:t>
            </a:r>
          </a:p>
          <a:p>
            <a:pPr marL="0" indent="0">
              <a:buNone/>
            </a:pPr>
            <a:r>
              <a:rPr lang="it-IT" dirty="0"/>
              <a:t>• Quindi la specifica a più elementi risulta migliore, in quanto abbia un’efficienza maggiorata del 19%.</a:t>
            </a:r>
          </a:p>
        </p:txBody>
      </p:sp>
    </p:spTree>
    <p:extLst>
      <p:ext uri="{BB962C8B-B14F-4D97-AF65-F5344CB8AC3E}">
        <p14:creationId xmlns:p14="http://schemas.microsoft.com/office/powerpoint/2010/main" val="2567643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0A2DD68-C7A4-E121-A2E4-59712DDFF07D}"/>
              </a:ext>
            </a:extLst>
          </p:cNvPr>
          <p:cNvSpPr>
            <a:spLocks noGrp="1"/>
          </p:cNvSpPr>
          <p:nvPr>
            <p:ph type="title"/>
          </p:nvPr>
        </p:nvSpPr>
        <p:spPr/>
        <p:txBody>
          <a:bodyPr/>
          <a:lstStyle/>
          <a:p>
            <a:r>
              <a:rPr lang="it-IT" dirty="0"/>
              <a:t>Distribuzione linee di corrente </a:t>
            </a:r>
          </a:p>
        </p:txBody>
      </p:sp>
      <p:sp>
        <p:nvSpPr>
          <p:cNvPr id="13" name="Segnaposto testo 12">
            <a:extLst>
              <a:ext uri="{FF2B5EF4-FFF2-40B4-BE49-F238E27FC236}">
                <a16:creationId xmlns:a16="http://schemas.microsoft.com/office/drawing/2014/main" id="{91002853-8DDF-9F49-D726-10C6C7FBFC9F}"/>
              </a:ext>
            </a:extLst>
          </p:cNvPr>
          <p:cNvSpPr>
            <a:spLocks noGrp="1"/>
          </p:cNvSpPr>
          <p:nvPr>
            <p:ph type="body" idx="1"/>
          </p:nvPr>
        </p:nvSpPr>
        <p:spPr/>
        <p:txBody>
          <a:bodyPr/>
          <a:lstStyle/>
          <a:p>
            <a:endParaRPr lang="it-IT"/>
          </a:p>
        </p:txBody>
      </p:sp>
      <p:pic>
        <p:nvPicPr>
          <p:cNvPr id="10" name="Segnaposto contenuto 9" descr="Immagine che contiene schermata, Policromia, Elementi grafici, grafica&#10;&#10;Il contenuto generato dall'IA potrebbe non essere corretto.">
            <a:extLst>
              <a:ext uri="{FF2B5EF4-FFF2-40B4-BE49-F238E27FC236}">
                <a16:creationId xmlns:a16="http://schemas.microsoft.com/office/drawing/2014/main" id="{A9363D99-EFF7-E853-050E-7E8D56934DD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542144"/>
            <a:ext cx="5157787" cy="3610450"/>
          </a:xfrm>
        </p:spPr>
      </p:pic>
      <p:sp>
        <p:nvSpPr>
          <p:cNvPr id="14" name="Segnaposto testo 13">
            <a:extLst>
              <a:ext uri="{FF2B5EF4-FFF2-40B4-BE49-F238E27FC236}">
                <a16:creationId xmlns:a16="http://schemas.microsoft.com/office/drawing/2014/main" id="{02ADFAF2-D1F7-008D-D91B-BD3A275C9CF1}"/>
              </a:ext>
            </a:extLst>
          </p:cNvPr>
          <p:cNvSpPr>
            <a:spLocks noGrp="1"/>
          </p:cNvSpPr>
          <p:nvPr>
            <p:ph type="body" sz="quarter" idx="3"/>
          </p:nvPr>
        </p:nvSpPr>
        <p:spPr/>
        <p:txBody>
          <a:bodyPr/>
          <a:lstStyle/>
          <a:p>
            <a:endParaRPr lang="it-IT"/>
          </a:p>
        </p:txBody>
      </p:sp>
      <p:pic>
        <p:nvPicPr>
          <p:cNvPr id="12" name="Segnaposto contenuto 11" descr="Immagine che contiene schermata, Policromia, grafica, design">
            <a:extLst>
              <a:ext uri="{FF2B5EF4-FFF2-40B4-BE49-F238E27FC236}">
                <a16:creationId xmlns:a16="http://schemas.microsoft.com/office/drawing/2014/main" id="{AEF76911-6E24-25E8-B20B-F366B946D8D4}"/>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2437952"/>
            <a:ext cx="5259388" cy="3610450"/>
          </a:xfrm>
        </p:spPr>
      </p:pic>
    </p:spTree>
    <p:extLst>
      <p:ext uri="{BB962C8B-B14F-4D97-AF65-F5344CB8AC3E}">
        <p14:creationId xmlns:p14="http://schemas.microsoft.com/office/powerpoint/2010/main" val="449721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D79BD5-9B37-B15F-2DB7-B6BF6E7C8889}"/>
              </a:ext>
            </a:extLst>
          </p:cNvPr>
          <p:cNvSpPr>
            <a:spLocks noGrp="1"/>
          </p:cNvSpPr>
          <p:nvPr>
            <p:ph type="title"/>
          </p:nvPr>
        </p:nvSpPr>
        <p:spPr/>
        <p:txBody>
          <a:bodyPr/>
          <a:lstStyle/>
          <a:p>
            <a:r>
              <a:rPr lang="it-IT" dirty="0"/>
              <a:t>Confronto energia cinetica turbolenta</a:t>
            </a:r>
          </a:p>
        </p:txBody>
      </p:sp>
      <p:sp>
        <p:nvSpPr>
          <p:cNvPr id="3" name="Segnaposto testo 2">
            <a:extLst>
              <a:ext uri="{FF2B5EF4-FFF2-40B4-BE49-F238E27FC236}">
                <a16:creationId xmlns:a16="http://schemas.microsoft.com/office/drawing/2014/main" id="{B358532C-412D-03D9-4CE9-84987DDAC7B3}"/>
              </a:ext>
            </a:extLst>
          </p:cNvPr>
          <p:cNvSpPr>
            <a:spLocks noGrp="1"/>
          </p:cNvSpPr>
          <p:nvPr>
            <p:ph type="body" idx="1"/>
          </p:nvPr>
        </p:nvSpPr>
        <p:spPr/>
        <p:txBody>
          <a:bodyPr/>
          <a:lstStyle/>
          <a:p>
            <a:endParaRPr lang="it-IT"/>
          </a:p>
        </p:txBody>
      </p:sp>
      <p:pic>
        <p:nvPicPr>
          <p:cNvPr id="8" name="Segnaposto contenuto 7" descr="Immagine che contiene schermata, Policromia, Blu elettrico, blu&#10;&#10;Il contenuto generato dall'IA potrebbe non essere corretto.">
            <a:extLst>
              <a:ext uri="{FF2B5EF4-FFF2-40B4-BE49-F238E27FC236}">
                <a16:creationId xmlns:a16="http://schemas.microsoft.com/office/drawing/2014/main" id="{AD687804-97AA-D8FD-16D9-E32E3581A86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735561"/>
            <a:ext cx="5256212" cy="3223616"/>
          </a:xfrm>
        </p:spPr>
      </p:pic>
      <p:sp>
        <p:nvSpPr>
          <p:cNvPr id="5" name="Segnaposto testo 4">
            <a:extLst>
              <a:ext uri="{FF2B5EF4-FFF2-40B4-BE49-F238E27FC236}">
                <a16:creationId xmlns:a16="http://schemas.microsoft.com/office/drawing/2014/main" id="{A2A22A76-F129-5DA0-997C-8C9AC89079A7}"/>
              </a:ext>
            </a:extLst>
          </p:cNvPr>
          <p:cNvSpPr>
            <a:spLocks noGrp="1"/>
          </p:cNvSpPr>
          <p:nvPr>
            <p:ph type="body" sz="quarter" idx="3"/>
          </p:nvPr>
        </p:nvSpPr>
        <p:spPr/>
        <p:txBody>
          <a:bodyPr/>
          <a:lstStyle/>
          <a:p>
            <a:endParaRPr lang="it-IT"/>
          </a:p>
        </p:txBody>
      </p:sp>
      <p:pic>
        <p:nvPicPr>
          <p:cNvPr id="10" name="Segnaposto contenuto 9" descr="Immagine che contiene schermata, testo&#10;&#10;Il contenuto generato dall'IA potrebbe non essere corretto.">
            <a:extLst>
              <a:ext uri="{FF2B5EF4-FFF2-40B4-BE49-F238E27FC236}">
                <a16:creationId xmlns:a16="http://schemas.microsoft.com/office/drawing/2014/main" id="{3E5952A2-32CF-A98F-CCB1-37DC816987F9}"/>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194428" y="2735560"/>
            <a:ext cx="5160960" cy="2970759"/>
          </a:xfrm>
        </p:spPr>
      </p:pic>
    </p:spTree>
    <p:extLst>
      <p:ext uri="{BB962C8B-B14F-4D97-AF65-F5344CB8AC3E}">
        <p14:creationId xmlns:p14="http://schemas.microsoft.com/office/powerpoint/2010/main" val="705969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81F5EE-59C8-02D8-2303-B5080F8A6FFE}"/>
              </a:ext>
            </a:extLst>
          </p:cNvPr>
          <p:cNvSpPr>
            <a:spLocks noGrp="1"/>
          </p:cNvSpPr>
          <p:nvPr>
            <p:ph type="title"/>
          </p:nvPr>
        </p:nvSpPr>
        <p:spPr/>
        <p:txBody>
          <a:bodyPr/>
          <a:lstStyle/>
          <a:p>
            <a:r>
              <a:rPr lang="it-IT" dirty="0"/>
              <a:t>Spiegazione risultati</a:t>
            </a:r>
          </a:p>
        </p:txBody>
      </p:sp>
      <p:sp>
        <p:nvSpPr>
          <p:cNvPr id="3" name="Segnaposto contenuto 2">
            <a:extLst>
              <a:ext uri="{FF2B5EF4-FFF2-40B4-BE49-F238E27FC236}">
                <a16:creationId xmlns:a16="http://schemas.microsoft.com/office/drawing/2014/main" id="{AC107E55-0506-7450-97EB-E13BB203AFDF}"/>
              </a:ext>
            </a:extLst>
          </p:cNvPr>
          <p:cNvSpPr>
            <a:spLocks noGrp="1"/>
          </p:cNvSpPr>
          <p:nvPr>
            <p:ph idx="1"/>
          </p:nvPr>
        </p:nvSpPr>
        <p:spPr/>
        <p:txBody>
          <a:bodyPr>
            <a:normAutofit/>
          </a:bodyPr>
          <a:lstStyle/>
          <a:p>
            <a:r>
              <a:rPr lang="it-IT" dirty="0"/>
              <a:t>Il motivo per cui la seconda risulta migliore è la ridotta separazione dello strato limite.</a:t>
            </a:r>
          </a:p>
          <a:p>
            <a:r>
              <a:rPr lang="it-IT" dirty="0"/>
              <a:t>A questo fenomeno segue una scia turbolenta con una pressione molto bassa, che incrementa notevolmente il Drag  e riduce il carico generato.</a:t>
            </a:r>
          </a:p>
          <a:p>
            <a:r>
              <a:rPr lang="it-IT" dirty="0"/>
              <a:t>A fare la differenza è lo slot tra i due flap, il quale crea un gradiente di pressione favorevole che aiuta a mantenere il flusso attaccato sul dorso del secondo elemento, energizzando lo strato limite e ritarda il distacco.</a:t>
            </a:r>
          </a:p>
          <a:p>
            <a:endParaRPr lang="it-IT" dirty="0"/>
          </a:p>
          <a:p>
            <a:endParaRPr lang="it-IT" dirty="0"/>
          </a:p>
        </p:txBody>
      </p:sp>
    </p:spTree>
    <p:extLst>
      <p:ext uri="{BB962C8B-B14F-4D97-AF65-F5344CB8AC3E}">
        <p14:creationId xmlns:p14="http://schemas.microsoft.com/office/powerpoint/2010/main" val="393995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8C164EE-A730-511D-B73A-77CFC26C6F33}"/>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err="1"/>
              <a:t>Forze</a:t>
            </a:r>
            <a:r>
              <a:rPr lang="en-US" sz="3600" dirty="0"/>
              <a:t> </a:t>
            </a:r>
            <a:r>
              <a:rPr lang="en-US" sz="3600" dirty="0" err="1"/>
              <a:t>su</a:t>
            </a:r>
            <a:r>
              <a:rPr lang="en-US" sz="3600" dirty="0"/>
              <a:t> un </a:t>
            </a:r>
            <a:r>
              <a:rPr lang="en-US" sz="3600" dirty="0" err="1"/>
              <a:t>veicolo</a:t>
            </a:r>
            <a:r>
              <a:rPr lang="en-US" sz="3600" dirty="0"/>
              <a:t> in moto</a:t>
            </a:r>
          </a:p>
        </p:txBody>
      </p:sp>
      <p:pic>
        <p:nvPicPr>
          <p:cNvPr id="8" name="Segnaposto immagine 7" descr="Immagine che contiene schizzo, disegno, diagramma, automobile&#10;&#10;Il contenuto generato dall'IA potrebbe non essere corretto.">
            <a:extLst>
              <a:ext uri="{FF2B5EF4-FFF2-40B4-BE49-F238E27FC236}">
                <a16:creationId xmlns:a16="http://schemas.microsoft.com/office/drawing/2014/main" id="{EF45035C-D275-4DA6-BFE9-0A23EABFEF9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7184"/>
          <a:stretch>
            <a:fillRect/>
          </a:stretch>
        </p:blipFill>
        <p:spPr>
          <a:xfrm>
            <a:off x="136172" y="10"/>
            <a:ext cx="12055827" cy="366916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Segnaposto testo 5">
            <a:extLst>
              <a:ext uri="{FF2B5EF4-FFF2-40B4-BE49-F238E27FC236}">
                <a16:creationId xmlns:a16="http://schemas.microsoft.com/office/drawing/2014/main" id="{C1E0E1A9-F3E6-01E8-0755-22C176FD5B4D}"/>
              </a:ext>
            </a:extLst>
          </p:cNvPr>
          <p:cNvSpPr>
            <a:spLocks noGrp="1"/>
          </p:cNvSpPr>
          <p:nvPr>
            <p:ph type="body" sz="half" idx="2"/>
          </p:nvPr>
        </p:nvSpPr>
        <p:spPr>
          <a:xfrm>
            <a:off x="4223982" y="3752850"/>
            <a:ext cx="7485413" cy="2452687"/>
          </a:xfrm>
        </p:spPr>
        <p:txBody>
          <a:bodyPr vert="horz" lIns="91440" tIns="45720" rIns="91440" bIns="45720" rtlCol="0" anchor="ctr">
            <a:normAutofit/>
          </a:bodyPr>
          <a:lstStyle/>
          <a:p>
            <a:r>
              <a:rPr lang="it-IT" sz="2000" dirty="0"/>
              <a:t>• </a:t>
            </a:r>
            <a:r>
              <a:rPr lang="en-US" sz="2000" dirty="0" err="1"/>
              <a:t>Insieme</a:t>
            </a:r>
            <a:r>
              <a:rPr lang="en-US" sz="2000" dirty="0"/>
              <a:t> all</a:t>
            </a:r>
            <a:r>
              <a:rPr lang="it-IT" sz="2000" dirty="0"/>
              <a:t>a gravità, la spinta del motore e l’attrito ne esistono due che dipendono direttamente dalle proprietà aerodinamiche dello stesso:</a:t>
            </a:r>
          </a:p>
          <a:p>
            <a:r>
              <a:rPr lang="it-IT" sz="2000" dirty="0"/>
              <a:t>- La resistenza all’avanzamento (o drag);</a:t>
            </a:r>
          </a:p>
          <a:p>
            <a:r>
              <a:rPr lang="it-IT" sz="2000" dirty="0"/>
              <a:t>- La deportanza (o </a:t>
            </a:r>
            <a:r>
              <a:rPr lang="it-IT" sz="2000" dirty="0" err="1"/>
              <a:t>downforce</a:t>
            </a:r>
            <a:r>
              <a:rPr lang="it-IT" sz="2000" dirty="0"/>
              <a:t>).</a:t>
            </a:r>
          </a:p>
          <a:p>
            <a:endParaRPr lang="en-US" sz="1800" dirty="0"/>
          </a:p>
        </p:txBody>
      </p:sp>
    </p:spTree>
    <p:extLst>
      <p:ext uri="{BB962C8B-B14F-4D97-AF65-F5344CB8AC3E}">
        <p14:creationId xmlns:p14="http://schemas.microsoft.com/office/powerpoint/2010/main" val="240154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AD4EC2-9D00-1108-EC5E-EDA833C1AFA3}"/>
              </a:ext>
            </a:extLst>
          </p:cNvPr>
          <p:cNvSpPr>
            <a:spLocks noGrp="1"/>
          </p:cNvSpPr>
          <p:nvPr>
            <p:ph type="title"/>
          </p:nvPr>
        </p:nvSpPr>
        <p:spPr/>
        <p:txBody>
          <a:bodyPr/>
          <a:lstStyle/>
          <a:p>
            <a:r>
              <a:rPr lang="it-IT" dirty="0"/>
              <a:t>Drag</a:t>
            </a:r>
          </a:p>
        </p:txBody>
      </p:sp>
      <p:sp>
        <p:nvSpPr>
          <p:cNvPr id="3" name="Segnaposto contenuto 2">
            <a:extLst>
              <a:ext uri="{FF2B5EF4-FFF2-40B4-BE49-F238E27FC236}">
                <a16:creationId xmlns:a16="http://schemas.microsoft.com/office/drawing/2014/main" id="{BC6F9572-C83B-4645-4DEF-022D72FED87A}"/>
              </a:ext>
            </a:extLst>
          </p:cNvPr>
          <p:cNvSpPr>
            <a:spLocks noGrp="1"/>
          </p:cNvSpPr>
          <p:nvPr>
            <p:ph idx="1"/>
          </p:nvPr>
        </p:nvSpPr>
        <p:spPr/>
        <p:txBody>
          <a:bodyPr/>
          <a:lstStyle/>
          <a:p>
            <a:pPr marL="0" indent="0" algn="just">
              <a:buNone/>
            </a:pPr>
            <a:r>
              <a:rPr lang="it-IT" dirty="0"/>
              <a:t>• Il drag è la resistenza che l’aria oppone al veicolo in moto, </a:t>
            </a:r>
          </a:p>
          <a:p>
            <a:pPr marL="0" indent="0" algn="just">
              <a:buNone/>
            </a:pPr>
            <a:r>
              <a:rPr lang="it-IT" dirty="0"/>
              <a:t>• Già dai 60 km/h diventa la componente maggiore,</a:t>
            </a:r>
          </a:p>
          <a:p>
            <a:pPr marL="0" indent="0" algn="just">
              <a:buNone/>
            </a:pPr>
            <a:r>
              <a:rPr lang="it-IT" dirty="0"/>
              <a:t>• Si può scomporre in tre frazioni principali:</a:t>
            </a:r>
          </a:p>
          <a:p>
            <a:pPr algn="just">
              <a:buFontTx/>
              <a:buChar char="-"/>
            </a:pPr>
            <a:r>
              <a:rPr lang="it-IT" dirty="0"/>
              <a:t>Il drag di pressione, che è circa il 50%, </a:t>
            </a:r>
          </a:p>
          <a:p>
            <a:pPr marL="0" indent="0" algn="just">
              <a:buNone/>
            </a:pPr>
            <a:r>
              <a:rPr lang="it-IT" dirty="0"/>
              <a:t>- Il drag da attrito viscoso, circa il 20%,</a:t>
            </a:r>
          </a:p>
          <a:p>
            <a:pPr marL="0" indent="0" algn="just">
              <a:buNone/>
            </a:pPr>
            <a:r>
              <a:rPr lang="it-IT" dirty="0"/>
              <a:t>- Il drag indotto, circa il 30%.</a:t>
            </a:r>
          </a:p>
          <a:p>
            <a:pPr marL="0" indent="0" algn="just">
              <a:buNone/>
            </a:pPr>
            <a:endParaRPr lang="it-IT" dirty="0"/>
          </a:p>
        </p:txBody>
      </p:sp>
    </p:spTree>
    <p:extLst>
      <p:ext uri="{BB962C8B-B14F-4D97-AF65-F5344CB8AC3E}">
        <p14:creationId xmlns:p14="http://schemas.microsoft.com/office/powerpoint/2010/main" val="7259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F84BB4D-6DD9-F0A6-DEE6-69CE0D3903AB}"/>
              </a:ext>
            </a:extLst>
          </p:cNvPr>
          <p:cNvSpPr>
            <a:spLocks noGrp="1"/>
          </p:cNvSpPr>
          <p:nvPr>
            <p:ph type="title"/>
          </p:nvPr>
        </p:nvSpPr>
        <p:spPr/>
        <p:txBody>
          <a:bodyPr/>
          <a:lstStyle/>
          <a:p>
            <a:r>
              <a:rPr lang="it-IT" dirty="0"/>
              <a:t>Drag di pressione</a:t>
            </a:r>
          </a:p>
        </p:txBody>
      </p:sp>
      <p:sp>
        <p:nvSpPr>
          <p:cNvPr id="5" name="Segnaposto testo 4">
            <a:extLst>
              <a:ext uri="{FF2B5EF4-FFF2-40B4-BE49-F238E27FC236}">
                <a16:creationId xmlns:a16="http://schemas.microsoft.com/office/drawing/2014/main" id="{326F865F-F36D-606A-9A0D-3EC3562737C3}"/>
              </a:ext>
            </a:extLst>
          </p:cNvPr>
          <p:cNvSpPr>
            <a:spLocks noGrp="1"/>
          </p:cNvSpPr>
          <p:nvPr>
            <p:ph type="body" idx="1"/>
          </p:nvPr>
        </p:nvSpPr>
        <p:spPr/>
        <p:txBody>
          <a:bodyPr/>
          <a:lstStyle/>
          <a:p>
            <a:endParaRPr lang="it-IT"/>
          </a:p>
        </p:txBody>
      </p:sp>
      <p:pic>
        <p:nvPicPr>
          <p:cNvPr id="10" name="Segnaposto contenuto 9" descr="Immagine che contiene schermata, grafica, design&#10;&#10;Il contenuto generato dall'IA potrebbe non essere corretto.">
            <a:extLst>
              <a:ext uri="{FF2B5EF4-FFF2-40B4-BE49-F238E27FC236}">
                <a16:creationId xmlns:a16="http://schemas.microsoft.com/office/drawing/2014/main" id="{039B3BAE-AAD3-0D5B-E79B-8B1D02BE26C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534085"/>
            <a:ext cx="5157787" cy="3626568"/>
          </a:xfrm>
        </p:spPr>
      </p:pic>
      <p:sp>
        <p:nvSpPr>
          <p:cNvPr id="7" name="Segnaposto testo 6">
            <a:extLst>
              <a:ext uri="{FF2B5EF4-FFF2-40B4-BE49-F238E27FC236}">
                <a16:creationId xmlns:a16="http://schemas.microsoft.com/office/drawing/2014/main" id="{8B8EB0BA-305F-4D01-2592-F2DEFFB4D908}"/>
              </a:ext>
            </a:extLst>
          </p:cNvPr>
          <p:cNvSpPr>
            <a:spLocks noGrp="1"/>
          </p:cNvSpPr>
          <p:nvPr>
            <p:ph type="body" sz="quarter" idx="3"/>
          </p:nvPr>
        </p:nvSpPr>
        <p:spPr/>
        <p:txBody>
          <a:bodyPr/>
          <a:lstStyle/>
          <a:p>
            <a:endParaRPr lang="it-IT"/>
          </a:p>
        </p:txBody>
      </p:sp>
      <p:pic>
        <p:nvPicPr>
          <p:cNvPr id="12" name="Segnaposto contenuto 11" descr="Immagine che contiene schermata, Policromia, Elementi grafici, grafica&#10;&#10;Il contenuto generato dall'IA potrebbe non essere corretto.">
            <a:extLst>
              <a:ext uri="{FF2B5EF4-FFF2-40B4-BE49-F238E27FC236}">
                <a16:creationId xmlns:a16="http://schemas.microsoft.com/office/drawing/2014/main" id="{9620454E-0E02-575E-E91A-A91C036582C9}"/>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172200" y="2525154"/>
            <a:ext cx="5183188" cy="3644429"/>
          </a:xfrm>
        </p:spPr>
      </p:pic>
    </p:spTree>
    <p:extLst>
      <p:ext uri="{BB962C8B-B14F-4D97-AF65-F5344CB8AC3E}">
        <p14:creationId xmlns:p14="http://schemas.microsoft.com/office/powerpoint/2010/main" val="3352386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7B8AB0B-71A2-F6E9-D59D-124CDFFB7CB2}"/>
              </a:ext>
            </a:extLst>
          </p:cNvPr>
          <p:cNvSpPr>
            <a:spLocks noGrp="1"/>
          </p:cNvSpPr>
          <p:nvPr>
            <p:ph type="title"/>
          </p:nvPr>
        </p:nvSpPr>
        <p:spPr/>
        <p:txBody>
          <a:bodyPr/>
          <a:lstStyle/>
          <a:p>
            <a:r>
              <a:rPr lang="it-IT" dirty="0"/>
              <a:t>Drag da attrito viscoso, strato limite</a:t>
            </a:r>
          </a:p>
        </p:txBody>
      </p:sp>
      <p:pic>
        <p:nvPicPr>
          <p:cNvPr id="10" name="Segnaposto contenuto 9" descr="Immagine che contiene diagramma, linea, Diagramma, schizzo&#10;&#10;Il contenuto generato dall'IA potrebbe non essere corretto.">
            <a:extLst>
              <a:ext uri="{FF2B5EF4-FFF2-40B4-BE49-F238E27FC236}">
                <a16:creationId xmlns:a16="http://schemas.microsoft.com/office/drawing/2014/main" id="{433F72AE-B979-AC08-EA59-B9829D32F3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0403" y="1798655"/>
            <a:ext cx="7431193" cy="4330373"/>
          </a:xfrm>
        </p:spPr>
      </p:pic>
    </p:spTree>
    <p:extLst>
      <p:ext uri="{BB962C8B-B14F-4D97-AF65-F5344CB8AC3E}">
        <p14:creationId xmlns:p14="http://schemas.microsoft.com/office/powerpoint/2010/main" val="1213481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B41463-0C9D-670E-762D-BC61E23F5914}"/>
              </a:ext>
            </a:extLst>
          </p:cNvPr>
          <p:cNvSpPr>
            <a:spLocks noGrp="1"/>
          </p:cNvSpPr>
          <p:nvPr>
            <p:ph type="title"/>
          </p:nvPr>
        </p:nvSpPr>
        <p:spPr/>
        <p:txBody>
          <a:bodyPr/>
          <a:lstStyle/>
          <a:p>
            <a:r>
              <a:rPr lang="it-IT" dirty="0"/>
              <a:t>Drag indotto e vortice d’estremità</a:t>
            </a:r>
          </a:p>
        </p:txBody>
      </p:sp>
      <p:pic>
        <p:nvPicPr>
          <p:cNvPr id="5" name="Segnaposto contenuto 4" descr="Immagine che contiene schermata, Elementi grafici, grafica, Policromia">
            <a:extLst>
              <a:ext uri="{FF2B5EF4-FFF2-40B4-BE49-F238E27FC236}">
                <a16:creationId xmlns:a16="http://schemas.microsoft.com/office/drawing/2014/main" id="{43F283A4-8F06-3629-3D6F-C3AF1D312B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7901" y="1690688"/>
            <a:ext cx="6216197" cy="4489047"/>
          </a:xfrm>
        </p:spPr>
      </p:pic>
    </p:spTree>
    <p:extLst>
      <p:ext uri="{BB962C8B-B14F-4D97-AF65-F5344CB8AC3E}">
        <p14:creationId xmlns:p14="http://schemas.microsoft.com/office/powerpoint/2010/main" val="3211497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3FB48D-7706-7D46-6FD8-55420A28739F}"/>
              </a:ext>
            </a:extLst>
          </p:cNvPr>
          <p:cNvSpPr>
            <a:spLocks noGrp="1"/>
          </p:cNvSpPr>
          <p:nvPr>
            <p:ph type="title"/>
          </p:nvPr>
        </p:nvSpPr>
        <p:spPr/>
        <p:txBody>
          <a:bodyPr/>
          <a:lstStyle/>
          <a:p>
            <a:r>
              <a:rPr lang="it-IT" dirty="0"/>
              <a:t>Deportanza</a:t>
            </a:r>
          </a:p>
        </p:txBody>
      </p:sp>
      <p:sp>
        <p:nvSpPr>
          <p:cNvPr id="3" name="Segnaposto contenuto 2">
            <a:extLst>
              <a:ext uri="{FF2B5EF4-FFF2-40B4-BE49-F238E27FC236}">
                <a16:creationId xmlns:a16="http://schemas.microsoft.com/office/drawing/2014/main" id="{20525901-1CCD-98FA-8140-AD08FEC2ED9D}"/>
              </a:ext>
            </a:extLst>
          </p:cNvPr>
          <p:cNvSpPr>
            <a:spLocks noGrp="1"/>
          </p:cNvSpPr>
          <p:nvPr>
            <p:ph idx="1"/>
          </p:nvPr>
        </p:nvSpPr>
        <p:spPr/>
        <p:txBody>
          <a:bodyPr>
            <a:normAutofit lnSpcReduction="10000"/>
          </a:bodyPr>
          <a:lstStyle/>
          <a:p>
            <a:pPr marL="0" indent="0" algn="just">
              <a:buNone/>
            </a:pPr>
            <a:r>
              <a:rPr lang="it-IT" dirty="0"/>
              <a:t>• Il carico aerodinamico è quella forza che preme la vettura sul terreno e porta enormi vantaggi prestazionali.</a:t>
            </a:r>
          </a:p>
          <a:p>
            <a:pPr marL="0" indent="0" algn="just">
              <a:buNone/>
            </a:pPr>
            <a:endParaRPr lang="it-IT" dirty="0"/>
          </a:p>
          <a:p>
            <a:pPr marL="0" indent="0" algn="just">
              <a:buNone/>
            </a:pPr>
            <a:r>
              <a:rPr lang="it-IT" dirty="0"/>
              <a:t>• Permette di raggiungere valori di accelerazione laterale maggiore (migliora la percorrenza di curva</a:t>
            </a:r>
          </a:p>
          <a:p>
            <a:pPr marL="0" indent="0" algn="just">
              <a:buNone/>
            </a:pPr>
            <a:endParaRPr lang="it-IT" dirty="0"/>
          </a:p>
          <a:p>
            <a:pPr marL="0" indent="0" algn="just">
              <a:buNone/>
            </a:pPr>
            <a:r>
              <a:rPr lang="it-IT" dirty="0"/>
              <a:t>• Un aumento di deportanza è spesso accompagnato ad un incremento del drag, serve un compromesso che garantisca l’efficienza massima. </a:t>
            </a:r>
          </a:p>
          <a:p>
            <a:pPr marL="0" indent="0">
              <a:buNone/>
            </a:pPr>
            <a:r>
              <a:rPr lang="it-IT" dirty="0"/>
              <a:t> </a:t>
            </a:r>
          </a:p>
          <a:p>
            <a:endParaRPr lang="it-IT" dirty="0"/>
          </a:p>
        </p:txBody>
      </p:sp>
    </p:spTree>
    <p:extLst>
      <p:ext uri="{BB962C8B-B14F-4D97-AF65-F5344CB8AC3E}">
        <p14:creationId xmlns:p14="http://schemas.microsoft.com/office/powerpoint/2010/main" val="30940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68FB9C-1C88-0737-916C-C75551A4C474}"/>
              </a:ext>
            </a:extLst>
          </p:cNvPr>
          <p:cNvSpPr>
            <a:spLocks noGrp="1"/>
          </p:cNvSpPr>
          <p:nvPr>
            <p:ph type="title"/>
          </p:nvPr>
        </p:nvSpPr>
        <p:spPr/>
        <p:txBody>
          <a:bodyPr/>
          <a:lstStyle/>
          <a:p>
            <a:r>
              <a:rPr lang="it-IT"/>
              <a:t>Appendici aerodinamiche</a:t>
            </a:r>
          </a:p>
        </p:txBody>
      </p:sp>
      <p:sp>
        <p:nvSpPr>
          <p:cNvPr id="3" name="Segnaposto contenuto 2">
            <a:extLst>
              <a:ext uri="{FF2B5EF4-FFF2-40B4-BE49-F238E27FC236}">
                <a16:creationId xmlns:a16="http://schemas.microsoft.com/office/drawing/2014/main" id="{1C60B900-3740-ED34-7707-09C1061C947F}"/>
              </a:ext>
            </a:extLst>
          </p:cNvPr>
          <p:cNvSpPr>
            <a:spLocks noGrp="1"/>
          </p:cNvSpPr>
          <p:nvPr>
            <p:ph idx="1"/>
          </p:nvPr>
        </p:nvSpPr>
        <p:spPr/>
        <p:txBody>
          <a:bodyPr>
            <a:normAutofit/>
          </a:bodyPr>
          <a:lstStyle/>
          <a:p>
            <a:pPr marL="0" indent="0">
              <a:buNone/>
            </a:pPr>
            <a:r>
              <a:rPr lang="it-IT" dirty="0"/>
              <a:t>• L’utilizzo e l’ottimizzazione delle appendici aerodinamiche è fondamentale per le vetture ad elevate prestazioni.</a:t>
            </a:r>
          </a:p>
          <a:p>
            <a:pPr marL="0" indent="0">
              <a:buNone/>
            </a:pPr>
            <a:r>
              <a:rPr lang="it-IT" dirty="0"/>
              <a:t>• Ne esistono diverse che si possono dividere come:</a:t>
            </a:r>
          </a:p>
          <a:p>
            <a:pPr marL="0" indent="0" algn="just">
              <a:buNone/>
            </a:pPr>
            <a:r>
              <a:rPr lang="it-IT" dirty="0"/>
              <a:t>- Le ausiliarie all’effetto suolo, come minigonne, diffusore, </a:t>
            </a:r>
            <a:r>
              <a:rPr lang="it-IT" dirty="0" err="1"/>
              <a:t>beam</a:t>
            </a:r>
            <a:r>
              <a:rPr lang="it-IT" dirty="0"/>
              <a:t> </a:t>
            </a:r>
            <a:r>
              <a:rPr lang="it-IT" dirty="0" err="1"/>
              <a:t>wing</a:t>
            </a:r>
            <a:r>
              <a:rPr lang="it-IT" dirty="0"/>
              <a:t>, </a:t>
            </a:r>
            <a:r>
              <a:rPr lang="it-IT" dirty="0" err="1"/>
              <a:t>inlet</a:t>
            </a:r>
            <a:r>
              <a:rPr lang="it-IT" dirty="0"/>
              <a:t> modellati;</a:t>
            </a:r>
          </a:p>
          <a:p>
            <a:pPr marL="0" indent="0" algn="just">
              <a:buNone/>
            </a:pPr>
            <a:r>
              <a:rPr lang="it-IT" dirty="0"/>
              <a:t>- I generatori di vortice, che di per sé peggiorerebbero le prestazioni, ma in realtà permettono di gestire in modo ottimale i flussi ritardando il distacco dello strato limite.</a:t>
            </a:r>
          </a:p>
          <a:p>
            <a:pPr marL="0" indent="0" algn="just">
              <a:buNone/>
            </a:pPr>
            <a:r>
              <a:rPr lang="it-IT" dirty="0"/>
              <a:t>- I profili alari, che portano il maggior guadagno prestazionale.</a:t>
            </a:r>
          </a:p>
          <a:p>
            <a:pPr marL="0" indent="0">
              <a:buNone/>
            </a:pPr>
            <a:endParaRPr lang="it-IT" dirty="0"/>
          </a:p>
        </p:txBody>
      </p:sp>
    </p:spTree>
    <p:extLst>
      <p:ext uri="{BB962C8B-B14F-4D97-AF65-F5344CB8AC3E}">
        <p14:creationId xmlns:p14="http://schemas.microsoft.com/office/powerpoint/2010/main" val="3216607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29E05F8-2975-9F8B-41C2-A3C3BEA39475}"/>
              </a:ext>
            </a:extLst>
          </p:cNvPr>
          <p:cNvSpPr>
            <a:spLocks noGrp="1"/>
          </p:cNvSpPr>
          <p:nvPr>
            <p:ph type="title"/>
          </p:nvPr>
        </p:nvSpPr>
        <p:spPr/>
        <p:txBody>
          <a:bodyPr/>
          <a:lstStyle/>
          <a:p>
            <a:r>
              <a:rPr lang="it-IT" dirty="0"/>
              <a:t>Effetto Venturi ed elementi ausiliari</a:t>
            </a:r>
          </a:p>
        </p:txBody>
      </p:sp>
      <p:pic>
        <p:nvPicPr>
          <p:cNvPr id="10" name="Segnaposto contenuto 9" descr="Immagine che contiene schizzo, disegno, arte, barca&#10;&#10;Il contenuto generato dall'IA potrebbe non essere corretto.">
            <a:extLst>
              <a:ext uri="{FF2B5EF4-FFF2-40B4-BE49-F238E27FC236}">
                <a16:creationId xmlns:a16="http://schemas.microsoft.com/office/drawing/2014/main" id="{0052F673-2AAE-4C32-3E3B-D3436B380E9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1" y="2480170"/>
            <a:ext cx="4700752" cy="3079802"/>
          </a:xfrm>
        </p:spPr>
      </p:pic>
      <p:pic>
        <p:nvPicPr>
          <p:cNvPr id="12" name="Segnaposto contenuto 11" descr="Immagine che contiene Ricambio auto, automobile, veicolo, ruota&#10;&#10;Il contenuto generato dall'IA potrebbe non essere corretto.">
            <a:extLst>
              <a:ext uri="{FF2B5EF4-FFF2-40B4-BE49-F238E27FC236}">
                <a16:creationId xmlns:a16="http://schemas.microsoft.com/office/drawing/2014/main" id="{54EFC273-B62F-057A-7109-CE1DE4F6A37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542674"/>
            <a:ext cx="5181600" cy="2917240"/>
          </a:xfrm>
        </p:spPr>
      </p:pic>
    </p:spTree>
    <p:extLst>
      <p:ext uri="{BB962C8B-B14F-4D97-AF65-F5344CB8AC3E}">
        <p14:creationId xmlns:p14="http://schemas.microsoft.com/office/powerpoint/2010/main" val="412495756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343</TotalTime>
  <Words>634</Words>
  <Application>Microsoft Office PowerPoint</Application>
  <PresentationFormat>Widescreen</PresentationFormat>
  <Paragraphs>58</Paragraphs>
  <Slides>17</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Aptos</vt:lpstr>
      <vt:lpstr>Aptos Display</vt:lpstr>
      <vt:lpstr>Arial</vt:lpstr>
      <vt:lpstr>Tema di Office</vt:lpstr>
      <vt:lpstr>Aerodinamica del veicolo: analisi CFD di profili alari a singolo elemento e a più flap</vt:lpstr>
      <vt:lpstr>Forze su un veicolo in moto</vt:lpstr>
      <vt:lpstr>Drag</vt:lpstr>
      <vt:lpstr>Drag di pressione</vt:lpstr>
      <vt:lpstr>Drag da attrito viscoso, strato limite</vt:lpstr>
      <vt:lpstr>Drag indotto e vortice d’estremità</vt:lpstr>
      <vt:lpstr>Deportanza</vt:lpstr>
      <vt:lpstr>Appendici aerodinamiche</vt:lpstr>
      <vt:lpstr>Effetto Venturi ed elementi ausiliari</vt:lpstr>
      <vt:lpstr>Generatori di vortice</vt:lpstr>
      <vt:lpstr>Ali posteriori a singolo elemento e a più flap.</vt:lpstr>
      <vt:lpstr>Ali posteriori a singolo elemento e a più flap.</vt:lpstr>
      <vt:lpstr>Simulazioni CFD</vt:lpstr>
      <vt:lpstr>Risultati</vt:lpstr>
      <vt:lpstr>Distribuzione linee di corrente </vt:lpstr>
      <vt:lpstr>Confronto energia cinetica turbolenta</vt:lpstr>
      <vt:lpstr>Spiegazione risultati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nicolò roveri</dc:creator>
  <cp:lastModifiedBy>Alessandro Bottaro</cp:lastModifiedBy>
  <cp:revision>2</cp:revision>
  <dcterms:created xsi:type="dcterms:W3CDTF">2025-09-13T14:51:56Z</dcterms:created>
  <dcterms:modified xsi:type="dcterms:W3CDTF">2025-10-06T07:27:19Z</dcterms:modified>
</cp:coreProperties>
</file>