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8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86" r:id="rId9"/>
    <p:sldId id="287" r:id="rId10"/>
    <p:sldId id="295" r:id="rId11"/>
    <p:sldId id="292" r:id="rId12"/>
    <p:sldId id="278" r:id="rId13"/>
    <p:sldId id="279" r:id="rId14"/>
    <p:sldId id="282" r:id="rId15"/>
    <p:sldId id="283" r:id="rId16"/>
    <p:sldId id="293" r:id="rId17"/>
    <p:sldId id="294" r:id="rId18"/>
    <p:sldId id="291" r:id="rId19"/>
    <p:sldId id="289" r:id="rId20"/>
    <p:sldId id="290" r:id="rId21"/>
    <p:sldId id="265" r:id="rId22"/>
    <p:sldId id="297" r:id="rId23"/>
    <p:sldId id="267" r:id="rId24"/>
    <p:sldId id="306" r:id="rId25"/>
    <p:sldId id="300" r:id="rId26"/>
    <p:sldId id="301" r:id="rId27"/>
    <p:sldId id="302" r:id="rId28"/>
    <p:sldId id="303" r:id="rId29"/>
    <p:sldId id="304" r:id="rId30"/>
    <p:sldId id="308" r:id="rId31"/>
    <p:sldId id="309" r:id="rId32"/>
    <p:sldId id="268" r:id="rId33"/>
    <p:sldId id="324" r:id="rId34"/>
    <p:sldId id="325" r:id="rId35"/>
    <p:sldId id="323" r:id="rId36"/>
    <p:sldId id="310" r:id="rId37"/>
    <p:sldId id="311" r:id="rId38"/>
    <p:sldId id="312" r:id="rId39"/>
    <p:sldId id="261" r:id="rId40"/>
    <p:sldId id="313" r:id="rId41"/>
    <p:sldId id="314" r:id="rId42"/>
    <p:sldId id="317" r:id="rId43"/>
    <p:sldId id="318" r:id="rId44"/>
    <p:sldId id="321" r:id="rId45"/>
    <p:sldId id="319" r:id="rId46"/>
    <p:sldId id="320" r:id="rId47"/>
    <p:sldId id="316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7" r:id="rId57"/>
    <p:sldId id="322" r:id="rId58"/>
    <p:sldId id="334" r:id="rId59"/>
    <p:sldId id="259" r:id="rId60"/>
    <p:sldId id="264" r:id="rId61"/>
    <p:sldId id="338" r:id="rId62"/>
    <p:sldId id="335" r:id="rId63"/>
    <p:sldId id="336" r:id="rId64"/>
    <p:sldId id="269" r:id="rId65"/>
    <p:sldId id="270" r:id="rId66"/>
    <p:sldId id="271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77"/>
    <a:srgbClr val="006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2F57F-43E1-41EE-8BEE-4DC62418AF1F}" type="datetimeFigureOut">
              <a:rPr lang="it-IT" smtClean="0"/>
              <a:t>11/09/2021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1BFAB-B401-4232-BAB3-95002D986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44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7D1D-F321-4320-B12C-42C7DE317C28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06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6DB0-45D0-4BE3-8611-674991D10357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10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A5BC-A7C7-4834-B5AA-906CD134C13E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19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3AE0-568D-436F-BFF0-B062F4B743EF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38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FC90-90D9-4ED4-86B4-666F82D46A6D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11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D69-9432-4888-84F5-7F7AE93CB5CE}" type="datetime1">
              <a:rPr lang="it-IT" smtClean="0"/>
              <a:t>11/09/2021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19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F6C-448A-4799-ADDB-1AD255D7540F}" type="datetime1">
              <a:rPr lang="it-IT" smtClean="0"/>
              <a:t>11/09/2021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19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4B9-C27A-46BF-8D2F-7019F450526E}" type="datetime1">
              <a:rPr lang="it-IT" smtClean="0"/>
              <a:t>11/09/2021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07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E1A9-97F1-4CA4-822A-F5B636705C63}" type="datetime1">
              <a:rPr lang="it-IT" smtClean="0"/>
              <a:t>11/09/2021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00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3EAD-ADFB-4FF3-9C95-48AC07DAC28D}" type="datetime1">
              <a:rPr lang="it-IT" smtClean="0"/>
              <a:t>11/09/2021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81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8C5D-2995-4E08-9F28-C29FF1C24332}" type="datetime1">
              <a:rPr lang="it-IT" smtClean="0"/>
              <a:t>11/09/2021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89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6699-A44F-4293-A66E-BDFB6E5573E2}" type="datetime1">
              <a:rPr lang="it-IT" smtClean="0"/>
              <a:t>11/09/2021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439B-5E12-4869-8AA0-FE7E30D87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2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4.tmp"/><Relationship Id="rId4" Type="http://schemas.openxmlformats.org/officeDocument/2006/relationships/image" Target="../media/image33.tmp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emf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500.png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5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11" Type="http://schemas.openxmlformats.org/officeDocument/2006/relationships/image" Target="../media/image59.png"/><Relationship Id="rId5" Type="http://schemas.openxmlformats.org/officeDocument/2006/relationships/image" Target="../media/image53.emf"/><Relationship Id="rId10" Type="http://schemas.openxmlformats.org/officeDocument/2006/relationships/image" Target="../media/image58.PNG"/><Relationship Id="rId4" Type="http://schemas.openxmlformats.org/officeDocument/2006/relationships/image" Target="../media/image52.emf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0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54.emf"/><Relationship Id="rId4" Type="http://schemas.openxmlformats.org/officeDocument/2006/relationships/image" Target="../media/image52.emf"/><Relationship Id="rId9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tmp"/><Relationship Id="rId3" Type="http://schemas.openxmlformats.org/officeDocument/2006/relationships/image" Target="../media/image3.png"/><Relationship Id="rId7" Type="http://schemas.openxmlformats.org/officeDocument/2006/relationships/image" Target="../media/image77.tmp"/><Relationship Id="rId12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tmp"/><Relationship Id="rId11" Type="http://schemas.openxmlformats.org/officeDocument/2006/relationships/image" Target="../media/image81.tmp"/><Relationship Id="rId5" Type="http://schemas.openxmlformats.org/officeDocument/2006/relationships/image" Target="../media/image75.tmp"/><Relationship Id="rId10" Type="http://schemas.openxmlformats.org/officeDocument/2006/relationships/image" Target="../media/image80.tmp"/><Relationship Id="rId4" Type="http://schemas.openxmlformats.org/officeDocument/2006/relationships/image" Target="../media/image74.tmp"/><Relationship Id="rId9" Type="http://schemas.openxmlformats.org/officeDocument/2006/relationships/image" Target="../media/image79.tm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.png"/><Relationship Id="rId7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3.png"/><Relationship Id="rId7" Type="http://schemas.openxmlformats.org/officeDocument/2006/relationships/image" Target="../media/image86.png"/><Relationship Id="rId12" Type="http://schemas.openxmlformats.org/officeDocument/2006/relationships/image" Target="../media/image91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3.png"/><Relationship Id="rId7" Type="http://schemas.openxmlformats.org/officeDocument/2006/relationships/image" Target="../media/image86.png"/><Relationship Id="rId12" Type="http://schemas.openxmlformats.org/officeDocument/2006/relationships/image" Target="../media/image91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tm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84.png"/><Relationship Id="rId10" Type="http://schemas.openxmlformats.org/officeDocument/2006/relationships/image" Target="../media/image96.png"/><Relationship Id="rId4" Type="http://schemas.openxmlformats.org/officeDocument/2006/relationships/image" Target="../media/image83.png"/><Relationship Id="rId9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3.png"/><Relationship Id="rId7" Type="http://schemas.openxmlformats.org/officeDocument/2006/relationships/image" Target="../media/image10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3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3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image" Target="../media/image120.png"/><Relationship Id="rId3" Type="http://schemas.openxmlformats.org/officeDocument/2006/relationships/image" Target="../media/image3.png"/><Relationship Id="rId7" Type="http://schemas.openxmlformats.org/officeDocument/2006/relationships/image" Target="../media/image114.emf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image" Target="../media/image2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3.png"/><Relationship Id="rId7" Type="http://schemas.openxmlformats.org/officeDocument/2006/relationships/image" Target="../media/image1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3.png"/><Relationship Id="rId7" Type="http://schemas.openxmlformats.org/officeDocument/2006/relationships/image" Target="../media/image1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tmp"/><Relationship Id="rId5" Type="http://schemas.openxmlformats.org/officeDocument/2006/relationships/image" Target="../media/image133.tmp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3.png"/><Relationship Id="rId7" Type="http://schemas.openxmlformats.org/officeDocument/2006/relationships/image" Target="../media/image1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tmp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12" Type="http://schemas.openxmlformats.org/officeDocument/2006/relationships/image" Target="../media/image1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3.png"/><Relationship Id="rId5" Type="http://schemas.openxmlformats.org/officeDocument/2006/relationships/image" Target="../media/image148.png"/><Relationship Id="rId10" Type="http://schemas.openxmlformats.org/officeDocument/2006/relationships/image" Target="../media/image115.emf"/><Relationship Id="rId4" Type="http://schemas.openxmlformats.org/officeDocument/2006/relationships/image" Target="../media/image147.png"/><Relationship Id="rId9" Type="http://schemas.openxmlformats.org/officeDocument/2006/relationships/image" Target="../media/image11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3.png"/><Relationship Id="rId7" Type="http://schemas.openxmlformats.org/officeDocument/2006/relationships/image" Target="../media/image15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9.tmp"/><Relationship Id="rId5" Type="http://schemas.openxmlformats.org/officeDocument/2006/relationships/image" Target="../media/image148.png"/><Relationship Id="rId10" Type="http://schemas.openxmlformats.org/officeDocument/2006/relationships/image" Target="../media/image158.png"/><Relationship Id="rId4" Type="http://schemas.openxmlformats.org/officeDocument/2006/relationships/image" Target="../media/image147.png"/><Relationship Id="rId9" Type="http://schemas.openxmlformats.org/officeDocument/2006/relationships/image" Target="../media/image157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3.png"/><Relationship Id="rId7" Type="http://schemas.openxmlformats.org/officeDocument/2006/relationships/image" Target="../media/image1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65.png"/><Relationship Id="rId5" Type="http://schemas.openxmlformats.org/officeDocument/2006/relationships/image" Target="../media/image19.png"/><Relationship Id="rId10" Type="http://schemas.openxmlformats.org/officeDocument/2006/relationships/image" Target="../media/image164.png"/><Relationship Id="rId4" Type="http://schemas.openxmlformats.org/officeDocument/2006/relationships/image" Target="../media/image160.png"/><Relationship Id="rId9" Type="http://schemas.openxmlformats.org/officeDocument/2006/relationships/image" Target="../media/image16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3.png"/><Relationship Id="rId7" Type="http://schemas.openxmlformats.org/officeDocument/2006/relationships/image" Target="../media/image1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3.png"/><Relationship Id="rId7" Type="http://schemas.openxmlformats.org/officeDocument/2006/relationships/image" Target="../media/image1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73.png"/><Relationship Id="rId9" Type="http://schemas.openxmlformats.org/officeDocument/2006/relationships/image" Target="../media/image1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3.png"/><Relationship Id="rId7" Type="http://schemas.openxmlformats.org/officeDocument/2006/relationships/image" Target="../media/image1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3.png"/><Relationship Id="rId7" Type="http://schemas.openxmlformats.org/officeDocument/2006/relationships/image" Target="../media/image1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3.png"/><Relationship Id="rId7" Type="http://schemas.openxmlformats.org/officeDocument/2006/relationships/image" Target="../media/image1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DA1CF00-D699-4B58-A1B4-8E189607F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1" y="401062"/>
            <a:ext cx="5274365" cy="1111618"/>
          </a:xfrm>
          <a:prstGeom prst="rect">
            <a:avLst/>
          </a:prstGeom>
        </p:spPr>
      </p:pic>
      <p:sp>
        <p:nvSpPr>
          <p:cNvPr id="10" name="Sottotitolo 1">
            <a:extLst>
              <a:ext uri="{FF2B5EF4-FFF2-40B4-BE49-F238E27FC236}">
                <a16:creationId xmlns:a16="http://schemas.microsoft.com/office/drawing/2014/main" id="{C5CF4203-FFA2-48DC-9FFF-1DA1C094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839" y="5244663"/>
            <a:ext cx="10434596" cy="916652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  <a:latin typeface="Fira Sans Medium" panose="020B0603050000020004" pitchFamily="34" charset="0"/>
              </a:rPr>
              <a:t>Lorenzo Buda</a:t>
            </a:r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AE592F7A-D3B4-4104-961F-20705E148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983" y="1613338"/>
            <a:ext cx="10434596" cy="209960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32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32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32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3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D2D868ED-CF93-4D7E-8A92-C0C6A01B9DBF}"/>
              </a:ext>
            </a:extLst>
          </p:cNvPr>
          <p:cNvSpPr txBox="1">
            <a:spLocks/>
          </p:cNvSpPr>
          <p:nvPr/>
        </p:nvSpPr>
        <p:spPr>
          <a:xfrm>
            <a:off x="858839" y="4091493"/>
            <a:ext cx="10434596" cy="749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Seduta di Laurea Magistrale in Fisica, 22 settembre 2021</a:t>
            </a:r>
          </a:p>
        </p:txBody>
      </p:sp>
    </p:spTree>
    <p:extLst>
      <p:ext uri="{BB962C8B-B14F-4D97-AF65-F5344CB8AC3E}">
        <p14:creationId xmlns:p14="http://schemas.microsoft.com/office/powerpoint/2010/main" val="150635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AD14D4-B7C7-40B0-B1F1-2C38A1B0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10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560A36-918B-41F6-8F81-C965481DD5B4}"/>
              </a:ext>
            </a:extLst>
          </p:cNvPr>
          <p:cNvSpPr txBox="1"/>
          <p:nvPr/>
        </p:nvSpPr>
        <p:spPr>
          <a:xfrm>
            <a:off x="67320" y="1471820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Canale infinitamente esteso con sotto un </a:t>
            </a:r>
            <a:r>
              <a:rPr lang="it-IT" sz="2000" b="1" dirty="0">
                <a:latin typeface="Fira Sans" panose="020B0503050000020004" pitchFamily="34" charset="0"/>
              </a:rPr>
              <a:t>mezzo poroso</a:t>
            </a:r>
            <a:r>
              <a:rPr lang="it-IT" sz="2000" dirty="0">
                <a:latin typeface="Fira Sans" panose="020B0503050000020004" pitchFamily="34" charset="0"/>
              </a:rPr>
              <a:t>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B67D4C-C4F9-4F5B-BBAB-AD1FA9400C60}"/>
              </a:ext>
            </a:extLst>
          </p:cNvPr>
          <p:cNvSpPr txBox="1"/>
          <p:nvPr/>
        </p:nvSpPr>
        <p:spPr>
          <a:xfrm>
            <a:off x="216568" y="4325792"/>
            <a:ext cx="8832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it-IT" sz="2000" b="1" dirty="0">
                <a:latin typeface="Fira Sans" panose="020B0503050000020004" pitchFamily="34" charset="0"/>
              </a:rPr>
              <a:t>DNS </a:t>
            </a:r>
            <a:r>
              <a:rPr lang="it-IT" sz="2000" b="1" dirty="0" err="1">
                <a:latin typeface="Fira Sans" panose="020B0503050000020004" pitchFamily="34" charset="0"/>
              </a:rPr>
              <a:t>fully</a:t>
            </a:r>
            <a:r>
              <a:rPr lang="it-IT" sz="2000" b="1" dirty="0">
                <a:latin typeface="Fira Sans" panose="020B0503050000020004" pitchFamily="34" charset="0"/>
              </a:rPr>
              <a:t>-feature</a:t>
            </a:r>
            <a:r>
              <a:rPr lang="it-IT" sz="2000" dirty="0">
                <a:latin typeface="Fira Sans" panose="020B0503050000020004" pitchFamily="34" charset="0"/>
              </a:rPr>
              <a:t> </a:t>
            </a:r>
            <a:r>
              <a:rPr lang="it-IT" sz="2000" dirty="0" err="1">
                <a:latin typeface="Fira Sans" panose="020B0503050000020004" pitchFamily="34" charset="0"/>
              </a:rPr>
              <a:t>resolving</a:t>
            </a:r>
            <a:r>
              <a:rPr lang="it-IT" sz="2000" dirty="0">
                <a:latin typeface="Fira Sans" panose="020B0503050000020004" pitchFamily="34" charset="0"/>
              </a:rPr>
              <a:t>. Problema: </a:t>
            </a:r>
            <a:r>
              <a:rPr lang="it-IT" sz="2000" u="sng" dirty="0">
                <a:latin typeface="Fira Sans" panose="020B0503050000020004" pitchFamily="34" charset="0"/>
              </a:rPr>
              <a:t>elevate risorse computazionali</a:t>
            </a:r>
            <a:endParaRPr lang="it-IT" sz="2000" dirty="0">
              <a:latin typeface="Fira Sans" panose="020B05030500000200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63217CE-A9EE-478C-AC6E-6D1A84857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5" y="1918666"/>
            <a:ext cx="3190875" cy="2305050"/>
          </a:xfrm>
          <a:prstGeom prst="rect">
            <a:avLst/>
          </a:prstGeom>
        </p:spPr>
      </p:pic>
      <p:sp>
        <p:nvSpPr>
          <p:cNvPr id="62" name="Ovale 61">
            <a:extLst>
              <a:ext uri="{FF2B5EF4-FFF2-40B4-BE49-F238E27FC236}">
                <a16:creationId xmlns:a16="http://schemas.microsoft.com/office/drawing/2014/main" id="{9EE74C0C-2D7F-4166-A77B-0E54F0A13CFE}"/>
              </a:ext>
            </a:extLst>
          </p:cNvPr>
          <p:cNvSpPr/>
          <p:nvPr/>
        </p:nvSpPr>
        <p:spPr>
          <a:xfrm>
            <a:off x="1511859" y="3918397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1603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AD14D4-B7C7-40B0-B1F1-2C38A1B0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11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560A36-918B-41F6-8F81-C965481DD5B4}"/>
              </a:ext>
            </a:extLst>
          </p:cNvPr>
          <p:cNvSpPr txBox="1"/>
          <p:nvPr/>
        </p:nvSpPr>
        <p:spPr>
          <a:xfrm>
            <a:off x="67320" y="1471820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Canale infinitamente esteso con sotto un </a:t>
            </a:r>
            <a:r>
              <a:rPr lang="it-IT" sz="2000" b="1" dirty="0">
                <a:latin typeface="Fira Sans" panose="020B0503050000020004" pitchFamily="34" charset="0"/>
              </a:rPr>
              <a:t>mezzo poroso</a:t>
            </a:r>
            <a:r>
              <a:rPr lang="it-IT" sz="2000" dirty="0">
                <a:latin typeface="Fira Sans" panose="020B0503050000020004" pitchFamily="34" charset="0"/>
              </a:rPr>
              <a:t>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B67D4C-C4F9-4F5B-BBAB-AD1FA9400C60}"/>
              </a:ext>
            </a:extLst>
          </p:cNvPr>
          <p:cNvSpPr txBox="1"/>
          <p:nvPr/>
        </p:nvSpPr>
        <p:spPr>
          <a:xfrm>
            <a:off x="216568" y="4325792"/>
            <a:ext cx="870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it-IT" sz="2000" b="1" dirty="0">
                <a:latin typeface="Fira Sans" panose="020B0503050000020004" pitchFamily="34" charset="0"/>
              </a:rPr>
              <a:t>DNS </a:t>
            </a:r>
            <a:r>
              <a:rPr lang="it-IT" sz="2000" b="1" dirty="0" err="1">
                <a:latin typeface="Fira Sans" panose="020B0503050000020004" pitchFamily="34" charset="0"/>
              </a:rPr>
              <a:t>fully</a:t>
            </a:r>
            <a:r>
              <a:rPr lang="it-IT" sz="2000" b="1" dirty="0">
                <a:latin typeface="Fira Sans" panose="020B0503050000020004" pitchFamily="34" charset="0"/>
              </a:rPr>
              <a:t>-feature</a:t>
            </a:r>
            <a:r>
              <a:rPr lang="it-IT" sz="2000" dirty="0">
                <a:latin typeface="Fira Sans" panose="020B0503050000020004" pitchFamily="34" charset="0"/>
              </a:rPr>
              <a:t> </a:t>
            </a:r>
            <a:r>
              <a:rPr lang="it-IT" sz="2000" dirty="0" err="1">
                <a:latin typeface="Fira Sans" panose="020B0503050000020004" pitchFamily="34" charset="0"/>
              </a:rPr>
              <a:t>resolving</a:t>
            </a:r>
            <a:r>
              <a:rPr lang="it-IT" sz="2000" dirty="0">
                <a:latin typeface="Fira Sans" panose="020B0503050000020004" pitchFamily="34" charset="0"/>
              </a:rPr>
              <a:t>. Problema: </a:t>
            </a:r>
            <a:r>
              <a:rPr lang="it-IT" sz="2000" u="sng" dirty="0">
                <a:latin typeface="Fira Sans" panose="020B0503050000020004" pitchFamily="34" charset="0"/>
              </a:rPr>
              <a:t>elevate risorse computazionali</a:t>
            </a:r>
            <a:endParaRPr lang="it-IT" sz="2000" dirty="0">
              <a:latin typeface="Fira Sans" panose="020B05030500000200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63217CE-A9EE-478C-AC6E-6D1A84857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5" y="1918666"/>
            <a:ext cx="3190875" cy="2305050"/>
          </a:xfrm>
          <a:prstGeom prst="rect">
            <a:avLst/>
          </a:prstGeom>
        </p:spPr>
      </p:pic>
      <p:sp>
        <p:nvSpPr>
          <p:cNvPr id="62" name="Ovale 61">
            <a:extLst>
              <a:ext uri="{FF2B5EF4-FFF2-40B4-BE49-F238E27FC236}">
                <a16:creationId xmlns:a16="http://schemas.microsoft.com/office/drawing/2014/main" id="{9EE74C0C-2D7F-4166-A77B-0E54F0A13CFE}"/>
              </a:ext>
            </a:extLst>
          </p:cNvPr>
          <p:cNvSpPr/>
          <p:nvPr/>
        </p:nvSpPr>
        <p:spPr>
          <a:xfrm>
            <a:off x="1511859" y="3918397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BD372A44-C0DA-4A56-8660-D97367DCCA98}"/>
              </a:ext>
            </a:extLst>
          </p:cNvPr>
          <p:cNvSpPr txBox="1"/>
          <p:nvPr/>
        </p:nvSpPr>
        <p:spPr>
          <a:xfrm>
            <a:off x="2755899" y="4856525"/>
            <a:ext cx="6341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Fira Sans" panose="020B0503050000020004" pitchFamily="34" charset="0"/>
              </a:rPr>
              <a:t>È l’unica strada?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Fira Sans" panose="020B0503050000020004" pitchFamily="34" charset="0"/>
              </a:rPr>
              <a:t>Come possiamo «semplificare» il problema?</a:t>
            </a:r>
          </a:p>
        </p:txBody>
      </p:sp>
    </p:spTree>
    <p:extLst>
      <p:ext uri="{BB962C8B-B14F-4D97-AF65-F5344CB8AC3E}">
        <p14:creationId xmlns:p14="http://schemas.microsoft.com/office/powerpoint/2010/main" val="370804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12</a:t>
            </a:fld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AB6799-D3EA-4D1A-B8FF-B4BF297D5999}"/>
              </a:ext>
            </a:extLst>
          </p:cNvPr>
          <p:cNvSpPr txBox="1"/>
          <p:nvPr/>
        </p:nvSpPr>
        <p:spPr>
          <a:xfrm>
            <a:off x="619539" y="1156578"/>
            <a:ext cx="10734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Fira Sans" panose="020B0503050000020004" pitchFamily="34" charset="0"/>
              </a:rPr>
              <a:t>Idea</a:t>
            </a:r>
            <a:r>
              <a:rPr lang="it-IT" sz="2400" dirty="0">
                <a:latin typeface="Fira Sans" panose="020B05030500000200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3076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13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514D19-B0D9-4529-8823-BDBF206CA8D4}"/>
              </a:ext>
            </a:extLst>
          </p:cNvPr>
          <p:cNvSpPr txBox="1"/>
          <p:nvPr/>
        </p:nvSpPr>
        <p:spPr>
          <a:xfrm>
            <a:off x="619539" y="1156578"/>
            <a:ext cx="10734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Fira Sans" panose="020B0503050000020004" pitchFamily="34" charset="0"/>
              </a:rPr>
              <a:t>Idea</a:t>
            </a:r>
            <a:r>
              <a:rPr lang="it-IT" sz="2400" dirty="0">
                <a:latin typeface="Fira Sans" panose="020B0503050000020004" pitchFamily="34" charset="0"/>
              </a:rPr>
              <a:t>: </a:t>
            </a:r>
          </a:p>
          <a:p>
            <a:pPr algn="ctr"/>
            <a:r>
              <a:rPr lang="it-IT" sz="2400" dirty="0">
                <a:latin typeface="Fira Sans" panose="020B0503050000020004" pitchFamily="34" charset="0"/>
              </a:rPr>
              <a:t>caratteristica comune?</a:t>
            </a:r>
          </a:p>
        </p:txBody>
      </p:sp>
      <p:pic>
        <p:nvPicPr>
          <p:cNvPr id="10" name="Immagine 9" descr="Immagine che contiene tastiera, vicino&#10;&#10;Descrizione generata automaticamente">
            <a:extLst>
              <a:ext uri="{FF2B5EF4-FFF2-40B4-BE49-F238E27FC236}">
                <a16:creationId xmlns:a16="http://schemas.microsoft.com/office/drawing/2014/main" id="{5D9591C6-CE1E-4383-9285-E862508B3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8" y="2393888"/>
            <a:ext cx="2381108" cy="163676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3D2625-2500-43CC-85A9-666EB8B9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80" y="2434649"/>
            <a:ext cx="2537120" cy="1732667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53FA2D-3C6C-4919-90C5-FE69E7B79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78" y="2354447"/>
            <a:ext cx="3317249" cy="1993700"/>
          </a:xfrm>
          <a:prstGeom prst="rect">
            <a:avLst/>
          </a:prstGeom>
        </p:spPr>
      </p:pic>
      <p:pic>
        <p:nvPicPr>
          <p:cNvPr id="4" name="Immagine 3" descr="Immagine che contiene cielo, squalo, pesce, volando&#10;&#10;Descrizione generata automaticamente">
            <a:extLst>
              <a:ext uri="{FF2B5EF4-FFF2-40B4-BE49-F238E27FC236}">
                <a16:creationId xmlns:a16="http://schemas.microsoft.com/office/drawing/2014/main" id="{97EE1D78-0AEF-46B5-AC7D-549658482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7" y="5051496"/>
            <a:ext cx="3122590" cy="1756457"/>
          </a:xfrm>
          <a:prstGeom prst="rect">
            <a:avLst/>
          </a:prstGeom>
        </p:spPr>
      </p:pic>
      <p:pic>
        <p:nvPicPr>
          <p:cNvPr id="14" name="Immagine 13" descr="Immagine che contiene erba, esterni, albero, uccello&#10;&#10;Descrizione generata automaticamente">
            <a:extLst>
              <a:ext uri="{FF2B5EF4-FFF2-40B4-BE49-F238E27FC236}">
                <a16:creationId xmlns:a16="http://schemas.microsoft.com/office/drawing/2014/main" id="{77F7B780-CD30-4693-ABD5-CC8CB6D557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29" y="5035619"/>
            <a:ext cx="2929621" cy="1788210"/>
          </a:xfrm>
          <a:prstGeom prst="rect">
            <a:avLst/>
          </a:prstGeom>
        </p:spPr>
      </p:pic>
      <p:pic>
        <p:nvPicPr>
          <p:cNvPr id="17" name="Immagine 16" descr="Immagine che contiene pianta, albero&#10;&#10;Descrizione generata automaticamente">
            <a:extLst>
              <a:ext uri="{FF2B5EF4-FFF2-40B4-BE49-F238E27FC236}">
                <a16:creationId xmlns:a16="http://schemas.microsoft.com/office/drawing/2014/main" id="{57F3F3D1-1993-4402-8742-D74A097FC4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78" y="4799723"/>
            <a:ext cx="2473062" cy="2024106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6AA1CC0-5054-40B1-BA0F-270E283CBA60}"/>
              </a:ext>
            </a:extLst>
          </p:cNvPr>
          <p:cNvCxnSpPr>
            <a:cxnSpLocks/>
            <a:stCxn id="10" idx="2"/>
            <a:endCxn id="4" idx="0"/>
          </p:cNvCxnSpPr>
          <p:nvPr/>
        </p:nvCxnSpPr>
        <p:spPr>
          <a:xfrm>
            <a:off x="1906432" y="4030650"/>
            <a:ext cx="0" cy="10208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A7120BA-0C0E-4323-A426-938635CA778A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5666140" y="4167316"/>
            <a:ext cx="0" cy="8683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544B662-26BA-49CA-A146-8B8BC87C6D3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102703" y="4348147"/>
            <a:ext cx="0" cy="451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4A9D34D3-6098-4BB0-816C-E8B8C970A777}"/>
                  </a:ext>
                </a:extLst>
              </p:cNvPr>
              <p:cNvSpPr txBox="1"/>
              <p:nvPr/>
            </p:nvSpPr>
            <p:spPr>
              <a:xfrm>
                <a:off x="1417982" y="1985115"/>
                <a:ext cx="10204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4A9D34D3-6098-4BB0-816C-E8B8C970A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82" y="1985115"/>
                <a:ext cx="1020417" cy="369332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EA45812-59DE-487C-8379-76158EBFDFBE}"/>
                  </a:ext>
                </a:extLst>
              </p:cNvPr>
              <p:cNvSpPr txBox="1"/>
              <p:nvPr/>
            </p:nvSpPr>
            <p:spPr>
              <a:xfrm>
                <a:off x="5016782" y="2051375"/>
                <a:ext cx="12987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EA45812-59DE-487C-8379-76158EBFD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782" y="2051375"/>
                <a:ext cx="1298713" cy="369332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98C38FD-F3A7-4710-9ADC-FC8F1BE40B09}"/>
                  </a:ext>
                </a:extLst>
              </p:cNvPr>
              <p:cNvSpPr txBox="1"/>
              <p:nvPr/>
            </p:nvSpPr>
            <p:spPr>
              <a:xfrm>
                <a:off x="8975034" y="2041421"/>
                <a:ext cx="10204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98C38FD-F3A7-4710-9ADC-FC8F1BE40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034" y="2041421"/>
                <a:ext cx="1020418" cy="3693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79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14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514D19-B0D9-4529-8823-BDBF206CA8D4}"/>
              </a:ext>
            </a:extLst>
          </p:cNvPr>
          <p:cNvSpPr txBox="1"/>
          <p:nvPr/>
        </p:nvSpPr>
        <p:spPr>
          <a:xfrm>
            <a:off x="619539" y="1156578"/>
            <a:ext cx="10734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Fira Sans" panose="020B0503050000020004" pitchFamily="34" charset="0"/>
              </a:rPr>
              <a:t>Idea</a:t>
            </a:r>
            <a:r>
              <a:rPr lang="it-IT" sz="2400" dirty="0">
                <a:latin typeface="Fira Sans" panose="020B0503050000020004" pitchFamily="34" charset="0"/>
              </a:rPr>
              <a:t>: </a:t>
            </a:r>
          </a:p>
          <a:p>
            <a:pPr algn="ctr"/>
            <a:r>
              <a:rPr lang="it-IT" sz="2400" dirty="0">
                <a:latin typeface="Fira Sans" panose="020B0503050000020004" pitchFamily="34" charset="0"/>
              </a:rPr>
              <a:t>caratteristica comune? </a:t>
            </a:r>
            <a:r>
              <a:rPr lang="it-IT" sz="2400" dirty="0">
                <a:solidFill>
                  <a:srgbClr val="FF0000"/>
                </a:solidFill>
                <a:latin typeface="Fira Sans" panose="020B0503050000020004" pitchFamily="34" charset="0"/>
              </a:rPr>
              <a:t>separazione delle scale</a:t>
            </a:r>
            <a:r>
              <a:rPr lang="it-IT" sz="2400" dirty="0">
                <a:latin typeface="Fira Sans" panose="020B0503050000020004" pitchFamily="34" charset="0"/>
              </a:rPr>
              <a:t>! </a:t>
            </a:r>
          </a:p>
        </p:txBody>
      </p:sp>
      <p:pic>
        <p:nvPicPr>
          <p:cNvPr id="10" name="Immagine 9" descr="Immagine che contiene tastiera, vicino&#10;&#10;Descrizione generata automaticamente">
            <a:extLst>
              <a:ext uri="{FF2B5EF4-FFF2-40B4-BE49-F238E27FC236}">
                <a16:creationId xmlns:a16="http://schemas.microsoft.com/office/drawing/2014/main" id="{5D9591C6-CE1E-4383-9285-E862508B3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8" y="2393888"/>
            <a:ext cx="2381108" cy="163676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3D2625-2500-43CC-85A9-666EB8B9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80" y="2434649"/>
            <a:ext cx="2537120" cy="1732667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53FA2D-3C6C-4919-90C5-FE69E7B79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78" y="2354447"/>
            <a:ext cx="3317249" cy="1993700"/>
          </a:xfrm>
          <a:prstGeom prst="rect">
            <a:avLst/>
          </a:prstGeom>
        </p:spPr>
      </p:pic>
      <p:pic>
        <p:nvPicPr>
          <p:cNvPr id="4" name="Immagine 3" descr="Immagine che contiene cielo, squalo, pesce, volando&#10;&#10;Descrizione generata automaticamente">
            <a:extLst>
              <a:ext uri="{FF2B5EF4-FFF2-40B4-BE49-F238E27FC236}">
                <a16:creationId xmlns:a16="http://schemas.microsoft.com/office/drawing/2014/main" id="{97EE1D78-0AEF-46B5-AC7D-549658482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7" y="5051496"/>
            <a:ext cx="3122590" cy="1756457"/>
          </a:xfrm>
          <a:prstGeom prst="rect">
            <a:avLst/>
          </a:prstGeom>
        </p:spPr>
      </p:pic>
      <p:pic>
        <p:nvPicPr>
          <p:cNvPr id="14" name="Immagine 13" descr="Immagine che contiene erba, esterni, albero, uccello&#10;&#10;Descrizione generata automaticamente">
            <a:extLst>
              <a:ext uri="{FF2B5EF4-FFF2-40B4-BE49-F238E27FC236}">
                <a16:creationId xmlns:a16="http://schemas.microsoft.com/office/drawing/2014/main" id="{77F7B780-CD30-4693-ABD5-CC8CB6D557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29" y="5035619"/>
            <a:ext cx="2929621" cy="1788210"/>
          </a:xfrm>
          <a:prstGeom prst="rect">
            <a:avLst/>
          </a:prstGeom>
        </p:spPr>
      </p:pic>
      <p:pic>
        <p:nvPicPr>
          <p:cNvPr id="17" name="Immagine 16" descr="Immagine che contiene pianta, albero&#10;&#10;Descrizione generata automaticamente">
            <a:extLst>
              <a:ext uri="{FF2B5EF4-FFF2-40B4-BE49-F238E27FC236}">
                <a16:creationId xmlns:a16="http://schemas.microsoft.com/office/drawing/2014/main" id="{57F3F3D1-1993-4402-8742-D74A097FC4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78" y="4799723"/>
            <a:ext cx="2473062" cy="2024106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6AA1CC0-5054-40B1-BA0F-270E283CBA60}"/>
              </a:ext>
            </a:extLst>
          </p:cNvPr>
          <p:cNvCxnSpPr>
            <a:cxnSpLocks/>
            <a:stCxn id="10" idx="2"/>
            <a:endCxn id="4" idx="0"/>
          </p:cNvCxnSpPr>
          <p:nvPr/>
        </p:nvCxnSpPr>
        <p:spPr>
          <a:xfrm>
            <a:off x="1906432" y="4030650"/>
            <a:ext cx="0" cy="10208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A7120BA-0C0E-4323-A426-938635CA778A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5666140" y="4167316"/>
            <a:ext cx="0" cy="8683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544B662-26BA-49CA-A146-8B8BC87C6D3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102703" y="4348147"/>
            <a:ext cx="0" cy="451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4A9D34D3-6098-4BB0-816C-E8B8C970A777}"/>
                  </a:ext>
                </a:extLst>
              </p:cNvPr>
              <p:cNvSpPr txBox="1"/>
              <p:nvPr/>
            </p:nvSpPr>
            <p:spPr>
              <a:xfrm>
                <a:off x="1417982" y="1985115"/>
                <a:ext cx="10204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4A9D34D3-6098-4BB0-816C-E8B8C970A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82" y="1985115"/>
                <a:ext cx="1020417" cy="369332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EA45812-59DE-487C-8379-76158EBFDFBE}"/>
                  </a:ext>
                </a:extLst>
              </p:cNvPr>
              <p:cNvSpPr txBox="1"/>
              <p:nvPr/>
            </p:nvSpPr>
            <p:spPr>
              <a:xfrm>
                <a:off x="5016782" y="2051375"/>
                <a:ext cx="12987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EA45812-59DE-487C-8379-76158EBFD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782" y="2051375"/>
                <a:ext cx="1298713" cy="369332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98C38FD-F3A7-4710-9ADC-FC8F1BE40B09}"/>
                  </a:ext>
                </a:extLst>
              </p:cNvPr>
              <p:cNvSpPr txBox="1"/>
              <p:nvPr/>
            </p:nvSpPr>
            <p:spPr>
              <a:xfrm>
                <a:off x="8975034" y="2041421"/>
                <a:ext cx="10204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98C38FD-F3A7-4710-9ADC-FC8F1BE40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034" y="2041421"/>
                <a:ext cx="1020418" cy="3693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61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15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514D19-B0D9-4529-8823-BDBF206CA8D4}"/>
              </a:ext>
            </a:extLst>
          </p:cNvPr>
          <p:cNvSpPr txBox="1"/>
          <p:nvPr/>
        </p:nvSpPr>
        <p:spPr>
          <a:xfrm>
            <a:off x="619539" y="1156578"/>
            <a:ext cx="10734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Fira Sans" panose="020B0503050000020004" pitchFamily="34" charset="0"/>
              </a:rPr>
              <a:t>Idea</a:t>
            </a:r>
            <a:r>
              <a:rPr lang="it-IT" sz="2400" dirty="0">
                <a:latin typeface="Fira Sans" panose="020B0503050000020004" pitchFamily="34" charset="0"/>
              </a:rPr>
              <a:t>: </a:t>
            </a:r>
          </a:p>
          <a:p>
            <a:pPr algn="ctr"/>
            <a:r>
              <a:rPr lang="it-IT" sz="2400" dirty="0">
                <a:latin typeface="Fira Sans" panose="020B0503050000020004" pitchFamily="34" charset="0"/>
              </a:rPr>
              <a:t>caratteristica comune? separazione delle scale! </a:t>
            </a:r>
          </a:p>
        </p:txBody>
      </p:sp>
      <p:pic>
        <p:nvPicPr>
          <p:cNvPr id="10" name="Immagine 9" descr="Immagine che contiene tastiera, vicino&#10;&#10;Descrizione generata automaticamente">
            <a:extLst>
              <a:ext uri="{FF2B5EF4-FFF2-40B4-BE49-F238E27FC236}">
                <a16:creationId xmlns:a16="http://schemas.microsoft.com/office/drawing/2014/main" id="{5D9591C6-CE1E-4383-9285-E862508B3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8" y="2393888"/>
            <a:ext cx="2381108" cy="163676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3D2625-2500-43CC-85A9-666EB8B9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80" y="2434649"/>
            <a:ext cx="2537120" cy="1732667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53FA2D-3C6C-4919-90C5-FE69E7B79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78" y="2354447"/>
            <a:ext cx="3317249" cy="1993700"/>
          </a:xfrm>
          <a:prstGeom prst="rect">
            <a:avLst/>
          </a:prstGeom>
        </p:spPr>
      </p:pic>
      <p:pic>
        <p:nvPicPr>
          <p:cNvPr id="4" name="Immagine 3" descr="Immagine che contiene cielo, squalo, pesce, volando&#10;&#10;Descrizione generata automaticamente">
            <a:extLst>
              <a:ext uri="{FF2B5EF4-FFF2-40B4-BE49-F238E27FC236}">
                <a16:creationId xmlns:a16="http://schemas.microsoft.com/office/drawing/2014/main" id="{97EE1D78-0AEF-46B5-AC7D-549658482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7" y="5051496"/>
            <a:ext cx="3122590" cy="1756457"/>
          </a:xfrm>
          <a:prstGeom prst="rect">
            <a:avLst/>
          </a:prstGeom>
        </p:spPr>
      </p:pic>
      <p:pic>
        <p:nvPicPr>
          <p:cNvPr id="14" name="Immagine 13" descr="Immagine che contiene erba, esterni, albero, uccello&#10;&#10;Descrizione generata automaticamente">
            <a:extLst>
              <a:ext uri="{FF2B5EF4-FFF2-40B4-BE49-F238E27FC236}">
                <a16:creationId xmlns:a16="http://schemas.microsoft.com/office/drawing/2014/main" id="{77F7B780-CD30-4693-ABD5-CC8CB6D557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29" y="5035619"/>
            <a:ext cx="2929621" cy="1788210"/>
          </a:xfrm>
          <a:prstGeom prst="rect">
            <a:avLst/>
          </a:prstGeom>
        </p:spPr>
      </p:pic>
      <p:pic>
        <p:nvPicPr>
          <p:cNvPr id="17" name="Immagine 16" descr="Immagine che contiene pianta, albero&#10;&#10;Descrizione generata automaticamente">
            <a:extLst>
              <a:ext uri="{FF2B5EF4-FFF2-40B4-BE49-F238E27FC236}">
                <a16:creationId xmlns:a16="http://schemas.microsoft.com/office/drawing/2014/main" id="{57F3F3D1-1993-4402-8742-D74A097FC4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78" y="4799723"/>
            <a:ext cx="2473062" cy="2024106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6AA1CC0-5054-40B1-BA0F-270E283CBA60}"/>
              </a:ext>
            </a:extLst>
          </p:cNvPr>
          <p:cNvCxnSpPr>
            <a:cxnSpLocks/>
            <a:stCxn id="10" idx="2"/>
            <a:endCxn id="4" idx="0"/>
          </p:cNvCxnSpPr>
          <p:nvPr/>
        </p:nvCxnSpPr>
        <p:spPr>
          <a:xfrm>
            <a:off x="1906432" y="4030650"/>
            <a:ext cx="0" cy="10208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A7120BA-0C0E-4323-A426-938635CA778A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5666140" y="4167316"/>
            <a:ext cx="0" cy="8683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544B662-26BA-49CA-A146-8B8BC87C6D3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102703" y="4348147"/>
            <a:ext cx="0" cy="451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4A9D34D3-6098-4BB0-816C-E8B8C970A777}"/>
                  </a:ext>
                </a:extLst>
              </p:cNvPr>
              <p:cNvSpPr txBox="1"/>
              <p:nvPr/>
            </p:nvSpPr>
            <p:spPr>
              <a:xfrm>
                <a:off x="1417982" y="1985115"/>
                <a:ext cx="10204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4A9D34D3-6098-4BB0-816C-E8B8C970A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82" y="1985115"/>
                <a:ext cx="1020417" cy="369332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EA45812-59DE-487C-8379-76158EBFDFBE}"/>
                  </a:ext>
                </a:extLst>
              </p:cNvPr>
              <p:cNvSpPr txBox="1"/>
              <p:nvPr/>
            </p:nvSpPr>
            <p:spPr>
              <a:xfrm>
                <a:off x="5016782" y="2051375"/>
                <a:ext cx="12987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EA45812-59DE-487C-8379-76158EBFD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782" y="2051375"/>
                <a:ext cx="1298713" cy="369332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98C38FD-F3A7-4710-9ADC-FC8F1BE40B09}"/>
                  </a:ext>
                </a:extLst>
              </p:cNvPr>
              <p:cNvSpPr txBox="1"/>
              <p:nvPr/>
            </p:nvSpPr>
            <p:spPr>
              <a:xfrm>
                <a:off x="8975034" y="2041421"/>
                <a:ext cx="10204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98C38FD-F3A7-4710-9ADC-FC8F1BE40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034" y="2041421"/>
                <a:ext cx="1020418" cy="3693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3723920-48B5-4A41-90D6-45F962E0F02A}"/>
              </a:ext>
            </a:extLst>
          </p:cNvPr>
          <p:cNvSpPr txBox="1"/>
          <p:nvPr/>
        </p:nvSpPr>
        <p:spPr>
          <a:xfrm>
            <a:off x="9379227" y="1294539"/>
            <a:ext cx="2953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Fira Sans" panose="020B0503050000020004" pitchFamily="34" charset="0"/>
              </a:rPr>
              <a:t>Omogeneizzazione </a:t>
            </a:r>
            <a:r>
              <a:rPr lang="it-IT" sz="2400" dirty="0" err="1">
                <a:solidFill>
                  <a:srgbClr val="FF0000"/>
                </a:solidFill>
                <a:latin typeface="Fira Sans" panose="020B0503050000020004" pitchFamily="34" charset="0"/>
              </a:rPr>
              <a:t>multiscala</a:t>
            </a:r>
            <a:endParaRPr lang="it-IT" sz="2400" dirty="0">
              <a:solidFill>
                <a:srgbClr val="FF0000"/>
              </a:solidFill>
              <a:latin typeface="Fira Sans" panose="020B0503050000020004" pitchFamily="34" charset="0"/>
            </a:endParaRPr>
          </a:p>
        </p:txBody>
      </p:sp>
      <p:cxnSp>
        <p:nvCxnSpPr>
          <p:cNvPr id="15" name="Connettore a gomito 14">
            <a:extLst>
              <a:ext uri="{FF2B5EF4-FFF2-40B4-BE49-F238E27FC236}">
                <a16:creationId xmlns:a16="http://schemas.microsoft.com/office/drawing/2014/main" id="{BC81911D-5872-445F-B042-F386AA0D5A5B}"/>
              </a:ext>
            </a:extLst>
          </p:cNvPr>
          <p:cNvCxnSpPr>
            <a:cxnSpLocks/>
          </p:cNvCxnSpPr>
          <p:nvPr/>
        </p:nvCxnSpPr>
        <p:spPr>
          <a:xfrm flipV="1">
            <a:off x="8004313" y="1431235"/>
            <a:ext cx="1497496" cy="162735"/>
          </a:xfrm>
          <a:prstGeom prst="bentConnector3">
            <a:avLst>
              <a:gd name="adj1" fmla="val -44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76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AD14D4-B7C7-40B0-B1F1-2C38A1B0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16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560A36-918B-41F6-8F81-C965481DD5B4}"/>
              </a:ext>
            </a:extLst>
          </p:cNvPr>
          <p:cNvSpPr txBox="1"/>
          <p:nvPr/>
        </p:nvSpPr>
        <p:spPr>
          <a:xfrm>
            <a:off x="67320" y="1471820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Canale infinitamente esteso con sotto un </a:t>
            </a:r>
            <a:r>
              <a:rPr lang="it-IT" sz="2000" b="1" dirty="0">
                <a:latin typeface="Fira Sans" panose="020B0503050000020004" pitchFamily="34" charset="0"/>
              </a:rPr>
              <a:t>mezzo poroso</a:t>
            </a:r>
            <a:r>
              <a:rPr lang="it-IT" sz="2000" dirty="0">
                <a:latin typeface="Fira Sans" panose="020B0503050000020004" pitchFamily="34" charset="0"/>
              </a:rPr>
              <a:t>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B67D4C-C4F9-4F5B-BBAB-AD1FA9400C60}"/>
              </a:ext>
            </a:extLst>
          </p:cNvPr>
          <p:cNvSpPr txBox="1"/>
          <p:nvPr/>
        </p:nvSpPr>
        <p:spPr>
          <a:xfrm>
            <a:off x="216568" y="4325792"/>
            <a:ext cx="8832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it-IT" sz="2000" b="1" dirty="0">
                <a:latin typeface="Fira Sans" panose="020B0503050000020004" pitchFamily="34" charset="0"/>
              </a:rPr>
              <a:t>DNS </a:t>
            </a:r>
            <a:r>
              <a:rPr lang="it-IT" sz="2000" b="1" dirty="0" err="1">
                <a:latin typeface="Fira Sans" panose="020B0503050000020004" pitchFamily="34" charset="0"/>
              </a:rPr>
              <a:t>fully</a:t>
            </a:r>
            <a:r>
              <a:rPr lang="it-IT" sz="2000" b="1" dirty="0">
                <a:latin typeface="Fira Sans" panose="020B0503050000020004" pitchFamily="34" charset="0"/>
              </a:rPr>
              <a:t>-feature</a:t>
            </a:r>
            <a:r>
              <a:rPr lang="it-IT" sz="2000" dirty="0">
                <a:latin typeface="Fira Sans" panose="020B0503050000020004" pitchFamily="34" charset="0"/>
              </a:rPr>
              <a:t> </a:t>
            </a:r>
            <a:r>
              <a:rPr lang="it-IT" sz="2000" dirty="0" err="1">
                <a:latin typeface="Fira Sans" panose="020B0503050000020004" pitchFamily="34" charset="0"/>
              </a:rPr>
              <a:t>resolving</a:t>
            </a:r>
            <a:r>
              <a:rPr lang="it-IT" sz="2000" dirty="0">
                <a:latin typeface="Fira Sans" panose="020B0503050000020004" pitchFamily="34" charset="0"/>
              </a:rPr>
              <a:t>. Problema: </a:t>
            </a:r>
            <a:r>
              <a:rPr lang="it-IT" sz="2000" u="sng" dirty="0">
                <a:latin typeface="Fira Sans" panose="020B0503050000020004" pitchFamily="34" charset="0"/>
              </a:rPr>
              <a:t>elevate risorse computazionali</a:t>
            </a:r>
            <a:endParaRPr lang="it-IT" sz="2000" dirty="0">
              <a:latin typeface="Fira Sans" panose="020B05030500000200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63217CE-A9EE-478C-AC6E-6D1A84857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5" y="1918666"/>
            <a:ext cx="3190875" cy="2305050"/>
          </a:xfrm>
          <a:prstGeom prst="rect">
            <a:avLst/>
          </a:prstGeom>
        </p:spPr>
      </p:pic>
      <p:sp>
        <p:nvSpPr>
          <p:cNvPr id="62" name="Ovale 61">
            <a:extLst>
              <a:ext uri="{FF2B5EF4-FFF2-40B4-BE49-F238E27FC236}">
                <a16:creationId xmlns:a16="http://schemas.microsoft.com/office/drawing/2014/main" id="{9EE74C0C-2D7F-4166-A77B-0E54F0A13CFE}"/>
              </a:ext>
            </a:extLst>
          </p:cNvPr>
          <p:cNvSpPr/>
          <p:nvPr/>
        </p:nvSpPr>
        <p:spPr>
          <a:xfrm>
            <a:off x="1511859" y="3918397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7283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AD14D4-B7C7-40B0-B1F1-2C38A1B0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17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560A36-918B-41F6-8F81-C965481DD5B4}"/>
              </a:ext>
            </a:extLst>
          </p:cNvPr>
          <p:cNvSpPr txBox="1"/>
          <p:nvPr/>
        </p:nvSpPr>
        <p:spPr>
          <a:xfrm>
            <a:off x="67320" y="1471820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Canale infinitamente esteso con sotto un </a:t>
            </a:r>
            <a:r>
              <a:rPr lang="it-IT" sz="2000" b="1" dirty="0">
                <a:latin typeface="Fira Sans" panose="020B0503050000020004" pitchFamily="34" charset="0"/>
              </a:rPr>
              <a:t>mezzo poroso</a:t>
            </a:r>
            <a:r>
              <a:rPr lang="it-IT" sz="2000" dirty="0">
                <a:latin typeface="Fira Sans" panose="020B0503050000020004" pitchFamily="34" charset="0"/>
              </a:rPr>
              <a:t>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B67D4C-C4F9-4F5B-BBAB-AD1FA9400C60}"/>
              </a:ext>
            </a:extLst>
          </p:cNvPr>
          <p:cNvSpPr txBox="1"/>
          <p:nvPr/>
        </p:nvSpPr>
        <p:spPr>
          <a:xfrm>
            <a:off x="216568" y="4325792"/>
            <a:ext cx="7520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it-IT" sz="2000" b="1" dirty="0">
                <a:latin typeface="Fira Sans" panose="020B0503050000020004" pitchFamily="34" charset="0"/>
              </a:rPr>
              <a:t>DNS </a:t>
            </a:r>
            <a:r>
              <a:rPr lang="it-IT" sz="2000" b="1" dirty="0" err="1">
                <a:latin typeface="Fira Sans" panose="020B0503050000020004" pitchFamily="34" charset="0"/>
              </a:rPr>
              <a:t>fully</a:t>
            </a:r>
            <a:r>
              <a:rPr lang="it-IT" sz="2000" b="1" dirty="0">
                <a:latin typeface="Fira Sans" panose="020B0503050000020004" pitchFamily="34" charset="0"/>
              </a:rPr>
              <a:t>-feature</a:t>
            </a:r>
            <a:r>
              <a:rPr lang="it-IT" sz="2000" dirty="0">
                <a:latin typeface="Fira Sans" panose="020B0503050000020004" pitchFamily="34" charset="0"/>
              </a:rPr>
              <a:t> </a:t>
            </a:r>
            <a:r>
              <a:rPr lang="it-IT" sz="2000" dirty="0" err="1">
                <a:latin typeface="Fira Sans" panose="020B0503050000020004" pitchFamily="34" charset="0"/>
              </a:rPr>
              <a:t>resolving</a:t>
            </a:r>
            <a:r>
              <a:rPr lang="it-IT" sz="2000" dirty="0">
                <a:latin typeface="Fira Sans" panose="020B0503050000020004" pitchFamily="34" charset="0"/>
              </a:rPr>
              <a:t> (elevate risorse computazionali)</a:t>
            </a:r>
          </a:p>
          <a:p>
            <a:pPr marL="342900" indent="-342900">
              <a:buFont typeface="+mj-lt"/>
              <a:buAutoNum type="alphaUcPeriod"/>
            </a:pPr>
            <a:r>
              <a:rPr lang="it-IT" sz="2000" dirty="0">
                <a:latin typeface="Fira Sans" panose="020B0503050000020004" pitchFamily="34" charset="0"/>
              </a:rPr>
              <a:t>Teoria dell’</a:t>
            </a:r>
            <a:r>
              <a:rPr lang="it-IT" sz="2000" b="1" dirty="0">
                <a:solidFill>
                  <a:srgbClr val="FF0000"/>
                </a:solidFill>
                <a:latin typeface="Fira Sans" panose="020B0503050000020004" pitchFamily="34" charset="0"/>
              </a:rPr>
              <a:t>Omogeneizzazione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63217CE-A9EE-478C-AC6E-6D1A84857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5" y="1918666"/>
            <a:ext cx="3190875" cy="2305050"/>
          </a:xfrm>
          <a:prstGeom prst="rect">
            <a:avLst/>
          </a:prstGeom>
        </p:spPr>
      </p:pic>
      <p:sp>
        <p:nvSpPr>
          <p:cNvPr id="62" name="Ovale 61">
            <a:extLst>
              <a:ext uri="{FF2B5EF4-FFF2-40B4-BE49-F238E27FC236}">
                <a16:creationId xmlns:a16="http://schemas.microsoft.com/office/drawing/2014/main" id="{9EE74C0C-2D7F-4166-A77B-0E54F0A13CFE}"/>
              </a:ext>
            </a:extLst>
          </p:cNvPr>
          <p:cNvSpPr/>
          <p:nvPr/>
        </p:nvSpPr>
        <p:spPr>
          <a:xfrm>
            <a:off x="1511859" y="3918397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46467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AD14D4-B7C7-40B0-B1F1-2C38A1B0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18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560A36-918B-41F6-8F81-C965481DD5B4}"/>
              </a:ext>
            </a:extLst>
          </p:cNvPr>
          <p:cNvSpPr txBox="1"/>
          <p:nvPr/>
        </p:nvSpPr>
        <p:spPr>
          <a:xfrm>
            <a:off x="67320" y="1471820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Canale infinitamente esteso con sotto un </a:t>
            </a:r>
            <a:r>
              <a:rPr lang="it-IT" sz="2000" b="1" dirty="0">
                <a:latin typeface="Fira Sans" panose="020B0503050000020004" pitchFamily="34" charset="0"/>
              </a:rPr>
              <a:t>mezzo poroso</a:t>
            </a:r>
            <a:r>
              <a:rPr lang="it-IT" sz="2000" dirty="0">
                <a:latin typeface="Fira Sans" panose="020B0503050000020004" pitchFamily="34" charset="0"/>
              </a:rPr>
              <a:t>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B67D4C-C4F9-4F5B-BBAB-AD1FA9400C60}"/>
              </a:ext>
            </a:extLst>
          </p:cNvPr>
          <p:cNvSpPr txBox="1"/>
          <p:nvPr/>
        </p:nvSpPr>
        <p:spPr>
          <a:xfrm>
            <a:off x="216568" y="4325792"/>
            <a:ext cx="748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it-IT" sz="2000" b="1" dirty="0">
                <a:latin typeface="Fira Sans" panose="020B0503050000020004" pitchFamily="34" charset="0"/>
              </a:rPr>
              <a:t>DNS </a:t>
            </a:r>
            <a:r>
              <a:rPr lang="it-IT" sz="2000" b="1" dirty="0" err="1">
                <a:latin typeface="Fira Sans" panose="020B0503050000020004" pitchFamily="34" charset="0"/>
              </a:rPr>
              <a:t>fully</a:t>
            </a:r>
            <a:r>
              <a:rPr lang="it-IT" sz="2000" b="1" dirty="0">
                <a:latin typeface="Fira Sans" panose="020B0503050000020004" pitchFamily="34" charset="0"/>
              </a:rPr>
              <a:t>-feature</a:t>
            </a:r>
            <a:r>
              <a:rPr lang="it-IT" sz="2000" dirty="0">
                <a:latin typeface="Fira Sans" panose="020B0503050000020004" pitchFamily="34" charset="0"/>
              </a:rPr>
              <a:t> </a:t>
            </a:r>
            <a:r>
              <a:rPr lang="it-IT" sz="2000" dirty="0" err="1">
                <a:latin typeface="Fira Sans" panose="020B0503050000020004" pitchFamily="34" charset="0"/>
              </a:rPr>
              <a:t>resolving</a:t>
            </a:r>
            <a:r>
              <a:rPr lang="it-IT" sz="2000" dirty="0">
                <a:latin typeface="Fira Sans" panose="020B0503050000020004" pitchFamily="34" charset="0"/>
              </a:rPr>
              <a:t> (elevate risorse computazionali)</a:t>
            </a:r>
          </a:p>
          <a:p>
            <a:pPr marL="342900" indent="-342900">
              <a:buFont typeface="+mj-lt"/>
              <a:buAutoNum type="alphaUcPeriod"/>
            </a:pPr>
            <a:r>
              <a:rPr lang="it-IT" sz="2000" dirty="0">
                <a:latin typeface="Fira Sans" panose="020B0503050000020004" pitchFamily="34" charset="0"/>
              </a:rPr>
              <a:t>Teoria dell’</a:t>
            </a:r>
            <a:r>
              <a:rPr lang="it-IT" sz="2000" b="1" dirty="0">
                <a:solidFill>
                  <a:srgbClr val="FF0000"/>
                </a:solidFill>
                <a:latin typeface="Fira Sans" panose="020B0503050000020004" pitchFamily="34" charset="0"/>
              </a:rPr>
              <a:t>Omogeneizzazione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63217CE-A9EE-478C-AC6E-6D1A84857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5" y="1918666"/>
            <a:ext cx="3190875" cy="2305050"/>
          </a:xfrm>
          <a:prstGeom prst="rect">
            <a:avLst/>
          </a:prstGeom>
        </p:spPr>
      </p:pic>
      <p:sp>
        <p:nvSpPr>
          <p:cNvPr id="19" name="Uguale a 18">
            <a:extLst>
              <a:ext uri="{FF2B5EF4-FFF2-40B4-BE49-F238E27FC236}">
                <a16:creationId xmlns:a16="http://schemas.microsoft.com/office/drawing/2014/main" id="{54C88230-74B1-450D-8FA4-F302041B6B1C}"/>
              </a:ext>
            </a:extLst>
          </p:cNvPr>
          <p:cNvSpPr/>
          <p:nvPr/>
        </p:nvSpPr>
        <p:spPr>
          <a:xfrm>
            <a:off x="3280786" y="2665359"/>
            <a:ext cx="914400" cy="686531"/>
          </a:xfrm>
          <a:prstGeom prst="mathEqual">
            <a:avLst>
              <a:gd name="adj1" fmla="val 11938"/>
              <a:gd name="adj2" fmla="val 117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EE1E2F0-76D1-4D5C-99A0-96D27D3C4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769" y="2147266"/>
            <a:ext cx="3257550" cy="1847850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BBF4F6C-31F5-40AF-88C6-C3E5EA20AFCD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4679332" y="2328391"/>
            <a:ext cx="87844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E410273-1DF2-43DD-8843-B30E2F5B7837}"/>
              </a:ext>
            </a:extLst>
          </p:cNvPr>
          <p:cNvSpPr txBox="1"/>
          <p:nvPr/>
        </p:nvSpPr>
        <p:spPr>
          <a:xfrm>
            <a:off x="3800886" y="1959059"/>
            <a:ext cx="17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no-slip</a:t>
            </a:r>
            <a:r>
              <a:rPr lang="it-IT" dirty="0"/>
              <a:t> </a:t>
            </a:r>
            <a:r>
              <a:rPr lang="it-IT" dirty="0" err="1"/>
              <a:t>condition</a:t>
            </a:r>
            <a:endParaRPr lang="it-IT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F56E16C-783C-4CD6-B45B-B354933F3E8B}"/>
              </a:ext>
            </a:extLst>
          </p:cNvPr>
          <p:cNvCxnSpPr>
            <a:cxnSpLocks/>
          </p:cNvCxnSpPr>
          <p:nvPr/>
        </p:nvCxnSpPr>
        <p:spPr>
          <a:xfrm>
            <a:off x="6274340" y="3524458"/>
            <a:ext cx="719847" cy="33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EE9CFFC-7239-4B67-9B15-54CFB4B33CE4}"/>
              </a:ext>
            </a:extLst>
          </p:cNvPr>
          <p:cNvSpPr txBox="1"/>
          <p:nvPr/>
        </p:nvSpPr>
        <p:spPr>
          <a:xfrm>
            <a:off x="574791" y="5302799"/>
            <a:ext cx="167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parete porosa</a:t>
            </a:r>
            <a:endParaRPr lang="it-IT" dirty="0"/>
          </a:p>
        </p:txBody>
      </p:sp>
      <p:sp>
        <p:nvSpPr>
          <p:cNvPr id="38" name="Uguale a 37">
            <a:extLst>
              <a:ext uri="{FF2B5EF4-FFF2-40B4-BE49-F238E27FC236}">
                <a16:creationId xmlns:a16="http://schemas.microsoft.com/office/drawing/2014/main" id="{5FAB848D-A4BA-4968-A067-C9EBA7B5C2CC}"/>
              </a:ext>
            </a:extLst>
          </p:cNvPr>
          <p:cNvSpPr/>
          <p:nvPr/>
        </p:nvSpPr>
        <p:spPr>
          <a:xfrm>
            <a:off x="2199730" y="5050821"/>
            <a:ext cx="286990" cy="914400"/>
          </a:xfrm>
          <a:prstGeom prst="mathEqual">
            <a:avLst>
              <a:gd name="adj1" fmla="val 1781"/>
              <a:gd name="adj2" fmla="val 1176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A7A82367-C025-4252-A4BD-F78E15FD657C}"/>
              </a:ext>
            </a:extLst>
          </p:cNvPr>
          <p:cNvCxnSpPr>
            <a:cxnSpLocks/>
          </p:cNvCxnSpPr>
          <p:nvPr/>
        </p:nvCxnSpPr>
        <p:spPr>
          <a:xfrm>
            <a:off x="715878" y="4972123"/>
            <a:ext cx="0" cy="43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01B8DD6-F522-4BFB-9228-5DBA0CFC1A22}"/>
              </a:ext>
            </a:extLst>
          </p:cNvPr>
          <p:cNvSpPr txBox="1"/>
          <p:nvPr/>
        </p:nvSpPr>
        <p:spPr>
          <a:xfrm>
            <a:off x="2486720" y="5315596"/>
            <a:ext cx="2469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parete fittizia liscia</a:t>
            </a:r>
            <a:endParaRPr lang="it-IT" dirty="0"/>
          </a:p>
        </p:txBody>
      </p:sp>
      <p:cxnSp>
        <p:nvCxnSpPr>
          <p:cNvPr id="46" name="Connettore curvo 45">
            <a:extLst>
              <a:ext uri="{FF2B5EF4-FFF2-40B4-BE49-F238E27FC236}">
                <a16:creationId xmlns:a16="http://schemas.microsoft.com/office/drawing/2014/main" id="{AB9DDD6F-2C2B-4A81-B5A7-49233FFFE114}"/>
              </a:ext>
            </a:extLst>
          </p:cNvPr>
          <p:cNvCxnSpPr>
            <a:cxnSpLocks/>
          </p:cNvCxnSpPr>
          <p:nvPr/>
        </p:nvCxnSpPr>
        <p:spPr>
          <a:xfrm flipV="1">
            <a:off x="4638261" y="5236898"/>
            <a:ext cx="1288538" cy="26336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A3872EB-BD69-417F-80AC-682E1D94FF33}"/>
              </a:ext>
            </a:extLst>
          </p:cNvPr>
          <p:cNvSpPr txBox="1"/>
          <p:nvPr/>
        </p:nvSpPr>
        <p:spPr>
          <a:xfrm>
            <a:off x="6035939" y="4945685"/>
            <a:ext cx="2574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condizioni al contorno</a:t>
            </a:r>
          </a:p>
          <a:p>
            <a:r>
              <a:rPr lang="it-IT" dirty="0">
                <a:latin typeface="Fira Sans" panose="020B0503050000020004" pitchFamily="34" charset="0"/>
              </a:rPr>
              <a:t>efficaci</a:t>
            </a:r>
            <a:endParaRPr lang="it-IT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AEB0AD83-F116-450A-85E6-6115F1FD44B7}"/>
              </a:ext>
            </a:extLst>
          </p:cNvPr>
          <p:cNvSpPr txBox="1"/>
          <p:nvPr/>
        </p:nvSpPr>
        <p:spPr>
          <a:xfrm>
            <a:off x="6994187" y="3690294"/>
            <a:ext cx="344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i="1" dirty="0"/>
              <a:t>slip</a:t>
            </a:r>
            <a:r>
              <a:rPr lang="it-IT" dirty="0"/>
              <a:t> and </a:t>
            </a:r>
            <a:r>
              <a:rPr lang="it-IT" i="1" dirty="0" err="1"/>
              <a:t>transpiration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9EE74C0C-2D7F-4166-A77B-0E54F0A13CFE}"/>
              </a:ext>
            </a:extLst>
          </p:cNvPr>
          <p:cNvSpPr/>
          <p:nvPr/>
        </p:nvSpPr>
        <p:spPr>
          <a:xfrm>
            <a:off x="1511859" y="3918397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7889C410-C7D3-436F-BF68-497453ED386D}"/>
              </a:ext>
            </a:extLst>
          </p:cNvPr>
          <p:cNvSpPr/>
          <p:nvPr/>
        </p:nvSpPr>
        <p:spPr>
          <a:xfrm>
            <a:off x="5983245" y="3940809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9142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AD14D4-B7C7-40B0-B1F1-2C38A1B0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19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560A36-918B-41F6-8F81-C965481DD5B4}"/>
              </a:ext>
            </a:extLst>
          </p:cNvPr>
          <p:cNvSpPr txBox="1"/>
          <p:nvPr/>
        </p:nvSpPr>
        <p:spPr>
          <a:xfrm>
            <a:off x="67320" y="1471820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Canale infinitamente esteso con sotto un </a:t>
            </a:r>
            <a:r>
              <a:rPr lang="it-IT" sz="2000" b="1" dirty="0">
                <a:latin typeface="Fira Sans" panose="020B0503050000020004" pitchFamily="34" charset="0"/>
              </a:rPr>
              <a:t>mezzo poroso</a:t>
            </a:r>
            <a:r>
              <a:rPr lang="it-IT" sz="2000" dirty="0">
                <a:latin typeface="Fira Sans" panose="020B0503050000020004" pitchFamily="34" charset="0"/>
              </a:rPr>
              <a:t>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B67D4C-C4F9-4F5B-BBAB-AD1FA9400C60}"/>
              </a:ext>
            </a:extLst>
          </p:cNvPr>
          <p:cNvSpPr txBox="1"/>
          <p:nvPr/>
        </p:nvSpPr>
        <p:spPr>
          <a:xfrm>
            <a:off x="216568" y="4325792"/>
            <a:ext cx="748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it-IT" sz="2000" b="1" dirty="0">
                <a:latin typeface="Fira Sans" panose="020B0503050000020004" pitchFamily="34" charset="0"/>
              </a:rPr>
              <a:t>DNS </a:t>
            </a:r>
            <a:r>
              <a:rPr lang="it-IT" sz="2000" b="1" dirty="0" err="1">
                <a:latin typeface="Fira Sans" panose="020B0503050000020004" pitchFamily="34" charset="0"/>
              </a:rPr>
              <a:t>fully</a:t>
            </a:r>
            <a:r>
              <a:rPr lang="it-IT" sz="2000" b="1" dirty="0">
                <a:latin typeface="Fira Sans" panose="020B0503050000020004" pitchFamily="34" charset="0"/>
              </a:rPr>
              <a:t>-feature</a:t>
            </a:r>
            <a:r>
              <a:rPr lang="it-IT" sz="2000" dirty="0">
                <a:latin typeface="Fira Sans" panose="020B0503050000020004" pitchFamily="34" charset="0"/>
              </a:rPr>
              <a:t> </a:t>
            </a:r>
            <a:r>
              <a:rPr lang="it-IT" sz="2000" dirty="0" err="1">
                <a:latin typeface="Fira Sans" panose="020B0503050000020004" pitchFamily="34" charset="0"/>
              </a:rPr>
              <a:t>resolving</a:t>
            </a:r>
            <a:r>
              <a:rPr lang="it-IT" sz="2000" dirty="0">
                <a:latin typeface="Fira Sans" panose="020B0503050000020004" pitchFamily="34" charset="0"/>
              </a:rPr>
              <a:t> (elevate risorse computazionali)</a:t>
            </a:r>
          </a:p>
          <a:p>
            <a:pPr marL="342900" indent="-342900">
              <a:buFont typeface="+mj-lt"/>
              <a:buAutoNum type="alphaUcPeriod"/>
            </a:pPr>
            <a:r>
              <a:rPr lang="it-IT" sz="2000" dirty="0">
                <a:latin typeface="Fira Sans" panose="020B0503050000020004" pitchFamily="34" charset="0"/>
              </a:rPr>
              <a:t>Teoria dell’</a:t>
            </a:r>
            <a:r>
              <a:rPr lang="it-IT" sz="2000" b="1" dirty="0">
                <a:solidFill>
                  <a:srgbClr val="FF0000"/>
                </a:solidFill>
                <a:latin typeface="Fira Sans" panose="020B0503050000020004" pitchFamily="34" charset="0"/>
              </a:rPr>
              <a:t>Omogeneizzazione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63217CE-A9EE-478C-AC6E-6D1A84857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5" y="1918666"/>
            <a:ext cx="3190875" cy="2305050"/>
          </a:xfrm>
          <a:prstGeom prst="rect">
            <a:avLst/>
          </a:prstGeom>
        </p:spPr>
      </p:pic>
      <p:sp>
        <p:nvSpPr>
          <p:cNvPr id="19" name="Uguale a 18">
            <a:extLst>
              <a:ext uri="{FF2B5EF4-FFF2-40B4-BE49-F238E27FC236}">
                <a16:creationId xmlns:a16="http://schemas.microsoft.com/office/drawing/2014/main" id="{54C88230-74B1-450D-8FA4-F302041B6B1C}"/>
              </a:ext>
            </a:extLst>
          </p:cNvPr>
          <p:cNvSpPr/>
          <p:nvPr/>
        </p:nvSpPr>
        <p:spPr>
          <a:xfrm>
            <a:off x="3280786" y="2665359"/>
            <a:ext cx="914400" cy="686531"/>
          </a:xfrm>
          <a:prstGeom prst="mathEqual">
            <a:avLst>
              <a:gd name="adj1" fmla="val 11938"/>
              <a:gd name="adj2" fmla="val 117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EE1E2F0-76D1-4D5C-99A0-96D27D3C4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769" y="2147266"/>
            <a:ext cx="3257550" cy="1847850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BBF4F6C-31F5-40AF-88C6-C3E5EA20AFCD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4679332" y="2328391"/>
            <a:ext cx="87844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E410273-1DF2-43DD-8843-B30E2F5B7837}"/>
              </a:ext>
            </a:extLst>
          </p:cNvPr>
          <p:cNvSpPr txBox="1"/>
          <p:nvPr/>
        </p:nvSpPr>
        <p:spPr>
          <a:xfrm>
            <a:off x="3800886" y="1959059"/>
            <a:ext cx="17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no-slip</a:t>
            </a:r>
            <a:r>
              <a:rPr lang="it-IT" dirty="0"/>
              <a:t> </a:t>
            </a:r>
            <a:r>
              <a:rPr lang="it-IT" dirty="0" err="1"/>
              <a:t>condition</a:t>
            </a:r>
            <a:endParaRPr lang="it-IT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F56E16C-783C-4CD6-B45B-B354933F3E8B}"/>
              </a:ext>
            </a:extLst>
          </p:cNvPr>
          <p:cNvCxnSpPr>
            <a:cxnSpLocks/>
          </p:cNvCxnSpPr>
          <p:nvPr/>
        </p:nvCxnSpPr>
        <p:spPr>
          <a:xfrm>
            <a:off x="6274340" y="3524458"/>
            <a:ext cx="719847" cy="33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EE9CFFC-7239-4B67-9B15-54CFB4B33CE4}"/>
              </a:ext>
            </a:extLst>
          </p:cNvPr>
          <p:cNvSpPr txBox="1"/>
          <p:nvPr/>
        </p:nvSpPr>
        <p:spPr>
          <a:xfrm>
            <a:off x="574791" y="5302799"/>
            <a:ext cx="167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parete porosa</a:t>
            </a:r>
            <a:endParaRPr lang="it-IT" dirty="0"/>
          </a:p>
        </p:txBody>
      </p:sp>
      <p:sp>
        <p:nvSpPr>
          <p:cNvPr id="38" name="Uguale a 37">
            <a:extLst>
              <a:ext uri="{FF2B5EF4-FFF2-40B4-BE49-F238E27FC236}">
                <a16:creationId xmlns:a16="http://schemas.microsoft.com/office/drawing/2014/main" id="{5FAB848D-A4BA-4968-A067-C9EBA7B5C2CC}"/>
              </a:ext>
            </a:extLst>
          </p:cNvPr>
          <p:cNvSpPr/>
          <p:nvPr/>
        </p:nvSpPr>
        <p:spPr>
          <a:xfrm>
            <a:off x="2199730" y="5050821"/>
            <a:ext cx="286990" cy="914400"/>
          </a:xfrm>
          <a:prstGeom prst="mathEqual">
            <a:avLst>
              <a:gd name="adj1" fmla="val 1781"/>
              <a:gd name="adj2" fmla="val 1176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A7A82367-C025-4252-A4BD-F78E15FD657C}"/>
              </a:ext>
            </a:extLst>
          </p:cNvPr>
          <p:cNvCxnSpPr>
            <a:cxnSpLocks/>
          </p:cNvCxnSpPr>
          <p:nvPr/>
        </p:nvCxnSpPr>
        <p:spPr>
          <a:xfrm>
            <a:off x="715878" y="4972123"/>
            <a:ext cx="0" cy="43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01B8DD6-F522-4BFB-9228-5DBA0CFC1A22}"/>
              </a:ext>
            </a:extLst>
          </p:cNvPr>
          <p:cNvSpPr txBox="1"/>
          <p:nvPr/>
        </p:nvSpPr>
        <p:spPr>
          <a:xfrm>
            <a:off x="2486720" y="5315596"/>
            <a:ext cx="2469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parete fittizia liscia</a:t>
            </a:r>
            <a:endParaRPr lang="it-IT" dirty="0"/>
          </a:p>
        </p:txBody>
      </p:sp>
      <p:cxnSp>
        <p:nvCxnSpPr>
          <p:cNvPr id="46" name="Connettore curvo 45">
            <a:extLst>
              <a:ext uri="{FF2B5EF4-FFF2-40B4-BE49-F238E27FC236}">
                <a16:creationId xmlns:a16="http://schemas.microsoft.com/office/drawing/2014/main" id="{AB9DDD6F-2C2B-4A81-B5A7-49233FFFE114}"/>
              </a:ext>
            </a:extLst>
          </p:cNvPr>
          <p:cNvCxnSpPr>
            <a:cxnSpLocks/>
          </p:cNvCxnSpPr>
          <p:nvPr/>
        </p:nvCxnSpPr>
        <p:spPr>
          <a:xfrm flipV="1">
            <a:off x="4638261" y="5236898"/>
            <a:ext cx="1288538" cy="26336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A3872EB-BD69-417F-80AC-682E1D94FF33}"/>
              </a:ext>
            </a:extLst>
          </p:cNvPr>
          <p:cNvSpPr txBox="1"/>
          <p:nvPr/>
        </p:nvSpPr>
        <p:spPr>
          <a:xfrm>
            <a:off x="6035939" y="4945685"/>
            <a:ext cx="2574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condizioni al contorno</a:t>
            </a:r>
          </a:p>
          <a:p>
            <a:r>
              <a:rPr lang="it-IT" dirty="0">
                <a:latin typeface="Fira Sans" panose="020B0503050000020004" pitchFamily="34" charset="0"/>
              </a:rPr>
              <a:t>efficaci</a:t>
            </a:r>
            <a:endParaRPr lang="it-IT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AEB0AD83-F116-450A-85E6-6115F1FD44B7}"/>
              </a:ext>
            </a:extLst>
          </p:cNvPr>
          <p:cNvSpPr txBox="1"/>
          <p:nvPr/>
        </p:nvSpPr>
        <p:spPr>
          <a:xfrm>
            <a:off x="6994187" y="3690294"/>
            <a:ext cx="344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i="1" dirty="0"/>
              <a:t>slip</a:t>
            </a:r>
            <a:r>
              <a:rPr lang="it-IT" dirty="0"/>
              <a:t> and </a:t>
            </a:r>
            <a:r>
              <a:rPr lang="it-IT" i="1" dirty="0" err="1"/>
              <a:t>transpiration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D303D0D-753C-4707-BB2B-74053DA8EABF}"/>
              </a:ext>
            </a:extLst>
          </p:cNvPr>
          <p:cNvSpPr txBox="1"/>
          <p:nvPr/>
        </p:nvSpPr>
        <p:spPr>
          <a:xfrm>
            <a:off x="8610593" y="4442209"/>
            <a:ext cx="342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Fira Sans" panose="020B0503050000020004" pitchFamily="34" charset="0"/>
              </a:rPr>
              <a:t>coefficienti efficaci</a:t>
            </a:r>
            <a:r>
              <a:rPr lang="it-IT" dirty="0">
                <a:latin typeface="Fira Sans" panose="020B0503050000020004" pitchFamily="34" charset="0"/>
              </a:rPr>
              <a:t> da soluzione numerica di problemi </a:t>
            </a:r>
            <a:r>
              <a:rPr lang="it-IT" i="1" u="sng" dirty="0">
                <a:latin typeface="Fira Sans" panose="020B0503050000020004" pitchFamily="34" charset="0"/>
              </a:rPr>
              <a:t>di cella</a:t>
            </a:r>
            <a:r>
              <a:rPr lang="it-IT" dirty="0">
                <a:latin typeface="Fira Sans" panose="020B0503050000020004" pitchFamily="34" charset="0"/>
              </a:rPr>
              <a:t> (</a:t>
            </a:r>
            <a:r>
              <a:rPr lang="it-IT" b="1" dirty="0">
                <a:latin typeface="Fira Sans" panose="020B0503050000020004" pitchFamily="34" charset="0"/>
              </a:rPr>
              <a:t>non</a:t>
            </a:r>
            <a:r>
              <a:rPr lang="it-IT" dirty="0">
                <a:latin typeface="Fira Sans" panose="020B0503050000020004" pitchFamily="34" charset="0"/>
              </a:rPr>
              <a:t> devono essere fissati </a:t>
            </a:r>
            <a:r>
              <a:rPr lang="it-IT" i="1" dirty="0">
                <a:latin typeface="Fira Sans" panose="020B0503050000020004" pitchFamily="34" charset="0"/>
              </a:rPr>
              <a:t>ad hoc</a:t>
            </a:r>
            <a:r>
              <a:rPr lang="it-IT" dirty="0">
                <a:latin typeface="Fira Sans" panose="020B0503050000020004" pitchFamily="34" charset="0"/>
              </a:rPr>
              <a:t>) (PROBLEMA </a:t>
            </a:r>
            <a:r>
              <a:rPr lang="it-IT" b="1" dirty="0">
                <a:latin typeface="Fira Sans" panose="020B0503050000020004" pitchFamily="34" charset="0"/>
              </a:rPr>
              <a:t>MICRO</a:t>
            </a:r>
            <a:r>
              <a:rPr lang="it-IT" dirty="0">
                <a:latin typeface="Fira Sans" panose="020B05030500000200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3">
                <a:extLst>
                  <a:ext uri="{FF2B5EF4-FFF2-40B4-BE49-F238E27FC236}">
                    <a16:creationId xmlns:a16="http://schemas.microsoft.com/office/drawing/2014/main" id="{BFD88438-23B4-4030-B8A0-9770129C0F21}"/>
                  </a:ext>
                </a:extLst>
              </p:cNvPr>
              <p:cNvSpPr txBox="1"/>
              <p:nvPr/>
            </p:nvSpPr>
            <p:spPr>
              <a:xfrm>
                <a:off x="6407041" y="1298835"/>
                <a:ext cx="6859270" cy="67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2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12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12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12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sub>
                            <m:sup>
                              <m: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𝑖𝑡𝑓</m:t>
                              </m:r>
                            </m:sup>
                          </m:sSubSup>
                        </m:num>
                        <m:den>
                          <m: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en-US" sz="1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ZoneTexte 3">
                <a:extLst>
                  <a:ext uri="{FF2B5EF4-FFF2-40B4-BE49-F238E27FC236}">
                    <a16:creationId xmlns:a16="http://schemas.microsoft.com/office/drawing/2014/main" id="{BFD88438-23B4-4030-B8A0-9770129C0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041" y="1298835"/>
                <a:ext cx="6859270" cy="6773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F87BF794-C353-426A-9854-3C1F9A8D592E}"/>
                  </a:ext>
                </a:extLst>
              </p:cNvPr>
              <p:cNvSpPr txBox="1"/>
              <p:nvPr/>
            </p:nvSpPr>
            <p:spPr>
              <a:xfrm>
                <a:off x="6060621" y="1918666"/>
                <a:ext cx="7857461" cy="1141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it-IT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2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1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num>
                        <m:den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it-IT" sz="1200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it-IT" sz="1200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it-IT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it-IT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1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                  −</m:t>
                      </m:r>
                      <m:sSubSup>
                        <m:sSubSupPr>
                          <m:ctrlPr>
                            <a:rPr lang="it-IT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  <m:sup>
                          <m:r>
                            <a:rPr lang="it-IT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1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F87BF794-C353-426A-9854-3C1F9A8D5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621" y="1918666"/>
                <a:ext cx="7857461" cy="1141595"/>
              </a:xfrm>
              <a:prstGeom prst="rect">
                <a:avLst/>
              </a:prstGeom>
              <a:blipFill>
                <a:blip r:embed="rId7"/>
                <a:stretch>
                  <a:fillRect t="-93048" b="-129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3">
                <a:extLst>
                  <a:ext uri="{FF2B5EF4-FFF2-40B4-BE49-F238E27FC236}">
                    <a16:creationId xmlns:a16="http://schemas.microsoft.com/office/drawing/2014/main" id="{3F0C443B-6609-4F0D-854B-055580F130F7}"/>
                  </a:ext>
                </a:extLst>
              </p:cNvPr>
              <p:cNvSpPr txBox="1"/>
              <p:nvPr/>
            </p:nvSpPr>
            <p:spPr>
              <a:xfrm>
                <a:off x="6434517" y="3037131"/>
                <a:ext cx="6859270" cy="67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12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it-IT" sz="1200" b="0" i="1" kern="1200" smtClean="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b="0" i="1" kern="120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b="0" i="1" kern="120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12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b="0" i="1" kern="1200" smtClean="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𝑖𝑡𝑓</m:t>
                              </m:r>
                            </m:sup>
                          </m:sSubSup>
                        </m:num>
                        <m:den>
                          <m: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r>
                        <a:rPr lang="en-US" sz="1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1200" i="1" kern="12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ZoneTexte 3">
                <a:extLst>
                  <a:ext uri="{FF2B5EF4-FFF2-40B4-BE49-F238E27FC236}">
                    <a16:creationId xmlns:a16="http://schemas.microsoft.com/office/drawing/2014/main" id="{3F0C443B-6609-4F0D-854B-055580F13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517" y="3037131"/>
                <a:ext cx="6859270" cy="6773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tangolo 57">
            <a:extLst>
              <a:ext uri="{FF2B5EF4-FFF2-40B4-BE49-F238E27FC236}">
                <a16:creationId xmlns:a16="http://schemas.microsoft.com/office/drawing/2014/main" id="{FADA22BE-3583-4817-9081-C1864FDAB772}"/>
              </a:ext>
            </a:extLst>
          </p:cNvPr>
          <p:cNvSpPr/>
          <p:nvPr/>
        </p:nvSpPr>
        <p:spPr>
          <a:xfrm>
            <a:off x="7825792" y="1205624"/>
            <a:ext cx="4354177" cy="2508808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9EE74C0C-2D7F-4166-A77B-0E54F0A13CFE}"/>
              </a:ext>
            </a:extLst>
          </p:cNvPr>
          <p:cNvSpPr/>
          <p:nvPr/>
        </p:nvSpPr>
        <p:spPr>
          <a:xfrm>
            <a:off x="1511859" y="3918397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7889C410-C7D3-436F-BF68-497453ED386D}"/>
              </a:ext>
            </a:extLst>
          </p:cNvPr>
          <p:cNvSpPr/>
          <p:nvPr/>
        </p:nvSpPr>
        <p:spPr>
          <a:xfrm>
            <a:off x="5983245" y="3940809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B</a:t>
            </a:r>
          </a:p>
        </p:txBody>
      </p: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3FE6EA04-2546-42A0-8E2B-19C113CE852A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10002881" y="3714432"/>
            <a:ext cx="0" cy="83027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0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 err="1">
                <a:latin typeface="Roboto Slab" pitchFamily="2" charset="0"/>
                <a:ea typeface="Roboto Slab" pitchFamily="2" charset="0"/>
              </a:rPr>
              <a:t>Biomimetica</a:t>
            </a:r>
            <a:endParaRPr lang="en-US" i="1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53C343-A851-485A-9EAB-B5AFB991D364}"/>
              </a:ext>
            </a:extLst>
          </p:cNvPr>
          <p:cNvSpPr txBox="1"/>
          <p:nvPr/>
        </p:nvSpPr>
        <p:spPr>
          <a:xfrm>
            <a:off x="715878" y="1697857"/>
            <a:ext cx="9339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Fira Sans" panose="020B0503050000020004" pitchFamily="34" charset="0"/>
              </a:rPr>
              <a:t>L’</a:t>
            </a:r>
            <a:r>
              <a:rPr lang="it-IT" sz="2400" b="1" dirty="0">
                <a:latin typeface="Fira Sans" panose="020B0503050000020004" pitchFamily="34" charset="0"/>
              </a:rPr>
              <a:t>uomo</a:t>
            </a:r>
            <a:r>
              <a:rPr lang="it-IT" sz="2400" dirty="0">
                <a:latin typeface="Fira Sans" panose="020B0503050000020004" pitchFamily="34" charset="0"/>
              </a:rPr>
              <a:t> cerca spesso di sviluppare superfici perfettamente </a:t>
            </a:r>
            <a:r>
              <a:rPr lang="it-IT" sz="2400" b="1" dirty="0">
                <a:latin typeface="Fira Sans" panose="020B0503050000020004" pitchFamily="34" charset="0"/>
              </a:rPr>
              <a:t>lisce</a:t>
            </a:r>
            <a:r>
              <a:rPr lang="it-IT" sz="2400" dirty="0">
                <a:latin typeface="Fira Sans" panose="020B0503050000020004" pitchFamily="34" charset="0"/>
              </a:rPr>
              <a:t>…</a:t>
            </a:r>
          </a:p>
        </p:txBody>
      </p:sp>
      <p:pic>
        <p:nvPicPr>
          <p:cNvPr id="8" name="Immagine 7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58D80D76-56C6-4D98-AF9F-0D8587731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2348182"/>
            <a:ext cx="6645690" cy="4437844"/>
          </a:xfrm>
          <a:prstGeom prst="rect">
            <a:avLst/>
          </a:prstGeom>
        </p:spPr>
      </p:pic>
      <p:pic>
        <p:nvPicPr>
          <p:cNvPr id="18" name="Immagine 17" descr="Immagine che contiene montagna, acqua, cielo&#10;&#10;Descrizione generata automaticamente">
            <a:extLst>
              <a:ext uri="{FF2B5EF4-FFF2-40B4-BE49-F238E27FC236}">
                <a16:creationId xmlns:a16="http://schemas.microsoft.com/office/drawing/2014/main" id="{C9C94954-3D7C-4043-835F-FF5FE88B2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92" y="2348182"/>
            <a:ext cx="5282777" cy="27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AD14D4-B7C7-40B0-B1F1-2C38A1B0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20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560A36-918B-41F6-8F81-C965481DD5B4}"/>
              </a:ext>
            </a:extLst>
          </p:cNvPr>
          <p:cNvSpPr txBox="1"/>
          <p:nvPr/>
        </p:nvSpPr>
        <p:spPr>
          <a:xfrm>
            <a:off x="67320" y="1471820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Canale infinitamente esteso con sotto un </a:t>
            </a:r>
            <a:r>
              <a:rPr lang="it-IT" sz="2000" b="1" dirty="0">
                <a:latin typeface="Fira Sans" panose="020B0503050000020004" pitchFamily="34" charset="0"/>
              </a:rPr>
              <a:t>mezzo poroso</a:t>
            </a:r>
            <a:r>
              <a:rPr lang="it-IT" sz="2000" dirty="0">
                <a:latin typeface="Fira Sans" panose="020B0503050000020004" pitchFamily="34" charset="0"/>
              </a:rPr>
              <a:t>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B67D4C-C4F9-4F5B-BBAB-AD1FA9400C60}"/>
              </a:ext>
            </a:extLst>
          </p:cNvPr>
          <p:cNvSpPr txBox="1"/>
          <p:nvPr/>
        </p:nvSpPr>
        <p:spPr>
          <a:xfrm>
            <a:off x="216568" y="4325792"/>
            <a:ext cx="748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it-IT" sz="2000" b="1" dirty="0">
                <a:latin typeface="Fira Sans" panose="020B0503050000020004" pitchFamily="34" charset="0"/>
              </a:rPr>
              <a:t>DNS </a:t>
            </a:r>
            <a:r>
              <a:rPr lang="it-IT" sz="2000" b="1" dirty="0" err="1">
                <a:latin typeface="Fira Sans" panose="020B0503050000020004" pitchFamily="34" charset="0"/>
              </a:rPr>
              <a:t>fully</a:t>
            </a:r>
            <a:r>
              <a:rPr lang="it-IT" sz="2000" b="1" dirty="0">
                <a:latin typeface="Fira Sans" panose="020B0503050000020004" pitchFamily="34" charset="0"/>
              </a:rPr>
              <a:t>-feature</a:t>
            </a:r>
            <a:r>
              <a:rPr lang="it-IT" sz="2000" dirty="0">
                <a:latin typeface="Fira Sans" panose="020B0503050000020004" pitchFamily="34" charset="0"/>
              </a:rPr>
              <a:t> </a:t>
            </a:r>
            <a:r>
              <a:rPr lang="it-IT" sz="2000" dirty="0" err="1">
                <a:latin typeface="Fira Sans" panose="020B0503050000020004" pitchFamily="34" charset="0"/>
              </a:rPr>
              <a:t>resolving</a:t>
            </a:r>
            <a:r>
              <a:rPr lang="it-IT" sz="2000" dirty="0">
                <a:latin typeface="Fira Sans" panose="020B0503050000020004" pitchFamily="34" charset="0"/>
              </a:rPr>
              <a:t> (elevate risorse computazionali)</a:t>
            </a:r>
          </a:p>
          <a:p>
            <a:pPr marL="342900" indent="-342900">
              <a:buFont typeface="+mj-lt"/>
              <a:buAutoNum type="alphaUcPeriod"/>
            </a:pPr>
            <a:r>
              <a:rPr lang="it-IT" sz="2000" dirty="0">
                <a:latin typeface="Fira Sans" panose="020B0503050000020004" pitchFamily="34" charset="0"/>
              </a:rPr>
              <a:t>Teoria dell’</a:t>
            </a:r>
            <a:r>
              <a:rPr lang="it-IT" sz="2000" b="1" dirty="0">
                <a:solidFill>
                  <a:srgbClr val="FF0000"/>
                </a:solidFill>
                <a:latin typeface="Fira Sans" panose="020B0503050000020004" pitchFamily="34" charset="0"/>
              </a:rPr>
              <a:t>Omogeneizzazione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63217CE-A9EE-478C-AC6E-6D1A84857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5" y="1918666"/>
            <a:ext cx="3190875" cy="2305050"/>
          </a:xfrm>
          <a:prstGeom prst="rect">
            <a:avLst/>
          </a:prstGeom>
        </p:spPr>
      </p:pic>
      <p:sp>
        <p:nvSpPr>
          <p:cNvPr id="19" name="Uguale a 18">
            <a:extLst>
              <a:ext uri="{FF2B5EF4-FFF2-40B4-BE49-F238E27FC236}">
                <a16:creationId xmlns:a16="http://schemas.microsoft.com/office/drawing/2014/main" id="{54C88230-74B1-450D-8FA4-F302041B6B1C}"/>
              </a:ext>
            </a:extLst>
          </p:cNvPr>
          <p:cNvSpPr/>
          <p:nvPr/>
        </p:nvSpPr>
        <p:spPr>
          <a:xfrm>
            <a:off x="3280786" y="2665359"/>
            <a:ext cx="914400" cy="686531"/>
          </a:xfrm>
          <a:prstGeom prst="mathEqual">
            <a:avLst>
              <a:gd name="adj1" fmla="val 11938"/>
              <a:gd name="adj2" fmla="val 117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EE1E2F0-76D1-4D5C-99A0-96D27D3C4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769" y="2147266"/>
            <a:ext cx="3257550" cy="1847850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BBF4F6C-31F5-40AF-88C6-C3E5EA20AFCD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4679332" y="2328391"/>
            <a:ext cx="87844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E410273-1DF2-43DD-8843-B30E2F5B7837}"/>
              </a:ext>
            </a:extLst>
          </p:cNvPr>
          <p:cNvSpPr txBox="1"/>
          <p:nvPr/>
        </p:nvSpPr>
        <p:spPr>
          <a:xfrm>
            <a:off x="3800886" y="1959059"/>
            <a:ext cx="17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no-slip</a:t>
            </a:r>
            <a:r>
              <a:rPr lang="it-IT" dirty="0"/>
              <a:t> </a:t>
            </a:r>
            <a:r>
              <a:rPr lang="it-IT" dirty="0" err="1"/>
              <a:t>condition</a:t>
            </a:r>
            <a:endParaRPr lang="it-IT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F56E16C-783C-4CD6-B45B-B354933F3E8B}"/>
              </a:ext>
            </a:extLst>
          </p:cNvPr>
          <p:cNvCxnSpPr>
            <a:cxnSpLocks/>
          </p:cNvCxnSpPr>
          <p:nvPr/>
        </p:nvCxnSpPr>
        <p:spPr>
          <a:xfrm>
            <a:off x="6274340" y="3524458"/>
            <a:ext cx="719847" cy="33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EE9CFFC-7239-4B67-9B15-54CFB4B33CE4}"/>
              </a:ext>
            </a:extLst>
          </p:cNvPr>
          <p:cNvSpPr txBox="1"/>
          <p:nvPr/>
        </p:nvSpPr>
        <p:spPr>
          <a:xfrm>
            <a:off x="574791" y="5302799"/>
            <a:ext cx="167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parete porosa</a:t>
            </a:r>
            <a:endParaRPr lang="it-IT" dirty="0"/>
          </a:p>
        </p:txBody>
      </p:sp>
      <p:sp>
        <p:nvSpPr>
          <p:cNvPr id="38" name="Uguale a 37">
            <a:extLst>
              <a:ext uri="{FF2B5EF4-FFF2-40B4-BE49-F238E27FC236}">
                <a16:creationId xmlns:a16="http://schemas.microsoft.com/office/drawing/2014/main" id="{5FAB848D-A4BA-4968-A067-C9EBA7B5C2CC}"/>
              </a:ext>
            </a:extLst>
          </p:cNvPr>
          <p:cNvSpPr/>
          <p:nvPr/>
        </p:nvSpPr>
        <p:spPr>
          <a:xfrm>
            <a:off x="2199730" y="5050821"/>
            <a:ext cx="286990" cy="914400"/>
          </a:xfrm>
          <a:prstGeom prst="mathEqual">
            <a:avLst>
              <a:gd name="adj1" fmla="val 1781"/>
              <a:gd name="adj2" fmla="val 1176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A7A82367-C025-4252-A4BD-F78E15FD657C}"/>
              </a:ext>
            </a:extLst>
          </p:cNvPr>
          <p:cNvCxnSpPr>
            <a:cxnSpLocks/>
          </p:cNvCxnSpPr>
          <p:nvPr/>
        </p:nvCxnSpPr>
        <p:spPr>
          <a:xfrm>
            <a:off x="715878" y="4972123"/>
            <a:ext cx="0" cy="43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01B8DD6-F522-4BFB-9228-5DBA0CFC1A22}"/>
              </a:ext>
            </a:extLst>
          </p:cNvPr>
          <p:cNvSpPr txBox="1"/>
          <p:nvPr/>
        </p:nvSpPr>
        <p:spPr>
          <a:xfrm>
            <a:off x="2486720" y="5315596"/>
            <a:ext cx="2469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parete fittizia liscia</a:t>
            </a:r>
            <a:endParaRPr lang="it-IT" dirty="0"/>
          </a:p>
        </p:txBody>
      </p:sp>
      <p:cxnSp>
        <p:nvCxnSpPr>
          <p:cNvPr id="46" name="Connettore curvo 45">
            <a:extLst>
              <a:ext uri="{FF2B5EF4-FFF2-40B4-BE49-F238E27FC236}">
                <a16:creationId xmlns:a16="http://schemas.microsoft.com/office/drawing/2014/main" id="{AB9DDD6F-2C2B-4A81-B5A7-49233FFFE114}"/>
              </a:ext>
            </a:extLst>
          </p:cNvPr>
          <p:cNvCxnSpPr>
            <a:cxnSpLocks/>
          </p:cNvCxnSpPr>
          <p:nvPr/>
        </p:nvCxnSpPr>
        <p:spPr>
          <a:xfrm flipV="1">
            <a:off x="4638261" y="5236898"/>
            <a:ext cx="1288538" cy="26336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A3872EB-BD69-417F-80AC-682E1D94FF33}"/>
              </a:ext>
            </a:extLst>
          </p:cNvPr>
          <p:cNvSpPr txBox="1"/>
          <p:nvPr/>
        </p:nvSpPr>
        <p:spPr>
          <a:xfrm>
            <a:off x="6035939" y="4945685"/>
            <a:ext cx="2574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condizioni al contorno</a:t>
            </a:r>
          </a:p>
          <a:p>
            <a:r>
              <a:rPr lang="it-IT" dirty="0">
                <a:latin typeface="Fira Sans" panose="020B0503050000020004" pitchFamily="34" charset="0"/>
              </a:rPr>
              <a:t>efficaci</a:t>
            </a:r>
            <a:endParaRPr lang="it-IT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AEB0AD83-F116-450A-85E6-6115F1FD44B7}"/>
              </a:ext>
            </a:extLst>
          </p:cNvPr>
          <p:cNvSpPr txBox="1"/>
          <p:nvPr/>
        </p:nvSpPr>
        <p:spPr>
          <a:xfrm>
            <a:off x="6994187" y="3690294"/>
            <a:ext cx="344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i="1" dirty="0"/>
              <a:t>slip</a:t>
            </a:r>
            <a:r>
              <a:rPr lang="it-IT" dirty="0"/>
              <a:t> and </a:t>
            </a:r>
            <a:r>
              <a:rPr lang="it-IT" i="1" dirty="0" err="1"/>
              <a:t>transpiration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D303D0D-753C-4707-BB2B-74053DA8EABF}"/>
              </a:ext>
            </a:extLst>
          </p:cNvPr>
          <p:cNvSpPr txBox="1"/>
          <p:nvPr/>
        </p:nvSpPr>
        <p:spPr>
          <a:xfrm>
            <a:off x="8610593" y="4442209"/>
            <a:ext cx="342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Fira Sans" panose="020B0503050000020004" pitchFamily="34" charset="0"/>
              </a:rPr>
              <a:t>coefficienti efficaci</a:t>
            </a:r>
            <a:r>
              <a:rPr lang="it-IT" dirty="0">
                <a:latin typeface="Fira Sans" panose="020B0503050000020004" pitchFamily="34" charset="0"/>
              </a:rPr>
              <a:t> da soluzione numerica di problemi </a:t>
            </a:r>
            <a:r>
              <a:rPr lang="it-IT" i="1" u="sng" dirty="0">
                <a:latin typeface="Fira Sans" panose="020B0503050000020004" pitchFamily="34" charset="0"/>
              </a:rPr>
              <a:t>di cella</a:t>
            </a:r>
            <a:r>
              <a:rPr lang="it-IT" dirty="0">
                <a:latin typeface="Fira Sans" panose="020B0503050000020004" pitchFamily="34" charset="0"/>
              </a:rPr>
              <a:t> (</a:t>
            </a:r>
            <a:r>
              <a:rPr lang="it-IT" b="1" dirty="0">
                <a:latin typeface="Fira Sans" panose="020B0503050000020004" pitchFamily="34" charset="0"/>
              </a:rPr>
              <a:t>non</a:t>
            </a:r>
            <a:r>
              <a:rPr lang="it-IT" dirty="0">
                <a:latin typeface="Fira Sans" panose="020B0503050000020004" pitchFamily="34" charset="0"/>
              </a:rPr>
              <a:t> devono essere fissati </a:t>
            </a:r>
            <a:r>
              <a:rPr lang="it-IT" i="1" dirty="0">
                <a:latin typeface="Fira Sans" panose="020B0503050000020004" pitchFamily="34" charset="0"/>
              </a:rPr>
              <a:t>ad hoc</a:t>
            </a:r>
            <a:r>
              <a:rPr lang="it-IT" dirty="0">
                <a:latin typeface="Fira Sans" panose="020B0503050000020004" pitchFamily="34" charset="0"/>
              </a:rPr>
              <a:t>) (PROBLEMA </a:t>
            </a:r>
            <a:r>
              <a:rPr lang="it-IT" b="1" dirty="0">
                <a:latin typeface="Fira Sans" panose="020B0503050000020004" pitchFamily="34" charset="0"/>
              </a:rPr>
              <a:t>MICRO</a:t>
            </a:r>
            <a:r>
              <a:rPr lang="it-IT" dirty="0">
                <a:latin typeface="Fira Sans" panose="020B05030500000200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3">
                <a:extLst>
                  <a:ext uri="{FF2B5EF4-FFF2-40B4-BE49-F238E27FC236}">
                    <a16:creationId xmlns:a16="http://schemas.microsoft.com/office/drawing/2014/main" id="{BFD88438-23B4-4030-B8A0-9770129C0F21}"/>
                  </a:ext>
                </a:extLst>
              </p:cNvPr>
              <p:cNvSpPr txBox="1"/>
              <p:nvPr/>
            </p:nvSpPr>
            <p:spPr>
              <a:xfrm>
                <a:off x="6407041" y="1298835"/>
                <a:ext cx="6859270" cy="67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2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12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12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12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sub>
                            <m:sup>
                              <m: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𝑖𝑡𝑓</m:t>
                              </m:r>
                            </m:sup>
                          </m:sSubSup>
                        </m:num>
                        <m:den>
                          <m: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en-US" sz="1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ZoneTexte 3">
                <a:extLst>
                  <a:ext uri="{FF2B5EF4-FFF2-40B4-BE49-F238E27FC236}">
                    <a16:creationId xmlns:a16="http://schemas.microsoft.com/office/drawing/2014/main" id="{BFD88438-23B4-4030-B8A0-9770129C0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041" y="1298835"/>
                <a:ext cx="6859270" cy="6773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F87BF794-C353-426A-9854-3C1F9A8D592E}"/>
                  </a:ext>
                </a:extLst>
              </p:cNvPr>
              <p:cNvSpPr txBox="1"/>
              <p:nvPr/>
            </p:nvSpPr>
            <p:spPr>
              <a:xfrm>
                <a:off x="6060621" y="1918666"/>
                <a:ext cx="7857461" cy="1141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it-IT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2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1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num>
                        <m:den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it-IT" sz="1200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it-IT" sz="1200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it-IT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it-IT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1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                  −</m:t>
                      </m:r>
                      <m:sSubSup>
                        <m:sSubSupPr>
                          <m:ctrlPr>
                            <a:rPr lang="it-IT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  <m:sup>
                          <m:r>
                            <a:rPr lang="it-IT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1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12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F87BF794-C353-426A-9854-3C1F9A8D5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621" y="1918666"/>
                <a:ext cx="7857461" cy="1141595"/>
              </a:xfrm>
              <a:prstGeom prst="rect">
                <a:avLst/>
              </a:prstGeom>
              <a:blipFill>
                <a:blip r:embed="rId7"/>
                <a:stretch>
                  <a:fillRect t="-93048" b="-129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3">
                <a:extLst>
                  <a:ext uri="{FF2B5EF4-FFF2-40B4-BE49-F238E27FC236}">
                    <a16:creationId xmlns:a16="http://schemas.microsoft.com/office/drawing/2014/main" id="{3F0C443B-6609-4F0D-854B-055580F130F7}"/>
                  </a:ext>
                </a:extLst>
              </p:cNvPr>
              <p:cNvSpPr txBox="1"/>
              <p:nvPr/>
            </p:nvSpPr>
            <p:spPr>
              <a:xfrm>
                <a:off x="6434517" y="3037131"/>
                <a:ext cx="6859270" cy="67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12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it-IT" sz="1200" b="0" i="1" kern="1200" smtClean="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b="0" i="1" kern="120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b="0" i="1" kern="120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12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b="0" i="1" kern="1200" smtClean="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it-IT" sz="12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𝑖𝑡𝑓</m:t>
                              </m:r>
                            </m:sup>
                          </m:sSubSup>
                        </m:num>
                        <m:den>
                          <m: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r>
                        <a:rPr lang="en-US" sz="1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sz="12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12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2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1200" i="1" kern="12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ZoneTexte 3">
                <a:extLst>
                  <a:ext uri="{FF2B5EF4-FFF2-40B4-BE49-F238E27FC236}">
                    <a16:creationId xmlns:a16="http://schemas.microsoft.com/office/drawing/2014/main" id="{3F0C443B-6609-4F0D-854B-055580F13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517" y="3037131"/>
                <a:ext cx="6859270" cy="6773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tangolo 57">
            <a:extLst>
              <a:ext uri="{FF2B5EF4-FFF2-40B4-BE49-F238E27FC236}">
                <a16:creationId xmlns:a16="http://schemas.microsoft.com/office/drawing/2014/main" id="{FADA22BE-3583-4817-9081-C1864FDAB772}"/>
              </a:ext>
            </a:extLst>
          </p:cNvPr>
          <p:cNvSpPr/>
          <p:nvPr/>
        </p:nvSpPr>
        <p:spPr>
          <a:xfrm>
            <a:off x="7825792" y="1205624"/>
            <a:ext cx="4354177" cy="2508808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9EE74C0C-2D7F-4166-A77B-0E54F0A13CFE}"/>
              </a:ext>
            </a:extLst>
          </p:cNvPr>
          <p:cNvSpPr/>
          <p:nvPr/>
        </p:nvSpPr>
        <p:spPr>
          <a:xfrm>
            <a:off x="1511859" y="3918397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7889C410-C7D3-436F-BF68-497453ED386D}"/>
              </a:ext>
            </a:extLst>
          </p:cNvPr>
          <p:cNvSpPr/>
          <p:nvPr/>
        </p:nvSpPr>
        <p:spPr>
          <a:xfrm>
            <a:off x="5983245" y="3940809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B</a:t>
            </a:r>
          </a:p>
        </p:txBody>
      </p: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3FE6EA04-2546-42A0-8E2B-19C113CE852A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10002881" y="3714432"/>
            <a:ext cx="0" cy="83027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AB32A94-84F6-4CF8-9CB1-77CD6F6A8899}"/>
              </a:ext>
            </a:extLst>
          </p:cNvPr>
          <p:cNvSpPr txBox="1"/>
          <p:nvPr/>
        </p:nvSpPr>
        <p:spPr>
          <a:xfrm>
            <a:off x="67320" y="5919537"/>
            <a:ext cx="6056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Fira Sans" panose="020B0503050000020004" pitchFamily="34" charset="0"/>
              </a:rPr>
              <a:t>Comprendere meglio il fenomeno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Fira Sans" panose="020B0503050000020004" pitchFamily="34" charset="0"/>
              </a:rPr>
              <a:t>Ridurre drasticamente il </a:t>
            </a:r>
            <a:r>
              <a:rPr lang="it-IT" sz="2000" dirty="0">
                <a:solidFill>
                  <a:srgbClr val="7030A0"/>
                </a:solidFill>
                <a:latin typeface="Fira Sans" panose="020B0503050000020004" pitchFamily="34" charset="0"/>
              </a:rPr>
              <a:t>tempo computazionale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EEE4AC8-7B55-4A4C-A75C-50BFEC8DB403}"/>
              </a:ext>
            </a:extLst>
          </p:cNvPr>
          <p:cNvSpPr txBox="1"/>
          <p:nvPr/>
        </p:nvSpPr>
        <p:spPr>
          <a:xfrm>
            <a:off x="6901839" y="5923981"/>
            <a:ext cx="529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studiare a fondo il fenomeno, proponendo nuove idee  (PROBLEMA </a:t>
            </a:r>
            <a:r>
              <a:rPr lang="it-IT" sz="2000" b="1" dirty="0">
                <a:latin typeface="Fira Sans" panose="020B0503050000020004" pitchFamily="34" charset="0"/>
              </a:rPr>
              <a:t>MACRO</a:t>
            </a:r>
            <a:r>
              <a:rPr lang="it-IT" sz="2000" dirty="0">
                <a:latin typeface="Fira Sans" panose="020B0503050000020004" pitchFamily="34" charset="0"/>
              </a:rPr>
              <a:t>)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5219D888-622E-46D0-8B58-BB44E15DB8A9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6123786" y="6273480"/>
            <a:ext cx="778053" cy="4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68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Outline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4A103A-3E02-409A-8B9A-B206EA1B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21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7EE0B0-E454-4C7B-8051-FB2D8A295751}"/>
              </a:ext>
            </a:extLst>
          </p:cNvPr>
          <p:cNvSpPr txBox="1"/>
          <p:nvPr/>
        </p:nvSpPr>
        <p:spPr>
          <a:xfrm>
            <a:off x="936458" y="1666754"/>
            <a:ext cx="9607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Fira Sans" panose="020B0503050000020004" pitchFamily="34" charset="0"/>
              </a:rPr>
              <a:t>Sviluppo teoria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Fira Sans" panose="020B0503050000020004" pitchFamily="34" charset="0"/>
              </a:rPr>
              <a:t>Caratterizzazione dei coefficienti (problema </a:t>
            </a:r>
            <a:r>
              <a:rPr lang="it-IT" sz="2400" u="sng" dirty="0">
                <a:latin typeface="Fira Sans" panose="020B0503050000020004" pitchFamily="34" charset="0"/>
              </a:rPr>
              <a:t>MICRO</a:t>
            </a:r>
            <a:r>
              <a:rPr lang="it-IT" sz="2400" dirty="0">
                <a:latin typeface="Fira Sans" panose="020B05030500000200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Fira Sans" panose="020B0503050000020004" pitchFamily="34" charset="0"/>
              </a:rPr>
              <a:t>Studio del caso </a:t>
            </a:r>
            <a:r>
              <a:rPr lang="it-IT" sz="2400" u="sng" dirty="0">
                <a:latin typeface="Fira Sans" panose="020B0503050000020004" pitchFamily="34" charset="0"/>
              </a:rPr>
              <a:t>MACRO</a:t>
            </a:r>
            <a:r>
              <a:rPr lang="it-IT" sz="2400" dirty="0">
                <a:latin typeface="Fira Sans" panose="020B0503050000020004" pitchFamily="34" charset="0"/>
              </a:rPr>
              <a:t> (validazione ed elaborazioni autonome)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Fira Sans" panose="020B0503050000020004" pitchFamily="34" charset="0"/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3309402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4A103A-3E02-409A-8B9A-B206EA1B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DDF1965-66E2-49B4-B850-B7AB95AFA3D9}"/>
                  </a:ext>
                </a:extLst>
              </p:cNvPr>
              <p:cNvSpPr txBox="1"/>
              <p:nvPr/>
            </p:nvSpPr>
            <p:spPr>
              <a:xfrm>
                <a:off x="141839" y="1705624"/>
                <a:ext cx="50529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Scala microscopica: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distanza tra i pori</a:t>
                </a:r>
              </a:p>
              <a:p>
                <a:r>
                  <a:rPr lang="it-IT" dirty="0">
                    <a:latin typeface="Fira Sans" panose="020B0503050000020004" pitchFamily="34" charset="0"/>
                  </a:rPr>
                  <a:t>Scala macroscopica: L, semi-altezza del canale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DDF1965-66E2-49B4-B850-B7AB95AFA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9" y="1705624"/>
                <a:ext cx="5052986" cy="646331"/>
              </a:xfrm>
              <a:prstGeom prst="rect">
                <a:avLst/>
              </a:prstGeom>
              <a:blipFill>
                <a:blip r:embed="rId4"/>
                <a:stretch>
                  <a:fillRect l="-965" t="-5660" r="-362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7FD94B7-DE86-4E88-853B-8DB62BCBA14A}"/>
                  </a:ext>
                </a:extLst>
              </p:cNvPr>
              <p:cNvSpPr/>
              <p:nvPr/>
            </p:nvSpPr>
            <p:spPr>
              <a:xfrm>
                <a:off x="5351953" y="1774291"/>
                <a:ext cx="1493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7FD94B7-DE86-4E88-853B-8DB62BCBA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953" y="1774291"/>
                <a:ext cx="1493101" cy="369332"/>
              </a:xfrm>
              <a:prstGeom prst="rect">
                <a:avLst/>
              </a:prstGeom>
              <a:blipFill>
                <a:blip r:embed="rId5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05">
            <a:extLst>
              <a:ext uri="{FF2B5EF4-FFF2-40B4-BE49-F238E27FC236}">
                <a16:creationId xmlns:a16="http://schemas.microsoft.com/office/drawing/2014/main" id="{E077B20B-A2C5-4D2B-824F-2D7908CF53F2}"/>
              </a:ext>
            </a:extLst>
          </p:cNvPr>
          <p:cNvSpPr/>
          <p:nvPr/>
        </p:nvSpPr>
        <p:spPr>
          <a:xfrm>
            <a:off x="5487584" y="1690333"/>
            <a:ext cx="1590590" cy="562497"/>
          </a:xfrm>
          <a:prstGeom prst="rect">
            <a:avLst/>
          </a:prstGeom>
          <a:solidFill>
            <a:srgbClr val="4F81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5049D87-9A1D-4EE0-884F-454B637D5B89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881706" y="1958957"/>
            <a:ext cx="470247" cy="1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F1EBC5B-ABC5-4743-A74A-5C5C7E9EF38B}"/>
                  </a:ext>
                </a:extLst>
              </p:cNvPr>
              <p:cNvSpPr txBox="1"/>
              <p:nvPr/>
            </p:nvSpPr>
            <p:spPr>
              <a:xfrm>
                <a:off x="7742596" y="1506327"/>
                <a:ext cx="42798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Fira Sans" panose="020B0503050000020004" pitchFamily="34" charset="0"/>
                  </a:rPr>
                  <a:t>Espansione asintotica</a:t>
                </a:r>
                <a:r>
                  <a:rPr lang="it-IT" dirty="0">
                    <a:latin typeface="Fira Sans" panose="020B0503050000020004" pitchFamily="34" charset="0"/>
                  </a:rPr>
                  <a:t> a scale multiple, in termini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it-IT" b="0" dirty="0">
                    <a:latin typeface="Fira Sans" panose="020B0503050000020004" pitchFamily="34" charset="0"/>
                  </a:rPr>
                  <a:t> (</a:t>
                </a:r>
                <a:r>
                  <a:rPr lang="it-IT" b="0" i="1" dirty="0">
                    <a:latin typeface="Fira Sans" panose="020B0503050000020004" pitchFamily="34" charset="0"/>
                  </a:rPr>
                  <a:t>tronchiamo</a:t>
                </a:r>
                <a:r>
                  <a:rPr lang="it-IT" b="0" dirty="0">
                    <a:latin typeface="Fira Sans" panose="020B0503050000020004" pitchFamily="34" charset="0"/>
                  </a:rPr>
                  <a:t> ad un certo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b="0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F1EBC5B-ABC5-4743-A74A-5C5C7E9EF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596" y="1506327"/>
                <a:ext cx="4279838" cy="923330"/>
              </a:xfrm>
              <a:prstGeom prst="rect">
                <a:avLst/>
              </a:prstGeom>
              <a:blipFill>
                <a:blip r:embed="rId6"/>
                <a:stretch>
                  <a:fillRect l="-1140" t="-3289" r="-1567"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FA061B8-0F2F-4C70-9ABD-7ED295F4B93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074917" y="1967992"/>
            <a:ext cx="667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E89519D-0E5E-49F3-9465-E036DC8B7FD9}"/>
              </a:ext>
            </a:extLst>
          </p:cNvPr>
          <p:cNvSpPr txBox="1"/>
          <p:nvPr/>
        </p:nvSpPr>
        <p:spPr>
          <a:xfrm>
            <a:off x="51954" y="1336292"/>
            <a:ext cx="574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Pattern microscopico ripetuto uguale con periodicità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2DF0B68-F653-456C-B9BC-4977724EB2BC}"/>
              </a:ext>
            </a:extLst>
          </p:cNvPr>
          <p:cNvSpPr txBox="1"/>
          <p:nvPr/>
        </p:nvSpPr>
        <p:spPr>
          <a:xfrm>
            <a:off x="169673" y="2536621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Suddividiamo il dominio in 3 regioni e normalizziamo:</a:t>
            </a:r>
          </a:p>
        </p:txBody>
      </p:sp>
      <p:sp>
        <p:nvSpPr>
          <p:cNvPr id="23" name="Oval 118">
            <a:extLst>
              <a:ext uri="{FF2B5EF4-FFF2-40B4-BE49-F238E27FC236}">
                <a16:creationId xmlns:a16="http://schemas.microsoft.com/office/drawing/2014/main" id="{54999FE6-E145-4B30-947A-021897A09830}"/>
              </a:ext>
            </a:extLst>
          </p:cNvPr>
          <p:cNvSpPr/>
          <p:nvPr/>
        </p:nvSpPr>
        <p:spPr>
          <a:xfrm>
            <a:off x="257633" y="3109661"/>
            <a:ext cx="235016" cy="2186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4" name="ZoneTexte 132">
            <a:extLst>
              <a:ext uri="{FF2B5EF4-FFF2-40B4-BE49-F238E27FC236}">
                <a16:creationId xmlns:a16="http://schemas.microsoft.com/office/drawing/2014/main" id="{9EF924B2-C26B-4CA3-A69C-331F34A74803}"/>
              </a:ext>
            </a:extLst>
          </p:cNvPr>
          <p:cNvSpPr txBox="1"/>
          <p:nvPr/>
        </p:nvSpPr>
        <p:spPr>
          <a:xfrm>
            <a:off x="917752" y="3002558"/>
            <a:ext cx="504774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ira Sans" panose="020B0503050000020004" pitchFamily="34" charset="0"/>
              </a:rPr>
              <a:t>Free-fluid region:</a:t>
            </a:r>
          </a:p>
          <a:p>
            <a:endParaRPr lang="en-US" dirty="0">
              <a:latin typeface="Fira Sans" panose="020B0503050000020004" pitchFamily="34" charset="0"/>
            </a:endParaRPr>
          </a:p>
          <a:p>
            <a:endParaRPr lang="en-US" sz="1500" dirty="0">
              <a:latin typeface="Fira Sans" panose="020B0503050000020004" pitchFamily="34" charset="0"/>
            </a:endParaRPr>
          </a:p>
          <a:p>
            <a:r>
              <a:rPr lang="en-US" dirty="0">
                <a:latin typeface="Fira Sans" panose="020B0503050000020004" pitchFamily="34" charset="0"/>
              </a:rPr>
              <a:t>Interfacial region:</a:t>
            </a:r>
            <a:endParaRPr lang="fr-FR" dirty="0">
              <a:latin typeface="Fira Sans" panose="020B0503050000020004" pitchFamily="34" charset="0"/>
            </a:endParaRPr>
          </a:p>
        </p:txBody>
      </p:sp>
      <p:sp>
        <p:nvSpPr>
          <p:cNvPr id="25" name="Oval 118">
            <a:extLst>
              <a:ext uri="{FF2B5EF4-FFF2-40B4-BE49-F238E27FC236}">
                <a16:creationId xmlns:a16="http://schemas.microsoft.com/office/drawing/2014/main" id="{6CDA2921-A475-4FD3-8842-4EF74BCA4135}"/>
              </a:ext>
            </a:extLst>
          </p:cNvPr>
          <p:cNvSpPr/>
          <p:nvPr/>
        </p:nvSpPr>
        <p:spPr>
          <a:xfrm>
            <a:off x="257633" y="3844146"/>
            <a:ext cx="235016" cy="2186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6" name="Oval 549">
            <a:extLst>
              <a:ext uri="{FF2B5EF4-FFF2-40B4-BE49-F238E27FC236}">
                <a16:creationId xmlns:a16="http://schemas.microsoft.com/office/drawing/2014/main" id="{12095558-E8A0-43AB-8C48-2B535EF4420B}"/>
              </a:ext>
            </a:extLst>
          </p:cNvPr>
          <p:cNvSpPr/>
          <p:nvPr/>
        </p:nvSpPr>
        <p:spPr>
          <a:xfrm>
            <a:off x="263559" y="4703643"/>
            <a:ext cx="229090" cy="2239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7" name="TextBox 435">
            <a:extLst>
              <a:ext uri="{FF2B5EF4-FFF2-40B4-BE49-F238E27FC236}">
                <a16:creationId xmlns:a16="http://schemas.microsoft.com/office/drawing/2014/main" id="{B1CAA29D-9F76-4B12-9520-048098BF47A6}"/>
              </a:ext>
            </a:extLst>
          </p:cNvPr>
          <p:cNvSpPr txBox="1"/>
          <p:nvPr/>
        </p:nvSpPr>
        <p:spPr>
          <a:xfrm>
            <a:off x="936458" y="466962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Sans" panose="020B0503050000020004" pitchFamily="34" charset="0"/>
                <a:cs typeface="Times New Roman" panose="02020603050405020304" pitchFamily="18" charset="0"/>
              </a:rPr>
              <a:t>Porous region: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7F1ECDAB-0788-4022-9C5C-A8A290B28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07" y="2895756"/>
            <a:ext cx="6954220" cy="3296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428">
                <a:extLst>
                  <a:ext uri="{FF2B5EF4-FFF2-40B4-BE49-F238E27FC236}">
                    <a16:creationId xmlns:a16="http://schemas.microsoft.com/office/drawing/2014/main" id="{D6A876C3-0732-4E58-A1E7-9A88B1B9B35E}"/>
                  </a:ext>
                </a:extLst>
              </p:cNvPr>
              <p:cNvSpPr txBox="1"/>
              <p:nvPr/>
            </p:nvSpPr>
            <p:spPr>
              <a:xfrm>
                <a:off x="2862974" y="3060052"/>
                <a:ext cx="959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0" name="TextBox 428">
                <a:extLst>
                  <a:ext uri="{FF2B5EF4-FFF2-40B4-BE49-F238E27FC236}">
                    <a16:creationId xmlns:a16="http://schemas.microsoft.com/office/drawing/2014/main" id="{D6A876C3-0732-4E58-A1E7-9A88B1B9B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74" y="3060052"/>
                <a:ext cx="959045" cy="276999"/>
              </a:xfrm>
              <a:prstGeom prst="rect">
                <a:avLst/>
              </a:prstGeom>
              <a:blipFill>
                <a:blip r:embed="rId8"/>
                <a:stretch>
                  <a:fillRect l="-8917" t="-28889" r="-14013" b="-5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29">
                <a:extLst>
                  <a:ext uri="{FF2B5EF4-FFF2-40B4-BE49-F238E27FC236}">
                    <a16:creationId xmlns:a16="http://schemas.microsoft.com/office/drawing/2014/main" id="{5ED78E80-AEE6-4006-B933-265130B852B1}"/>
                  </a:ext>
                </a:extLst>
              </p:cNvPr>
              <p:cNvSpPr txBox="1"/>
              <p:nvPr/>
            </p:nvSpPr>
            <p:spPr>
              <a:xfrm>
                <a:off x="3083291" y="3659448"/>
                <a:ext cx="147745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μ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429">
                <a:extLst>
                  <a:ext uri="{FF2B5EF4-FFF2-40B4-BE49-F238E27FC236}">
                    <a16:creationId xmlns:a16="http://schemas.microsoft.com/office/drawing/2014/main" id="{5ED78E80-AEE6-4006-B933-265130B85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91" y="3659448"/>
                <a:ext cx="1477456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641">
                <a:extLst>
                  <a:ext uri="{FF2B5EF4-FFF2-40B4-BE49-F238E27FC236}">
                    <a16:creationId xmlns:a16="http://schemas.microsoft.com/office/drawing/2014/main" id="{C2856713-1826-4147-8BB5-52D49615B730}"/>
                  </a:ext>
                </a:extLst>
              </p:cNvPr>
              <p:cNvSpPr txBox="1"/>
              <p:nvPr/>
            </p:nvSpPr>
            <p:spPr>
              <a:xfrm>
                <a:off x="2998332" y="4554308"/>
                <a:ext cx="118160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μ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641">
                <a:extLst>
                  <a:ext uri="{FF2B5EF4-FFF2-40B4-BE49-F238E27FC236}">
                    <a16:creationId xmlns:a16="http://schemas.microsoft.com/office/drawing/2014/main" id="{C2856713-1826-4147-8BB5-52D49615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332" y="4554308"/>
                <a:ext cx="1181606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lèche droite 391">
            <a:extLst>
              <a:ext uri="{FF2B5EF4-FFF2-40B4-BE49-F238E27FC236}">
                <a16:creationId xmlns:a16="http://schemas.microsoft.com/office/drawing/2014/main" id="{D36CAC94-F77C-4D91-9576-29DE4D63032A}"/>
              </a:ext>
            </a:extLst>
          </p:cNvPr>
          <p:cNvSpPr/>
          <p:nvPr/>
        </p:nvSpPr>
        <p:spPr>
          <a:xfrm>
            <a:off x="1412944" y="6203970"/>
            <a:ext cx="1977215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95">
            <a:extLst>
              <a:ext uri="{FF2B5EF4-FFF2-40B4-BE49-F238E27FC236}">
                <a16:creationId xmlns:a16="http://schemas.microsoft.com/office/drawing/2014/main" id="{4CBA3BD7-E66F-412B-8BCF-22EA039BEE31}"/>
              </a:ext>
            </a:extLst>
          </p:cNvPr>
          <p:cNvSpPr txBox="1"/>
          <p:nvPr/>
        </p:nvSpPr>
        <p:spPr>
          <a:xfrm>
            <a:off x="3631614" y="6196951"/>
            <a:ext cx="6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Fira Sans" panose="020B0503050000020004" pitchFamily="34" charset="0"/>
              </a:rPr>
              <a:t>Equazioni</a:t>
            </a:r>
            <a:r>
              <a:rPr lang="en-US" dirty="0">
                <a:latin typeface="Fira Sans" panose="020B0503050000020004" pitchFamily="34" charset="0"/>
              </a:rPr>
              <a:t> </a:t>
            </a:r>
            <a:r>
              <a:rPr lang="en-US" dirty="0" err="1">
                <a:latin typeface="Fira Sans" panose="020B0503050000020004" pitchFamily="34" charset="0"/>
              </a:rPr>
              <a:t>adimensionali</a:t>
            </a:r>
            <a:r>
              <a:rPr lang="en-US" dirty="0">
                <a:latin typeface="Fira Sans" panose="020B0503050000020004" pitchFamily="34" charset="0"/>
              </a:rPr>
              <a:t>, </a:t>
            </a:r>
            <a:r>
              <a:rPr lang="en-US" dirty="0" err="1">
                <a:solidFill>
                  <a:srgbClr val="00B0F0"/>
                </a:solidFill>
                <a:latin typeface="Fira Sans" panose="020B0503050000020004" pitchFamily="34" charset="0"/>
              </a:rPr>
              <a:t>normalizzate</a:t>
            </a:r>
            <a:r>
              <a:rPr lang="en-US" dirty="0">
                <a:latin typeface="Fira Sans" panose="020B0503050000020004" pitchFamily="34" charset="0"/>
              </a:rPr>
              <a:t> in </a:t>
            </a:r>
            <a:r>
              <a:rPr lang="en-US" dirty="0" err="1">
                <a:latin typeface="Fira Sans" panose="020B0503050000020004" pitchFamily="34" charset="0"/>
              </a:rPr>
              <a:t>ciascun</a:t>
            </a:r>
            <a:r>
              <a:rPr lang="en-US" dirty="0">
                <a:latin typeface="Fira Sans" panose="020B0503050000020004" pitchFamily="34" charset="0"/>
              </a:rPr>
              <a:t> </a:t>
            </a:r>
            <a:r>
              <a:rPr lang="en-US" dirty="0" err="1">
                <a:latin typeface="Fira Sans" panose="020B0503050000020004" pitchFamily="34" charset="0"/>
              </a:rPr>
              <a:t>sottodominio</a:t>
            </a:r>
            <a:r>
              <a:rPr lang="en-US" dirty="0">
                <a:latin typeface="Fira Sans" panose="020B0503050000020004" pitchFamily="34" charset="0"/>
              </a:rPr>
              <a:t> </a:t>
            </a:r>
            <a:endParaRPr lang="fr-FR" dirty="0">
              <a:latin typeface="Fira Sans" panose="020B05030500000200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4450FBFA-2340-40CB-9C20-94AC6D32650C}"/>
                  </a:ext>
                </a:extLst>
              </p:cNvPr>
              <p:cNvSpPr txBox="1"/>
              <p:nvPr/>
            </p:nvSpPr>
            <p:spPr>
              <a:xfrm>
                <a:off x="3826674" y="2927470"/>
                <a:ext cx="1055032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𝑈𝐿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4450FBFA-2340-40CB-9C20-94AC6D326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674" y="2927470"/>
                <a:ext cx="1055032" cy="5652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061F4D4-70CD-47CF-809E-186699681BB0}"/>
              </a:ext>
            </a:extLst>
          </p:cNvPr>
          <p:cNvSpPr txBox="1"/>
          <p:nvPr/>
        </p:nvSpPr>
        <p:spPr>
          <a:xfrm>
            <a:off x="97741" y="5084483"/>
            <a:ext cx="6489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Coordinate (adimensionali):</a:t>
            </a:r>
          </a:p>
          <a:p>
            <a:r>
              <a:rPr lang="it-IT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020EE378-78B1-4396-BABD-04AFBD6B2927}"/>
                  </a:ext>
                </a:extLst>
              </p:cNvPr>
              <p:cNvSpPr txBox="1"/>
              <p:nvPr/>
            </p:nvSpPr>
            <p:spPr>
              <a:xfrm>
                <a:off x="572632" y="5397655"/>
                <a:ext cx="10973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020EE378-78B1-4396-BABD-04AFBD6B2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32" y="5397655"/>
                <a:ext cx="109733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118">
            <a:extLst>
              <a:ext uri="{FF2B5EF4-FFF2-40B4-BE49-F238E27FC236}">
                <a16:creationId xmlns:a16="http://schemas.microsoft.com/office/drawing/2014/main" id="{0863BBD6-ED2D-4A5A-99AC-AC89CA1F2BA2}"/>
              </a:ext>
            </a:extLst>
          </p:cNvPr>
          <p:cNvSpPr/>
          <p:nvPr/>
        </p:nvSpPr>
        <p:spPr>
          <a:xfrm>
            <a:off x="273553" y="5473001"/>
            <a:ext cx="235016" cy="2186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8" name="Oval 118">
            <a:extLst>
              <a:ext uri="{FF2B5EF4-FFF2-40B4-BE49-F238E27FC236}">
                <a16:creationId xmlns:a16="http://schemas.microsoft.com/office/drawing/2014/main" id="{48E6DB67-DAB6-4D59-9107-AB71A28173CF}"/>
              </a:ext>
            </a:extLst>
          </p:cNvPr>
          <p:cNvSpPr/>
          <p:nvPr/>
        </p:nvSpPr>
        <p:spPr>
          <a:xfrm>
            <a:off x="52165" y="5852019"/>
            <a:ext cx="235016" cy="2186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9" name="Oval 549">
            <a:extLst>
              <a:ext uri="{FF2B5EF4-FFF2-40B4-BE49-F238E27FC236}">
                <a16:creationId xmlns:a16="http://schemas.microsoft.com/office/drawing/2014/main" id="{48203917-005C-493D-8351-C526E1B68F39}"/>
              </a:ext>
            </a:extLst>
          </p:cNvPr>
          <p:cNvSpPr/>
          <p:nvPr/>
        </p:nvSpPr>
        <p:spPr>
          <a:xfrm>
            <a:off x="394024" y="5849374"/>
            <a:ext cx="229090" cy="2239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BA1AE133-F58D-4EC0-AA5E-A36378D7C529}"/>
                  </a:ext>
                </a:extLst>
              </p:cNvPr>
              <p:cNvSpPr txBox="1"/>
              <p:nvPr/>
            </p:nvSpPr>
            <p:spPr>
              <a:xfrm>
                <a:off x="729957" y="5786173"/>
                <a:ext cx="2660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BA1AE133-F58D-4EC0-AA5E-A36378D7C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7" y="5786173"/>
                <a:ext cx="2660202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81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E553442-A8F5-4304-82FF-23D4AB6C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23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AFDA94-EF3D-4E4C-A04F-F388457F2865}"/>
              </a:ext>
            </a:extLst>
          </p:cNvPr>
          <p:cNvSpPr txBox="1"/>
          <p:nvPr/>
        </p:nvSpPr>
        <p:spPr>
          <a:xfrm>
            <a:off x="6483204" y="113334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GENOA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856F5D-54BB-4127-B62F-5F29BCACCE89}"/>
              </a:ext>
            </a:extLst>
          </p:cNvPr>
          <p:cNvSpPr txBox="1"/>
          <p:nvPr/>
        </p:nvSpPr>
        <p:spPr>
          <a:xfrm>
            <a:off x="1442644" y="1576735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A9B55C7C-17D3-4A67-B1CF-DB4F27D29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692" y="2177902"/>
            <a:ext cx="7899360" cy="3829766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C088D2EC-8B6F-4FDF-88ED-62D708FB2B25}"/>
              </a:ext>
            </a:extLst>
          </p:cNvPr>
          <p:cNvSpPr/>
          <p:nvPr/>
        </p:nvSpPr>
        <p:spPr>
          <a:xfrm>
            <a:off x="5439088" y="1992523"/>
            <a:ext cx="19442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37FF1D4-6A2E-4B80-9E29-EFDE5CA1DD41}"/>
              </a:ext>
            </a:extLst>
          </p:cNvPr>
          <p:cNvSpPr/>
          <p:nvPr/>
        </p:nvSpPr>
        <p:spPr>
          <a:xfrm>
            <a:off x="1874692" y="1992523"/>
            <a:ext cx="129614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5">
                <a:extLst>
                  <a:ext uri="{FF2B5EF4-FFF2-40B4-BE49-F238E27FC236}">
                    <a16:creationId xmlns:a16="http://schemas.microsoft.com/office/drawing/2014/main" id="{373CC42F-E0CC-422D-90A8-2ED86A9A658A}"/>
                  </a:ext>
                </a:extLst>
              </p:cNvPr>
              <p:cNvSpPr txBox="1"/>
              <p:nvPr/>
            </p:nvSpPr>
            <p:spPr>
              <a:xfrm>
                <a:off x="3433043" y="2088355"/>
                <a:ext cx="838050" cy="314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5">
                <a:extLst>
                  <a:ext uri="{FF2B5EF4-FFF2-40B4-BE49-F238E27FC236}">
                    <a16:creationId xmlns:a16="http://schemas.microsoft.com/office/drawing/2014/main" id="{373CC42F-E0CC-422D-90A8-2ED86A9A6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043" y="2088355"/>
                <a:ext cx="838050" cy="314060"/>
              </a:xfrm>
              <a:prstGeom prst="rect">
                <a:avLst/>
              </a:prstGeom>
              <a:blipFill>
                <a:blip r:embed="rId5"/>
                <a:stretch>
                  <a:fillRect l="-6522" t="-200000" r="-91304" b="-2921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FED5A0-2EF0-48F0-8B33-CF8167364E60}"/>
              </a:ext>
            </a:extLst>
          </p:cNvPr>
          <p:cNvSpPr txBox="1"/>
          <p:nvPr/>
        </p:nvSpPr>
        <p:spPr>
          <a:xfrm>
            <a:off x="4161015" y="1467972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Fira Sans" panose="020B0503050000020004" pitchFamily="34" charset="0"/>
              </a:rPr>
              <a:t>Equazioni nelle tre regioni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4723256-0C01-4691-B782-E2ECE285F94C}"/>
              </a:ext>
            </a:extLst>
          </p:cNvPr>
          <p:cNvCxnSpPr>
            <a:cxnSpLocks/>
          </p:cNvCxnSpPr>
          <p:nvPr/>
        </p:nvCxnSpPr>
        <p:spPr>
          <a:xfrm>
            <a:off x="8952931" y="5390866"/>
            <a:ext cx="821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7EFE564-F327-4B5E-A2ED-09D04F1FF3CD}"/>
              </a:ext>
            </a:extLst>
          </p:cNvPr>
          <p:cNvSpPr txBox="1"/>
          <p:nvPr/>
        </p:nvSpPr>
        <p:spPr>
          <a:xfrm>
            <a:off x="9840094" y="5067700"/>
            <a:ext cx="215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Risolta dà l’eq.ne di Darcy</a:t>
            </a:r>
          </a:p>
        </p:txBody>
      </p:sp>
    </p:spTree>
    <p:extLst>
      <p:ext uri="{BB962C8B-B14F-4D97-AF65-F5344CB8AC3E}">
        <p14:creationId xmlns:p14="http://schemas.microsoft.com/office/powerpoint/2010/main" val="1860234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E553442-A8F5-4304-82FF-23D4AB6C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24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AFDA94-EF3D-4E4C-A04F-F388457F2865}"/>
              </a:ext>
            </a:extLst>
          </p:cNvPr>
          <p:cNvSpPr txBox="1"/>
          <p:nvPr/>
        </p:nvSpPr>
        <p:spPr>
          <a:xfrm>
            <a:off x="6483204" y="113334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GENOA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12B472-A310-45EF-B7C7-8CDCA2DBBAFC}"/>
              </a:ext>
            </a:extLst>
          </p:cNvPr>
          <p:cNvSpPr txBox="1"/>
          <p:nvPr/>
        </p:nvSpPr>
        <p:spPr>
          <a:xfrm>
            <a:off x="503583" y="1593970"/>
            <a:ext cx="37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Condizioni al contorno tra      e     :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5D3CD3D-8360-4E05-8CB3-40359DA4F200}"/>
              </a:ext>
            </a:extLst>
          </p:cNvPr>
          <p:cNvSpPr txBox="1"/>
          <p:nvPr/>
        </p:nvSpPr>
        <p:spPr>
          <a:xfrm>
            <a:off x="450376" y="396339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ira Sans" panose="020B0503050000020004" pitchFamily="34" charset="0"/>
              </a:rPr>
              <a:t>Vettore di Trazione:</a:t>
            </a:r>
          </a:p>
        </p:txBody>
      </p:sp>
      <p:pic>
        <p:nvPicPr>
          <p:cNvPr id="17" name="Immagine 16" descr="Immagine che contiene testo, orologio, calibro&#10;&#10;Descrizione generata automaticamente">
            <a:extLst>
              <a:ext uri="{FF2B5EF4-FFF2-40B4-BE49-F238E27FC236}">
                <a16:creationId xmlns:a16="http://schemas.microsoft.com/office/drawing/2014/main" id="{B4CA8EF0-AFDC-465D-BE8D-AE79FAAD9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5" y="2984875"/>
            <a:ext cx="4020111" cy="600159"/>
          </a:xfrm>
          <a:prstGeom prst="rect">
            <a:avLst/>
          </a:prstGeom>
        </p:spPr>
      </p:pic>
      <p:pic>
        <p:nvPicPr>
          <p:cNvPr id="27" name="Immagine 26" descr="Immagine che contiene testo, arancia, antenna, giorno&#10;&#10;Descrizione generata automaticamente">
            <a:extLst>
              <a:ext uri="{FF2B5EF4-FFF2-40B4-BE49-F238E27FC236}">
                <a16:creationId xmlns:a16="http://schemas.microsoft.com/office/drawing/2014/main" id="{D12D03B1-58E9-4792-A492-406635A15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10" y="3813727"/>
            <a:ext cx="5096586" cy="1162212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DE41327-8737-4286-8D93-EFB7D59A4558}"/>
              </a:ext>
            </a:extLst>
          </p:cNvPr>
          <p:cNvSpPr txBox="1"/>
          <p:nvPr/>
        </p:nvSpPr>
        <p:spPr>
          <a:xfrm>
            <a:off x="936458" y="2186609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Preliminarmente: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946ECA99-E840-4CAA-8EE9-2D86B3EE49D9}"/>
                  </a:ext>
                </a:extLst>
              </p:cNvPr>
              <p:cNvSpPr txBox="1"/>
              <p:nvPr/>
            </p:nvSpPr>
            <p:spPr>
              <a:xfrm>
                <a:off x="3419042" y="2191833"/>
                <a:ext cx="7405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946ECA99-E840-4CAA-8EE9-2D86B3EE4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42" y="2191833"/>
                <a:ext cx="740587" cy="276999"/>
              </a:xfrm>
              <a:prstGeom prst="rect">
                <a:avLst/>
              </a:prstGeom>
              <a:blipFill>
                <a:blip r:embed="rId6"/>
                <a:stretch>
                  <a:fillRect l="-7438" r="-7438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A5084483-06B3-41FC-B3DA-ED9924E66045}"/>
                  </a:ext>
                </a:extLst>
              </p:cNvPr>
              <p:cNvSpPr txBox="1"/>
              <p:nvPr/>
            </p:nvSpPr>
            <p:spPr>
              <a:xfrm>
                <a:off x="4815214" y="2206667"/>
                <a:ext cx="1885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=+∞→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A5084483-06B3-41FC-B3DA-ED9924E66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214" y="2206667"/>
                <a:ext cx="1885068" cy="276999"/>
              </a:xfrm>
              <a:prstGeom prst="rect">
                <a:avLst/>
              </a:prstGeom>
              <a:blipFill>
                <a:blip r:embed="rId7"/>
                <a:stretch>
                  <a:fillRect l="-2589" r="-324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C3F5322B-6EBE-4AD5-A2B9-C64F3E236695}"/>
              </a:ext>
            </a:extLst>
          </p:cNvPr>
          <p:cNvCxnSpPr>
            <a:cxnSpLocks/>
          </p:cNvCxnSpPr>
          <p:nvPr/>
        </p:nvCxnSpPr>
        <p:spPr>
          <a:xfrm>
            <a:off x="4252393" y="2330333"/>
            <a:ext cx="478509" cy="10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9285E614-6003-46C9-9D31-2A6CF7A91611}"/>
                  </a:ext>
                </a:extLst>
              </p:cNvPr>
              <p:cNvSpPr txBox="1"/>
              <p:nvPr/>
            </p:nvSpPr>
            <p:spPr>
              <a:xfrm>
                <a:off x="4727391" y="2555941"/>
                <a:ext cx="12493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=−∞→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9285E614-6003-46C9-9D31-2A6CF7A9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391" y="2555941"/>
                <a:ext cx="1249339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69317DF-88F8-4396-BB10-64B7A5E6F52E}"/>
              </a:ext>
            </a:extLst>
          </p:cNvPr>
          <p:cNvSpPr txBox="1"/>
          <p:nvPr/>
        </p:nvSpPr>
        <p:spPr>
          <a:xfrm>
            <a:off x="5900297" y="2529437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Darcy’s</a:t>
            </a:r>
            <a:r>
              <a:rPr lang="it-IT" dirty="0"/>
              <a:t> </a:t>
            </a:r>
            <a:r>
              <a:rPr lang="it-IT" dirty="0" err="1"/>
              <a:t>law</a:t>
            </a:r>
            <a:endParaRPr lang="it-IT" dirty="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E4EE5C6-C7F8-4AD2-BE7C-DB4A9DBA3D1D}"/>
              </a:ext>
            </a:extLst>
          </p:cNvPr>
          <p:cNvSpPr txBox="1"/>
          <p:nvPr/>
        </p:nvSpPr>
        <p:spPr>
          <a:xfrm>
            <a:off x="1431235" y="3186086"/>
            <a:ext cx="1509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ira Sans" panose="020B0503050000020004" pitchFamily="34" charset="0"/>
              </a:rPr>
              <a:t>Velocità: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A9FAB52-B5FA-4D6C-A889-0E01D5CE06F0}"/>
                  </a:ext>
                </a:extLst>
              </p:cNvPr>
              <p:cNvSpPr txBox="1"/>
              <p:nvPr/>
            </p:nvSpPr>
            <p:spPr>
              <a:xfrm>
                <a:off x="5399127" y="5435459"/>
                <a:ext cx="3312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A9FAB52-B5FA-4D6C-A889-0E01D5CE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127" y="5435459"/>
                <a:ext cx="331245" cy="276999"/>
              </a:xfrm>
              <a:prstGeom prst="rect">
                <a:avLst/>
              </a:prstGeom>
              <a:blipFill>
                <a:blip r:embed="rId9"/>
                <a:stretch>
                  <a:fillRect l="-18519" r="-7407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Parentesi graffa chiusa 41">
            <a:extLst>
              <a:ext uri="{FF2B5EF4-FFF2-40B4-BE49-F238E27FC236}">
                <a16:creationId xmlns:a16="http://schemas.microsoft.com/office/drawing/2014/main" id="{66824BD5-D810-4F46-8B38-CF580E7EDF59}"/>
              </a:ext>
            </a:extLst>
          </p:cNvPr>
          <p:cNvSpPr/>
          <p:nvPr/>
        </p:nvSpPr>
        <p:spPr>
          <a:xfrm rot="5400000">
            <a:off x="5267471" y="2628233"/>
            <a:ext cx="594558" cy="48894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 118">
            <a:extLst>
              <a:ext uri="{FF2B5EF4-FFF2-40B4-BE49-F238E27FC236}">
                <a16:creationId xmlns:a16="http://schemas.microsoft.com/office/drawing/2014/main" id="{844FD7B3-FF37-4D6B-B717-7AE0F8C743C0}"/>
              </a:ext>
            </a:extLst>
          </p:cNvPr>
          <p:cNvSpPr/>
          <p:nvPr/>
        </p:nvSpPr>
        <p:spPr>
          <a:xfrm>
            <a:off x="3352782" y="1640457"/>
            <a:ext cx="235016" cy="2186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4" name="Oval 118">
            <a:extLst>
              <a:ext uri="{FF2B5EF4-FFF2-40B4-BE49-F238E27FC236}">
                <a16:creationId xmlns:a16="http://schemas.microsoft.com/office/drawing/2014/main" id="{B7DA5CFE-04CE-4DF8-AF21-6E7C14CF3AA6}"/>
              </a:ext>
            </a:extLst>
          </p:cNvPr>
          <p:cNvSpPr/>
          <p:nvPr/>
        </p:nvSpPr>
        <p:spPr>
          <a:xfrm>
            <a:off x="3832253" y="1654888"/>
            <a:ext cx="235016" cy="2186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6" name="Flèche droite 391">
            <a:extLst>
              <a:ext uri="{FF2B5EF4-FFF2-40B4-BE49-F238E27FC236}">
                <a16:creationId xmlns:a16="http://schemas.microsoft.com/office/drawing/2014/main" id="{A5F191BE-2FCF-47C0-B61E-E470420DE337}"/>
              </a:ext>
            </a:extLst>
          </p:cNvPr>
          <p:cNvSpPr/>
          <p:nvPr/>
        </p:nvSpPr>
        <p:spPr>
          <a:xfrm>
            <a:off x="1412944" y="6203970"/>
            <a:ext cx="1977215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395">
            <a:extLst>
              <a:ext uri="{FF2B5EF4-FFF2-40B4-BE49-F238E27FC236}">
                <a16:creationId xmlns:a16="http://schemas.microsoft.com/office/drawing/2014/main" id="{95B866C8-811E-4BB8-8326-A5CBDA991BD2}"/>
              </a:ext>
            </a:extLst>
          </p:cNvPr>
          <p:cNvSpPr txBox="1"/>
          <p:nvPr/>
        </p:nvSpPr>
        <p:spPr>
          <a:xfrm>
            <a:off x="3631614" y="6196951"/>
            <a:ext cx="6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Fira Sans" panose="020B0503050000020004" pitchFamily="34" charset="0"/>
              </a:rPr>
              <a:t>Cerchiamo</a:t>
            </a:r>
            <a:r>
              <a:rPr lang="en-US" dirty="0">
                <a:latin typeface="Fira Sans" panose="020B0503050000020004" pitchFamily="34" charset="0"/>
              </a:rPr>
              <a:t> una </a:t>
            </a:r>
            <a:r>
              <a:rPr lang="en-US" dirty="0" err="1">
                <a:solidFill>
                  <a:srgbClr val="FF0000"/>
                </a:solidFill>
                <a:latin typeface="Fira Sans" panose="020B0503050000020004" pitchFamily="34" charset="0"/>
              </a:rPr>
              <a:t>descrizione</a:t>
            </a:r>
            <a:r>
              <a:rPr lang="en-US" dirty="0">
                <a:solidFill>
                  <a:srgbClr val="FF0000"/>
                </a:solidFill>
                <a:latin typeface="Fira Sans" panose="020B0503050000020004" pitchFamily="34" charset="0"/>
              </a:rPr>
              <a:t> composita</a:t>
            </a:r>
            <a:r>
              <a:rPr lang="en-US" dirty="0">
                <a:latin typeface="Fira Sans" panose="020B0503050000020004" pitchFamily="34" charset="0"/>
              </a:rPr>
              <a:t> </a:t>
            </a:r>
            <a:r>
              <a:rPr lang="en-US" dirty="0" err="1">
                <a:latin typeface="Fira Sans" panose="020B0503050000020004" pitchFamily="34" charset="0"/>
              </a:rPr>
              <a:t>nelle</a:t>
            </a:r>
            <a:r>
              <a:rPr lang="en-US" dirty="0">
                <a:latin typeface="Fira Sans" panose="020B0503050000020004" pitchFamily="34" charset="0"/>
              </a:rPr>
              <a:t> </a:t>
            </a:r>
            <a:r>
              <a:rPr lang="en-US" dirty="0" err="1">
                <a:latin typeface="Fira Sans" panose="020B0503050000020004" pitchFamily="34" charset="0"/>
              </a:rPr>
              <a:t>regioni</a:t>
            </a:r>
            <a:endParaRPr lang="fr-FR" dirty="0">
              <a:latin typeface="Fira Sans" panose="020B0503050000020004" pitchFamily="34" charset="0"/>
            </a:endParaRPr>
          </a:p>
        </p:txBody>
      </p:sp>
      <p:sp>
        <p:nvSpPr>
          <p:cNvPr id="48" name="Oval 118">
            <a:extLst>
              <a:ext uri="{FF2B5EF4-FFF2-40B4-BE49-F238E27FC236}">
                <a16:creationId xmlns:a16="http://schemas.microsoft.com/office/drawing/2014/main" id="{E2534E97-870D-4001-8923-BFA6FC3F4806}"/>
              </a:ext>
            </a:extLst>
          </p:cNvPr>
          <p:cNvSpPr/>
          <p:nvPr/>
        </p:nvSpPr>
        <p:spPr>
          <a:xfrm>
            <a:off x="9080607" y="6274879"/>
            <a:ext cx="235016" cy="2186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9" name="Oval 549">
            <a:extLst>
              <a:ext uri="{FF2B5EF4-FFF2-40B4-BE49-F238E27FC236}">
                <a16:creationId xmlns:a16="http://schemas.microsoft.com/office/drawing/2014/main" id="{DF35EA7D-63D6-429F-A6A6-1FC2DB25860B}"/>
              </a:ext>
            </a:extLst>
          </p:cNvPr>
          <p:cNvSpPr/>
          <p:nvPr/>
        </p:nvSpPr>
        <p:spPr>
          <a:xfrm>
            <a:off x="9422466" y="6272234"/>
            <a:ext cx="229090" cy="2239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7286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E553442-A8F5-4304-82FF-23D4AB6C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25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AFDA94-EF3D-4E4C-A04F-F388457F2865}"/>
              </a:ext>
            </a:extLst>
          </p:cNvPr>
          <p:cNvSpPr txBox="1"/>
          <p:nvPr/>
        </p:nvSpPr>
        <p:spPr>
          <a:xfrm>
            <a:off x="6483204" y="113334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GENOA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48BDE3-40F2-4516-BF68-D3B1EF1B75EE}"/>
              </a:ext>
            </a:extLst>
          </p:cNvPr>
          <p:cNvSpPr txBox="1"/>
          <p:nvPr/>
        </p:nvSpPr>
        <p:spPr>
          <a:xfrm>
            <a:off x="1847528" y="1445603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6" name="Image 1">
            <a:extLst>
              <a:ext uri="{FF2B5EF4-FFF2-40B4-BE49-F238E27FC236}">
                <a16:creationId xmlns:a16="http://schemas.microsoft.com/office/drawing/2014/main" id="{C8DED17F-6B51-4E3E-A66B-B516FA09B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1910044"/>
            <a:ext cx="7920880" cy="3895221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33C5DCD9-F01C-46E1-813C-2BF5A6FE1384}"/>
              </a:ext>
            </a:extLst>
          </p:cNvPr>
          <p:cNvSpPr/>
          <p:nvPr/>
        </p:nvSpPr>
        <p:spPr>
          <a:xfrm>
            <a:off x="3845318" y="1910044"/>
            <a:ext cx="450482" cy="412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12BD24FC-06EB-41BF-83B3-AC4FBD2D31DF}"/>
              </a:ext>
            </a:extLst>
          </p:cNvPr>
          <p:cNvSpPr/>
          <p:nvPr/>
        </p:nvSpPr>
        <p:spPr>
          <a:xfrm>
            <a:off x="5015880" y="2368206"/>
            <a:ext cx="450482" cy="412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8F8FA75C-BAE0-4F43-972E-01C111E869BB}"/>
              </a:ext>
            </a:extLst>
          </p:cNvPr>
          <p:cNvSpPr/>
          <p:nvPr/>
        </p:nvSpPr>
        <p:spPr>
          <a:xfrm>
            <a:off x="5212914" y="2492897"/>
            <a:ext cx="235015" cy="2186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A8BB0A6D-40AD-4CBF-BAC6-EE508D2326F8}"/>
                  </a:ext>
                </a:extLst>
              </p:cNvPr>
              <p:cNvSpPr/>
              <p:nvPr/>
            </p:nvSpPr>
            <p:spPr>
              <a:xfrm>
                <a:off x="3829710" y="1768843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A8BB0A6D-40AD-4CBF-BAC6-EE508D232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10" y="1768843"/>
                <a:ext cx="3826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2EC76A8-CA8B-42CB-AF17-3C3AC1DE1122}"/>
                  </a:ext>
                </a:extLst>
              </p:cNvPr>
              <p:cNvSpPr txBox="1"/>
              <p:nvPr/>
            </p:nvSpPr>
            <p:spPr>
              <a:xfrm>
                <a:off x="374208" y="1445603"/>
                <a:ext cx="7030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Espandiamo genericamente ogni variabile in serie di potenze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2EC76A8-CA8B-42CB-AF17-3C3AC1DE1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08" y="1445603"/>
                <a:ext cx="7030386" cy="369332"/>
              </a:xfrm>
              <a:prstGeom prst="rect">
                <a:avLst/>
              </a:prstGeom>
              <a:blipFill>
                <a:blip r:embed="rId6"/>
                <a:stretch>
                  <a:fillRect l="-693" t="-8197" r="-520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604A4B3-10E6-4A86-A66E-A6EC0CA92497}"/>
                  </a:ext>
                </a:extLst>
              </p:cNvPr>
              <p:cNvSpPr txBox="1"/>
              <p:nvPr/>
            </p:nvSpPr>
            <p:spPr>
              <a:xfrm>
                <a:off x="374208" y="6223379"/>
                <a:ext cx="7297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e… assumiamo l’</a:t>
                </a:r>
                <a:r>
                  <a:rPr lang="it-IT" b="1" u="sng" dirty="0">
                    <a:latin typeface="Fira Sans" panose="020B0503050000020004" pitchFamily="34" charset="0"/>
                  </a:rPr>
                  <a:t>inerzia non trascurabile</a:t>
                </a:r>
                <a:r>
                  <a:rPr lang="it-IT" dirty="0">
                    <a:latin typeface="Fira Sans" panose="020B0503050000020004" pitchFamily="34" charset="0"/>
                  </a:rPr>
                  <a:t>, ponendo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𝑅𝑒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it-IT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604A4B3-10E6-4A86-A66E-A6EC0CA9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08" y="6223379"/>
                <a:ext cx="7297190" cy="369332"/>
              </a:xfrm>
              <a:prstGeom prst="rect">
                <a:avLst/>
              </a:prstGeom>
              <a:blipFill>
                <a:blip r:embed="rId7"/>
                <a:stretch>
                  <a:fillRect l="-668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88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E553442-A8F5-4304-82FF-23D4AB6C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26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AFDA94-EF3D-4E4C-A04F-F388457F2865}"/>
              </a:ext>
            </a:extLst>
          </p:cNvPr>
          <p:cNvSpPr txBox="1"/>
          <p:nvPr/>
        </p:nvSpPr>
        <p:spPr>
          <a:xfrm>
            <a:off x="6483204" y="113334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GENOA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48BDE3-40F2-4516-BF68-D3B1EF1B75EE}"/>
              </a:ext>
            </a:extLst>
          </p:cNvPr>
          <p:cNvSpPr txBox="1"/>
          <p:nvPr/>
        </p:nvSpPr>
        <p:spPr>
          <a:xfrm>
            <a:off x="1847528" y="1445603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09BC27C-9A17-4266-B05C-D00D4C413AD7}"/>
              </a:ext>
            </a:extLst>
          </p:cNvPr>
          <p:cNvSpPr txBox="1"/>
          <p:nvPr/>
        </p:nvSpPr>
        <p:spPr>
          <a:xfrm>
            <a:off x="1847528" y="1445603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1" name="Image 1">
            <a:extLst>
              <a:ext uri="{FF2B5EF4-FFF2-40B4-BE49-F238E27FC236}">
                <a16:creationId xmlns:a16="http://schemas.microsoft.com/office/drawing/2014/main" id="{DE4234FB-3BDB-4F69-9496-26C0DA702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3" y="1700808"/>
            <a:ext cx="8852059" cy="4425454"/>
          </a:xfrm>
          <a:prstGeom prst="rect">
            <a:avLst/>
          </a:prstGeom>
        </p:spPr>
      </p:pic>
      <p:sp>
        <p:nvSpPr>
          <p:cNvPr id="22" name="Rectangle 4">
            <a:extLst>
              <a:ext uri="{FF2B5EF4-FFF2-40B4-BE49-F238E27FC236}">
                <a16:creationId xmlns:a16="http://schemas.microsoft.com/office/drawing/2014/main" id="{3F42E739-D2A3-421C-9B18-905A596A5A6F}"/>
              </a:ext>
            </a:extLst>
          </p:cNvPr>
          <p:cNvSpPr/>
          <p:nvPr/>
        </p:nvSpPr>
        <p:spPr>
          <a:xfrm>
            <a:off x="3791745" y="1700808"/>
            <a:ext cx="3894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4DEA09E5-2156-408E-9AEE-F4341E5271A4}"/>
              </a:ext>
            </a:extLst>
          </p:cNvPr>
          <p:cNvSpPr/>
          <p:nvPr/>
        </p:nvSpPr>
        <p:spPr>
          <a:xfrm>
            <a:off x="3359696" y="1700808"/>
            <a:ext cx="346884" cy="3286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89165876-DD34-4805-A448-E94B989AB951}"/>
                  </a:ext>
                </a:extLst>
              </p:cNvPr>
              <p:cNvSpPr/>
              <p:nvPr/>
            </p:nvSpPr>
            <p:spPr>
              <a:xfrm>
                <a:off x="3253646" y="1700808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89165876-DD34-4805-A448-E94B989AB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646" y="1700808"/>
                <a:ext cx="3826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DD98CF-2E57-42BD-A00A-3499B92DAC17}"/>
              </a:ext>
            </a:extLst>
          </p:cNvPr>
          <p:cNvSpPr txBox="1"/>
          <p:nvPr/>
        </p:nvSpPr>
        <p:spPr>
          <a:xfrm>
            <a:off x="6096000" y="1933391"/>
            <a:ext cx="368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Utilizziamo anche una </a:t>
            </a:r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chain-rule</a:t>
            </a:r>
            <a:r>
              <a:rPr lang="it-IT" dirty="0">
                <a:latin typeface="Fira Sans" panose="020B05030500000200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C494FEC-1263-4FAA-9979-A90ECB21B78F}"/>
                  </a:ext>
                </a:extLst>
              </p:cNvPr>
              <p:cNvSpPr txBox="1"/>
              <p:nvPr/>
            </p:nvSpPr>
            <p:spPr>
              <a:xfrm>
                <a:off x="3282738" y="2334110"/>
                <a:ext cx="27086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Dopo alcuni passaggi, raccogliendo le varie potenze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otteniamo:</a:t>
                </a: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C494FEC-1263-4FAA-9979-A90ECB21B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738" y="2334110"/>
                <a:ext cx="2708629" cy="923330"/>
              </a:xfrm>
              <a:prstGeom prst="rect">
                <a:avLst/>
              </a:prstGeom>
              <a:blipFill>
                <a:blip r:embed="rId6"/>
                <a:stretch>
                  <a:fillRect l="-2027" t="-3974" r="-1802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magine 2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57C8CBF-3D74-407E-AC40-77360E025B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97" y="3199929"/>
            <a:ext cx="3867690" cy="66684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EE5FF2B-6031-4E8D-A4A2-7944916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62" y="3943872"/>
            <a:ext cx="4993613" cy="455495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7079B6C-11C8-4402-AF78-E2252E84DFBE}"/>
              </a:ext>
            </a:extLst>
          </p:cNvPr>
          <p:cNvSpPr txBox="1"/>
          <p:nvPr/>
        </p:nvSpPr>
        <p:spPr>
          <a:xfrm rot="5400000">
            <a:off x="9961028" y="3834804"/>
            <a:ext cx="92366" cy="201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93E9144-EE0E-4F63-81C9-09DEB008604D}"/>
              </a:ext>
            </a:extLst>
          </p:cNvPr>
          <p:cNvSpPr txBox="1"/>
          <p:nvPr/>
        </p:nvSpPr>
        <p:spPr>
          <a:xfrm rot="5400000">
            <a:off x="8313203" y="3803054"/>
            <a:ext cx="92366" cy="201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312CF1A-5EBF-4136-8819-1391F148F55D}"/>
              </a:ext>
            </a:extLst>
          </p:cNvPr>
          <p:cNvSpPr txBox="1"/>
          <p:nvPr/>
        </p:nvSpPr>
        <p:spPr>
          <a:xfrm rot="5400000">
            <a:off x="8465603" y="4307879"/>
            <a:ext cx="92366" cy="201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2" name="Immagine 31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id="{04F685F0-045D-4293-8416-CA90EF3E0E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62" y="5517455"/>
            <a:ext cx="4534533" cy="666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AFBC133-BAC6-4B3E-B7BD-C6D10A2901AA}"/>
                  </a:ext>
                </a:extLst>
              </p:cNvPr>
              <p:cNvSpPr txBox="1"/>
              <p:nvPr/>
            </p:nvSpPr>
            <p:spPr>
              <a:xfrm flipH="1">
                <a:off x="23315" y="6044825"/>
                <a:ext cx="6843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Equazioni nelle rispettive regioni fino al secondo ordine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nel limite di inerzia moderata </a:t>
                </a:r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AFBC133-BAC6-4B3E-B7BD-C6D10A290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315" y="6044825"/>
                <a:ext cx="6843329" cy="646331"/>
              </a:xfrm>
              <a:prstGeom prst="rect">
                <a:avLst/>
              </a:prstGeom>
              <a:blipFill>
                <a:blip r:embed="rId10"/>
                <a:stretch>
                  <a:fillRect l="-802"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36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E553442-A8F5-4304-82FF-23D4AB6C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27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AFDA94-EF3D-4E4C-A04F-F388457F2865}"/>
              </a:ext>
            </a:extLst>
          </p:cNvPr>
          <p:cNvSpPr txBox="1"/>
          <p:nvPr/>
        </p:nvSpPr>
        <p:spPr>
          <a:xfrm>
            <a:off x="6483204" y="113334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GENOA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80A7FD-3D0A-43AC-9E11-B8B61DD1EA16}"/>
              </a:ext>
            </a:extLst>
          </p:cNvPr>
          <p:cNvSpPr txBox="1"/>
          <p:nvPr/>
        </p:nvSpPr>
        <p:spPr>
          <a:xfrm>
            <a:off x="216568" y="1308004"/>
            <a:ext cx="395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Decomponiamo i campi come segue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FB5CE99-60CB-4BD0-A13F-C89BC5F329F0}"/>
              </a:ext>
            </a:extLst>
          </p:cNvPr>
          <p:cNvSpPr txBox="1"/>
          <p:nvPr/>
        </p:nvSpPr>
        <p:spPr>
          <a:xfrm>
            <a:off x="1847528" y="1445603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7" name="Image 1">
            <a:extLst>
              <a:ext uri="{FF2B5EF4-FFF2-40B4-BE49-F238E27FC236}">
                <a16:creationId xmlns:a16="http://schemas.microsoft.com/office/drawing/2014/main" id="{275396DD-ADDA-412B-A327-B1BF42D7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500" y="1844824"/>
            <a:ext cx="8209980" cy="4104456"/>
          </a:xfrm>
          <a:prstGeom prst="rect">
            <a:avLst/>
          </a:prstGeom>
        </p:spPr>
      </p:pic>
      <p:sp>
        <p:nvSpPr>
          <p:cNvPr id="38" name="Rectangle 4">
            <a:extLst>
              <a:ext uri="{FF2B5EF4-FFF2-40B4-BE49-F238E27FC236}">
                <a16:creationId xmlns:a16="http://schemas.microsoft.com/office/drawing/2014/main" id="{48E27B20-E281-44A6-A19F-C8ECCF0A09BB}"/>
              </a:ext>
            </a:extLst>
          </p:cNvPr>
          <p:cNvSpPr/>
          <p:nvPr/>
        </p:nvSpPr>
        <p:spPr>
          <a:xfrm>
            <a:off x="3791745" y="1700808"/>
            <a:ext cx="38949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id="{02259690-7D06-4AD0-A48B-60F9F638A8B6}"/>
                  </a:ext>
                </a:extLst>
              </p:cNvPr>
              <p:cNvSpPr/>
              <p:nvPr/>
            </p:nvSpPr>
            <p:spPr>
              <a:xfrm>
                <a:off x="3706580" y="1844824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id="{02259690-7D06-4AD0-A48B-60F9F638A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580" y="1844824"/>
                <a:ext cx="3826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5">
            <a:extLst>
              <a:ext uri="{FF2B5EF4-FFF2-40B4-BE49-F238E27FC236}">
                <a16:creationId xmlns:a16="http://schemas.microsoft.com/office/drawing/2014/main" id="{20127812-C288-4ACC-A0DE-F14933B467A1}"/>
              </a:ext>
            </a:extLst>
          </p:cNvPr>
          <p:cNvSpPr/>
          <p:nvPr/>
        </p:nvSpPr>
        <p:spPr>
          <a:xfrm>
            <a:off x="4871864" y="2060848"/>
            <a:ext cx="5613920" cy="41044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6">
            <a:extLst>
              <a:ext uri="{FF2B5EF4-FFF2-40B4-BE49-F238E27FC236}">
                <a16:creationId xmlns:a16="http://schemas.microsoft.com/office/drawing/2014/main" id="{FDFC4DBF-16A4-4D59-9A54-66FD5C24B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854" y="1311290"/>
            <a:ext cx="4684276" cy="512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40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E553442-A8F5-4304-82FF-23D4AB6C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28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AFDA94-EF3D-4E4C-A04F-F388457F2865}"/>
              </a:ext>
            </a:extLst>
          </p:cNvPr>
          <p:cNvSpPr txBox="1"/>
          <p:nvPr/>
        </p:nvSpPr>
        <p:spPr>
          <a:xfrm>
            <a:off x="6483204" y="113334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GENOA</a:t>
            </a:r>
          </a:p>
        </p:txBody>
      </p:sp>
      <p:pic>
        <p:nvPicPr>
          <p:cNvPr id="16" name="Image 1">
            <a:extLst>
              <a:ext uri="{FF2B5EF4-FFF2-40B4-BE49-F238E27FC236}">
                <a16:creationId xmlns:a16="http://schemas.microsoft.com/office/drawing/2014/main" id="{C63FB3B9-3D17-42F5-83D4-DFEE6B48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211" y="1700809"/>
            <a:ext cx="8640960" cy="4075495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75B88503-E903-48A0-A69B-5ACB688D53EE}"/>
              </a:ext>
            </a:extLst>
          </p:cNvPr>
          <p:cNvSpPr/>
          <p:nvPr/>
        </p:nvSpPr>
        <p:spPr>
          <a:xfrm>
            <a:off x="3509400" y="2060848"/>
            <a:ext cx="42636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ED922093-8D05-4493-A8AD-5D6365CCDC69}"/>
              </a:ext>
            </a:extLst>
          </p:cNvPr>
          <p:cNvSpPr/>
          <p:nvPr/>
        </p:nvSpPr>
        <p:spPr>
          <a:xfrm>
            <a:off x="5951984" y="3284984"/>
            <a:ext cx="31683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8">
            <a:extLst>
              <a:ext uri="{FF2B5EF4-FFF2-40B4-BE49-F238E27FC236}">
                <a16:creationId xmlns:a16="http://schemas.microsoft.com/office/drawing/2014/main" id="{432653E4-E76C-4410-B1CA-5AAF0EBAFF0D}"/>
              </a:ext>
            </a:extLst>
          </p:cNvPr>
          <p:cNvSpPr txBox="1"/>
          <p:nvPr/>
        </p:nvSpPr>
        <p:spPr>
          <a:xfrm>
            <a:off x="6312024" y="3152582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(order 0 and order 1</a:t>
            </a:r>
            <a:endParaRPr lang="fr-FR" sz="2600" dirty="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A5BC492-96F6-4812-8134-21B1FE2CCD80}"/>
              </a:ext>
            </a:extLst>
          </p:cNvPr>
          <p:cNvSpPr/>
          <p:nvPr/>
        </p:nvSpPr>
        <p:spPr>
          <a:xfrm>
            <a:off x="5314595" y="3284984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D5BF239C-CCE1-4262-B29D-83103A17C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784" y="2420889"/>
            <a:ext cx="3696632" cy="13239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C64BE75-26B2-4CF8-B542-92299D2A1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987" y="4869160"/>
            <a:ext cx="1130250" cy="518076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63FE05EF-03D8-4474-88F4-42CFF5FB013B}"/>
              </a:ext>
            </a:extLst>
          </p:cNvPr>
          <p:cNvSpPr/>
          <p:nvPr/>
        </p:nvSpPr>
        <p:spPr>
          <a:xfrm>
            <a:off x="3287688" y="5301208"/>
            <a:ext cx="221710" cy="274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6959240-5C2A-4620-9EDF-077073B75E95}"/>
              </a:ext>
            </a:extLst>
          </p:cNvPr>
          <p:cNvSpPr/>
          <p:nvPr/>
        </p:nvSpPr>
        <p:spPr>
          <a:xfrm>
            <a:off x="4232640" y="4098596"/>
            <a:ext cx="884838" cy="194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EE089A2-FC35-4C64-90BA-7E2886EE75C9}"/>
              </a:ext>
            </a:extLst>
          </p:cNvPr>
          <p:cNvSpPr/>
          <p:nvPr/>
        </p:nvSpPr>
        <p:spPr>
          <a:xfrm>
            <a:off x="2135560" y="3717033"/>
            <a:ext cx="1373838" cy="981355"/>
          </a:xfrm>
          <a:prstGeom prst="rect">
            <a:avLst/>
          </a:prstGeom>
          <a:solidFill>
            <a:srgbClr val="4F81BD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 20">
            <a:extLst>
              <a:ext uri="{FF2B5EF4-FFF2-40B4-BE49-F238E27FC236}">
                <a16:creationId xmlns:a16="http://schemas.microsoft.com/office/drawing/2014/main" id="{EF6C2E48-899E-4859-A3D8-EBB1C3E23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800" y="3933056"/>
            <a:ext cx="926030" cy="576064"/>
          </a:xfrm>
          <a:prstGeom prst="rect">
            <a:avLst/>
          </a:prstGeom>
        </p:spPr>
      </p:pic>
      <p:sp>
        <p:nvSpPr>
          <p:cNvPr id="27" name="Ovale 26">
            <a:extLst>
              <a:ext uri="{FF2B5EF4-FFF2-40B4-BE49-F238E27FC236}">
                <a16:creationId xmlns:a16="http://schemas.microsoft.com/office/drawing/2014/main" id="{4A111596-605F-4F10-A926-5A48709E4E27}"/>
              </a:ext>
            </a:extLst>
          </p:cNvPr>
          <p:cNvSpPr/>
          <p:nvPr/>
        </p:nvSpPr>
        <p:spPr>
          <a:xfrm>
            <a:off x="5951984" y="2780928"/>
            <a:ext cx="19180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ED6006F8-4C9B-4536-A12C-5AA6C0956E5E}"/>
              </a:ext>
            </a:extLst>
          </p:cNvPr>
          <p:cNvSpPr/>
          <p:nvPr/>
        </p:nvSpPr>
        <p:spPr>
          <a:xfrm>
            <a:off x="3509398" y="1700808"/>
            <a:ext cx="282346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>
                <a:extLst>
                  <a:ext uri="{FF2B5EF4-FFF2-40B4-BE49-F238E27FC236}">
                    <a16:creationId xmlns:a16="http://schemas.microsoft.com/office/drawing/2014/main" id="{A92AFD92-2ACF-43E1-8E91-A2F998FEED49}"/>
                  </a:ext>
                </a:extLst>
              </p:cNvPr>
              <p:cNvSpPr/>
              <p:nvPr/>
            </p:nvSpPr>
            <p:spPr>
              <a:xfrm>
                <a:off x="3359696" y="1628800"/>
                <a:ext cx="483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Rectangle 6">
                <a:extLst>
                  <a:ext uri="{FF2B5EF4-FFF2-40B4-BE49-F238E27FC236}">
                    <a16:creationId xmlns:a16="http://schemas.microsoft.com/office/drawing/2014/main" id="{A92AFD92-2ACF-43E1-8E91-A2F998FEE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1628800"/>
                <a:ext cx="4838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9E80AD-633B-4EAE-9828-FFEE6621CF0F}"/>
              </a:ext>
            </a:extLst>
          </p:cNvPr>
          <p:cNvSpPr txBox="1"/>
          <p:nvPr/>
        </p:nvSpPr>
        <p:spPr>
          <a:xfrm>
            <a:off x="242961" y="1358748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Otteniamo le seguenti equazioni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FE3B774-34E5-48E5-885C-E76E2D02A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98" y="3986094"/>
            <a:ext cx="8381272" cy="970205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069D2FA-982D-4065-A469-96FD6508FCE8}"/>
              </a:ext>
            </a:extLst>
          </p:cNvPr>
          <p:cNvSpPr txBox="1"/>
          <p:nvPr/>
        </p:nvSpPr>
        <p:spPr>
          <a:xfrm>
            <a:off x="3050987" y="4941899"/>
            <a:ext cx="7448184" cy="1088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77095BD-4243-4DAC-99C1-F0F087F74711}"/>
              </a:ext>
            </a:extLst>
          </p:cNvPr>
          <p:cNvSpPr txBox="1"/>
          <p:nvPr/>
        </p:nvSpPr>
        <p:spPr>
          <a:xfrm>
            <a:off x="5458611" y="3736670"/>
            <a:ext cx="3456384" cy="308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2" name="Immagine 31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id="{B510C06C-6F71-4976-9A85-489D5ACCFA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34" y="5028877"/>
            <a:ext cx="3086531" cy="9050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7D47277-F526-4F37-BC99-CE14664569C8}"/>
                  </a:ext>
                </a:extLst>
              </p:cNvPr>
              <p:cNvSpPr txBox="1"/>
              <p:nvPr/>
            </p:nvSpPr>
            <p:spPr>
              <a:xfrm>
                <a:off x="341194" y="6155140"/>
                <a:ext cx="8216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Equazioni in descrizione composita (secondo ordine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𝑅𝑒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it-IT" dirty="0"/>
                  <a:t>) </a:t>
                </a:r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7D47277-F526-4F37-BC99-CE1466456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4" y="6155140"/>
                <a:ext cx="8216608" cy="369332"/>
              </a:xfrm>
              <a:prstGeom prst="rect">
                <a:avLst/>
              </a:prstGeom>
              <a:blipFill>
                <a:blip r:embed="rId11"/>
                <a:stretch>
                  <a:fillRect l="-668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98FBD8BB-C639-40A3-86E8-4AFA032D5916}"/>
              </a:ext>
            </a:extLst>
          </p:cNvPr>
          <p:cNvCxnSpPr>
            <a:cxnSpLocks/>
          </p:cNvCxnSpPr>
          <p:nvPr/>
        </p:nvCxnSpPr>
        <p:spPr>
          <a:xfrm>
            <a:off x="5595585" y="4858601"/>
            <a:ext cx="9826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BCFB641F-ACFF-4688-85E0-8E5010CB5805}"/>
              </a:ext>
            </a:extLst>
          </p:cNvPr>
          <p:cNvCxnSpPr>
            <a:cxnSpLocks/>
          </p:cNvCxnSpPr>
          <p:nvPr/>
        </p:nvCxnSpPr>
        <p:spPr>
          <a:xfrm>
            <a:off x="9416957" y="4901817"/>
            <a:ext cx="1218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256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AFDA94-EF3D-4E4C-A04F-F388457F2865}"/>
              </a:ext>
            </a:extLst>
          </p:cNvPr>
          <p:cNvSpPr txBox="1"/>
          <p:nvPr/>
        </p:nvSpPr>
        <p:spPr>
          <a:xfrm>
            <a:off x="6483204" y="113334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GENOA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6739D7-E16F-4D85-A14B-408F58BE2BA0}"/>
              </a:ext>
            </a:extLst>
          </p:cNvPr>
          <p:cNvSpPr txBox="1"/>
          <p:nvPr/>
        </p:nvSpPr>
        <p:spPr>
          <a:xfrm>
            <a:off x="411492" y="1342968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Approssimazione di </a:t>
            </a:r>
            <a:r>
              <a:rPr lang="it-IT" i="1" dirty="0" err="1">
                <a:solidFill>
                  <a:srgbClr val="FF0000"/>
                </a:solidFill>
                <a:latin typeface="Fira Sans" panose="020B0503050000020004" pitchFamily="34" charset="0"/>
              </a:rPr>
              <a:t>Oseen</a:t>
            </a:r>
            <a:r>
              <a:rPr lang="it-IT" i="1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it-IT" i="1" dirty="0">
                <a:latin typeface="Fira Sans" panose="020B0503050000020004" pitchFamily="34" charset="0"/>
              </a:rPr>
              <a:t>(linearizziamo i termini convettivi)</a:t>
            </a:r>
            <a:r>
              <a:rPr lang="it-IT" dirty="0">
                <a:latin typeface="Fira Sans" panose="020B05030500000200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B813F321-4A33-43D0-ADDD-F2908483BBD8}"/>
                  </a:ext>
                </a:extLst>
              </p:cNvPr>
              <p:cNvSpPr txBox="1"/>
              <p:nvPr/>
            </p:nvSpPr>
            <p:spPr>
              <a:xfrm>
                <a:off x="431491" y="1942652"/>
                <a:ext cx="13764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B813F321-4A33-43D0-ADDD-F2908483B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91" y="1942652"/>
                <a:ext cx="137645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9ACC2FB-8079-4F24-A4EE-359610A0AC30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1807947" y="2127318"/>
            <a:ext cx="362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E9FD46-FB5A-4070-8151-46BBA12EF836}"/>
              </a:ext>
            </a:extLst>
          </p:cNvPr>
          <p:cNvSpPr txBox="1"/>
          <p:nvPr/>
        </p:nvSpPr>
        <p:spPr>
          <a:xfrm>
            <a:off x="2309729" y="1976301"/>
            <a:ext cx="234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vicino all’interfaccia,</a:t>
            </a:r>
          </a:p>
        </p:txBody>
      </p:sp>
      <p:pic>
        <p:nvPicPr>
          <p:cNvPr id="34" name="Immagine 3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7F853E9-5635-4DDD-A5F7-DC4ECF553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34" y="1826157"/>
            <a:ext cx="2181529" cy="523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08917CC2-6132-4A4C-9CA0-06AEDDBF7156}"/>
                  </a:ext>
                </a:extLst>
              </p:cNvPr>
              <p:cNvSpPr txBox="1"/>
              <p:nvPr/>
            </p:nvSpPr>
            <p:spPr>
              <a:xfrm>
                <a:off x="6835563" y="1903465"/>
                <a:ext cx="5380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con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velocità d’attrito costante (adimensionale)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08917CC2-6132-4A4C-9CA0-06AEDDBF7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63" y="1903465"/>
                <a:ext cx="5380960" cy="369332"/>
              </a:xfrm>
              <a:prstGeom prst="rect">
                <a:avLst/>
              </a:prstGeom>
              <a:blipFill>
                <a:blip r:embed="rId6"/>
                <a:stretch>
                  <a:fillRect l="-906" t="-8197" r="-340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A24E020-DF01-46C6-8049-53AFC659F145}"/>
                  </a:ext>
                </a:extLst>
              </p:cNvPr>
              <p:cNvSpPr txBox="1"/>
              <p:nvPr/>
            </p:nvSpPr>
            <p:spPr>
              <a:xfrm>
                <a:off x="4654034" y="2495777"/>
                <a:ext cx="162461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A24E020-DF01-46C6-8049-53AFC659F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034" y="2495777"/>
                <a:ext cx="1624612" cy="299313"/>
              </a:xfrm>
              <a:prstGeom prst="rect">
                <a:avLst/>
              </a:prstGeom>
              <a:blipFill>
                <a:blip r:embed="rId7"/>
                <a:stretch>
                  <a:fillRect l="-1498" r="-1124" b="-2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FF58487-A180-48FF-A245-50739354B6AD}"/>
                  </a:ext>
                </a:extLst>
              </p:cNvPr>
              <p:cNvSpPr txBox="1"/>
              <p:nvPr/>
            </p:nvSpPr>
            <p:spPr>
              <a:xfrm>
                <a:off x="4304531" y="2844786"/>
                <a:ext cx="2178673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FF58487-A180-48FF-A245-50739354B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531" y="2844786"/>
                <a:ext cx="2178673" cy="383888"/>
              </a:xfrm>
              <a:prstGeom prst="rect">
                <a:avLst/>
              </a:prstGeom>
              <a:blipFill>
                <a:blip r:embed="rId8"/>
                <a:stretch>
                  <a:fillRect l="-1117" t="-3175" r="-1955" b="-206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55E835-2C8A-4957-BD12-E9270831B21A}"/>
              </a:ext>
            </a:extLst>
          </p:cNvPr>
          <p:cNvSpPr txBox="1"/>
          <p:nvPr/>
        </p:nvSpPr>
        <p:spPr>
          <a:xfrm rot="5400000">
            <a:off x="4992058" y="156405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2066315-F254-46B6-949F-16469C7EA5A2}"/>
              </a:ext>
            </a:extLst>
          </p:cNvPr>
          <p:cNvCxnSpPr>
            <a:cxnSpLocks/>
          </p:cNvCxnSpPr>
          <p:nvPr/>
        </p:nvCxnSpPr>
        <p:spPr>
          <a:xfrm>
            <a:off x="6483204" y="2795090"/>
            <a:ext cx="1070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406F662-5AF0-4092-85AD-3B2CEDF9858A}"/>
                  </a:ext>
                </a:extLst>
              </p:cNvPr>
              <p:cNvSpPr txBox="1"/>
              <p:nvPr/>
            </p:nvSpPr>
            <p:spPr>
              <a:xfrm>
                <a:off x="5969633" y="2449610"/>
                <a:ext cx="6486938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406F662-5AF0-4092-85AD-3B2CEDF9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633" y="2449610"/>
                <a:ext cx="6486938" cy="391646"/>
              </a:xfrm>
              <a:prstGeom prst="rect">
                <a:avLst/>
              </a:prstGeom>
              <a:blipFill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8FABDE32-0ACD-470A-854F-AB5DDDAFDF2E}"/>
                  </a:ext>
                </a:extLst>
              </p:cNvPr>
              <p:cNvSpPr txBox="1"/>
              <p:nvPr/>
            </p:nvSpPr>
            <p:spPr>
              <a:xfrm>
                <a:off x="7774411" y="2864667"/>
                <a:ext cx="2643801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8FABDE32-0ACD-470A-854F-AB5DDDAFD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411" y="2864667"/>
                <a:ext cx="2643801" cy="383888"/>
              </a:xfrm>
              <a:prstGeom prst="rect">
                <a:avLst/>
              </a:prstGeom>
              <a:blipFill>
                <a:blip r:embed="rId10"/>
                <a:stretch>
                  <a:fillRect l="-1613" t="-3175" r="-1613" b="-206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3E6CDE97-F158-492C-9FB1-B7AD815C2748}"/>
                  </a:ext>
                </a:extLst>
              </p:cNvPr>
              <p:cNvSpPr txBox="1"/>
              <p:nvPr/>
            </p:nvSpPr>
            <p:spPr>
              <a:xfrm>
                <a:off x="6400589" y="2216245"/>
                <a:ext cx="1235764" cy="588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acc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3E6CDE97-F158-492C-9FB1-B7AD815C2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89" y="2216245"/>
                <a:ext cx="1235764" cy="5881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DD404862-7D31-4CBB-9983-0A76AEC11872}"/>
              </a:ext>
            </a:extLst>
          </p:cNvPr>
          <p:cNvCxnSpPr>
            <a:cxnSpLocks/>
          </p:cNvCxnSpPr>
          <p:nvPr/>
        </p:nvCxnSpPr>
        <p:spPr>
          <a:xfrm>
            <a:off x="9435532" y="3228674"/>
            <a:ext cx="424085" cy="415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7B28352D-A974-4DA1-9053-C8916D25E9F9}"/>
                  </a:ext>
                </a:extLst>
              </p:cNvPr>
              <p:cNvSpPr txBox="1"/>
              <p:nvPr/>
            </p:nvSpPr>
            <p:spPr>
              <a:xfrm>
                <a:off x="9788356" y="3503430"/>
                <a:ext cx="14743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it-IT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7B28352D-A974-4DA1-9053-C8916D25E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356" y="3503430"/>
                <a:ext cx="147430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magine 36" descr="Immagine che contiene testo&#10;&#10;Descrizione generata automaticamente">
            <a:extLst>
              <a:ext uri="{FF2B5EF4-FFF2-40B4-BE49-F238E27FC236}">
                <a16:creationId xmlns:a16="http://schemas.microsoft.com/office/drawing/2014/main" id="{9A00C162-3050-4EF4-BAF7-88A96C68AB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" y="3253638"/>
            <a:ext cx="8125655" cy="3632460"/>
          </a:xfrm>
          <a:prstGeom prst="rect">
            <a:avLst/>
          </a:prstGeom>
        </p:spPr>
      </p:pic>
      <p:sp>
        <p:nvSpPr>
          <p:cNvPr id="29" name="Segnaposto numero diapositiva 28">
            <a:extLst>
              <a:ext uri="{FF2B5EF4-FFF2-40B4-BE49-F238E27FC236}">
                <a16:creationId xmlns:a16="http://schemas.microsoft.com/office/drawing/2014/main" id="{8F34E159-59BB-436F-AD19-AC6C7F19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29</a:t>
            </a:fld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1F28CB7-D54D-4CD2-B0EB-A2987326874E}"/>
              </a:ext>
            </a:extLst>
          </p:cNvPr>
          <p:cNvSpPr txBox="1"/>
          <p:nvPr/>
        </p:nvSpPr>
        <p:spPr>
          <a:xfrm>
            <a:off x="9096311" y="4452179"/>
            <a:ext cx="33496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Equazioni in descrizione composita in approssimazione di </a:t>
            </a:r>
            <a:r>
              <a:rPr lang="it-IT" dirty="0" err="1">
                <a:latin typeface="Fira Sans" panose="020B0503050000020004" pitchFamily="34" charset="0"/>
              </a:rPr>
              <a:t>Oseen</a:t>
            </a:r>
            <a:endParaRPr lang="it-IT" dirty="0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DDFEF640-F309-4DD5-9401-389C4C98846C}"/>
              </a:ext>
            </a:extLst>
          </p:cNvPr>
          <p:cNvCxnSpPr>
            <a:cxnSpLocks/>
          </p:cNvCxnSpPr>
          <p:nvPr/>
        </p:nvCxnSpPr>
        <p:spPr>
          <a:xfrm>
            <a:off x="4039737" y="6397293"/>
            <a:ext cx="9826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BA89450B-2CE7-4383-98E8-CD8B4A9ECE62}"/>
              </a:ext>
            </a:extLst>
          </p:cNvPr>
          <p:cNvCxnSpPr>
            <a:cxnSpLocks/>
          </p:cNvCxnSpPr>
          <p:nvPr/>
        </p:nvCxnSpPr>
        <p:spPr>
          <a:xfrm>
            <a:off x="7283091" y="6399569"/>
            <a:ext cx="9826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10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 err="1">
                <a:latin typeface="Roboto Slab" pitchFamily="2" charset="0"/>
                <a:ea typeface="Roboto Slab" pitchFamily="2" charset="0"/>
              </a:rPr>
              <a:t>Biomimetica</a:t>
            </a:r>
            <a:endParaRPr lang="en-US" i="1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3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99BA74-24EE-4A05-B380-211C0080EE45}"/>
              </a:ext>
            </a:extLst>
          </p:cNvPr>
          <p:cNvSpPr txBox="1"/>
          <p:nvPr/>
        </p:nvSpPr>
        <p:spPr>
          <a:xfrm>
            <a:off x="1848333" y="1421875"/>
            <a:ext cx="929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Ma in </a:t>
            </a:r>
            <a:r>
              <a:rPr lang="it-IT" sz="2000" b="1" dirty="0">
                <a:latin typeface="Fira Sans" panose="020B0503050000020004" pitchFamily="34" charset="0"/>
              </a:rPr>
              <a:t>Natura</a:t>
            </a:r>
            <a:r>
              <a:rPr lang="it-IT" sz="2000" dirty="0">
                <a:latin typeface="Fira Sans" panose="020B0503050000020004" pitchFamily="34" charset="0"/>
              </a:rPr>
              <a:t>, superfici </a:t>
            </a:r>
            <a:r>
              <a:rPr lang="it-IT" sz="2000" b="1" dirty="0">
                <a:latin typeface="Fira Sans" panose="020B0503050000020004" pitchFamily="34" charset="0"/>
              </a:rPr>
              <a:t>ruvide</a:t>
            </a:r>
            <a:r>
              <a:rPr lang="it-IT" sz="2000" dirty="0">
                <a:latin typeface="Fira Sans" panose="020B0503050000020004" pitchFamily="34" charset="0"/>
              </a:rPr>
              <a:t>, spesso con </a:t>
            </a:r>
            <a:r>
              <a:rPr lang="it-IT" sz="2000" i="1" dirty="0">
                <a:latin typeface="Fira Sans" panose="020B0503050000020004" pitchFamily="34" charset="0"/>
              </a:rPr>
              <a:t>micro-textures porose e periodiche</a:t>
            </a:r>
            <a:r>
              <a:rPr lang="it-IT" sz="2000" dirty="0">
                <a:latin typeface="Fira Sans" panose="020B0503050000020004" pitchFamily="34" charset="0"/>
              </a:rPr>
              <a:t>, </a:t>
            </a:r>
          </a:p>
          <a:p>
            <a:pPr algn="ctr"/>
            <a:r>
              <a:rPr lang="it-IT" sz="2000" dirty="0">
                <a:latin typeface="Fira Sans" panose="020B0503050000020004" pitchFamily="34" charset="0"/>
              </a:rPr>
              <a:t>costituiscono </a:t>
            </a:r>
            <a:r>
              <a:rPr lang="it-IT" sz="2000" dirty="0">
                <a:solidFill>
                  <a:srgbClr val="FF0000"/>
                </a:solidFill>
                <a:latin typeface="Fira Sans" panose="020B0503050000020004" pitchFamily="34" charset="0"/>
              </a:rPr>
              <a:t>la regola, non l’eccezione</a:t>
            </a:r>
            <a:r>
              <a:rPr lang="it-IT" sz="2000" dirty="0">
                <a:latin typeface="Fira Sans" panose="020B0503050000020004" pitchFamily="34" charset="0"/>
              </a:rPr>
              <a:t>! </a:t>
            </a:r>
          </a:p>
        </p:txBody>
      </p:sp>
      <p:pic>
        <p:nvPicPr>
          <p:cNvPr id="8" name="Immagine 7" descr="Immagine che contiene tastiera, vicino&#10;&#10;Descrizione generata automaticamente">
            <a:extLst>
              <a:ext uri="{FF2B5EF4-FFF2-40B4-BE49-F238E27FC236}">
                <a16:creationId xmlns:a16="http://schemas.microsoft.com/office/drawing/2014/main" id="{1016B559-1379-4BCE-9F49-721FF107F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2224892"/>
            <a:ext cx="3299059" cy="22677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91F420F-D779-460E-9103-2B7CBA525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25" y="2228680"/>
            <a:ext cx="3515216" cy="2400635"/>
          </a:xfrm>
          <a:prstGeom prst="rect">
            <a:avLst/>
          </a:prstGeom>
        </p:spPr>
      </p:pic>
      <p:pic>
        <p:nvPicPr>
          <p:cNvPr id="22" name="Immagine 21" descr="Immagine che contiene testo&#10;&#10;Descrizione generata automaticamente">
            <a:extLst>
              <a:ext uri="{FF2B5EF4-FFF2-40B4-BE49-F238E27FC236}">
                <a16:creationId xmlns:a16="http://schemas.microsoft.com/office/drawing/2014/main" id="{5CBE08F4-7A99-4B5C-9C33-06A1153FA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75" y="2047847"/>
            <a:ext cx="4596094" cy="276229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755072E-4067-4EC1-A448-52F966C5DF2A}"/>
              </a:ext>
            </a:extLst>
          </p:cNvPr>
          <p:cNvSpPr txBox="1"/>
          <p:nvPr/>
        </p:nvSpPr>
        <p:spPr>
          <a:xfrm>
            <a:off x="216568" y="6222367"/>
            <a:ext cx="4528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i="1" dirty="0">
                <a:latin typeface="Fira Sans" panose="020B0503050000020004" pitchFamily="34" charset="0"/>
              </a:rPr>
              <a:t>milioni di anni di evoluzione naturale</a:t>
            </a:r>
            <a:r>
              <a:rPr lang="it-IT" sz="2000" dirty="0">
                <a:latin typeface="Fira Sans" panose="020B05030500000200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5D9C5BA3-D3F2-4DB4-9846-9DBB40B163DC}"/>
                  </a:ext>
                </a:extLst>
              </p:cNvPr>
              <p:cNvSpPr txBox="1"/>
              <p:nvPr/>
            </p:nvSpPr>
            <p:spPr>
              <a:xfrm>
                <a:off x="172800" y="4548028"/>
                <a:ext cx="33428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i="1" dirty="0">
                    <a:latin typeface="Fira Sans" panose="020B0503050000020004" pitchFamily="34" charset="0"/>
                  </a:rPr>
                  <a:t>Pelle di squalo</a:t>
                </a:r>
                <a:r>
                  <a:rPr lang="it-IT" dirty="0">
                    <a:latin typeface="Fira Sans" panose="020B0503050000020004" pitchFamily="34" charset="0"/>
                  </a:rPr>
                  <a:t> Placche/</a:t>
                </a:r>
                <a:r>
                  <a:rPr lang="it-IT" dirty="0" err="1">
                    <a:latin typeface="Fira Sans" panose="020B0503050000020004" pitchFamily="34" charset="0"/>
                  </a:rPr>
                  <a:t>Denticoli</a:t>
                </a:r>
                <a:r>
                  <a:rPr lang="it-IT" dirty="0">
                    <a:latin typeface="Fira Sans" panose="020B0503050000020004" pitchFamily="34" charset="0"/>
                  </a:rPr>
                  <a:t> elastici, </a:t>
                </a:r>
              </a:p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÷100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rgbClr val="7030A0"/>
                    </a:solidFill>
                    <a:latin typeface="Fira Sans" panose="020B0503050000020004" pitchFamily="34" charset="0"/>
                  </a:rPr>
                  <a:t>Riduzione attrito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5D9C5BA3-D3F2-4DB4-9846-9DBB40B16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00" y="4548028"/>
                <a:ext cx="3342827" cy="1200329"/>
              </a:xfrm>
              <a:prstGeom prst="rect">
                <a:avLst/>
              </a:prstGeom>
              <a:blipFill>
                <a:blip r:embed="rId7"/>
                <a:stretch>
                  <a:fillRect l="-1457" t="-2538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F6192175-DD08-4C92-AE16-52921B8059B0}"/>
                  </a:ext>
                </a:extLst>
              </p:cNvPr>
              <p:cNvSpPr txBox="1"/>
              <p:nvPr/>
            </p:nvSpPr>
            <p:spPr>
              <a:xfrm>
                <a:off x="3746160" y="4687177"/>
                <a:ext cx="51195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it-IT" i="1" dirty="0">
                    <a:latin typeface="Fira Sans" panose="020B0503050000020004" pitchFamily="34" charset="0"/>
                  </a:rPr>
                  <a:t>Piumaggio di gufo</a:t>
                </a:r>
                <a:br>
                  <a:rPr lang="it-IT" dirty="0">
                    <a:latin typeface="Fira Sans" panose="020B0503050000020004" pitchFamily="34" charset="0"/>
                  </a:rPr>
                </a:br>
                <a:r>
                  <a:rPr lang="it-IT" dirty="0">
                    <a:latin typeface="Fira Sans" panose="020B0503050000020004" pitchFamily="34" charset="0"/>
                  </a:rPr>
                  <a:t>Estensioni filamentose: superficie </a:t>
                </a:r>
                <a:r>
                  <a:rPr lang="it-IT" dirty="0" err="1">
                    <a:latin typeface="Fira Sans" panose="020B0503050000020004" pitchFamily="34" charset="0"/>
                  </a:rPr>
                  <a:t>poroelastica</a:t>
                </a:r>
                <a:br>
                  <a:rPr lang="it-IT" dirty="0">
                    <a:latin typeface="Fira Sans" panose="020B05030500000200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b="0" dirty="0">
                  <a:latin typeface="Fira Sans" panose="020B0503050000020004" pitchFamily="34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rgbClr val="7030A0"/>
                    </a:solidFill>
                    <a:latin typeface="Fira Sans" panose="020B0503050000020004" pitchFamily="34" charset="0"/>
                  </a:rPr>
                  <a:t>Volo silenzioso</a:t>
                </a: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F6192175-DD08-4C92-AE16-52921B805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60" y="4687177"/>
                <a:ext cx="5119543" cy="1200329"/>
              </a:xfrm>
              <a:prstGeom prst="rect">
                <a:avLst/>
              </a:prstGeom>
              <a:blipFill>
                <a:blip r:embed="rId8"/>
                <a:stretch>
                  <a:fillRect l="-1073" t="-3046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B620645-68CB-42FE-A89A-8F6FCAB6435D}"/>
              </a:ext>
            </a:extLst>
          </p:cNvPr>
          <p:cNvSpPr txBox="1"/>
          <p:nvPr/>
        </p:nvSpPr>
        <p:spPr>
          <a:xfrm>
            <a:off x="9138752" y="4868192"/>
            <a:ext cx="3041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Fira Sans" panose="020B0503050000020004" pitchFamily="34" charset="0"/>
              </a:rPr>
              <a:t>Effetto Loto</a:t>
            </a:r>
            <a:br>
              <a:rPr lang="it-IT" dirty="0">
                <a:latin typeface="Fira Sans" panose="020B0503050000020004" pitchFamily="34" charset="0"/>
              </a:rPr>
            </a:br>
            <a:r>
              <a:rPr lang="it-IT" dirty="0" err="1">
                <a:latin typeface="Fira Sans" panose="020B0503050000020004" pitchFamily="34" charset="0"/>
              </a:rPr>
              <a:t>Microprotusioni</a:t>
            </a:r>
            <a:r>
              <a:rPr lang="it-IT" dirty="0">
                <a:latin typeface="Fira Sans" panose="020B0503050000020004" pitchFamily="34" charset="0"/>
              </a:rPr>
              <a:t> periodiche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7030A0"/>
                </a:solidFill>
                <a:latin typeface="Fira Sans" panose="020B0503050000020004" pitchFamily="34" charset="0"/>
              </a:rPr>
              <a:t>(Super)-</a:t>
            </a:r>
            <a:r>
              <a:rPr lang="it-IT" dirty="0" err="1">
                <a:solidFill>
                  <a:srgbClr val="7030A0"/>
                </a:solidFill>
                <a:latin typeface="Fira Sans" panose="020B0503050000020004" pitchFamily="34" charset="0"/>
              </a:rPr>
              <a:t>Idrofobicità</a:t>
            </a:r>
            <a:r>
              <a:rPr lang="it-IT" dirty="0"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E7E2233-CDC8-4882-9A4B-08B382AB6EF0}"/>
              </a:ext>
            </a:extLst>
          </p:cNvPr>
          <p:cNvSpPr txBox="1"/>
          <p:nvPr/>
        </p:nvSpPr>
        <p:spPr>
          <a:xfrm>
            <a:off x="5693031" y="6068479"/>
            <a:ext cx="6486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7030A0"/>
                </a:solidFill>
                <a:latin typeface="Fira Sans" panose="020B0503050000020004" pitchFamily="34" charset="0"/>
              </a:rPr>
              <a:t>proprietà notevoli</a:t>
            </a:r>
            <a:r>
              <a:rPr lang="it-IT" sz="2000" dirty="0">
                <a:latin typeface="Fira Sans" panose="020B0503050000020004" pitchFamily="34" charset="0"/>
              </a:rPr>
              <a:t> rispetto alla loro controparte «liscia»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86F5FCCF-400D-40F8-948E-30D582B1C6D2}"/>
              </a:ext>
            </a:extLst>
          </p:cNvPr>
          <p:cNvCxnSpPr>
            <a:cxnSpLocks/>
            <a:stCxn id="23" idx="3"/>
            <a:endCxn id="28" idx="1"/>
          </p:cNvCxnSpPr>
          <p:nvPr/>
        </p:nvCxnSpPr>
        <p:spPr>
          <a:xfrm>
            <a:off x="4745498" y="6422422"/>
            <a:ext cx="9475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116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783AA67-D3E2-4BF9-80F1-AAD4C2240AA4}"/>
              </a:ext>
            </a:extLst>
          </p:cNvPr>
          <p:cNvSpPr txBox="1"/>
          <p:nvPr/>
        </p:nvSpPr>
        <p:spPr>
          <a:xfrm>
            <a:off x="2431223" y="6705449"/>
            <a:ext cx="67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Image 1">
            <a:extLst>
              <a:ext uri="{FF2B5EF4-FFF2-40B4-BE49-F238E27FC236}">
                <a16:creationId xmlns:a16="http://schemas.microsoft.com/office/drawing/2014/main" id="{584A247C-FF0F-402F-B69F-6B248A319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52" y="1742545"/>
            <a:ext cx="8640960" cy="4075495"/>
          </a:xfrm>
          <a:prstGeom prst="rect">
            <a:avLst/>
          </a:prstGeom>
        </p:spPr>
      </p:pic>
      <p:sp>
        <p:nvSpPr>
          <p:cNvPr id="30" name="Rectangle 2">
            <a:extLst>
              <a:ext uri="{FF2B5EF4-FFF2-40B4-BE49-F238E27FC236}">
                <a16:creationId xmlns:a16="http://schemas.microsoft.com/office/drawing/2014/main" id="{19758B86-1188-4933-BC40-44F2C0F2D19A}"/>
              </a:ext>
            </a:extLst>
          </p:cNvPr>
          <p:cNvSpPr/>
          <p:nvPr/>
        </p:nvSpPr>
        <p:spPr>
          <a:xfrm>
            <a:off x="2431224" y="1746944"/>
            <a:ext cx="42636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6">
                <a:extLst>
                  <a:ext uri="{FF2B5EF4-FFF2-40B4-BE49-F238E27FC236}">
                    <a16:creationId xmlns:a16="http://schemas.microsoft.com/office/drawing/2014/main" id="{B1E9246B-FFCD-467F-BDA0-0A5D33F210B3}"/>
                  </a:ext>
                </a:extLst>
              </p:cNvPr>
              <p:cNvSpPr/>
              <p:nvPr/>
            </p:nvSpPr>
            <p:spPr>
              <a:xfrm>
                <a:off x="1841281" y="1593057"/>
                <a:ext cx="12248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/>
                      </m:sSub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2" name="Rectangle 6">
                <a:extLst>
                  <a:ext uri="{FF2B5EF4-FFF2-40B4-BE49-F238E27FC236}">
                    <a16:creationId xmlns:a16="http://schemas.microsoft.com/office/drawing/2014/main" id="{B1E9246B-FFCD-467F-BDA0-0A5D33F21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81" y="1593057"/>
                <a:ext cx="122482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">
            <a:extLst>
              <a:ext uri="{FF2B5EF4-FFF2-40B4-BE49-F238E27FC236}">
                <a16:creationId xmlns:a16="http://schemas.microsoft.com/office/drawing/2014/main" id="{C5CBF60C-9260-42E8-AC9B-1890F515C64A}"/>
              </a:ext>
            </a:extLst>
          </p:cNvPr>
          <p:cNvSpPr/>
          <p:nvPr/>
        </p:nvSpPr>
        <p:spPr>
          <a:xfrm>
            <a:off x="4269468" y="1415671"/>
            <a:ext cx="4896544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F99F182D-0E63-4DF5-9473-42E6C8006964}"/>
              </a:ext>
            </a:extLst>
          </p:cNvPr>
          <p:cNvSpPr/>
          <p:nvPr/>
        </p:nvSpPr>
        <p:spPr>
          <a:xfrm>
            <a:off x="3193148" y="3992528"/>
            <a:ext cx="2160240" cy="17712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3FFE5C13-8595-455A-9D69-40C6BA5F83C0}"/>
              </a:ext>
            </a:extLst>
          </p:cNvPr>
          <p:cNvSpPr/>
          <p:nvPr/>
        </p:nvSpPr>
        <p:spPr>
          <a:xfrm>
            <a:off x="4225736" y="3691160"/>
            <a:ext cx="8640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8">
            <a:extLst>
              <a:ext uri="{FF2B5EF4-FFF2-40B4-BE49-F238E27FC236}">
                <a16:creationId xmlns:a16="http://schemas.microsoft.com/office/drawing/2014/main" id="{0291F1D3-0AA8-476A-B289-C39430D8D972}"/>
              </a:ext>
            </a:extLst>
          </p:cNvPr>
          <p:cNvSpPr txBox="1"/>
          <p:nvPr/>
        </p:nvSpPr>
        <p:spPr>
          <a:xfrm>
            <a:off x="4801800" y="174694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Fira Sans" panose="020B0503050000020004" pitchFamily="34" charset="0"/>
              </a:rPr>
              <a:t>Condizioni</a:t>
            </a:r>
            <a:r>
              <a:rPr lang="en-US" sz="2400" b="1" i="1" dirty="0">
                <a:latin typeface="Fira Sans" panose="020B0503050000020004" pitchFamily="34" charset="0"/>
              </a:rPr>
              <a:t> al contorno</a:t>
            </a:r>
            <a:endParaRPr lang="fr-FR" sz="2400" b="1" i="1" dirty="0">
              <a:latin typeface="Fira Sans" panose="020B05030500000200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10">
                <a:extLst>
                  <a:ext uri="{FF2B5EF4-FFF2-40B4-BE49-F238E27FC236}">
                    <a16:creationId xmlns:a16="http://schemas.microsoft.com/office/drawing/2014/main" id="{5F7CA822-D964-4D2A-A890-D74250C5CC80}"/>
                  </a:ext>
                </a:extLst>
              </p:cNvPr>
              <p:cNvSpPr/>
              <p:nvPr/>
            </p:nvSpPr>
            <p:spPr>
              <a:xfrm>
                <a:off x="4225736" y="2484517"/>
                <a:ext cx="7236148" cy="736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it-IT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 …</m:t>
                              </m:r>
                            </m:e>
                          </m:d>
                        </m:e>
                        <m:sub>
                          <m:r>
                            <a:rPr lang="it-IT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1" name="Rectangle 10">
                <a:extLst>
                  <a:ext uri="{FF2B5EF4-FFF2-40B4-BE49-F238E27FC236}">
                    <a16:creationId xmlns:a16="http://schemas.microsoft.com/office/drawing/2014/main" id="{5F7CA822-D964-4D2A-A890-D74250C5C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736" y="2484517"/>
                <a:ext cx="7236148" cy="7363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13">
                <a:extLst>
                  <a:ext uri="{FF2B5EF4-FFF2-40B4-BE49-F238E27FC236}">
                    <a16:creationId xmlns:a16="http://schemas.microsoft.com/office/drawing/2014/main" id="{3D37EEB1-E087-462F-970C-77D19C5079EC}"/>
                  </a:ext>
                </a:extLst>
              </p:cNvPr>
              <p:cNvSpPr/>
              <p:nvPr/>
            </p:nvSpPr>
            <p:spPr>
              <a:xfrm>
                <a:off x="4569584" y="3501042"/>
                <a:ext cx="5799793" cy="1731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fr-FR" sz="2400" dirty="0"/>
              </a:p>
              <a:p>
                <a:endParaRPr lang="fr-FR" sz="2400" dirty="0"/>
              </a:p>
            </p:txBody>
          </p:sp>
        </mc:Choice>
        <mc:Fallback>
          <p:sp>
            <p:nvSpPr>
              <p:cNvPr id="42" name="Rectangle 13">
                <a:extLst>
                  <a:ext uri="{FF2B5EF4-FFF2-40B4-BE49-F238E27FC236}">
                    <a16:creationId xmlns:a16="http://schemas.microsoft.com/office/drawing/2014/main" id="{3D37EEB1-E087-462F-970C-77D19C507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584" y="3501042"/>
                <a:ext cx="5799793" cy="17316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17">
                <a:extLst>
                  <a:ext uri="{FF2B5EF4-FFF2-40B4-BE49-F238E27FC236}">
                    <a16:creationId xmlns:a16="http://schemas.microsoft.com/office/drawing/2014/main" id="{55A543F8-0F1E-45A7-B5C1-14A509D49B46}"/>
                  </a:ext>
                </a:extLst>
              </p:cNvPr>
              <p:cNvSpPr/>
              <p:nvPr/>
            </p:nvSpPr>
            <p:spPr>
              <a:xfrm>
                <a:off x="2956919" y="5028403"/>
                <a:ext cx="8311186" cy="13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(1)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(1)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(1)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(0)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(0)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43" name="Rectangle 17">
                <a:extLst>
                  <a:ext uri="{FF2B5EF4-FFF2-40B4-BE49-F238E27FC236}">
                    <a16:creationId xmlns:a16="http://schemas.microsoft.com/office/drawing/2014/main" id="{55A543F8-0F1E-45A7-B5C1-14A509D49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919" y="5028403"/>
                <a:ext cx="8311186" cy="13574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Image 20">
            <a:extLst>
              <a:ext uri="{FF2B5EF4-FFF2-40B4-BE49-F238E27FC236}">
                <a16:creationId xmlns:a16="http://schemas.microsoft.com/office/drawing/2014/main" id="{FDBECD5B-B141-4C80-AC3B-EBCCF47982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3583" y="4162458"/>
            <a:ext cx="1031349" cy="641581"/>
          </a:xfrm>
          <a:prstGeom prst="rect">
            <a:avLst/>
          </a:prstGeom>
        </p:spPr>
      </p:pic>
      <p:pic>
        <p:nvPicPr>
          <p:cNvPr id="45" name="Image 21">
            <a:extLst>
              <a:ext uri="{FF2B5EF4-FFF2-40B4-BE49-F238E27FC236}">
                <a16:creationId xmlns:a16="http://schemas.microsoft.com/office/drawing/2014/main" id="{9517DB55-04F4-4113-BA87-34C19A0B32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9473" y="5538750"/>
            <a:ext cx="1287345" cy="590084"/>
          </a:xfrm>
          <a:prstGeom prst="rect">
            <a:avLst/>
          </a:prstGeom>
        </p:spPr>
      </p:pic>
      <p:sp>
        <p:nvSpPr>
          <p:cNvPr id="46" name="Flèche en arc 23">
            <a:extLst>
              <a:ext uri="{FF2B5EF4-FFF2-40B4-BE49-F238E27FC236}">
                <a16:creationId xmlns:a16="http://schemas.microsoft.com/office/drawing/2014/main" id="{93036B04-E69B-4B6F-9AFC-533EEB34E9C5}"/>
              </a:ext>
            </a:extLst>
          </p:cNvPr>
          <p:cNvSpPr/>
          <p:nvPr/>
        </p:nvSpPr>
        <p:spPr>
          <a:xfrm flipH="1">
            <a:off x="2878686" y="1895490"/>
            <a:ext cx="1306827" cy="290854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9967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Rectangle à coins arrondis 24">
            <a:extLst>
              <a:ext uri="{FF2B5EF4-FFF2-40B4-BE49-F238E27FC236}">
                <a16:creationId xmlns:a16="http://schemas.microsoft.com/office/drawing/2014/main" id="{6A251C4E-10A2-4BD0-8C9D-7D26108467C9}"/>
              </a:ext>
            </a:extLst>
          </p:cNvPr>
          <p:cNvSpPr/>
          <p:nvPr/>
        </p:nvSpPr>
        <p:spPr>
          <a:xfrm flipV="1">
            <a:off x="3538433" y="1979286"/>
            <a:ext cx="1166625" cy="1352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25">
            <a:extLst>
              <a:ext uri="{FF2B5EF4-FFF2-40B4-BE49-F238E27FC236}">
                <a16:creationId xmlns:a16="http://schemas.microsoft.com/office/drawing/2014/main" id="{5A4A8269-18DE-43F9-889D-7875A4BD4D2E}"/>
              </a:ext>
            </a:extLst>
          </p:cNvPr>
          <p:cNvSpPr/>
          <p:nvPr/>
        </p:nvSpPr>
        <p:spPr>
          <a:xfrm>
            <a:off x="3477107" y="2114535"/>
            <a:ext cx="316581" cy="12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EBE2E0F-50E8-4E70-B741-F2D2AC94F805}"/>
                  </a:ext>
                </a:extLst>
              </p:cNvPr>
              <p:cNvSpPr txBox="1"/>
              <p:nvPr/>
            </p:nvSpPr>
            <p:spPr>
              <a:xfrm>
                <a:off x="8074603" y="1818450"/>
                <a:ext cx="130125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2200" dirty="0">
                    <a:ea typeface="Cambria Math" panose="02040503050406030204" pitchFamily="18" charset="0"/>
                  </a:rPr>
                  <a:t>@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EBE2E0F-50E8-4E70-B741-F2D2AC94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603" y="1818450"/>
                <a:ext cx="1301254" cy="338554"/>
              </a:xfrm>
              <a:prstGeom prst="rect">
                <a:avLst/>
              </a:prstGeom>
              <a:blipFill>
                <a:blip r:embed="rId11"/>
                <a:stretch>
                  <a:fillRect l="-13146" t="-25000" r="-4225" b="-482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tangolo 49">
            <a:extLst>
              <a:ext uri="{FF2B5EF4-FFF2-40B4-BE49-F238E27FC236}">
                <a16:creationId xmlns:a16="http://schemas.microsoft.com/office/drawing/2014/main" id="{7F804E4E-A4C5-4DE9-A806-074C979E9BC2}"/>
              </a:ext>
            </a:extLst>
          </p:cNvPr>
          <p:cNvSpPr/>
          <p:nvPr/>
        </p:nvSpPr>
        <p:spPr>
          <a:xfrm>
            <a:off x="4225736" y="3259112"/>
            <a:ext cx="6877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9F20476C-F20A-4F51-A151-B04E87DD922B}"/>
              </a:ext>
            </a:extLst>
          </p:cNvPr>
          <p:cNvCxnSpPr/>
          <p:nvPr/>
        </p:nvCxnSpPr>
        <p:spPr>
          <a:xfrm>
            <a:off x="2569552" y="3547144"/>
            <a:ext cx="0" cy="12568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7B82EE59-36DD-4478-9827-A01BC80660F9}"/>
              </a:ext>
            </a:extLst>
          </p:cNvPr>
          <p:cNvCxnSpPr/>
          <p:nvPr/>
        </p:nvCxnSpPr>
        <p:spPr>
          <a:xfrm>
            <a:off x="2713568" y="3514386"/>
            <a:ext cx="0" cy="12568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21AFC852-C811-4851-B365-9E1279A29A84}"/>
              </a:ext>
            </a:extLst>
          </p:cNvPr>
          <p:cNvSpPr/>
          <p:nvPr/>
        </p:nvSpPr>
        <p:spPr>
          <a:xfrm>
            <a:off x="2431223" y="4627264"/>
            <a:ext cx="44746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DFE66D4-A29A-4633-8978-B4A98827FFD6}"/>
              </a:ext>
            </a:extLst>
          </p:cNvPr>
          <p:cNvSpPr txBox="1"/>
          <p:nvPr/>
        </p:nvSpPr>
        <p:spPr>
          <a:xfrm>
            <a:off x="9166012" y="4926836"/>
            <a:ext cx="244300" cy="586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10EC3901-E0F1-48B5-9EB2-5B0BDBDF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801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B896FB5-3AE3-4E1C-ABEF-F79EA8A8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31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DCBAE6-EABA-4B11-9373-49534AC30790}"/>
              </a:ext>
            </a:extLst>
          </p:cNvPr>
          <p:cNvSpPr txBox="1"/>
          <p:nvPr/>
        </p:nvSpPr>
        <p:spPr>
          <a:xfrm>
            <a:off x="409433" y="1593970"/>
            <a:ext cx="537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Abbiamo i seguenti problemi (regione composita)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F719DAC9-4DA2-4247-BADB-CC60F6D6E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9" y="2253387"/>
            <a:ext cx="4182059" cy="1181265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35995BC6-46B6-40B4-853C-B8F783642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47" y="2154902"/>
            <a:ext cx="6335009" cy="1219370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18CFB25-A721-4393-B5DB-3A9C46288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3" y="3616139"/>
            <a:ext cx="1400370" cy="685896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00985791-0340-412B-A9CD-579F10F918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7" y="4663251"/>
            <a:ext cx="3134162" cy="924054"/>
          </a:xfrm>
          <a:prstGeom prst="rect">
            <a:avLst/>
          </a:prstGeom>
        </p:spPr>
      </p:pic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38EB3BF-4A3E-4839-B963-87D0215D0A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23" y="3562872"/>
            <a:ext cx="1648055" cy="771633"/>
          </a:xfrm>
          <a:prstGeom prst="rect">
            <a:avLst/>
          </a:prstGeom>
        </p:spPr>
      </p:pic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BED1301B-1704-4F44-8F28-B7AD5FA653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04" y="4523105"/>
            <a:ext cx="5134692" cy="114316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786408A7-7D80-4144-BEB1-AD93BA57E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09" y="5948521"/>
            <a:ext cx="1028844" cy="476316"/>
          </a:xfrm>
          <a:prstGeom prst="rect">
            <a:avLst/>
          </a:prstGeom>
        </p:spPr>
      </p:pic>
      <p:pic>
        <p:nvPicPr>
          <p:cNvPr id="35" name="Immagine 3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A060A49-DD5E-42FB-BA42-EE90EF8051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73" y="5868117"/>
            <a:ext cx="3343742" cy="543001"/>
          </a:xfrm>
          <a:prstGeom prst="rect">
            <a:avLst/>
          </a:prstGeom>
        </p:spPr>
      </p:pic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75511A94-5070-46AE-BD44-0AF4BF945851}"/>
              </a:ext>
            </a:extLst>
          </p:cNvPr>
          <p:cNvCxnSpPr>
            <a:cxnSpLocks/>
          </p:cNvCxnSpPr>
          <p:nvPr/>
        </p:nvCxnSpPr>
        <p:spPr>
          <a:xfrm flipH="1">
            <a:off x="2629468" y="3329573"/>
            <a:ext cx="1" cy="36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4EFDEF5A-555A-4A8D-A401-523B4DCDEAA6}"/>
              </a:ext>
            </a:extLst>
          </p:cNvPr>
          <p:cNvCxnSpPr>
            <a:cxnSpLocks/>
          </p:cNvCxnSpPr>
          <p:nvPr/>
        </p:nvCxnSpPr>
        <p:spPr>
          <a:xfrm flipH="1">
            <a:off x="2596339" y="4263853"/>
            <a:ext cx="1" cy="36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602B92EE-50F9-4138-AD0C-A8CDA6A73D66}"/>
              </a:ext>
            </a:extLst>
          </p:cNvPr>
          <p:cNvCxnSpPr>
            <a:cxnSpLocks/>
          </p:cNvCxnSpPr>
          <p:nvPr/>
        </p:nvCxnSpPr>
        <p:spPr>
          <a:xfrm flipH="1">
            <a:off x="8215271" y="3336200"/>
            <a:ext cx="1" cy="36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B19BDD41-CB00-49E0-BC55-F4E1BD966901}"/>
              </a:ext>
            </a:extLst>
          </p:cNvPr>
          <p:cNvCxnSpPr>
            <a:cxnSpLocks/>
          </p:cNvCxnSpPr>
          <p:nvPr/>
        </p:nvCxnSpPr>
        <p:spPr>
          <a:xfrm flipH="1">
            <a:off x="8208645" y="4230723"/>
            <a:ext cx="1" cy="36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B00449E8-C7E1-4B3D-9806-CD2A456E8021}"/>
              </a:ext>
            </a:extLst>
          </p:cNvPr>
          <p:cNvSpPr txBox="1"/>
          <p:nvPr/>
        </p:nvSpPr>
        <p:spPr>
          <a:xfrm>
            <a:off x="531147" y="372938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Linearità: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D76ED75-27CB-49E8-83EF-253E3F565D9A}"/>
              </a:ext>
            </a:extLst>
          </p:cNvPr>
          <p:cNvSpPr txBox="1"/>
          <p:nvPr/>
        </p:nvSpPr>
        <p:spPr>
          <a:xfrm>
            <a:off x="6196457" y="3736012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Linearità: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9E1298E-C7D5-48B2-84F7-B5A1EDEF97B6}"/>
              </a:ext>
            </a:extLst>
          </p:cNvPr>
          <p:cNvSpPr txBox="1"/>
          <p:nvPr/>
        </p:nvSpPr>
        <p:spPr>
          <a:xfrm>
            <a:off x="3387884" y="3683456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(tensore </a:t>
            </a:r>
          </a:p>
          <a:p>
            <a:r>
              <a:rPr lang="it-IT" dirty="0">
                <a:latin typeface="Fira Sans" panose="020B0503050000020004" pitchFamily="34" charset="0"/>
              </a:rPr>
              <a:t>di ordine 2)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6688A100-FF00-4577-B9BB-8F1069810BE8}"/>
              </a:ext>
            </a:extLst>
          </p:cNvPr>
          <p:cNvSpPr txBox="1"/>
          <p:nvPr/>
        </p:nvSpPr>
        <p:spPr>
          <a:xfrm>
            <a:off x="9366373" y="3612038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(tensore </a:t>
            </a:r>
          </a:p>
          <a:p>
            <a:r>
              <a:rPr lang="it-IT" dirty="0">
                <a:latin typeface="Fira Sans" panose="020B0503050000020004" pitchFamily="34" charset="0"/>
              </a:rPr>
              <a:t>di ordine 3)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99F4D8FE-E5D4-476F-8FEE-321F350ACECD}"/>
              </a:ext>
            </a:extLst>
          </p:cNvPr>
          <p:cNvSpPr txBox="1"/>
          <p:nvPr/>
        </p:nvSpPr>
        <p:spPr>
          <a:xfrm>
            <a:off x="163820" y="5543817"/>
            <a:ext cx="313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Problema di Stokes forzato, </a:t>
            </a:r>
          </a:p>
          <a:p>
            <a:r>
              <a:rPr lang="it-IT" dirty="0">
                <a:latin typeface="Fira Sans" panose="020B0503050000020004" pitchFamily="34" charset="0"/>
              </a:rPr>
              <a:t>nel dominio microscopico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15DC5D5D-7A7C-4DFE-85B7-8DC67C06487A}"/>
                  </a:ext>
                </a:extLst>
              </p:cNvPr>
              <p:cNvSpPr txBox="1"/>
              <p:nvPr/>
            </p:nvSpPr>
            <p:spPr>
              <a:xfrm>
                <a:off x="8189444" y="5687104"/>
                <a:ext cx="33423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Problema di Stokes forzato, con sorgenti da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</a:t>
                </a:r>
                <a:br>
                  <a:rPr lang="it-IT" dirty="0">
                    <a:latin typeface="Fira Sans" panose="020B0503050000020004" pitchFamily="34" charset="0"/>
                  </a:rPr>
                </a:br>
                <a:r>
                  <a:rPr lang="it-IT" dirty="0">
                    <a:latin typeface="Fira Sans" panose="020B0503050000020004" pitchFamily="34" charset="0"/>
                  </a:rPr>
                  <a:t>nel dominio microscopico</a:t>
                </a:r>
              </a:p>
            </p:txBody>
          </p:sp>
        </mc:Choice>
        <mc:Fallback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15DC5D5D-7A7C-4DFE-85B7-8DC67C06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44" y="5687104"/>
                <a:ext cx="3342312" cy="923330"/>
              </a:xfrm>
              <a:prstGeom prst="rect">
                <a:avLst/>
              </a:prstGeom>
              <a:blipFill>
                <a:blip r:embed="rId12"/>
                <a:stretch>
                  <a:fillRect l="-1457" t="-3974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30F55A5-B6B2-424B-A5F7-92C673DC9303}"/>
              </a:ext>
            </a:extLst>
          </p:cNvPr>
          <p:cNvSpPr txBox="1"/>
          <p:nvPr/>
        </p:nvSpPr>
        <p:spPr>
          <a:xfrm>
            <a:off x="3938863" y="6424837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condizione macroscopica efficace</a:t>
            </a:r>
          </a:p>
        </p:txBody>
      </p:sp>
      <p:cxnSp>
        <p:nvCxnSpPr>
          <p:cNvPr id="70" name="Connettore curvo 69">
            <a:extLst>
              <a:ext uri="{FF2B5EF4-FFF2-40B4-BE49-F238E27FC236}">
                <a16:creationId xmlns:a16="http://schemas.microsoft.com/office/drawing/2014/main" id="{87B7C2D8-DA26-44EC-88CC-7EB3EACB21DE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38439" y="5125278"/>
            <a:ext cx="523948" cy="46203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curvo 74">
            <a:extLst>
              <a:ext uri="{FF2B5EF4-FFF2-40B4-BE49-F238E27FC236}">
                <a16:creationId xmlns:a16="http://schemas.microsoft.com/office/drawing/2014/main" id="{8C64A92A-E57E-47DE-BDC5-2E00A594D5EA}"/>
              </a:ext>
            </a:extLst>
          </p:cNvPr>
          <p:cNvCxnSpPr>
            <a:cxnSpLocks/>
            <a:endCxn id="20" idx="3"/>
          </p:cNvCxnSpPr>
          <p:nvPr/>
        </p:nvCxnSpPr>
        <p:spPr>
          <a:xfrm rot="16200000" flipV="1">
            <a:off x="10620232" y="5406049"/>
            <a:ext cx="1044932" cy="42220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curvo 79">
            <a:extLst>
              <a:ext uri="{FF2B5EF4-FFF2-40B4-BE49-F238E27FC236}">
                <a16:creationId xmlns:a16="http://schemas.microsoft.com/office/drawing/2014/main" id="{388E20FA-FE8F-4BA7-840A-7C0711AF8AAE}"/>
              </a:ext>
            </a:extLst>
          </p:cNvPr>
          <p:cNvCxnSpPr>
            <a:cxnSpLocks/>
            <a:stCxn id="68" idx="1"/>
            <a:endCxn id="27" idx="1"/>
          </p:cNvCxnSpPr>
          <p:nvPr/>
        </p:nvCxnSpPr>
        <p:spPr>
          <a:xfrm rot="10800000">
            <a:off x="3667509" y="6186679"/>
            <a:ext cx="271354" cy="422824"/>
          </a:xfrm>
          <a:prstGeom prst="curvedConnector3">
            <a:avLst>
              <a:gd name="adj1" fmla="val 1842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720022B7-543E-4675-A292-6EFE0764251E}"/>
              </a:ext>
            </a:extLst>
          </p:cNvPr>
          <p:cNvSpPr txBox="1"/>
          <p:nvPr/>
        </p:nvSpPr>
        <p:spPr>
          <a:xfrm>
            <a:off x="706117" y="6101187"/>
            <a:ext cx="16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(3 problemi 3D)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6F233C59-6CB0-4671-931C-F224BF539E35}"/>
              </a:ext>
            </a:extLst>
          </p:cNvPr>
          <p:cNvSpPr txBox="1"/>
          <p:nvPr/>
        </p:nvSpPr>
        <p:spPr>
          <a:xfrm>
            <a:off x="8825486" y="6488668"/>
            <a:ext cx="16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(9 problemi 3D)</a:t>
            </a:r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180EEC8C-34E3-4358-8DAF-802F7C2B3217}"/>
              </a:ext>
            </a:extLst>
          </p:cNvPr>
          <p:cNvSpPr/>
          <p:nvPr/>
        </p:nvSpPr>
        <p:spPr>
          <a:xfrm>
            <a:off x="3402607" y="5908553"/>
            <a:ext cx="4438983" cy="556253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97F6B67B-83C0-45C8-AEA7-8BF5DB05B9C4}"/>
              </a:ext>
            </a:extLst>
          </p:cNvPr>
          <p:cNvSpPr/>
          <p:nvPr/>
        </p:nvSpPr>
        <p:spPr>
          <a:xfrm>
            <a:off x="1051858" y="4498720"/>
            <a:ext cx="3315426" cy="110723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19D1FCE4-7BF5-441D-ABA8-5DFFC5A9005E}"/>
              </a:ext>
            </a:extLst>
          </p:cNvPr>
          <p:cNvSpPr/>
          <p:nvPr/>
        </p:nvSpPr>
        <p:spPr>
          <a:xfrm>
            <a:off x="5781189" y="4528534"/>
            <a:ext cx="5312648" cy="110723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9DADE25-D681-4835-B999-3F5366758376}"/>
              </a:ext>
            </a:extLst>
          </p:cNvPr>
          <p:cNvCxnSpPr>
            <a:cxnSpLocks/>
          </p:cNvCxnSpPr>
          <p:nvPr/>
        </p:nvCxnSpPr>
        <p:spPr>
          <a:xfrm>
            <a:off x="2784143" y="4967785"/>
            <a:ext cx="9826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6F98B129-CD83-459D-99E7-7B2264899A6C}"/>
              </a:ext>
            </a:extLst>
          </p:cNvPr>
          <p:cNvCxnSpPr>
            <a:cxnSpLocks/>
          </p:cNvCxnSpPr>
          <p:nvPr/>
        </p:nvCxnSpPr>
        <p:spPr>
          <a:xfrm>
            <a:off x="5977719" y="4888172"/>
            <a:ext cx="11214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03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5C02A9-20EB-445A-9CB2-13695E99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32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338181-5802-44A6-9AF1-8CA65DC18F94}"/>
              </a:ext>
            </a:extLst>
          </p:cNvPr>
          <p:cNvSpPr txBox="1"/>
          <p:nvPr/>
        </p:nvSpPr>
        <p:spPr>
          <a:xfrm flipH="1">
            <a:off x="456535" y="1593970"/>
            <a:ext cx="540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Risolviamo questi problemi nel dominio microscopico «allungato» (regione di interfaccia)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B34C2A-FB43-45F3-91D1-BEB8CBA931A4}"/>
              </a:ext>
            </a:extLst>
          </p:cNvPr>
          <p:cNvSpPr txBox="1"/>
          <p:nvPr/>
        </p:nvSpPr>
        <p:spPr>
          <a:xfrm>
            <a:off x="9754802" y="1304766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Fira Sans" panose="020B0503050000020004" pitchFamily="34" charset="0"/>
              </a:rPr>
              <a:t>Comsol </a:t>
            </a:r>
            <a:r>
              <a:rPr lang="it-IT" b="1" dirty="0" err="1">
                <a:latin typeface="Fira Sans" panose="020B0503050000020004" pitchFamily="34" charset="0"/>
              </a:rPr>
              <a:t>Multiphysics</a:t>
            </a:r>
            <a:endParaRPr lang="it-IT" b="1" dirty="0">
              <a:latin typeface="Fira Sans" panose="020B0503050000020004" pitchFamily="34" charset="0"/>
            </a:endParaRPr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DE4896C-66CD-4FCA-A481-02E51091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53" y="1686743"/>
            <a:ext cx="7893566" cy="39467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C28136B-4B51-48C4-9485-605BE8AB5957}"/>
                  </a:ext>
                </a:extLst>
              </p:cNvPr>
              <p:cNvSpPr/>
              <p:nvPr/>
            </p:nvSpPr>
            <p:spPr>
              <a:xfrm>
                <a:off x="336691" y="3068060"/>
                <a:ext cx="7072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C28136B-4B51-48C4-9485-605BE8AB5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91" y="3068060"/>
                <a:ext cx="7072001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596A1C3E-23E1-4560-B40B-B21B78146EED}"/>
                  </a:ext>
                </a:extLst>
              </p:cNvPr>
              <p:cNvSpPr/>
              <p:nvPr/>
            </p:nvSpPr>
            <p:spPr>
              <a:xfrm>
                <a:off x="327542" y="5447559"/>
                <a:ext cx="1775293" cy="541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596A1C3E-23E1-4560-B40B-B21B78146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2" y="5447559"/>
                <a:ext cx="1775293" cy="5411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D834D7F4-282A-4597-97BF-CC9602D40A1A}"/>
                  </a:ext>
                </a:extLst>
              </p:cNvPr>
              <p:cNvSpPr/>
              <p:nvPr/>
            </p:nvSpPr>
            <p:spPr>
              <a:xfrm>
                <a:off x="216568" y="3671171"/>
                <a:ext cx="52022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211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D834D7F4-282A-4597-97BF-CC9602D40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" y="3671171"/>
                <a:ext cx="5202258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F2DD260B-FC64-4D31-B7D6-E8D8D38D9B9E}"/>
                  </a:ext>
                </a:extLst>
              </p:cNvPr>
              <p:cNvSpPr/>
              <p:nvPr/>
            </p:nvSpPr>
            <p:spPr>
              <a:xfrm>
                <a:off x="224968" y="4559365"/>
                <a:ext cx="51938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323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233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F2DD260B-FC64-4D31-B7D6-E8D8D38D9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68" y="4559365"/>
                <a:ext cx="5193858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1EA446A-0C70-4390-ACEE-AF3EDE8745BF}"/>
              </a:ext>
            </a:extLst>
          </p:cNvPr>
          <p:cNvSpPr txBox="1"/>
          <p:nvPr/>
        </p:nvSpPr>
        <p:spPr>
          <a:xfrm>
            <a:off x="947551" y="2404317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Gli unici coefficienti </a:t>
            </a:r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non nulli</a:t>
            </a:r>
            <a:r>
              <a:rPr lang="it-IT" dirty="0">
                <a:latin typeface="Fira Sans" panose="020B0503050000020004" pitchFamily="34" charset="0"/>
              </a:rPr>
              <a:t> sono i seguenti: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CD8B7C73-98B3-48D4-B05E-0476284CC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41" y="1257933"/>
            <a:ext cx="3807961" cy="18616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3EC99FE6-F109-4D50-8C6E-9B9993CC9D40}"/>
                  </a:ext>
                </a:extLst>
              </p:cNvPr>
              <p:cNvSpPr txBox="1"/>
              <p:nvPr/>
            </p:nvSpPr>
            <p:spPr>
              <a:xfrm>
                <a:off x="11217286" y="1680118"/>
                <a:ext cx="500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3EC99FE6-F109-4D50-8C6E-9B9993CC9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286" y="1680118"/>
                <a:ext cx="500650" cy="276999"/>
              </a:xfrm>
              <a:prstGeom prst="rect">
                <a:avLst/>
              </a:prstGeom>
              <a:blipFill>
                <a:blip r:embed="rId10"/>
                <a:stretch>
                  <a:fillRect l="-8537" r="-3659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curvo 36">
            <a:extLst>
              <a:ext uri="{FF2B5EF4-FFF2-40B4-BE49-F238E27FC236}">
                <a16:creationId xmlns:a16="http://schemas.microsoft.com/office/drawing/2014/main" id="{F3A77D91-E57A-4DE4-A917-D3BBAC396890}"/>
              </a:ext>
            </a:extLst>
          </p:cNvPr>
          <p:cNvCxnSpPr>
            <a:cxnSpLocks/>
          </p:cNvCxnSpPr>
          <p:nvPr/>
        </p:nvCxnSpPr>
        <p:spPr>
          <a:xfrm flipV="1">
            <a:off x="4080684" y="2719378"/>
            <a:ext cx="1927801" cy="4002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A4217A57-DC41-4D65-A95F-BF678290B7FB}"/>
                  </a:ext>
                </a:extLst>
              </p:cNvPr>
              <p:cNvSpPr txBox="1"/>
              <p:nvPr/>
            </p:nvSpPr>
            <p:spPr>
              <a:xfrm>
                <a:off x="11278719" y="5306684"/>
                <a:ext cx="404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A4217A57-DC41-4D65-A95F-BF678290B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719" y="5306684"/>
                <a:ext cx="404470" cy="276999"/>
              </a:xfrm>
              <a:prstGeom prst="rect">
                <a:avLst/>
              </a:prstGeom>
              <a:blipFill>
                <a:blip r:embed="rId11"/>
                <a:stretch>
                  <a:fillRect l="-8955" r="-19403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121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5C02A9-20EB-445A-9CB2-13695E99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33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338181-5802-44A6-9AF1-8CA65DC18F94}"/>
              </a:ext>
            </a:extLst>
          </p:cNvPr>
          <p:cNvSpPr txBox="1"/>
          <p:nvPr/>
        </p:nvSpPr>
        <p:spPr>
          <a:xfrm flipH="1">
            <a:off x="456535" y="1593970"/>
            <a:ext cx="540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Risolviamo questi problemi nel dominio microscopico «allungato» (regione di interfaccia)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B34C2A-FB43-45F3-91D1-BEB8CBA931A4}"/>
              </a:ext>
            </a:extLst>
          </p:cNvPr>
          <p:cNvSpPr txBox="1"/>
          <p:nvPr/>
        </p:nvSpPr>
        <p:spPr>
          <a:xfrm>
            <a:off x="9754802" y="1304766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Fira Sans" panose="020B0503050000020004" pitchFamily="34" charset="0"/>
              </a:rPr>
              <a:t>Comsol </a:t>
            </a:r>
            <a:r>
              <a:rPr lang="it-IT" b="1" dirty="0" err="1">
                <a:latin typeface="Fira Sans" panose="020B0503050000020004" pitchFamily="34" charset="0"/>
              </a:rPr>
              <a:t>Multiphysics</a:t>
            </a:r>
            <a:endParaRPr lang="it-IT" b="1" dirty="0">
              <a:latin typeface="Fira Sans" panose="020B0503050000020004" pitchFamily="34" charset="0"/>
            </a:endParaRPr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DE4896C-66CD-4FCA-A481-02E51091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53" y="1686743"/>
            <a:ext cx="7893566" cy="39467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C28136B-4B51-48C4-9485-605BE8AB5957}"/>
                  </a:ext>
                </a:extLst>
              </p:cNvPr>
              <p:cNvSpPr/>
              <p:nvPr/>
            </p:nvSpPr>
            <p:spPr>
              <a:xfrm>
                <a:off x="336691" y="3068060"/>
                <a:ext cx="7072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C28136B-4B51-48C4-9485-605BE8AB5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91" y="3068060"/>
                <a:ext cx="7072001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596A1C3E-23E1-4560-B40B-B21B78146EED}"/>
                  </a:ext>
                </a:extLst>
              </p:cNvPr>
              <p:cNvSpPr/>
              <p:nvPr/>
            </p:nvSpPr>
            <p:spPr>
              <a:xfrm>
                <a:off x="327542" y="5447559"/>
                <a:ext cx="1775293" cy="541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596A1C3E-23E1-4560-B40B-B21B78146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2" y="5447559"/>
                <a:ext cx="1775293" cy="5411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D834D7F4-282A-4597-97BF-CC9602D40A1A}"/>
                  </a:ext>
                </a:extLst>
              </p:cNvPr>
              <p:cNvSpPr/>
              <p:nvPr/>
            </p:nvSpPr>
            <p:spPr>
              <a:xfrm>
                <a:off x="216568" y="3671171"/>
                <a:ext cx="52022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211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D834D7F4-282A-4597-97BF-CC9602D40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" y="3671171"/>
                <a:ext cx="5202258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F2DD260B-FC64-4D31-B7D6-E8D8D38D9B9E}"/>
                  </a:ext>
                </a:extLst>
              </p:cNvPr>
              <p:cNvSpPr/>
              <p:nvPr/>
            </p:nvSpPr>
            <p:spPr>
              <a:xfrm>
                <a:off x="224968" y="4559365"/>
                <a:ext cx="51938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323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233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F2DD260B-FC64-4D31-B7D6-E8D8D38D9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68" y="4559365"/>
                <a:ext cx="5193858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1EA446A-0C70-4390-ACEE-AF3EDE8745BF}"/>
              </a:ext>
            </a:extLst>
          </p:cNvPr>
          <p:cNvSpPr txBox="1"/>
          <p:nvPr/>
        </p:nvSpPr>
        <p:spPr>
          <a:xfrm>
            <a:off x="947551" y="2404317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Gli unici coefficienti </a:t>
            </a:r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non nulli</a:t>
            </a:r>
            <a:r>
              <a:rPr lang="it-IT" dirty="0">
                <a:latin typeface="Fira Sans" panose="020B0503050000020004" pitchFamily="34" charset="0"/>
              </a:rPr>
              <a:t> sono i seguenti: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CD8B7C73-98B3-48D4-B05E-0476284CC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41" y="1257933"/>
            <a:ext cx="3807961" cy="18616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3EC99FE6-F109-4D50-8C6E-9B9993CC9D40}"/>
                  </a:ext>
                </a:extLst>
              </p:cNvPr>
              <p:cNvSpPr txBox="1"/>
              <p:nvPr/>
            </p:nvSpPr>
            <p:spPr>
              <a:xfrm>
                <a:off x="11217286" y="1680118"/>
                <a:ext cx="500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3EC99FE6-F109-4D50-8C6E-9B9993CC9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286" y="1680118"/>
                <a:ext cx="500650" cy="276999"/>
              </a:xfrm>
              <a:prstGeom prst="rect">
                <a:avLst/>
              </a:prstGeom>
              <a:blipFill>
                <a:blip r:embed="rId10"/>
                <a:stretch>
                  <a:fillRect l="-8537" r="-3659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5DDD4860-6287-4FDC-AB43-3110441F1D8B}"/>
                  </a:ext>
                </a:extLst>
              </p:cNvPr>
              <p:cNvSpPr txBox="1"/>
              <p:nvPr/>
            </p:nvSpPr>
            <p:spPr>
              <a:xfrm>
                <a:off x="11278719" y="5306684"/>
                <a:ext cx="404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5DDD4860-6287-4FDC-AB43-3110441F1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719" y="5306684"/>
                <a:ext cx="404470" cy="276999"/>
              </a:xfrm>
              <a:prstGeom prst="rect">
                <a:avLst/>
              </a:prstGeom>
              <a:blipFill>
                <a:blip r:embed="rId11"/>
                <a:stretch>
                  <a:fillRect l="-8955" r="-19403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curvo 36">
            <a:extLst>
              <a:ext uri="{FF2B5EF4-FFF2-40B4-BE49-F238E27FC236}">
                <a16:creationId xmlns:a16="http://schemas.microsoft.com/office/drawing/2014/main" id="{F3A77D91-E57A-4DE4-A917-D3BBAC396890}"/>
              </a:ext>
            </a:extLst>
          </p:cNvPr>
          <p:cNvCxnSpPr>
            <a:cxnSpLocks/>
          </p:cNvCxnSpPr>
          <p:nvPr/>
        </p:nvCxnSpPr>
        <p:spPr>
          <a:xfrm flipV="1">
            <a:off x="4080684" y="2719378"/>
            <a:ext cx="1927801" cy="4002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385CE0F9-4E76-45B6-890C-C875DBA465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94" y="3714514"/>
            <a:ext cx="2092313" cy="931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171A3AD-1FFC-415E-8490-A7246A4DAD83}"/>
                  </a:ext>
                </a:extLst>
              </p:cNvPr>
              <p:cNvSpPr txBox="1"/>
              <p:nvPr/>
            </p:nvSpPr>
            <p:spPr>
              <a:xfrm>
                <a:off x="6243975" y="4709041"/>
                <a:ext cx="34673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non c’è bisogno di risolvere i corrispondenti problemi di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!</a:t>
                </a:r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171A3AD-1FFC-415E-8490-A7246A4DA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75" y="4709041"/>
                <a:ext cx="3467317" cy="646331"/>
              </a:xfrm>
              <a:prstGeom prst="rect">
                <a:avLst/>
              </a:prstGeom>
              <a:blipFill>
                <a:blip r:embed="rId13"/>
                <a:stretch>
                  <a:fillRect l="-1406" t="-4673" b="-130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FA599B-38BF-40C9-8F12-5C536DDD628A}"/>
              </a:ext>
            </a:extLst>
          </p:cNvPr>
          <p:cNvSpPr txBox="1"/>
          <p:nvPr/>
        </p:nvSpPr>
        <p:spPr>
          <a:xfrm>
            <a:off x="8610600" y="3986217"/>
            <a:ext cx="194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(verifica numerica)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6640F7D-F1AD-4862-A0A9-0BD27EDB50E3}"/>
              </a:ext>
            </a:extLst>
          </p:cNvPr>
          <p:cNvCxnSpPr>
            <a:cxnSpLocks/>
          </p:cNvCxnSpPr>
          <p:nvPr/>
        </p:nvCxnSpPr>
        <p:spPr>
          <a:xfrm>
            <a:off x="5418826" y="3986217"/>
            <a:ext cx="825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6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5C02A9-20EB-445A-9CB2-13695E99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34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338181-5802-44A6-9AF1-8CA65DC18F94}"/>
              </a:ext>
            </a:extLst>
          </p:cNvPr>
          <p:cNvSpPr txBox="1"/>
          <p:nvPr/>
        </p:nvSpPr>
        <p:spPr>
          <a:xfrm flipH="1">
            <a:off x="456535" y="1593970"/>
            <a:ext cx="540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Risolviamo questi problemi nel dominio microscopico «allungato» (regione di interfaccia)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B34C2A-FB43-45F3-91D1-BEB8CBA931A4}"/>
              </a:ext>
            </a:extLst>
          </p:cNvPr>
          <p:cNvSpPr txBox="1"/>
          <p:nvPr/>
        </p:nvSpPr>
        <p:spPr>
          <a:xfrm>
            <a:off x="9754802" y="1304766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Fira Sans" panose="020B0503050000020004" pitchFamily="34" charset="0"/>
              </a:rPr>
              <a:t>Comsol </a:t>
            </a:r>
            <a:r>
              <a:rPr lang="it-IT" b="1" dirty="0" err="1">
                <a:latin typeface="Fira Sans" panose="020B0503050000020004" pitchFamily="34" charset="0"/>
              </a:rPr>
              <a:t>Multiphysics</a:t>
            </a:r>
            <a:endParaRPr lang="it-IT" b="1" dirty="0">
              <a:latin typeface="Fira Sans" panose="020B0503050000020004" pitchFamily="34" charset="0"/>
            </a:endParaRPr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DE4896C-66CD-4FCA-A481-02E51091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53" y="1686743"/>
            <a:ext cx="7893566" cy="39467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C28136B-4B51-48C4-9485-605BE8AB5957}"/>
                  </a:ext>
                </a:extLst>
              </p:cNvPr>
              <p:cNvSpPr/>
              <p:nvPr/>
            </p:nvSpPr>
            <p:spPr>
              <a:xfrm>
                <a:off x="336691" y="3068060"/>
                <a:ext cx="7072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C28136B-4B51-48C4-9485-605BE8AB5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91" y="3068060"/>
                <a:ext cx="7072001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596A1C3E-23E1-4560-B40B-B21B78146EED}"/>
                  </a:ext>
                </a:extLst>
              </p:cNvPr>
              <p:cNvSpPr/>
              <p:nvPr/>
            </p:nvSpPr>
            <p:spPr>
              <a:xfrm>
                <a:off x="327542" y="5447559"/>
                <a:ext cx="1775293" cy="541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596A1C3E-23E1-4560-B40B-B21B78146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2" y="5447559"/>
                <a:ext cx="1775293" cy="5411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D834D7F4-282A-4597-97BF-CC9602D40A1A}"/>
                  </a:ext>
                </a:extLst>
              </p:cNvPr>
              <p:cNvSpPr/>
              <p:nvPr/>
            </p:nvSpPr>
            <p:spPr>
              <a:xfrm>
                <a:off x="216568" y="3671171"/>
                <a:ext cx="52022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211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D834D7F4-282A-4597-97BF-CC9602D40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" y="3671171"/>
                <a:ext cx="5202258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F2DD260B-FC64-4D31-B7D6-E8D8D38D9B9E}"/>
                  </a:ext>
                </a:extLst>
              </p:cNvPr>
              <p:cNvSpPr/>
              <p:nvPr/>
            </p:nvSpPr>
            <p:spPr>
              <a:xfrm>
                <a:off x="224968" y="4559365"/>
                <a:ext cx="51938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323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233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F2DD260B-FC64-4D31-B7D6-E8D8D38D9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68" y="4559365"/>
                <a:ext cx="5193858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1EA446A-0C70-4390-ACEE-AF3EDE8745BF}"/>
              </a:ext>
            </a:extLst>
          </p:cNvPr>
          <p:cNvSpPr txBox="1"/>
          <p:nvPr/>
        </p:nvSpPr>
        <p:spPr>
          <a:xfrm>
            <a:off x="947551" y="2404317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Gli unici coefficienti </a:t>
            </a:r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non nulli</a:t>
            </a:r>
            <a:r>
              <a:rPr lang="it-IT" dirty="0">
                <a:latin typeface="Fira Sans" panose="020B0503050000020004" pitchFamily="34" charset="0"/>
              </a:rPr>
              <a:t> sono i seguenti: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CD8B7C73-98B3-48D4-B05E-0476284CC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41" y="1257933"/>
            <a:ext cx="3807961" cy="18616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3EC99FE6-F109-4D50-8C6E-9B9993CC9D40}"/>
                  </a:ext>
                </a:extLst>
              </p:cNvPr>
              <p:cNvSpPr txBox="1"/>
              <p:nvPr/>
            </p:nvSpPr>
            <p:spPr>
              <a:xfrm>
                <a:off x="11217286" y="1680118"/>
                <a:ext cx="500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3EC99FE6-F109-4D50-8C6E-9B9993CC9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286" y="1680118"/>
                <a:ext cx="500650" cy="276999"/>
              </a:xfrm>
              <a:prstGeom prst="rect">
                <a:avLst/>
              </a:prstGeom>
              <a:blipFill>
                <a:blip r:embed="rId10"/>
                <a:stretch>
                  <a:fillRect l="-8537" r="-3659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5DDD4860-6287-4FDC-AB43-3110441F1D8B}"/>
                  </a:ext>
                </a:extLst>
              </p:cNvPr>
              <p:cNvSpPr txBox="1"/>
              <p:nvPr/>
            </p:nvSpPr>
            <p:spPr>
              <a:xfrm>
                <a:off x="11278719" y="5306684"/>
                <a:ext cx="404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5DDD4860-6287-4FDC-AB43-3110441F1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719" y="5306684"/>
                <a:ext cx="404470" cy="276999"/>
              </a:xfrm>
              <a:prstGeom prst="rect">
                <a:avLst/>
              </a:prstGeom>
              <a:blipFill>
                <a:blip r:embed="rId11"/>
                <a:stretch>
                  <a:fillRect l="-8955" r="-19403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curvo 36">
            <a:extLst>
              <a:ext uri="{FF2B5EF4-FFF2-40B4-BE49-F238E27FC236}">
                <a16:creationId xmlns:a16="http://schemas.microsoft.com/office/drawing/2014/main" id="{F3A77D91-E57A-4DE4-A917-D3BBAC396890}"/>
              </a:ext>
            </a:extLst>
          </p:cNvPr>
          <p:cNvCxnSpPr>
            <a:cxnSpLocks/>
          </p:cNvCxnSpPr>
          <p:nvPr/>
        </p:nvCxnSpPr>
        <p:spPr>
          <a:xfrm flipV="1">
            <a:off x="4080684" y="2719378"/>
            <a:ext cx="1927801" cy="4002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385CE0F9-4E76-45B6-890C-C875DBA465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94" y="3714514"/>
            <a:ext cx="2092313" cy="931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171A3AD-1FFC-415E-8490-A7246A4DAD83}"/>
                  </a:ext>
                </a:extLst>
              </p:cNvPr>
              <p:cNvSpPr txBox="1"/>
              <p:nvPr/>
            </p:nvSpPr>
            <p:spPr>
              <a:xfrm>
                <a:off x="6243975" y="4709041"/>
                <a:ext cx="34673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non c’è bisogno di risolvere i corrispondenti problemi di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!</a:t>
                </a:r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171A3AD-1FFC-415E-8490-A7246A4DA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75" y="4709041"/>
                <a:ext cx="3467317" cy="646331"/>
              </a:xfrm>
              <a:prstGeom prst="rect">
                <a:avLst/>
              </a:prstGeom>
              <a:blipFill>
                <a:blip r:embed="rId13"/>
                <a:stretch>
                  <a:fillRect l="-1406" t="-4673" b="-130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FA599B-38BF-40C9-8F12-5C536DDD628A}"/>
              </a:ext>
            </a:extLst>
          </p:cNvPr>
          <p:cNvSpPr txBox="1"/>
          <p:nvPr/>
        </p:nvSpPr>
        <p:spPr>
          <a:xfrm>
            <a:off x="8610600" y="3986217"/>
            <a:ext cx="194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(verifica numerica)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6640F7D-F1AD-4862-A0A9-0BD27EDB50E3}"/>
              </a:ext>
            </a:extLst>
          </p:cNvPr>
          <p:cNvCxnSpPr>
            <a:cxnSpLocks/>
          </p:cNvCxnSpPr>
          <p:nvPr/>
        </p:nvCxnSpPr>
        <p:spPr>
          <a:xfrm>
            <a:off x="5418826" y="3986217"/>
            <a:ext cx="825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 descr="Immagine che contiene testo&#10;&#10;Descrizione generata automaticamente">
            <a:extLst>
              <a:ext uri="{FF2B5EF4-FFF2-40B4-BE49-F238E27FC236}">
                <a16:creationId xmlns:a16="http://schemas.microsoft.com/office/drawing/2014/main" id="{2186D1C5-B4BA-4499-84F9-B48202002B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85" y="5545487"/>
            <a:ext cx="1619476" cy="600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75FA7D2-FE3A-4941-A8DB-1A288D4DEF73}"/>
              </a:ext>
            </a:extLst>
          </p:cNvPr>
          <p:cNvSpPr txBox="1"/>
          <p:nvPr/>
        </p:nvSpPr>
        <p:spPr>
          <a:xfrm>
            <a:off x="2840292" y="6184983"/>
            <a:ext cx="18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nella cella unitaria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6CB3EEB-D283-4737-A981-0DDECA7AECDC}"/>
              </a:ext>
            </a:extLst>
          </p:cNvPr>
          <p:cNvSpPr txBox="1"/>
          <p:nvPr/>
        </p:nvSpPr>
        <p:spPr>
          <a:xfrm>
            <a:off x="2188255" y="6393132"/>
            <a:ext cx="349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(vantaggioso </a:t>
            </a:r>
            <a:r>
              <a:rPr lang="it-IT" dirty="0" err="1"/>
              <a:t>computazionalmente</a:t>
            </a:r>
            <a:r>
              <a:rPr lang="it-IT" dirty="0"/>
              <a:t>)</a:t>
            </a:r>
          </a:p>
        </p:txBody>
      </p:sp>
      <p:pic>
        <p:nvPicPr>
          <p:cNvPr id="26" name="Immagine 25" descr="Immagine che contiene testo, elettronico&#10;&#10;Descrizione generata automaticamente">
            <a:extLst>
              <a:ext uri="{FF2B5EF4-FFF2-40B4-BE49-F238E27FC236}">
                <a16:creationId xmlns:a16="http://schemas.microsoft.com/office/drawing/2014/main" id="{E8F1B904-FA3C-4AA2-8162-E630BD23D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41" y="5461217"/>
            <a:ext cx="2241467" cy="1120734"/>
          </a:xfrm>
          <a:prstGeom prst="rect">
            <a:avLst/>
          </a:prstGeom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C484EC65-1E98-4E22-9CCF-FF277C32AC9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102835" y="5718146"/>
            <a:ext cx="610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curvo 30">
            <a:extLst>
              <a:ext uri="{FF2B5EF4-FFF2-40B4-BE49-F238E27FC236}">
                <a16:creationId xmlns:a16="http://schemas.microsoft.com/office/drawing/2014/main" id="{7C31C33D-FCDC-4342-8CD5-3A64FDFDD8D6}"/>
              </a:ext>
            </a:extLst>
          </p:cNvPr>
          <p:cNvCxnSpPr>
            <a:cxnSpLocks/>
          </p:cNvCxnSpPr>
          <p:nvPr/>
        </p:nvCxnSpPr>
        <p:spPr>
          <a:xfrm flipV="1">
            <a:off x="4619770" y="5988735"/>
            <a:ext cx="1776824" cy="4166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05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5C02A9-20EB-445A-9CB2-13695E99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35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338181-5802-44A6-9AF1-8CA65DC18F94}"/>
              </a:ext>
            </a:extLst>
          </p:cNvPr>
          <p:cNvSpPr txBox="1"/>
          <p:nvPr/>
        </p:nvSpPr>
        <p:spPr>
          <a:xfrm flipH="1">
            <a:off x="456535" y="1593970"/>
            <a:ext cx="540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Risolviamo questi problemi nel dominio microscopico «allungato» (regione di interfaccia)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B34C2A-FB43-45F3-91D1-BEB8CBA931A4}"/>
              </a:ext>
            </a:extLst>
          </p:cNvPr>
          <p:cNvSpPr txBox="1"/>
          <p:nvPr/>
        </p:nvSpPr>
        <p:spPr>
          <a:xfrm>
            <a:off x="9754802" y="1304766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Fira Sans" panose="020B0503050000020004" pitchFamily="34" charset="0"/>
              </a:rPr>
              <a:t>Comsol </a:t>
            </a:r>
            <a:r>
              <a:rPr lang="it-IT" b="1" dirty="0" err="1">
                <a:latin typeface="Fira Sans" panose="020B0503050000020004" pitchFamily="34" charset="0"/>
              </a:rPr>
              <a:t>Multiphysics</a:t>
            </a:r>
            <a:endParaRPr lang="it-IT" b="1" dirty="0">
              <a:latin typeface="Fira Sans" panose="020B0503050000020004" pitchFamily="34" charset="0"/>
            </a:endParaRPr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DE4896C-66CD-4FCA-A481-02E51091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53" y="1686743"/>
            <a:ext cx="7893566" cy="39467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C28136B-4B51-48C4-9485-605BE8AB5957}"/>
                  </a:ext>
                </a:extLst>
              </p:cNvPr>
              <p:cNvSpPr/>
              <p:nvPr/>
            </p:nvSpPr>
            <p:spPr>
              <a:xfrm>
                <a:off x="336691" y="3068060"/>
                <a:ext cx="7072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C28136B-4B51-48C4-9485-605BE8AB5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91" y="3068060"/>
                <a:ext cx="7072001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596A1C3E-23E1-4560-B40B-B21B78146EED}"/>
                  </a:ext>
                </a:extLst>
              </p:cNvPr>
              <p:cNvSpPr/>
              <p:nvPr/>
            </p:nvSpPr>
            <p:spPr>
              <a:xfrm>
                <a:off x="327542" y="5447559"/>
                <a:ext cx="1775293" cy="541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596A1C3E-23E1-4560-B40B-B21B78146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2" y="5447559"/>
                <a:ext cx="1775293" cy="5411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D834D7F4-282A-4597-97BF-CC9602D40A1A}"/>
                  </a:ext>
                </a:extLst>
              </p:cNvPr>
              <p:cNvSpPr/>
              <p:nvPr/>
            </p:nvSpPr>
            <p:spPr>
              <a:xfrm>
                <a:off x="216568" y="3671171"/>
                <a:ext cx="52022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211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D834D7F4-282A-4597-97BF-CC9602D40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" y="3671171"/>
                <a:ext cx="5202258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F2DD260B-FC64-4D31-B7D6-E8D8D38D9B9E}"/>
                  </a:ext>
                </a:extLst>
              </p:cNvPr>
              <p:cNvSpPr/>
              <p:nvPr/>
            </p:nvSpPr>
            <p:spPr>
              <a:xfrm>
                <a:off x="224968" y="4559365"/>
                <a:ext cx="51938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323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233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F2DD260B-FC64-4D31-B7D6-E8D8D38D9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68" y="4559365"/>
                <a:ext cx="5193858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1EA446A-0C70-4390-ACEE-AF3EDE8745BF}"/>
              </a:ext>
            </a:extLst>
          </p:cNvPr>
          <p:cNvSpPr txBox="1"/>
          <p:nvPr/>
        </p:nvSpPr>
        <p:spPr>
          <a:xfrm>
            <a:off x="947551" y="2404317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Gli unici coefficienti </a:t>
            </a:r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non nulli</a:t>
            </a:r>
            <a:r>
              <a:rPr lang="it-IT" dirty="0">
                <a:latin typeface="Fira Sans" panose="020B0503050000020004" pitchFamily="34" charset="0"/>
              </a:rPr>
              <a:t> sono i seguenti: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7037F8A-C597-448D-9FCD-976EE2798CD5}"/>
                  </a:ext>
                </a:extLst>
              </p:cNvPr>
              <p:cNvSpPr txBox="1"/>
              <p:nvPr/>
            </p:nvSpPr>
            <p:spPr>
              <a:xfrm>
                <a:off x="3437175" y="5771979"/>
                <a:ext cx="7050156" cy="673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it-IT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‡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7037F8A-C597-448D-9FCD-976EE279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75" y="5771979"/>
                <a:ext cx="7050156" cy="673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A7C47F6D-080E-4DB1-936B-6523CBFC5F10}"/>
                  </a:ext>
                </a:extLst>
              </p:cNvPr>
              <p:cNvSpPr txBox="1"/>
              <p:nvPr/>
            </p:nvSpPr>
            <p:spPr>
              <a:xfrm>
                <a:off x="6411710" y="3790930"/>
                <a:ext cx="2491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latin typeface="Fira Sans" panose="020B0503050000020004" pitchFamily="34" charset="0"/>
                  </a:rPr>
                  <a:t>Condizione efficace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(conveniente)!</a:t>
                </a:r>
              </a:p>
            </p:txBody>
          </p:sp>
        </mc:Choice>
        <mc:Fallback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A7C47F6D-080E-4DB1-936B-6523CBFC5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710" y="3790930"/>
                <a:ext cx="2491659" cy="646331"/>
              </a:xfrm>
              <a:prstGeom prst="rect">
                <a:avLst/>
              </a:prstGeom>
              <a:blipFill>
                <a:blip r:embed="rId10"/>
                <a:stretch>
                  <a:fillRect l="-1711" t="-5660" r="-366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20F30D1-47AA-434F-98FC-7E8BDCFEA85D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418826" y="4063073"/>
            <a:ext cx="820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5137A2C0-F195-49CD-912C-0926AC50879B}"/>
              </a:ext>
            </a:extLst>
          </p:cNvPr>
          <p:cNvCxnSpPr>
            <a:cxnSpLocks/>
          </p:cNvCxnSpPr>
          <p:nvPr/>
        </p:nvCxnSpPr>
        <p:spPr>
          <a:xfrm>
            <a:off x="7657539" y="4454975"/>
            <a:ext cx="0" cy="1263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id="{CD8B7C73-98B3-48D4-B05E-0476284CCA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41" y="1257933"/>
            <a:ext cx="3807961" cy="18616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3EC99FE6-F109-4D50-8C6E-9B9993CC9D40}"/>
                  </a:ext>
                </a:extLst>
              </p:cNvPr>
              <p:cNvSpPr txBox="1"/>
              <p:nvPr/>
            </p:nvSpPr>
            <p:spPr>
              <a:xfrm>
                <a:off x="11217286" y="1680118"/>
                <a:ext cx="500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3EC99FE6-F109-4D50-8C6E-9B9993CC9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286" y="1680118"/>
                <a:ext cx="500650" cy="276999"/>
              </a:xfrm>
              <a:prstGeom prst="rect">
                <a:avLst/>
              </a:prstGeom>
              <a:blipFill>
                <a:blip r:embed="rId12"/>
                <a:stretch>
                  <a:fillRect l="-8537" r="-3659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5DDD4860-6287-4FDC-AB43-3110441F1D8B}"/>
                  </a:ext>
                </a:extLst>
              </p:cNvPr>
              <p:cNvSpPr txBox="1"/>
              <p:nvPr/>
            </p:nvSpPr>
            <p:spPr>
              <a:xfrm>
                <a:off x="11278719" y="5306684"/>
                <a:ext cx="404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5DDD4860-6287-4FDC-AB43-3110441F1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719" y="5306684"/>
                <a:ext cx="404470" cy="276999"/>
              </a:xfrm>
              <a:prstGeom prst="rect">
                <a:avLst/>
              </a:prstGeom>
              <a:blipFill>
                <a:blip r:embed="rId13"/>
                <a:stretch>
                  <a:fillRect l="-8955" r="-19403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curvo 23">
            <a:extLst>
              <a:ext uri="{FF2B5EF4-FFF2-40B4-BE49-F238E27FC236}">
                <a16:creationId xmlns:a16="http://schemas.microsoft.com/office/drawing/2014/main" id="{5B58C480-C954-44D1-A359-F82E3C74FC6D}"/>
              </a:ext>
            </a:extLst>
          </p:cNvPr>
          <p:cNvCxnSpPr>
            <a:cxnSpLocks/>
          </p:cNvCxnSpPr>
          <p:nvPr/>
        </p:nvCxnSpPr>
        <p:spPr>
          <a:xfrm flipV="1">
            <a:off x="4080684" y="2719378"/>
            <a:ext cx="1927801" cy="4002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4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5C02A9-20EB-445A-9CB2-13695E99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066" y="6047021"/>
            <a:ext cx="2743200" cy="365125"/>
          </a:xfrm>
        </p:spPr>
        <p:txBody>
          <a:bodyPr/>
          <a:lstStyle/>
          <a:p>
            <a:fld id="{AFF8439B-5E12-4869-8AA0-FE7E30D87052}" type="slidenum">
              <a:rPr lang="it-IT" smtClean="0"/>
              <a:t>36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3">
                <a:extLst>
                  <a:ext uri="{FF2B5EF4-FFF2-40B4-BE49-F238E27FC236}">
                    <a16:creationId xmlns:a16="http://schemas.microsoft.com/office/drawing/2014/main" id="{D952E3E8-1E8A-4819-A2ED-69AFCA4D4CD9}"/>
                  </a:ext>
                </a:extLst>
              </p:cNvPr>
              <p:cNvSpPr txBox="1"/>
              <p:nvPr/>
            </p:nvSpPr>
            <p:spPr>
              <a:xfrm>
                <a:off x="790874" y="1605084"/>
                <a:ext cx="10502788" cy="7089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b>
                          <m:r>
                            <a:rPr lang="it-IT" sz="2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30" name="ZoneTexte 3">
                <a:extLst>
                  <a:ext uri="{FF2B5EF4-FFF2-40B4-BE49-F238E27FC236}">
                    <a16:creationId xmlns:a16="http://schemas.microsoft.com/office/drawing/2014/main" id="{D952E3E8-1E8A-4819-A2ED-69AFCA4D4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74" y="1605084"/>
                <a:ext cx="10502788" cy="7089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10">
                <a:extLst>
                  <a:ext uri="{FF2B5EF4-FFF2-40B4-BE49-F238E27FC236}">
                    <a16:creationId xmlns:a16="http://schemas.microsoft.com/office/drawing/2014/main" id="{BF57E233-A819-423D-99DE-EEE8E1FAB996}"/>
                  </a:ext>
                </a:extLst>
              </p:cNvPr>
              <p:cNvSpPr txBox="1"/>
              <p:nvPr/>
            </p:nvSpPr>
            <p:spPr>
              <a:xfrm>
                <a:off x="936458" y="3565513"/>
                <a:ext cx="10630121" cy="7645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31" name="ZoneTexte 10">
                <a:extLst>
                  <a:ext uri="{FF2B5EF4-FFF2-40B4-BE49-F238E27FC236}">
                    <a16:creationId xmlns:a16="http://schemas.microsoft.com/office/drawing/2014/main" id="{BF57E233-A819-423D-99DE-EEE8E1FA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58" y="3565513"/>
                <a:ext cx="10630121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ZoneTexte 13">
                <a:extLst>
                  <a:ext uri="{FF2B5EF4-FFF2-40B4-BE49-F238E27FC236}">
                    <a16:creationId xmlns:a16="http://schemas.microsoft.com/office/drawing/2014/main" id="{9DBC674A-CBFB-49AC-AC92-D380D2A54830}"/>
                  </a:ext>
                </a:extLst>
              </p:cNvPr>
              <p:cNvSpPr txBox="1"/>
              <p:nvPr/>
            </p:nvSpPr>
            <p:spPr>
              <a:xfrm>
                <a:off x="0" y="2668733"/>
                <a:ext cx="12179969" cy="7089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32" name="ZoneTexte 13">
                <a:extLst>
                  <a:ext uri="{FF2B5EF4-FFF2-40B4-BE49-F238E27FC236}">
                    <a16:creationId xmlns:a16="http://schemas.microsoft.com/office/drawing/2014/main" id="{9DBC674A-CBFB-49AC-AC92-D380D2A5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68733"/>
                <a:ext cx="12179969" cy="7089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28CEEEF8-9A26-4048-BF17-FE53D037F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35" y="4732649"/>
            <a:ext cx="7020905" cy="7240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150D48EB-E8D5-488E-AD47-2845F95F4F00}"/>
                  </a:ext>
                </a:extLst>
              </p:cNvPr>
              <p:cNvSpPr txBox="1"/>
              <p:nvPr/>
            </p:nvSpPr>
            <p:spPr>
              <a:xfrm>
                <a:off x="216568" y="4760326"/>
                <a:ext cx="3452884" cy="668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è il vettore di trazione</a:t>
                </a:r>
              </a:p>
              <a:p>
                <a:r>
                  <a:rPr lang="it-IT" dirty="0">
                    <a:latin typeface="Fira Sans" panose="020B0503050000020004" pitchFamily="34" charset="0"/>
                  </a:rPr>
                  <a:t>(adimensionale)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it-IT" dirty="0">
                  <a:latin typeface="Fira Sans" panose="020B0503050000020004" pitchFamily="34" charset="0"/>
                </a:endParaRPr>
              </a:p>
            </p:txBody>
          </p:sp>
        </mc:Choice>
        <mc:Fallback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150D48EB-E8D5-488E-AD47-2845F95F4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" y="4760326"/>
                <a:ext cx="3452884" cy="668645"/>
              </a:xfrm>
              <a:prstGeom prst="rect">
                <a:avLst/>
              </a:prstGeom>
              <a:blipFill>
                <a:blip r:embed="rId8"/>
                <a:stretch>
                  <a:fillRect l="-1590" t="-4545"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tangolo 35">
            <a:extLst>
              <a:ext uri="{FF2B5EF4-FFF2-40B4-BE49-F238E27FC236}">
                <a16:creationId xmlns:a16="http://schemas.microsoft.com/office/drawing/2014/main" id="{6FBF1CDA-B411-4BF7-8F55-CA5E1146D5A8}"/>
              </a:ext>
            </a:extLst>
          </p:cNvPr>
          <p:cNvSpPr/>
          <p:nvPr/>
        </p:nvSpPr>
        <p:spPr>
          <a:xfrm>
            <a:off x="2054600" y="1220067"/>
            <a:ext cx="8112981" cy="3323874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5C02A9-20EB-445A-9CB2-13695E99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066" y="6047021"/>
            <a:ext cx="2743200" cy="365125"/>
          </a:xfrm>
        </p:spPr>
        <p:txBody>
          <a:bodyPr/>
          <a:lstStyle/>
          <a:p>
            <a:fld id="{AFF8439B-5E12-4869-8AA0-FE7E30D87052}" type="slidenum">
              <a:rPr lang="it-IT" smtClean="0"/>
              <a:t>37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3">
                <a:extLst>
                  <a:ext uri="{FF2B5EF4-FFF2-40B4-BE49-F238E27FC236}">
                    <a16:creationId xmlns:a16="http://schemas.microsoft.com/office/drawing/2014/main" id="{CD0E556E-7E68-402D-B9B5-F8215A86D51E}"/>
                  </a:ext>
                </a:extLst>
              </p:cNvPr>
              <p:cNvSpPr txBox="1"/>
              <p:nvPr/>
            </p:nvSpPr>
            <p:spPr>
              <a:xfrm>
                <a:off x="2356206" y="2154902"/>
                <a:ext cx="6859270" cy="1060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20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0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sub>
                            <m:sup>
                              <m: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𝑖𝑡𝑓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ZoneTexte 3">
                <a:extLst>
                  <a:ext uri="{FF2B5EF4-FFF2-40B4-BE49-F238E27FC236}">
                    <a16:creationId xmlns:a16="http://schemas.microsoft.com/office/drawing/2014/main" id="{CD0E556E-7E68-402D-B9B5-F8215A86D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206" y="2154902"/>
                <a:ext cx="6859270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142BE6E-E50F-40C2-ADDD-115CDE122A10}"/>
                  </a:ext>
                </a:extLst>
              </p:cNvPr>
              <p:cNvSpPr txBox="1"/>
              <p:nvPr/>
            </p:nvSpPr>
            <p:spPr>
              <a:xfrm>
                <a:off x="30329" y="3279133"/>
                <a:ext cx="12149640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it-IT" sz="2000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it-IT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it-IT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20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20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20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142BE6E-E50F-40C2-ADDD-115CDE122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" y="3279133"/>
                <a:ext cx="12149640" cy="966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3">
                <a:extLst>
                  <a:ext uri="{FF2B5EF4-FFF2-40B4-BE49-F238E27FC236}">
                    <a16:creationId xmlns:a16="http://schemas.microsoft.com/office/drawing/2014/main" id="{A8B2C5AA-8484-426C-B151-8D528A0025A4}"/>
                  </a:ext>
                </a:extLst>
              </p:cNvPr>
              <p:cNvSpPr txBox="1"/>
              <p:nvPr/>
            </p:nvSpPr>
            <p:spPr>
              <a:xfrm>
                <a:off x="2203713" y="4486356"/>
                <a:ext cx="6859270" cy="1060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20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it-IT" sz="2000" b="0" i="1" kern="1200" smtClean="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b="0" i="1" kern="120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b="0" i="1" kern="120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kern="1200" smtClean="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𝑖𝑡𝑓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2000" i="1" kern="12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ZoneTexte 3">
                <a:extLst>
                  <a:ext uri="{FF2B5EF4-FFF2-40B4-BE49-F238E27FC236}">
                    <a16:creationId xmlns:a16="http://schemas.microsoft.com/office/drawing/2014/main" id="{A8B2C5AA-8484-426C-B151-8D528A002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713" y="4486356"/>
                <a:ext cx="6859270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9F9E0D-0E23-4C43-92BF-04D3F4AE541D}"/>
              </a:ext>
            </a:extLst>
          </p:cNvPr>
          <p:cNvSpPr txBox="1"/>
          <p:nvPr/>
        </p:nvSpPr>
        <p:spPr>
          <a:xfrm>
            <a:off x="30329" y="1436888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In forma </a:t>
            </a:r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dimensionale</a:t>
            </a:r>
            <a:r>
              <a:rPr lang="it-IT" dirty="0">
                <a:latin typeface="Fira Sans" panose="020B0503050000020004" pitchFamily="34" charset="0"/>
              </a:rPr>
              <a:t>, abbiamo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05C8F9-9AA2-42C5-AE42-36BBA7E8E390}"/>
              </a:ext>
            </a:extLst>
          </p:cNvPr>
          <p:cNvSpPr txBox="1"/>
          <p:nvPr/>
        </p:nvSpPr>
        <p:spPr>
          <a:xfrm>
            <a:off x="216568" y="6047021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dove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65EEAF0-3547-415E-8CF4-8F06211E2078}"/>
                  </a:ext>
                </a:extLst>
              </p:cNvPr>
              <p:cNvSpPr txBox="1"/>
              <p:nvPr/>
            </p:nvSpPr>
            <p:spPr>
              <a:xfrm>
                <a:off x="1038340" y="5743715"/>
                <a:ext cx="1637542" cy="384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18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65EEAF0-3547-415E-8CF4-8F06211E2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40" y="5743715"/>
                <a:ext cx="1637542" cy="384336"/>
              </a:xfrm>
              <a:prstGeom prst="rect">
                <a:avLst/>
              </a:prstGeom>
              <a:blipFill>
                <a:blip r:embed="rId7"/>
                <a:stretch>
                  <a:fillRect t="-7937" b="-1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E941699-9871-480B-BE51-BCC52C5DC025}"/>
                  </a:ext>
                </a:extLst>
              </p:cNvPr>
              <p:cNvSpPr txBox="1"/>
              <p:nvPr/>
            </p:nvSpPr>
            <p:spPr>
              <a:xfrm>
                <a:off x="2946582" y="5786013"/>
                <a:ext cx="1508311" cy="384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E941699-9871-480B-BE51-BCC52C5DC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582" y="5786013"/>
                <a:ext cx="1508311" cy="384336"/>
              </a:xfrm>
              <a:prstGeom prst="rect">
                <a:avLst/>
              </a:prstGeom>
              <a:blipFill>
                <a:blip r:embed="rId8"/>
                <a:stretch>
                  <a:fillRect t="-7937" b="-1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0E2C2909-04AA-4D92-8D48-AF5DE1BBCD64}"/>
                  </a:ext>
                </a:extLst>
              </p:cNvPr>
              <p:cNvSpPr txBox="1"/>
              <p:nvPr/>
            </p:nvSpPr>
            <p:spPr>
              <a:xfrm>
                <a:off x="933733" y="6170349"/>
                <a:ext cx="1989045" cy="405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0E2C2909-04AA-4D92-8D48-AF5DE1BBC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33" y="6170349"/>
                <a:ext cx="1989045" cy="405047"/>
              </a:xfrm>
              <a:prstGeom prst="rect">
                <a:avLst/>
              </a:prstGeom>
              <a:blipFill>
                <a:blip r:embed="rId9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1178028-090A-47FE-9CCC-13ACA6A73F29}"/>
                  </a:ext>
                </a:extLst>
              </p:cNvPr>
              <p:cNvSpPr txBox="1"/>
              <p:nvPr/>
            </p:nvSpPr>
            <p:spPr>
              <a:xfrm>
                <a:off x="2922778" y="6170349"/>
                <a:ext cx="2170621" cy="450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1178028-090A-47FE-9CCC-13ACA6A73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778" y="6170349"/>
                <a:ext cx="2170621" cy="450508"/>
              </a:xfrm>
              <a:prstGeom prst="rect">
                <a:avLst/>
              </a:prstGeom>
              <a:blipFill>
                <a:blip r:embed="rId1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904F51C9-78C1-47AA-A430-2A3EE7438556}"/>
                  </a:ext>
                </a:extLst>
              </p:cNvPr>
              <p:cNvSpPr txBox="1"/>
              <p:nvPr/>
            </p:nvSpPr>
            <p:spPr>
              <a:xfrm>
                <a:off x="5259134" y="6170349"/>
                <a:ext cx="2170621" cy="450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904F51C9-78C1-47AA-A430-2A3EE743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134" y="6170349"/>
                <a:ext cx="2170621" cy="450508"/>
              </a:xfrm>
              <a:prstGeom prst="rect">
                <a:avLst/>
              </a:prstGeom>
              <a:blipFill>
                <a:blip r:embed="rId11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2A0E0DCB-13BA-4E85-9EA9-FAF55D6A89F3}"/>
                  </a:ext>
                </a:extLst>
              </p:cNvPr>
              <p:cNvSpPr txBox="1"/>
              <p:nvPr/>
            </p:nvSpPr>
            <p:spPr>
              <a:xfrm>
                <a:off x="7767805" y="5773926"/>
                <a:ext cx="27160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con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lunghezza macroscopica (semi-altezza del canale)</a:t>
                </a:r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2A0E0DCB-13BA-4E85-9EA9-FAF55D6A8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05" y="5773926"/>
                <a:ext cx="2716068" cy="923330"/>
              </a:xfrm>
              <a:prstGeom prst="rect">
                <a:avLst/>
              </a:prstGeom>
              <a:blipFill>
                <a:blip r:embed="rId12"/>
                <a:stretch>
                  <a:fillRect l="-1794" t="-3289"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tangolo 32">
            <a:extLst>
              <a:ext uri="{FF2B5EF4-FFF2-40B4-BE49-F238E27FC236}">
                <a16:creationId xmlns:a16="http://schemas.microsoft.com/office/drawing/2014/main" id="{BF49ED03-F0B2-4AF2-835B-3C3D83F1C448}"/>
              </a:ext>
            </a:extLst>
          </p:cNvPr>
          <p:cNvSpPr/>
          <p:nvPr/>
        </p:nvSpPr>
        <p:spPr>
          <a:xfrm>
            <a:off x="1038340" y="2154902"/>
            <a:ext cx="10111881" cy="3359528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8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Sviluppo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teoria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5C02A9-20EB-445A-9CB2-13695E99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066" y="6047021"/>
            <a:ext cx="2743200" cy="365125"/>
          </a:xfrm>
        </p:spPr>
        <p:txBody>
          <a:bodyPr/>
          <a:lstStyle/>
          <a:p>
            <a:fld id="{AFF8439B-5E12-4869-8AA0-FE7E30D87052}" type="slidenum">
              <a:rPr lang="it-IT" smtClean="0"/>
              <a:t>38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3">
                <a:extLst>
                  <a:ext uri="{FF2B5EF4-FFF2-40B4-BE49-F238E27FC236}">
                    <a16:creationId xmlns:a16="http://schemas.microsoft.com/office/drawing/2014/main" id="{CD0E556E-7E68-402D-B9B5-F8215A86D51E}"/>
                  </a:ext>
                </a:extLst>
              </p:cNvPr>
              <p:cNvSpPr txBox="1"/>
              <p:nvPr/>
            </p:nvSpPr>
            <p:spPr>
              <a:xfrm>
                <a:off x="2356206" y="2154902"/>
                <a:ext cx="6859270" cy="1060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20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0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sub>
                            <m:sup>
                              <m: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𝑖𝑡𝑓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ZoneTexte 3">
                <a:extLst>
                  <a:ext uri="{FF2B5EF4-FFF2-40B4-BE49-F238E27FC236}">
                    <a16:creationId xmlns:a16="http://schemas.microsoft.com/office/drawing/2014/main" id="{CD0E556E-7E68-402D-B9B5-F8215A86D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206" y="2154902"/>
                <a:ext cx="6859270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142BE6E-E50F-40C2-ADDD-115CDE122A10}"/>
                  </a:ext>
                </a:extLst>
              </p:cNvPr>
              <p:cNvSpPr txBox="1"/>
              <p:nvPr/>
            </p:nvSpPr>
            <p:spPr>
              <a:xfrm>
                <a:off x="30329" y="3279133"/>
                <a:ext cx="12149640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it-IT" sz="2000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it-IT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it-IT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it-I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20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it-IT" sz="20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sz="20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142BE6E-E50F-40C2-ADDD-115CDE122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" y="3279133"/>
                <a:ext cx="12149640" cy="966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3">
                <a:extLst>
                  <a:ext uri="{FF2B5EF4-FFF2-40B4-BE49-F238E27FC236}">
                    <a16:creationId xmlns:a16="http://schemas.microsoft.com/office/drawing/2014/main" id="{A8B2C5AA-8484-426C-B151-8D528A0025A4}"/>
                  </a:ext>
                </a:extLst>
              </p:cNvPr>
              <p:cNvSpPr txBox="1"/>
              <p:nvPr/>
            </p:nvSpPr>
            <p:spPr>
              <a:xfrm>
                <a:off x="2203713" y="4486356"/>
                <a:ext cx="6859270" cy="1060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2000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it-IT" sz="2000" b="0" i="1" kern="1200" smtClean="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b="0" i="1" kern="120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b="0" i="1" kern="120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 kern="1200">
                                      <a:solidFill>
                                        <a:srgbClr val="00B0F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kern="1200" smtClean="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it-IT" sz="2000" i="1" kern="12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𝑖𝑡𝑓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f>
                                    <m:fPr>
                                      <m:ctrlP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it-IT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sz="20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2000" i="1" kern="12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ZoneTexte 3">
                <a:extLst>
                  <a:ext uri="{FF2B5EF4-FFF2-40B4-BE49-F238E27FC236}">
                    <a16:creationId xmlns:a16="http://schemas.microsoft.com/office/drawing/2014/main" id="{A8B2C5AA-8484-426C-B151-8D528A002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713" y="4486356"/>
                <a:ext cx="6859270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9F9E0D-0E23-4C43-92BF-04D3F4AE541D}"/>
              </a:ext>
            </a:extLst>
          </p:cNvPr>
          <p:cNvSpPr txBox="1"/>
          <p:nvPr/>
        </p:nvSpPr>
        <p:spPr>
          <a:xfrm>
            <a:off x="30329" y="1436888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In forma </a:t>
            </a:r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dimensionale</a:t>
            </a:r>
            <a:r>
              <a:rPr lang="it-IT" dirty="0">
                <a:latin typeface="Fira Sans" panose="020B0503050000020004" pitchFamily="34" charset="0"/>
              </a:rPr>
              <a:t>, abbiamo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05C8F9-9AA2-42C5-AE42-36BBA7E8E390}"/>
              </a:ext>
            </a:extLst>
          </p:cNvPr>
          <p:cNvSpPr txBox="1"/>
          <p:nvPr/>
        </p:nvSpPr>
        <p:spPr>
          <a:xfrm>
            <a:off x="216568" y="6047021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dove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65EEAF0-3547-415E-8CF4-8F06211E2078}"/>
                  </a:ext>
                </a:extLst>
              </p:cNvPr>
              <p:cNvSpPr txBox="1"/>
              <p:nvPr/>
            </p:nvSpPr>
            <p:spPr>
              <a:xfrm>
                <a:off x="1038340" y="5743715"/>
                <a:ext cx="1637542" cy="384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18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65EEAF0-3547-415E-8CF4-8F06211E2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40" y="5743715"/>
                <a:ext cx="1637542" cy="384336"/>
              </a:xfrm>
              <a:prstGeom prst="rect">
                <a:avLst/>
              </a:prstGeom>
              <a:blipFill>
                <a:blip r:embed="rId7"/>
                <a:stretch>
                  <a:fillRect t="-7937" b="-1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E941699-9871-480B-BE51-BCC52C5DC025}"/>
                  </a:ext>
                </a:extLst>
              </p:cNvPr>
              <p:cNvSpPr txBox="1"/>
              <p:nvPr/>
            </p:nvSpPr>
            <p:spPr>
              <a:xfrm>
                <a:off x="2946582" y="5786013"/>
                <a:ext cx="1508311" cy="384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it-IT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E941699-9871-480B-BE51-BCC52C5DC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582" y="5786013"/>
                <a:ext cx="1508311" cy="384336"/>
              </a:xfrm>
              <a:prstGeom prst="rect">
                <a:avLst/>
              </a:prstGeom>
              <a:blipFill>
                <a:blip r:embed="rId8"/>
                <a:stretch>
                  <a:fillRect t="-7937" b="-1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0E2C2909-04AA-4D92-8D48-AF5DE1BBCD64}"/>
                  </a:ext>
                </a:extLst>
              </p:cNvPr>
              <p:cNvSpPr txBox="1"/>
              <p:nvPr/>
            </p:nvSpPr>
            <p:spPr>
              <a:xfrm>
                <a:off x="933733" y="6170349"/>
                <a:ext cx="1989045" cy="405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0E2C2909-04AA-4D92-8D48-AF5DE1BBC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33" y="6170349"/>
                <a:ext cx="1989045" cy="405047"/>
              </a:xfrm>
              <a:prstGeom prst="rect">
                <a:avLst/>
              </a:prstGeom>
              <a:blipFill>
                <a:blip r:embed="rId9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1178028-090A-47FE-9CCC-13ACA6A73F29}"/>
                  </a:ext>
                </a:extLst>
              </p:cNvPr>
              <p:cNvSpPr txBox="1"/>
              <p:nvPr/>
            </p:nvSpPr>
            <p:spPr>
              <a:xfrm>
                <a:off x="2922778" y="6170349"/>
                <a:ext cx="2170621" cy="450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1178028-090A-47FE-9CCC-13ACA6A73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778" y="6170349"/>
                <a:ext cx="2170621" cy="450508"/>
              </a:xfrm>
              <a:prstGeom prst="rect">
                <a:avLst/>
              </a:prstGeom>
              <a:blipFill>
                <a:blip r:embed="rId1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904F51C9-78C1-47AA-A430-2A3EE7438556}"/>
                  </a:ext>
                </a:extLst>
              </p:cNvPr>
              <p:cNvSpPr txBox="1"/>
              <p:nvPr/>
            </p:nvSpPr>
            <p:spPr>
              <a:xfrm>
                <a:off x="5259134" y="6170349"/>
                <a:ext cx="2170621" cy="450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904F51C9-78C1-47AA-A430-2A3EE743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134" y="6170349"/>
                <a:ext cx="2170621" cy="450508"/>
              </a:xfrm>
              <a:prstGeom prst="rect">
                <a:avLst/>
              </a:prstGeom>
              <a:blipFill>
                <a:blip r:embed="rId11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2A0E0DCB-13BA-4E85-9EA9-FAF55D6A89F3}"/>
                  </a:ext>
                </a:extLst>
              </p:cNvPr>
              <p:cNvSpPr txBox="1"/>
              <p:nvPr/>
            </p:nvSpPr>
            <p:spPr>
              <a:xfrm>
                <a:off x="7767805" y="5773926"/>
                <a:ext cx="27160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con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lunghezza macroscopica (semi-altezza del canale)</a:t>
                </a:r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2A0E0DCB-13BA-4E85-9EA9-FAF55D6A8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05" y="5773926"/>
                <a:ext cx="2716068" cy="923330"/>
              </a:xfrm>
              <a:prstGeom prst="rect">
                <a:avLst/>
              </a:prstGeom>
              <a:blipFill>
                <a:blip r:embed="rId12"/>
                <a:stretch>
                  <a:fillRect l="-1794" t="-3289"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tangolo 32">
            <a:extLst>
              <a:ext uri="{FF2B5EF4-FFF2-40B4-BE49-F238E27FC236}">
                <a16:creationId xmlns:a16="http://schemas.microsoft.com/office/drawing/2014/main" id="{BF49ED03-F0B2-4AF2-835B-3C3D83F1C448}"/>
              </a:ext>
            </a:extLst>
          </p:cNvPr>
          <p:cNvSpPr/>
          <p:nvPr/>
        </p:nvSpPr>
        <p:spPr>
          <a:xfrm>
            <a:off x="1038340" y="2154902"/>
            <a:ext cx="10111881" cy="3359528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756E0F-2B24-44E2-BEF8-12E234B6D43B}"/>
              </a:ext>
            </a:extLst>
          </p:cNvPr>
          <p:cNvSpPr txBox="1"/>
          <p:nvPr/>
        </p:nvSpPr>
        <p:spPr>
          <a:xfrm>
            <a:off x="5622878" y="1436888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NON CI SONO COEFFICIENTI EMPIRICI!</a:t>
            </a:r>
            <a:b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</a:br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EMERGONO DIRETTAMENTE DALLA TEORIA</a:t>
            </a:r>
          </a:p>
        </p:txBody>
      </p:sp>
    </p:spTree>
    <p:extLst>
      <p:ext uri="{BB962C8B-B14F-4D97-AF65-F5344CB8AC3E}">
        <p14:creationId xmlns:p14="http://schemas.microsoft.com/office/powerpoint/2010/main" val="3050816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Caratterizzazione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coefficienti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39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4378DF2-8DE1-493F-8EBF-8E89ABBFA435}"/>
                  </a:ext>
                </a:extLst>
              </p:cNvPr>
              <p:cNvSpPr txBox="1"/>
              <p:nvPr/>
            </p:nvSpPr>
            <p:spPr>
              <a:xfrm>
                <a:off x="379340" y="1258097"/>
                <a:ext cx="10107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Mezzo poroso: inclusioni cilindriche allineate lungo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 193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porosità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=0.5, 0.8</m:t>
                    </m:r>
                  </m:oMath>
                </a14:m>
                <a:endParaRPr lang="it-IT" dirty="0">
                  <a:latin typeface="Fira Sans" panose="020B0503050000020004" pitchFamily="34" charset="0"/>
                </a:endParaRP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4378DF2-8DE1-493F-8EBF-8E89ABBFA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0" y="1258097"/>
                <a:ext cx="10107960" cy="369332"/>
              </a:xfrm>
              <a:prstGeom prst="rect">
                <a:avLst/>
              </a:prstGeom>
              <a:blipFill>
                <a:blip r:embed="rId4"/>
                <a:stretch>
                  <a:fillRect l="-483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3B3E82F-5669-4BC8-93F9-7D9C2BAD413A}"/>
                  </a:ext>
                </a:extLst>
              </p:cNvPr>
              <p:cNvSpPr txBox="1"/>
              <p:nvPr/>
            </p:nvSpPr>
            <p:spPr>
              <a:xfrm>
                <a:off x="34454" y="1716511"/>
                <a:ext cx="5220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3B3E82F-5669-4BC8-93F9-7D9C2BAD4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" y="1716511"/>
                <a:ext cx="522026" cy="369332"/>
              </a:xfrm>
              <a:prstGeom prst="rect">
                <a:avLst/>
              </a:prstGeom>
              <a:blipFill>
                <a:blip r:embed="rId5"/>
                <a:stretch>
                  <a:fillRect r="-3529"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magine 29">
            <a:extLst>
              <a:ext uri="{FF2B5EF4-FFF2-40B4-BE49-F238E27FC236}">
                <a16:creationId xmlns:a16="http://schemas.microsoft.com/office/drawing/2014/main" id="{099317EF-8385-42F7-AD7A-8BD4F490A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4" y="4682162"/>
            <a:ext cx="4237094" cy="2118547"/>
          </a:xfrm>
          <a:prstGeom prst="rect">
            <a:avLst/>
          </a:prstGeom>
        </p:spPr>
      </p:pic>
      <p:pic>
        <p:nvPicPr>
          <p:cNvPr id="31" name="Image 6">
            <a:extLst>
              <a:ext uri="{FF2B5EF4-FFF2-40B4-BE49-F238E27FC236}">
                <a16:creationId xmlns:a16="http://schemas.microsoft.com/office/drawing/2014/main" id="{5156FBDC-8EDA-4BAC-81C8-C6BB5B9E3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 flipV="1">
            <a:off x="8408211" y="2955596"/>
            <a:ext cx="2398776" cy="312253"/>
          </a:xfrm>
          <a:prstGeom prst="rect">
            <a:avLst/>
          </a:prstGeom>
        </p:spPr>
      </p:pic>
      <p:pic>
        <p:nvPicPr>
          <p:cNvPr id="32" name="Image 7">
            <a:extLst>
              <a:ext uri="{FF2B5EF4-FFF2-40B4-BE49-F238E27FC236}">
                <a16:creationId xmlns:a16="http://schemas.microsoft.com/office/drawing/2014/main" id="{A2D59A21-0A8D-44C5-BCED-6421AD95B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3451" y="1924486"/>
            <a:ext cx="293318" cy="2349479"/>
          </a:xfrm>
          <a:prstGeom prst="rect">
            <a:avLst/>
          </a:prstGeom>
        </p:spPr>
      </p:pic>
      <p:cxnSp>
        <p:nvCxnSpPr>
          <p:cNvPr id="34" name="Connettore curvo 33">
            <a:extLst>
              <a:ext uri="{FF2B5EF4-FFF2-40B4-BE49-F238E27FC236}">
                <a16:creationId xmlns:a16="http://schemas.microsoft.com/office/drawing/2014/main" id="{17294676-96FE-4572-9328-889E8EAEE578}"/>
              </a:ext>
            </a:extLst>
          </p:cNvPr>
          <p:cNvCxnSpPr>
            <a:cxnSpLocks/>
          </p:cNvCxnSpPr>
          <p:nvPr/>
        </p:nvCxnSpPr>
        <p:spPr>
          <a:xfrm rot="5400000">
            <a:off x="8476079" y="3649477"/>
            <a:ext cx="1356713" cy="5940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69AB9610-5009-4061-9A8F-CB5532FB663D}"/>
              </a:ext>
            </a:extLst>
          </p:cNvPr>
          <p:cNvCxnSpPr>
            <a:cxnSpLocks/>
          </p:cNvCxnSpPr>
          <p:nvPr/>
        </p:nvCxnSpPr>
        <p:spPr>
          <a:xfrm>
            <a:off x="8348778" y="4624150"/>
            <a:ext cx="0" cy="14248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D163362F-CFF3-4E33-9032-3838CD457E9A}"/>
              </a:ext>
            </a:extLst>
          </p:cNvPr>
          <p:cNvCxnSpPr>
            <a:cxnSpLocks/>
          </p:cNvCxnSpPr>
          <p:nvPr/>
        </p:nvCxnSpPr>
        <p:spPr>
          <a:xfrm>
            <a:off x="8335130" y="4637798"/>
            <a:ext cx="22926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7A47214-3EBB-4613-BC14-E457EDD83DCC}"/>
                  </a:ext>
                </a:extLst>
              </p:cNvPr>
              <p:cNvSpPr txBox="1"/>
              <p:nvPr/>
            </p:nvSpPr>
            <p:spPr>
              <a:xfrm>
                <a:off x="8077966" y="5789788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7A47214-3EBB-4613-BC14-E457EDD83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966" y="5789788"/>
                <a:ext cx="189474" cy="276999"/>
              </a:xfrm>
              <a:prstGeom prst="rect">
                <a:avLst/>
              </a:prstGeom>
              <a:blipFill>
                <a:blip r:embed="rId9"/>
                <a:stretch>
                  <a:fillRect l="-29032" r="-25806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FC238302-8C62-4EED-A979-52B6006C68E6}"/>
                  </a:ext>
                </a:extLst>
              </p:cNvPr>
              <p:cNvSpPr txBox="1"/>
              <p:nvPr/>
            </p:nvSpPr>
            <p:spPr>
              <a:xfrm>
                <a:off x="10470844" y="4366769"/>
                <a:ext cx="4122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FC238302-8C62-4EED-A979-52B6006C6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844" y="4366769"/>
                <a:ext cx="412292" cy="276999"/>
              </a:xfrm>
              <a:prstGeom prst="rect">
                <a:avLst/>
              </a:prstGeom>
              <a:blipFill>
                <a:blip r:embed="rId10"/>
                <a:stretch>
                  <a:fillRect l="-13433" r="-2985" b="-10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75495AA2-3EDF-4F5F-9419-85CFF7D6F16D}"/>
              </a:ext>
            </a:extLst>
          </p:cNvPr>
          <p:cNvCxnSpPr>
            <a:cxnSpLocks/>
          </p:cNvCxnSpPr>
          <p:nvPr/>
        </p:nvCxnSpPr>
        <p:spPr>
          <a:xfrm>
            <a:off x="611354" y="1762677"/>
            <a:ext cx="0" cy="15583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B41BA75A-3C71-41FE-AA03-3D977AB4F0C8}"/>
                  </a:ext>
                </a:extLst>
              </p:cNvPr>
              <p:cNvSpPr txBox="1"/>
              <p:nvPr/>
            </p:nvSpPr>
            <p:spPr>
              <a:xfrm>
                <a:off x="372813" y="3061418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B41BA75A-3C71-41FE-AA03-3D977AB4F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3" y="3061418"/>
                <a:ext cx="189474" cy="276999"/>
              </a:xfrm>
              <a:prstGeom prst="rect">
                <a:avLst/>
              </a:prstGeom>
              <a:blipFill>
                <a:blip r:embed="rId11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F221B65F-0366-4CF8-BCD9-A9E456A6133C}"/>
              </a:ext>
            </a:extLst>
          </p:cNvPr>
          <p:cNvCxnSpPr>
            <a:cxnSpLocks/>
          </p:cNvCxnSpPr>
          <p:nvPr/>
        </p:nvCxnSpPr>
        <p:spPr>
          <a:xfrm>
            <a:off x="597706" y="1776325"/>
            <a:ext cx="23664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1980237B-975E-45B8-9D3E-8A1AF9FF32C3}"/>
                  </a:ext>
                </a:extLst>
              </p:cNvPr>
              <p:cNvSpPr txBox="1"/>
              <p:nvPr/>
            </p:nvSpPr>
            <p:spPr>
              <a:xfrm>
                <a:off x="2988678" y="1624178"/>
                <a:ext cx="4122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1980237B-975E-45B8-9D3E-8A1AF9FF3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678" y="1624178"/>
                <a:ext cx="412292" cy="276999"/>
              </a:xfrm>
              <a:prstGeom prst="rect">
                <a:avLst/>
              </a:prstGeom>
              <a:blipFill>
                <a:blip r:embed="rId12"/>
                <a:stretch>
                  <a:fillRect l="-11765" r="-2941" b="-10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A4F5188E-AF71-4876-86CE-2F7C7144DA39}"/>
                  </a:ext>
                </a:extLst>
              </p:cNvPr>
              <p:cNvSpPr txBox="1"/>
              <p:nvPr/>
            </p:nvSpPr>
            <p:spPr>
              <a:xfrm>
                <a:off x="9523606" y="1588399"/>
                <a:ext cx="732371" cy="412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222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‡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A4F5188E-AF71-4876-86CE-2F7C7144D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606" y="1588399"/>
                <a:ext cx="732371" cy="412677"/>
              </a:xfrm>
              <a:prstGeom prst="rect">
                <a:avLst/>
              </a:prstGeom>
              <a:blipFill>
                <a:blip r:embed="rId1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C0937317-84E8-4C77-879B-99EEFE050697}"/>
                  </a:ext>
                </a:extLst>
              </p:cNvPr>
              <p:cNvSpPr txBox="1"/>
              <p:nvPr/>
            </p:nvSpPr>
            <p:spPr>
              <a:xfrm>
                <a:off x="10326769" y="2898072"/>
                <a:ext cx="732370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it-IT" sz="18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C0937317-84E8-4C77-879B-99EEFE050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769" y="2898072"/>
                <a:ext cx="732370" cy="391261"/>
              </a:xfrm>
              <a:prstGeom prst="rect">
                <a:avLst/>
              </a:prstGeom>
              <a:blipFill>
                <a:blip r:embed="rId14"/>
                <a:stretch>
                  <a:fillRect l="-6667" t="-6154" r="-2500" b="-184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148BC2D6-FBF5-4FFD-8B41-B9E0FCC497C6}"/>
                  </a:ext>
                </a:extLst>
              </p:cNvPr>
              <p:cNvSpPr txBox="1"/>
              <p:nvPr/>
            </p:nvSpPr>
            <p:spPr>
              <a:xfrm>
                <a:off x="6628" y="2187734"/>
                <a:ext cx="732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it-IT" sz="18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148BC2D6-FBF5-4FFD-8B41-B9E0FCC49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" y="2187734"/>
                <a:ext cx="732370" cy="369332"/>
              </a:xfrm>
              <a:prstGeom prst="rect">
                <a:avLst/>
              </a:prstGeom>
              <a:blipFill>
                <a:blip r:embed="rId15"/>
                <a:stretch>
                  <a:fillRect l="-6667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magine 66">
            <a:extLst>
              <a:ext uri="{FF2B5EF4-FFF2-40B4-BE49-F238E27FC236}">
                <a16:creationId xmlns:a16="http://schemas.microsoft.com/office/drawing/2014/main" id="{436AADE5-F019-4860-BB01-F1F4563B89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31" y="1912334"/>
            <a:ext cx="3738529" cy="4952007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D7128C0D-B56D-4369-9499-9C2BA789DE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9" y="1887776"/>
            <a:ext cx="3752282" cy="49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1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 err="1">
                <a:latin typeface="Roboto Slab" pitchFamily="2" charset="0"/>
                <a:ea typeface="Roboto Slab" pitchFamily="2" charset="0"/>
              </a:rPr>
              <a:t>Biomimetica</a:t>
            </a:r>
            <a:endParaRPr lang="en-US" i="1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</a:t>
            </a:fld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FABFB11-649D-4469-91A1-28BDFA43FFF2}"/>
              </a:ext>
            </a:extLst>
          </p:cNvPr>
          <p:cNvSpPr txBox="1"/>
          <p:nvPr/>
        </p:nvSpPr>
        <p:spPr>
          <a:xfrm>
            <a:off x="715878" y="1374251"/>
            <a:ext cx="11029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Fira Sans" panose="020B0503050000020004" pitchFamily="34" charset="0"/>
              </a:rPr>
              <a:t>Biomimetica</a:t>
            </a:r>
            <a:r>
              <a:rPr lang="it-IT" sz="2400" dirty="0">
                <a:latin typeface="Fira Sans" panose="020B0503050000020004" pitchFamily="34" charset="0"/>
              </a:rPr>
              <a:t>: l’uomo può cercare di </a:t>
            </a:r>
            <a:r>
              <a:rPr lang="it-IT" sz="2400" dirty="0">
                <a:solidFill>
                  <a:srgbClr val="FF0000"/>
                </a:solidFill>
                <a:latin typeface="Fira Sans" panose="020B0503050000020004" pitchFamily="34" charset="0"/>
              </a:rPr>
              <a:t>imitare</a:t>
            </a:r>
            <a:r>
              <a:rPr lang="it-IT" sz="2400" dirty="0">
                <a:latin typeface="Fira Sans" panose="020B0503050000020004" pitchFamily="34" charset="0"/>
              </a:rPr>
              <a:t> queste superfici per scopi utili</a:t>
            </a:r>
          </a:p>
        </p:txBody>
      </p:sp>
      <p:pic>
        <p:nvPicPr>
          <p:cNvPr id="8" name="Immagine 7" descr="Immagine che contiene esterni, bianco&#10;&#10;Descrizione generata automaticamente">
            <a:extLst>
              <a:ext uri="{FF2B5EF4-FFF2-40B4-BE49-F238E27FC236}">
                <a16:creationId xmlns:a16="http://schemas.microsoft.com/office/drawing/2014/main" id="{D4E00948-2179-428F-B679-6F5ACEB08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1" y="1948953"/>
            <a:ext cx="3572374" cy="2295845"/>
          </a:xfrm>
          <a:prstGeom prst="rect">
            <a:avLst/>
          </a:prstGeom>
        </p:spPr>
      </p:pic>
      <p:pic>
        <p:nvPicPr>
          <p:cNvPr id="17" name="Picture 2" descr="Different layers of facemask material">
            <a:extLst>
              <a:ext uri="{FF2B5EF4-FFF2-40B4-BE49-F238E27FC236}">
                <a16:creationId xmlns:a16="http://schemas.microsoft.com/office/drawing/2014/main" id="{F6CA05CA-66A9-42C7-AB5C-5EC8CC2C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74" y="1818014"/>
            <a:ext cx="7276895" cy="41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AF5B21C-812F-46E8-A263-80D50BF2995E}"/>
                  </a:ext>
                </a:extLst>
              </p:cNvPr>
              <p:cNvSpPr txBox="1"/>
              <p:nvPr/>
            </p:nvSpPr>
            <p:spPr>
              <a:xfrm>
                <a:off x="180306" y="4357835"/>
                <a:ext cx="472276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i="1" dirty="0">
                    <a:latin typeface="Fira Sans" panose="020B0503050000020004" pitchFamily="34" charset="0"/>
                  </a:rPr>
                  <a:t>Velcro</a:t>
                </a:r>
                <a:r>
                  <a:rPr lang="it-IT" dirty="0">
                    <a:latin typeface="Fira Sans" panose="020B05030500000200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): due strisce con piccoli</a:t>
                </a:r>
                <a:br>
                  <a:rPr lang="it-IT" dirty="0">
                    <a:latin typeface="Fira Sans" panose="020B0503050000020004" pitchFamily="34" charset="0"/>
                  </a:rPr>
                </a:br>
                <a:r>
                  <a:rPr lang="it-IT" dirty="0">
                    <a:latin typeface="Fira Sans" panose="020B0503050000020004" pitchFamily="34" charset="0"/>
                  </a:rPr>
                  <a:t>ganci che si accoppiano. </a:t>
                </a:r>
                <a:br>
                  <a:rPr lang="it-IT" dirty="0">
                    <a:latin typeface="Fira Sans" panose="020B0503050000020004" pitchFamily="34" charset="0"/>
                  </a:rPr>
                </a:br>
                <a:r>
                  <a:rPr lang="it-IT" dirty="0" err="1">
                    <a:latin typeface="Fira Sans" panose="020B0503050000020004" pitchFamily="34" charset="0"/>
                  </a:rPr>
                  <a:t>Inv</a:t>
                </a:r>
                <a:r>
                  <a:rPr lang="it-IT" dirty="0">
                    <a:latin typeface="Fira Sans" panose="020B0503050000020004" pitchFamily="34" charset="0"/>
                  </a:rPr>
                  <a:t>. George de </a:t>
                </a:r>
                <a:r>
                  <a:rPr lang="it-IT" dirty="0" err="1">
                    <a:latin typeface="Fira Sans" panose="020B0503050000020004" pitchFamily="34" charset="0"/>
                  </a:rPr>
                  <a:t>Mestral</a:t>
                </a:r>
                <a:r>
                  <a:rPr lang="it-IT" dirty="0">
                    <a:latin typeface="Fira Sans" panose="020B0503050000020004" pitchFamily="34" charset="0"/>
                  </a:rPr>
                  <a:t>, da semi di bardana</a:t>
                </a:r>
                <a:br>
                  <a:rPr lang="it-IT" dirty="0">
                    <a:latin typeface="Fira Sans" panose="020B0503050000020004" pitchFamily="34" charset="0"/>
                  </a:rPr>
                </a:br>
                <a:r>
                  <a:rPr lang="it-IT" dirty="0">
                    <a:latin typeface="Fira Sans" panose="020B0503050000020004" pitchFamily="34" charset="0"/>
                  </a:rPr>
                  <a:t>attaccati al cappotto dopo una passeggiata</a:t>
                </a:r>
                <a:br>
                  <a:rPr lang="it-IT" dirty="0">
                    <a:latin typeface="Fira Sans" panose="020B0503050000020004" pitchFamily="34" charset="0"/>
                  </a:rPr>
                </a:br>
                <a:r>
                  <a:rPr lang="it-IT" dirty="0">
                    <a:latin typeface="Fira Sans" panose="020B0503050000020004" pitchFamily="34" charset="0"/>
                  </a:rPr>
                  <a:t>nel bosco. 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AF5B21C-812F-46E8-A263-80D50BF29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6" y="4357835"/>
                <a:ext cx="4722768" cy="1477328"/>
              </a:xfrm>
              <a:prstGeom prst="rect">
                <a:avLst/>
              </a:prstGeom>
              <a:blipFill>
                <a:blip r:embed="rId6"/>
                <a:stretch>
                  <a:fillRect l="-1163" t="-2479" r="-517" b="-5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90EC3AC-9BB7-41B2-8A63-09C5309C150C}"/>
                  </a:ext>
                </a:extLst>
              </p:cNvPr>
              <p:cNvSpPr txBox="1"/>
              <p:nvPr/>
            </p:nvSpPr>
            <p:spPr>
              <a:xfrm>
                <a:off x="5115339" y="5804474"/>
                <a:ext cx="5897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i="1" dirty="0">
                    <a:latin typeface="Fira Sans" panose="020B0503050000020004" pitchFamily="34" charset="0"/>
                  </a:rPr>
                  <a:t>Mascherina chirurgica</a:t>
                </a:r>
                <a:r>
                  <a:rPr lang="it-IT" dirty="0">
                    <a:latin typeface="Fira Sans" panose="020B0503050000020004" pitchFamily="34" charset="0"/>
                  </a:rPr>
                  <a:t>: strato centrale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mezzo poroso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90EC3AC-9BB7-41B2-8A63-09C5309C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339" y="5804474"/>
                <a:ext cx="5897768" cy="369332"/>
              </a:xfrm>
              <a:prstGeom prst="rect">
                <a:avLst/>
              </a:prstGeom>
              <a:blipFill>
                <a:blip r:embed="rId7"/>
                <a:stretch>
                  <a:fillRect l="-826" t="-8197" r="-20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3">
            <a:extLst>
              <a:ext uri="{FF2B5EF4-FFF2-40B4-BE49-F238E27FC236}">
                <a16:creationId xmlns:a16="http://schemas.microsoft.com/office/drawing/2014/main" id="{226F626D-092A-4810-B16A-4FC3A85FECEE}"/>
              </a:ext>
            </a:extLst>
          </p:cNvPr>
          <p:cNvSpPr txBox="1"/>
          <p:nvPr/>
        </p:nvSpPr>
        <p:spPr>
          <a:xfrm>
            <a:off x="5370848" y="616909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“Middle layer of surgical mask is key to stopping virus particles” </a:t>
            </a:r>
          </a:p>
          <a:p>
            <a:r>
              <a:rPr lang="en-US" dirty="0"/>
              <a:t>(D. </a:t>
            </a:r>
            <a:r>
              <a:rPr lang="en-US" dirty="0" err="1"/>
              <a:t>Verma</a:t>
            </a:r>
            <a:r>
              <a:rPr lang="en-US" dirty="0"/>
              <a:t>, </a:t>
            </a:r>
            <a:r>
              <a:rPr lang="en-US" i="1" dirty="0"/>
              <a:t>nanoscience.com, </a:t>
            </a:r>
            <a:r>
              <a:rPr lang="en-US" dirty="0"/>
              <a:t>2021)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478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Caratterizzazione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dei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coefficienti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40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BAC18D6-8F95-429A-BD27-EB5DA5718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06" y="1204344"/>
            <a:ext cx="6059496" cy="296242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B9F4E82-733D-42F5-825A-643D7A285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93" y="4166764"/>
            <a:ext cx="5509130" cy="269335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BF0E5B0-BD20-454A-9D7D-33476ACF9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90" y="1204344"/>
            <a:ext cx="6059496" cy="2962420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B5BE6C2-991B-4AD3-A0B6-C5573DB57B0B}"/>
              </a:ext>
            </a:extLst>
          </p:cNvPr>
          <p:cNvCxnSpPr>
            <a:cxnSpLocks/>
          </p:cNvCxnSpPr>
          <p:nvPr/>
        </p:nvCxnSpPr>
        <p:spPr>
          <a:xfrm>
            <a:off x="9088819" y="2469798"/>
            <a:ext cx="546500" cy="79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5F2F359-094A-42D5-87DC-3FBE96C3899E}"/>
                  </a:ext>
                </a:extLst>
              </p:cNvPr>
              <p:cNvSpPr txBox="1"/>
              <p:nvPr/>
            </p:nvSpPr>
            <p:spPr>
              <a:xfrm>
                <a:off x="9635319" y="3161787"/>
                <a:ext cx="298094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3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3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it-IT" sz="1300" dirty="0"/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5F2F359-094A-42D5-87DC-3FBE96C38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319" y="3161787"/>
                <a:ext cx="298094" cy="200055"/>
              </a:xfrm>
              <a:prstGeom prst="rect">
                <a:avLst/>
              </a:prstGeom>
              <a:blipFill>
                <a:blip r:embed="rId7"/>
                <a:stretch>
                  <a:fillRect l="-14583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08BEBF6-FA9B-4882-84E3-95801875E4C3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4612943" y="2154902"/>
            <a:ext cx="588038" cy="1323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3671824B-F9C7-4669-9325-4DA1CBCFAF8E}"/>
                  </a:ext>
                </a:extLst>
              </p:cNvPr>
              <p:cNvSpPr txBox="1"/>
              <p:nvPr/>
            </p:nvSpPr>
            <p:spPr>
              <a:xfrm>
                <a:off x="5051934" y="3477962"/>
                <a:ext cx="298094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3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3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it-IT" sz="1300" dirty="0"/>
              </a:p>
            </p:txBody>
          </p:sp>
        </mc:Choice>
        <mc:Fallback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3671824B-F9C7-4669-9325-4DA1CBCFA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934" y="3477962"/>
                <a:ext cx="298094" cy="200055"/>
              </a:xfrm>
              <a:prstGeom prst="rect">
                <a:avLst/>
              </a:prstGeom>
              <a:blipFill>
                <a:blip r:embed="rId8"/>
                <a:stretch>
                  <a:fillRect l="-14286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49CF45E3-128F-4A0E-911D-0626F782BC87}"/>
              </a:ext>
            </a:extLst>
          </p:cNvPr>
          <p:cNvCxnSpPr>
            <a:cxnSpLocks/>
          </p:cNvCxnSpPr>
          <p:nvPr/>
        </p:nvCxnSpPr>
        <p:spPr>
          <a:xfrm>
            <a:off x="7274257" y="5022376"/>
            <a:ext cx="493547" cy="117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F7677C39-EB45-4F90-AE32-CC84BEDDAE2E}"/>
                  </a:ext>
                </a:extLst>
              </p:cNvPr>
              <p:cNvSpPr txBox="1"/>
              <p:nvPr/>
            </p:nvSpPr>
            <p:spPr>
              <a:xfrm>
                <a:off x="7590429" y="6166577"/>
                <a:ext cx="298094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3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3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it-IT" sz="1300" dirty="0"/>
              </a:p>
            </p:txBody>
          </p:sp>
        </mc:Choice>
        <mc:Fallback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F7677C39-EB45-4F90-AE32-CC84BEDD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429" y="6166577"/>
                <a:ext cx="298094" cy="200055"/>
              </a:xfrm>
              <a:prstGeom prst="rect">
                <a:avLst/>
              </a:prstGeom>
              <a:blipFill>
                <a:blip r:embed="rId9"/>
                <a:stretch>
                  <a:fillRect l="-1224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B4B9E8E-5FED-4B95-9856-23CAEFC57816}"/>
                  </a:ext>
                </a:extLst>
              </p:cNvPr>
              <p:cNvSpPr txBox="1"/>
              <p:nvPr/>
            </p:nvSpPr>
            <p:spPr>
              <a:xfrm>
                <a:off x="216568" y="4432645"/>
                <a:ext cx="21384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Variazione con </a:t>
                </a:r>
                <a:br>
                  <a:rPr lang="it-IT" dirty="0">
                    <a:latin typeface="Fira Sans" panose="020B0503050000020004" pitchFamily="34" charset="0"/>
                  </a:rPr>
                </a:b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∈[0.215, 0.99]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∈[0, 390]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B4B9E8E-5FED-4B95-9856-23CAEFC57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" y="4432645"/>
                <a:ext cx="2138402" cy="923330"/>
              </a:xfrm>
              <a:prstGeom prst="rect">
                <a:avLst/>
              </a:prstGeom>
              <a:blipFill>
                <a:blip r:embed="rId10"/>
                <a:stretch>
                  <a:fillRect l="-2571" t="-3289" b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687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Caratterizzazione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dei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coefficienti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A2232F-9B8D-48C2-9271-B84F2F8878FC}"/>
              </a:ext>
            </a:extLst>
          </p:cNvPr>
          <p:cNvSpPr txBox="1"/>
          <p:nvPr/>
        </p:nvSpPr>
        <p:spPr>
          <a:xfrm>
            <a:off x="185099" y="1398979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Il limite di Stokes: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F852B29-F0CD-4BFB-B7D0-035CACA11A83}"/>
                  </a:ext>
                </a:extLst>
              </p:cNvPr>
              <p:cNvSpPr txBox="1"/>
              <p:nvPr/>
            </p:nvSpPr>
            <p:spPr>
              <a:xfrm>
                <a:off x="2402006" y="1445145"/>
                <a:ext cx="862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F852B29-F0CD-4BFB-B7D0-035CACA11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006" y="1445145"/>
                <a:ext cx="862737" cy="276999"/>
              </a:xfrm>
              <a:prstGeom prst="rect">
                <a:avLst/>
              </a:prstGeom>
              <a:blipFill>
                <a:blip r:embed="rId4"/>
                <a:stretch>
                  <a:fillRect l="-5634" r="-6338" b="-10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88DB4F-A393-46ED-A217-35F11F221290}"/>
              </a:ext>
            </a:extLst>
          </p:cNvPr>
          <p:cNvSpPr txBox="1"/>
          <p:nvPr/>
        </p:nvSpPr>
        <p:spPr>
          <a:xfrm>
            <a:off x="3585732" y="1344555"/>
            <a:ext cx="5341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ira Sans" panose="020B0503050000020004" pitchFamily="34" charset="0"/>
              </a:rPr>
              <a:t>Semplificazione problemi microscopici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ira Sans" panose="020B0503050000020004" pitchFamily="34" charset="0"/>
              </a:rPr>
              <a:t>Stessa condizione efficace formalmente valida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ira Sans" panose="020B0503050000020004" pitchFamily="34" charset="0"/>
              </a:rPr>
              <a:t>Valore numerico dei coefficienti diverso</a:t>
            </a:r>
            <a:endParaRPr lang="it-IT" dirty="0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DD9923-F74B-4657-8C96-5ECA76B3F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4" y="2275745"/>
            <a:ext cx="5087060" cy="1314633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4278DC-EA77-49AB-8B61-26DB1A88F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99" y="2208523"/>
            <a:ext cx="5811061" cy="15146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3">
                <a:extLst>
                  <a:ext uri="{FF2B5EF4-FFF2-40B4-BE49-F238E27FC236}">
                    <a16:creationId xmlns:a16="http://schemas.microsoft.com/office/drawing/2014/main" id="{AC43119A-909D-4D87-95F0-989BF9FBF452}"/>
                  </a:ext>
                </a:extLst>
              </p:cNvPr>
              <p:cNvSpPr txBox="1"/>
              <p:nvPr/>
            </p:nvSpPr>
            <p:spPr>
              <a:xfrm>
                <a:off x="802905" y="3919143"/>
                <a:ext cx="10502788" cy="7089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b>
                          <m:r>
                            <a:rPr lang="it-IT" sz="2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6" name="ZoneTexte 3">
                <a:extLst>
                  <a:ext uri="{FF2B5EF4-FFF2-40B4-BE49-F238E27FC236}">
                    <a16:creationId xmlns:a16="http://schemas.microsoft.com/office/drawing/2014/main" id="{AC43119A-909D-4D87-95F0-989BF9FBF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05" y="3919143"/>
                <a:ext cx="10502788" cy="7089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0">
                <a:extLst>
                  <a:ext uri="{FF2B5EF4-FFF2-40B4-BE49-F238E27FC236}">
                    <a16:creationId xmlns:a16="http://schemas.microsoft.com/office/drawing/2014/main" id="{00B9F9B1-17DF-4F84-B790-6C70D556935A}"/>
                  </a:ext>
                </a:extLst>
              </p:cNvPr>
              <p:cNvSpPr txBox="1"/>
              <p:nvPr/>
            </p:nvSpPr>
            <p:spPr>
              <a:xfrm>
                <a:off x="948489" y="5879572"/>
                <a:ext cx="10630121" cy="7645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7" name="ZoneTexte 10">
                <a:extLst>
                  <a:ext uri="{FF2B5EF4-FFF2-40B4-BE49-F238E27FC236}">
                    <a16:creationId xmlns:a16="http://schemas.microsoft.com/office/drawing/2014/main" id="{00B9F9B1-17DF-4F84-B790-6C70D556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89" y="5879572"/>
                <a:ext cx="10630121" cy="764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3">
                <a:extLst>
                  <a:ext uri="{FF2B5EF4-FFF2-40B4-BE49-F238E27FC236}">
                    <a16:creationId xmlns:a16="http://schemas.microsoft.com/office/drawing/2014/main" id="{4F6B1794-1697-479E-98CB-0B4C90B73706}"/>
                  </a:ext>
                </a:extLst>
              </p:cNvPr>
              <p:cNvSpPr txBox="1"/>
              <p:nvPr/>
            </p:nvSpPr>
            <p:spPr>
              <a:xfrm>
                <a:off x="12031" y="4982792"/>
                <a:ext cx="12179969" cy="7089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𝑖𝑡𝑓</m:t>
                          </m:r>
                        </m:sup>
                      </m:sSub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8" name="ZoneTexte 13">
                <a:extLst>
                  <a:ext uri="{FF2B5EF4-FFF2-40B4-BE49-F238E27FC236}">
                    <a16:creationId xmlns:a16="http://schemas.microsoft.com/office/drawing/2014/main" id="{4F6B1794-1697-479E-98CB-0B4C90B73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" y="4982792"/>
                <a:ext cx="12179969" cy="70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74604802-284F-47CC-9359-E6416476B2CC}"/>
              </a:ext>
            </a:extLst>
          </p:cNvPr>
          <p:cNvSpPr/>
          <p:nvPr/>
        </p:nvSpPr>
        <p:spPr>
          <a:xfrm>
            <a:off x="2066631" y="3919143"/>
            <a:ext cx="8112981" cy="2938856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E1379D9-B48D-486E-B489-A17846A1C763}"/>
              </a:ext>
            </a:extLst>
          </p:cNvPr>
          <p:cNvSpPr txBox="1"/>
          <p:nvPr/>
        </p:nvSpPr>
        <p:spPr>
          <a:xfrm>
            <a:off x="820166" y="2265420"/>
            <a:ext cx="35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Fira Sans" panose="020B0503050000020004" pitchFamily="34" charset="0"/>
              </a:rPr>
              <a:t>Problema di Stokes (senza forzante</a:t>
            </a:r>
            <a:r>
              <a:rPr lang="it-IT" dirty="0">
                <a:latin typeface="Fira Sans" panose="020B0503050000020004" pitchFamily="34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951387A-C79F-491D-A5FA-0EDA80CF3105}"/>
                  </a:ext>
                </a:extLst>
              </p:cNvPr>
              <p:cNvSpPr txBox="1"/>
              <p:nvPr/>
            </p:nvSpPr>
            <p:spPr>
              <a:xfrm>
                <a:off x="6531814" y="2218651"/>
                <a:ext cx="55276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latin typeface="Fira Sans" panose="020B0503050000020004" pitchFamily="34" charset="0"/>
                  </a:rPr>
                  <a:t>Problema di Stokes (senza forzante) con sorgenti da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it-IT" sz="1600" dirty="0">
                  <a:latin typeface="Fira Sans" panose="020B0503050000020004" pitchFamily="34" charset="0"/>
                </a:endParaRPr>
              </a:p>
            </p:txBody>
          </p:sp>
        </mc:Choice>
        <mc:Fallback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951387A-C79F-491D-A5FA-0EDA80CF3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814" y="2218651"/>
                <a:ext cx="5527603" cy="338554"/>
              </a:xfrm>
              <a:prstGeom prst="rect">
                <a:avLst/>
              </a:prstGeom>
              <a:blipFill>
                <a:blip r:embed="rId10"/>
                <a:stretch>
                  <a:fillRect l="-551"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e 21">
            <a:extLst>
              <a:ext uri="{FF2B5EF4-FFF2-40B4-BE49-F238E27FC236}">
                <a16:creationId xmlns:a16="http://schemas.microsoft.com/office/drawing/2014/main" id="{194B4B7E-5E82-46CD-AA41-F2B8A6D675DE}"/>
              </a:ext>
            </a:extLst>
          </p:cNvPr>
          <p:cNvSpPr/>
          <p:nvPr/>
        </p:nvSpPr>
        <p:spPr>
          <a:xfrm>
            <a:off x="8662300" y="1282790"/>
            <a:ext cx="340057" cy="29594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4C3D45B4-1B04-48AB-B2B4-6197E1CEA152}"/>
              </a:ext>
            </a:extLst>
          </p:cNvPr>
          <p:cNvSpPr/>
          <p:nvPr/>
        </p:nvSpPr>
        <p:spPr>
          <a:xfrm>
            <a:off x="185099" y="1839547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58E9B90-BCD3-4943-AA94-AAC4A21DE9C4}"/>
              </a:ext>
            </a:extLst>
          </p:cNvPr>
          <p:cNvSpPr/>
          <p:nvPr/>
        </p:nvSpPr>
        <p:spPr>
          <a:xfrm>
            <a:off x="1416325" y="5120334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B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0C2CD400-6090-4467-8E02-F273AE5208A8}"/>
              </a:ext>
            </a:extLst>
          </p:cNvPr>
          <p:cNvSpPr/>
          <p:nvPr/>
        </p:nvSpPr>
        <p:spPr>
          <a:xfrm>
            <a:off x="9047169" y="1587436"/>
            <a:ext cx="339744" cy="308637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B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824F1850-FC10-4845-9142-08246C7F955F}"/>
              </a:ext>
            </a:extLst>
          </p:cNvPr>
          <p:cNvSpPr/>
          <p:nvPr/>
        </p:nvSpPr>
        <p:spPr>
          <a:xfrm>
            <a:off x="9412585" y="1848971"/>
            <a:ext cx="339743" cy="319243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05634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Caratterizzazione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dei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coefficienti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42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9F1D7E2-53D9-49BA-B5FA-DF0AF75E667C}"/>
                  </a:ext>
                </a:extLst>
              </p:cNvPr>
              <p:cNvSpPr txBox="1"/>
              <p:nvPr/>
            </p:nvSpPr>
            <p:spPr>
              <a:xfrm>
                <a:off x="6096000" y="4285397"/>
                <a:ext cx="59606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Fit dei coefficienti (Stokes) vs.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con la seguente legge</a:t>
                </a:r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9F1D7E2-53D9-49BA-B5FA-DF0AF75E6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85397"/>
                <a:ext cx="5960606" cy="369332"/>
              </a:xfrm>
              <a:prstGeom prst="rect">
                <a:avLst/>
              </a:prstGeom>
              <a:blipFill>
                <a:blip r:embed="rId4"/>
                <a:stretch>
                  <a:fillRect l="-818" t="-9836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250E77-1C38-4422-9970-B014D9DB4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86" y="4730779"/>
            <a:ext cx="4496427" cy="5144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59934198-198C-4DB6-AF81-4338F09814A5}"/>
                  </a:ext>
                </a:extLst>
              </p:cNvPr>
              <p:cNvSpPr txBox="1"/>
              <p:nvPr/>
            </p:nvSpPr>
            <p:spPr>
              <a:xfrm>
                <a:off x="6481592" y="6079351"/>
                <a:ext cx="38967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𝑜𝑓𝑓𝑠𝑒𝑡</m:t>
                    </m:r>
                  </m:oMath>
                </a14:m>
                <a:r>
                  <a:rPr lang="it-IT" dirty="0"/>
                  <a:t>  </a:t>
                </a:r>
                <a:r>
                  <a:rPr lang="it-IT" dirty="0">
                    <a:latin typeface="Fira Sans" panose="020B0503050000020004" pitchFamily="34" charset="0"/>
                  </a:rPr>
                  <a:t>parametri di </a:t>
                </a:r>
                <a:r>
                  <a:rPr lang="it-IT" dirty="0" err="1">
                    <a:latin typeface="Fira Sans" panose="020B0503050000020004" pitchFamily="34" charset="0"/>
                  </a:rPr>
                  <a:t>fit</a:t>
                </a:r>
                <a:r>
                  <a:rPr lang="it-IT" dirty="0">
                    <a:latin typeface="Fira Sans" panose="020B0503050000020004" pitchFamily="34" charset="0"/>
                  </a:rPr>
                  <a:t> (liberi)</a:t>
                </a:r>
              </a:p>
            </p:txBody>
          </p:sp>
        </mc:Choice>
        <mc:Fallback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59934198-198C-4DB6-AF81-4338F0981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592" y="6079351"/>
                <a:ext cx="3896708" cy="276999"/>
              </a:xfrm>
              <a:prstGeom prst="rect">
                <a:avLst/>
              </a:prstGeom>
              <a:blipFill>
                <a:blip r:embed="rId6"/>
                <a:stretch>
                  <a:fillRect l="-2034" t="-28261" r="-3130" b="-5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60C37C64-8733-47A9-85FA-6C889C6F1609}"/>
                  </a:ext>
                </a:extLst>
              </p:cNvPr>
              <p:cNvSpPr txBox="1"/>
              <p:nvPr/>
            </p:nvSpPr>
            <p:spPr>
              <a:xfrm>
                <a:off x="6481592" y="5552047"/>
                <a:ext cx="230531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coefficienti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𝑖𝑡𝑓</m:t>
                        </m:r>
                      </m:sup>
                    </m:sSup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60C37C64-8733-47A9-85FA-6C889C6F1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592" y="5552047"/>
                <a:ext cx="2305311" cy="378245"/>
              </a:xfrm>
              <a:prstGeom prst="rect">
                <a:avLst/>
              </a:prstGeom>
              <a:blipFill>
                <a:blip r:embed="rId7"/>
                <a:stretch>
                  <a:fillRect l="-2116" t="-6452" r="-1587" b="-258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507758E-DB5E-4B01-B4DB-F0622231D266}"/>
              </a:ext>
            </a:extLst>
          </p:cNvPr>
          <p:cNvCxnSpPr>
            <a:cxnSpLocks/>
          </p:cNvCxnSpPr>
          <p:nvPr/>
        </p:nvCxnSpPr>
        <p:spPr>
          <a:xfrm>
            <a:off x="9356874" y="5156691"/>
            <a:ext cx="369984" cy="494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DFF1D5D6-1094-490A-9A7C-589B33BDDC0E}"/>
                  </a:ext>
                </a:extLst>
              </p:cNvPr>
              <p:cNvSpPr txBox="1"/>
              <p:nvPr/>
            </p:nvSpPr>
            <p:spPr>
              <a:xfrm>
                <a:off x="9726858" y="5525353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DFF1D5D6-1094-490A-9A7C-589B33BDD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858" y="5525353"/>
                <a:ext cx="189474" cy="276999"/>
              </a:xfrm>
              <a:prstGeom prst="rect">
                <a:avLst/>
              </a:prstGeom>
              <a:blipFill>
                <a:blip r:embed="rId8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C909477-A898-4238-920A-2FF9F1303ECC}"/>
              </a:ext>
            </a:extLst>
          </p:cNvPr>
          <p:cNvCxnSpPr>
            <a:cxnSpLocks/>
          </p:cNvCxnSpPr>
          <p:nvPr/>
        </p:nvCxnSpPr>
        <p:spPr>
          <a:xfrm>
            <a:off x="7301552" y="5156691"/>
            <a:ext cx="0" cy="395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magine 25">
            <a:extLst>
              <a:ext uri="{FF2B5EF4-FFF2-40B4-BE49-F238E27FC236}">
                <a16:creationId xmlns:a16="http://schemas.microsoft.com/office/drawing/2014/main" id="{EDFB6834-26FB-473B-B55A-56C7FA7F8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9" y="1245288"/>
            <a:ext cx="6139857" cy="3001708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1B00C046-28AE-4EFD-A67E-6CF76C4D03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8" y="3966610"/>
            <a:ext cx="6006151" cy="293634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9A68A4E-ECE8-4118-AA03-0BDD3063C8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4" y="1171523"/>
            <a:ext cx="5717223" cy="2795087"/>
          </a:xfrm>
          <a:prstGeom prst="rect">
            <a:avLst/>
          </a:prstGeom>
        </p:spPr>
      </p:pic>
      <p:sp>
        <p:nvSpPr>
          <p:cNvPr id="37" name="Ovale 36">
            <a:extLst>
              <a:ext uri="{FF2B5EF4-FFF2-40B4-BE49-F238E27FC236}">
                <a16:creationId xmlns:a16="http://schemas.microsoft.com/office/drawing/2014/main" id="{A6888B4A-B7B8-4C8C-A51B-D154381B7822}"/>
              </a:ext>
            </a:extLst>
          </p:cNvPr>
          <p:cNvSpPr/>
          <p:nvPr/>
        </p:nvSpPr>
        <p:spPr>
          <a:xfrm>
            <a:off x="24996" y="940764"/>
            <a:ext cx="339743" cy="319243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30306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Caratterizzazione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dei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coefficienti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43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C195343-D641-4E6C-A803-9C72C4163C3F}"/>
                  </a:ext>
                </a:extLst>
              </p:cNvPr>
              <p:cNvSpPr txBox="1"/>
              <p:nvPr/>
            </p:nvSpPr>
            <p:spPr>
              <a:xfrm>
                <a:off x="216568" y="1382240"/>
                <a:ext cx="91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Allineiamo le inclusioni cilindriche lungo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la direzione del moto (cilindri </a:t>
                </a:r>
                <a:r>
                  <a:rPr lang="it-IT" dirty="0" err="1">
                    <a:latin typeface="Fira Sans" panose="020B0503050000020004" pitchFamily="34" charset="0"/>
                  </a:rPr>
                  <a:t>streamwise</a:t>
                </a:r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C195343-D641-4E6C-A803-9C72C4163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" y="1382240"/>
                <a:ext cx="9125190" cy="369332"/>
              </a:xfrm>
              <a:prstGeom prst="rect">
                <a:avLst/>
              </a:prstGeom>
              <a:blipFill>
                <a:blip r:embed="rId4"/>
                <a:stretch>
                  <a:fillRect l="-602" t="-10000" r="-60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86050DA-9E3C-44C7-B5FB-02711E340335}"/>
                  </a:ext>
                </a:extLst>
              </p:cNvPr>
              <p:cNvSpPr txBox="1"/>
              <p:nvPr/>
            </p:nvSpPr>
            <p:spPr>
              <a:xfrm>
                <a:off x="477672" y="2006221"/>
                <a:ext cx="10389511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per omogeneità,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quindi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: la forzante a la </a:t>
                </a:r>
                <a:r>
                  <a:rPr lang="it-IT" dirty="0" err="1">
                    <a:latin typeface="Fira Sans" panose="020B0503050000020004" pitchFamily="34" charset="0"/>
                  </a:rPr>
                  <a:t>Oseen</a:t>
                </a:r>
                <a:r>
                  <a:rPr lang="it-IT" dirty="0">
                    <a:latin typeface="Fira Sans" panose="020B0503050000020004" pitchFamily="34" charset="0"/>
                  </a:rPr>
                  <a:t> non si fa sentire per ogni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it-IT" dirty="0">
                  <a:latin typeface="Fira Sans" panose="020B0503050000020004" pitchFamily="34" charset="0"/>
                </a:endParaRP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86050DA-9E3C-44C7-B5FB-02711E340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2006221"/>
                <a:ext cx="10389511" cy="499560"/>
              </a:xfrm>
              <a:prstGeom prst="rect">
                <a:avLst/>
              </a:prstGeom>
              <a:blipFill>
                <a:blip r:embed="rId5"/>
                <a:stretch>
                  <a:fillRect l="-469" b="-7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38F4ADA-403D-4F6F-8D4A-71DF4B8454F0}"/>
                  </a:ext>
                </a:extLst>
              </p:cNvPr>
              <p:cNvSpPr txBox="1"/>
              <p:nvPr/>
            </p:nvSpPr>
            <p:spPr>
              <a:xfrm>
                <a:off x="2840117" y="2575764"/>
                <a:ext cx="7142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il limite di Stokes è ritrovato sempre (non c’è dipendenza da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38F4ADA-403D-4F6F-8D4A-71DF4B845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17" y="2575764"/>
                <a:ext cx="7142083" cy="369332"/>
              </a:xfrm>
              <a:prstGeom prst="rect">
                <a:avLst/>
              </a:prstGeom>
              <a:blipFill>
                <a:blip r:embed="rId6"/>
                <a:stretch>
                  <a:fillRect l="-768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F687E592-A67F-45FA-B4F5-4D1D24AC7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13" y="3015079"/>
            <a:ext cx="2561027" cy="3756173"/>
          </a:xfrm>
          <a:prstGeom prst="rect">
            <a:avLst/>
          </a:prstGeom>
        </p:spPr>
      </p:pic>
      <p:cxnSp>
        <p:nvCxnSpPr>
          <p:cNvPr id="25" name="Connettore curvo 24">
            <a:extLst>
              <a:ext uri="{FF2B5EF4-FFF2-40B4-BE49-F238E27FC236}">
                <a16:creationId xmlns:a16="http://schemas.microsoft.com/office/drawing/2014/main" id="{DF99FF0C-9009-4DA3-B548-03F3139EB8B4}"/>
              </a:ext>
            </a:extLst>
          </p:cNvPr>
          <p:cNvCxnSpPr>
            <a:cxnSpLocks/>
            <a:stCxn id="6" idx="3"/>
            <a:endCxn id="11" idx="3"/>
          </p:cNvCxnSpPr>
          <p:nvPr/>
        </p:nvCxnSpPr>
        <p:spPr>
          <a:xfrm>
            <a:off x="9982200" y="2760430"/>
            <a:ext cx="934940" cy="2132736"/>
          </a:xfrm>
          <a:prstGeom prst="curvedConnector3">
            <a:avLst>
              <a:gd name="adj1" fmla="val 1244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72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Caratterizzazione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dei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coefficienti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44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C195343-D641-4E6C-A803-9C72C4163C3F}"/>
                  </a:ext>
                </a:extLst>
              </p:cNvPr>
              <p:cNvSpPr txBox="1"/>
              <p:nvPr/>
            </p:nvSpPr>
            <p:spPr>
              <a:xfrm>
                <a:off x="216568" y="1382240"/>
                <a:ext cx="91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Allineiamo le inclusioni cilindriche lungo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la direzione del moto (cilindri </a:t>
                </a:r>
                <a:r>
                  <a:rPr lang="it-IT" dirty="0" err="1">
                    <a:latin typeface="Fira Sans" panose="020B0503050000020004" pitchFamily="34" charset="0"/>
                  </a:rPr>
                  <a:t>streamwise</a:t>
                </a:r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C195343-D641-4E6C-A803-9C72C4163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" y="1382240"/>
                <a:ext cx="9125190" cy="369332"/>
              </a:xfrm>
              <a:prstGeom prst="rect">
                <a:avLst/>
              </a:prstGeom>
              <a:blipFill>
                <a:blip r:embed="rId4"/>
                <a:stretch>
                  <a:fillRect l="-602" t="-10000" r="-60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86050DA-9E3C-44C7-B5FB-02711E340335}"/>
                  </a:ext>
                </a:extLst>
              </p:cNvPr>
              <p:cNvSpPr txBox="1"/>
              <p:nvPr/>
            </p:nvSpPr>
            <p:spPr>
              <a:xfrm>
                <a:off x="477672" y="2006221"/>
                <a:ext cx="10389511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per omogeneità,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quindi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: la forzante a la </a:t>
                </a:r>
                <a:r>
                  <a:rPr lang="it-IT" dirty="0" err="1">
                    <a:latin typeface="Fira Sans" panose="020B0503050000020004" pitchFamily="34" charset="0"/>
                  </a:rPr>
                  <a:t>Oseen</a:t>
                </a:r>
                <a:r>
                  <a:rPr lang="it-IT" dirty="0">
                    <a:latin typeface="Fira Sans" panose="020B0503050000020004" pitchFamily="34" charset="0"/>
                  </a:rPr>
                  <a:t> non si fa sentire per ogni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it-IT" dirty="0">
                  <a:latin typeface="Fira Sans" panose="020B0503050000020004" pitchFamily="34" charset="0"/>
                </a:endParaRP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86050DA-9E3C-44C7-B5FB-02711E340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2006221"/>
                <a:ext cx="10389511" cy="499560"/>
              </a:xfrm>
              <a:prstGeom prst="rect">
                <a:avLst/>
              </a:prstGeom>
              <a:blipFill>
                <a:blip r:embed="rId5"/>
                <a:stretch>
                  <a:fillRect l="-469" b="-7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38F4ADA-403D-4F6F-8D4A-71DF4B8454F0}"/>
                  </a:ext>
                </a:extLst>
              </p:cNvPr>
              <p:cNvSpPr txBox="1"/>
              <p:nvPr/>
            </p:nvSpPr>
            <p:spPr>
              <a:xfrm>
                <a:off x="2840117" y="2575764"/>
                <a:ext cx="7142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il limite di Stokes è ritrovato sempre (non c’è dipendenza da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38F4ADA-403D-4F6F-8D4A-71DF4B845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17" y="2575764"/>
                <a:ext cx="7142083" cy="369332"/>
              </a:xfrm>
              <a:prstGeom prst="rect">
                <a:avLst/>
              </a:prstGeom>
              <a:blipFill>
                <a:blip r:embed="rId6"/>
                <a:stretch>
                  <a:fillRect l="-768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F687E592-A67F-45FA-B4F5-4D1D24AC7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13" y="3015079"/>
            <a:ext cx="2561027" cy="3756173"/>
          </a:xfrm>
          <a:prstGeom prst="rect">
            <a:avLst/>
          </a:prstGeom>
        </p:spPr>
      </p:pic>
      <p:cxnSp>
        <p:nvCxnSpPr>
          <p:cNvPr id="25" name="Connettore curvo 24">
            <a:extLst>
              <a:ext uri="{FF2B5EF4-FFF2-40B4-BE49-F238E27FC236}">
                <a16:creationId xmlns:a16="http://schemas.microsoft.com/office/drawing/2014/main" id="{DF99FF0C-9009-4DA3-B548-03F3139EB8B4}"/>
              </a:ext>
            </a:extLst>
          </p:cNvPr>
          <p:cNvCxnSpPr>
            <a:cxnSpLocks/>
            <a:stCxn id="6" idx="3"/>
            <a:endCxn id="11" idx="3"/>
          </p:cNvCxnSpPr>
          <p:nvPr/>
        </p:nvCxnSpPr>
        <p:spPr>
          <a:xfrm>
            <a:off x="9982200" y="2760430"/>
            <a:ext cx="934940" cy="2132736"/>
          </a:xfrm>
          <a:prstGeom prst="curvedConnector3">
            <a:avLst>
              <a:gd name="adj1" fmla="val 1244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9843A18-6401-435E-9875-E902186FE1C1}"/>
              </a:ext>
            </a:extLst>
          </p:cNvPr>
          <p:cNvCxnSpPr>
            <a:cxnSpLocks/>
          </p:cNvCxnSpPr>
          <p:nvPr/>
        </p:nvCxnSpPr>
        <p:spPr>
          <a:xfrm>
            <a:off x="6591868" y="2945096"/>
            <a:ext cx="0" cy="657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C79FC3F-7A57-4A3F-8513-66407D8C8847}"/>
              </a:ext>
            </a:extLst>
          </p:cNvPr>
          <p:cNvSpPr txBox="1"/>
          <p:nvPr/>
        </p:nvSpPr>
        <p:spPr>
          <a:xfrm>
            <a:off x="4989606" y="3603009"/>
            <a:ext cx="365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Fira Sans" panose="020B0503050000020004" pitchFamily="34" charset="0"/>
              </a:rPr>
              <a:t>Utilizzeremo questo risultato nel corrispondente problema macroscopico</a:t>
            </a:r>
          </a:p>
        </p:txBody>
      </p:sp>
    </p:spTree>
    <p:extLst>
      <p:ext uri="{BB962C8B-B14F-4D97-AF65-F5344CB8AC3E}">
        <p14:creationId xmlns:p14="http://schemas.microsoft.com/office/powerpoint/2010/main" val="222003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Caratterizzazione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dei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coefficienti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45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C195343-D641-4E6C-A803-9C72C4163C3F}"/>
                  </a:ext>
                </a:extLst>
              </p:cNvPr>
              <p:cNvSpPr txBox="1"/>
              <p:nvPr/>
            </p:nvSpPr>
            <p:spPr>
              <a:xfrm>
                <a:off x="216568" y="1382240"/>
                <a:ext cx="91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Allineiamo le inclusioni cilindriche lungo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la direzione del moto (cilindri </a:t>
                </a:r>
                <a:r>
                  <a:rPr lang="it-IT" dirty="0" err="1">
                    <a:latin typeface="Fira Sans" panose="020B0503050000020004" pitchFamily="34" charset="0"/>
                  </a:rPr>
                  <a:t>streamwise</a:t>
                </a:r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C195343-D641-4E6C-A803-9C72C4163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" y="1382240"/>
                <a:ext cx="9125190" cy="369332"/>
              </a:xfrm>
              <a:prstGeom prst="rect">
                <a:avLst/>
              </a:prstGeom>
              <a:blipFill>
                <a:blip r:embed="rId4"/>
                <a:stretch>
                  <a:fillRect l="-602" t="-10000" r="-60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86050DA-9E3C-44C7-B5FB-02711E340335}"/>
                  </a:ext>
                </a:extLst>
              </p:cNvPr>
              <p:cNvSpPr txBox="1"/>
              <p:nvPr/>
            </p:nvSpPr>
            <p:spPr>
              <a:xfrm>
                <a:off x="477672" y="2006221"/>
                <a:ext cx="10389511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per omogeneità,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quindi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: la forzante a la </a:t>
                </a:r>
                <a:r>
                  <a:rPr lang="it-IT" dirty="0" err="1">
                    <a:latin typeface="Fira Sans" panose="020B0503050000020004" pitchFamily="34" charset="0"/>
                  </a:rPr>
                  <a:t>Oseen</a:t>
                </a:r>
                <a:r>
                  <a:rPr lang="it-IT" dirty="0">
                    <a:latin typeface="Fira Sans" panose="020B0503050000020004" pitchFamily="34" charset="0"/>
                  </a:rPr>
                  <a:t> non si fa sentire per ogni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it-IT" dirty="0">
                  <a:latin typeface="Fira Sans" panose="020B0503050000020004" pitchFamily="34" charset="0"/>
                </a:endParaRP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86050DA-9E3C-44C7-B5FB-02711E340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2006221"/>
                <a:ext cx="10389511" cy="499560"/>
              </a:xfrm>
              <a:prstGeom prst="rect">
                <a:avLst/>
              </a:prstGeom>
              <a:blipFill>
                <a:blip r:embed="rId5"/>
                <a:stretch>
                  <a:fillRect l="-469" b="-7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38F4ADA-403D-4F6F-8D4A-71DF4B8454F0}"/>
                  </a:ext>
                </a:extLst>
              </p:cNvPr>
              <p:cNvSpPr txBox="1"/>
              <p:nvPr/>
            </p:nvSpPr>
            <p:spPr>
              <a:xfrm>
                <a:off x="2840117" y="2575764"/>
                <a:ext cx="7142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il limite di Stokes è ritrovato sempre (non c’è dipendenza da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38F4ADA-403D-4F6F-8D4A-71DF4B845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17" y="2575764"/>
                <a:ext cx="7142083" cy="369332"/>
              </a:xfrm>
              <a:prstGeom prst="rect">
                <a:avLst/>
              </a:prstGeom>
              <a:blipFill>
                <a:blip r:embed="rId6"/>
                <a:stretch>
                  <a:fillRect l="-768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F687E592-A67F-45FA-B4F5-4D1D24AC7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13" y="3015079"/>
            <a:ext cx="2561027" cy="375617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84FAE8F-670C-46BB-B97F-66F9BE392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" y="2955451"/>
            <a:ext cx="4981827" cy="3766024"/>
          </a:xfrm>
          <a:prstGeom prst="rect">
            <a:avLst/>
          </a:prstGeom>
        </p:spPr>
      </p:pic>
      <p:pic>
        <p:nvPicPr>
          <p:cNvPr id="18" name="Image 6">
            <a:extLst>
              <a:ext uri="{FF2B5EF4-FFF2-40B4-BE49-F238E27FC236}">
                <a16:creationId xmlns:a16="http://schemas.microsoft.com/office/drawing/2014/main" id="{8DBDCBF3-FBF4-4040-A00F-C0B766ECBD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216568" y="4784783"/>
            <a:ext cx="3840803" cy="499964"/>
          </a:xfrm>
          <a:prstGeom prst="rect">
            <a:avLst/>
          </a:prstGeom>
        </p:spPr>
      </p:pic>
      <p:pic>
        <p:nvPicPr>
          <p:cNvPr id="19" name="Image 7">
            <a:extLst>
              <a:ext uri="{FF2B5EF4-FFF2-40B4-BE49-F238E27FC236}">
                <a16:creationId xmlns:a16="http://schemas.microsoft.com/office/drawing/2014/main" id="{57B13CCE-AD6B-4063-8E2E-83065DCD90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484312" y="4678140"/>
            <a:ext cx="469647" cy="376187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7DC3609-7F75-4914-A2D0-7F55EFE11BE2}"/>
              </a:ext>
            </a:extLst>
          </p:cNvPr>
          <p:cNvSpPr txBox="1"/>
          <p:nvPr/>
        </p:nvSpPr>
        <p:spPr>
          <a:xfrm>
            <a:off x="148328" y="5298172"/>
            <a:ext cx="4954533" cy="143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9DB4975-EB73-4F1D-8FF1-A183C29857C0}"/>
                  </a:ext>
                </a:extLst>
              </p:cNvPr>
              <p:cNvSpPr txBox="1"/>
              <p:nvPr/>
            </p:nvSpPr>
            <p:spPr>
              <a:xfrm>
                <a:off x="4989606" y="3947500"/>
                <a:ext cx="732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9DB4975-EB73-4F1D-8FF1-A183C2985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06" y="3947500"/>
                <a:ext cx="732370" cy="369332"/>
              </a:xfrm>
              <a:prstGeom prst="rect">
                <a:avLst/>
              </a:prstGeom>
              <a:blipFill>
                <a:blip r:embed="rId11"/>
                <a:stretch>
                  <a:fillRect l="-7500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4D2F110-DC4F-4DDD-8929-F79855B246D0}"/>
                  </a:ext>
                </a:extLst>
              </p:cNvPr>
              <p:cNvSpPr txBox="1"/>
              <p:nvPr/>
            </p:nvSpPr>
            <p:spPr>
              <a:xfrm>
                <a:off x="233780" y="4447202"/>
                <a:ext cx="732370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4D2F110-DC4F-4DDD-8929-F79855B24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0" y="4447202"/>
                <a:ext cx="732370" cy="391261"/>
              </a:xfrm>
              <a:prstGeom prst="rect">
                <a:avLst/>
              </a:prstGeom>
              <a:blipFill>
                <a:blip r:embed="rId12"/>
                <a:stretch>
                  <a:fillRect l="-6667" t="-7813" r="-2500" b="-203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curvo 24">
            <a:extLst>
              <a:ext uri="{FF2B5EF4-FFF2-40B4-BE49-F238E27FC236}">
                <a16:creationId xmlns:a16="http://schemas.microsoft.com/office/drawing/2014/main" id="{DF99FF0C-9009-4DA3-B548-03F3139EB8B4}"/>
              </a:ext>
            </a:extLst>
          </p:cNvPr>
          <p:cNvCxnSpPr>
            <a:cxnSpLocks/>
            <a:stCxn id="6" idx="3"/>
            <a:endCxn id="11" idx="3"/>
          </p:cNvCxnSpPr>
          <p:nvPr/>
        </p:nvCxnSpPr>
        <p:spPr>
          <a:xfrm>
            <a:off x="9982200" y="2760430"/>
            <a:ext cx="934940" cy="2132736"/>
          </a:xfrm>
          <a:prstGeom prst="curvedConnector3">
            <a:avLst>
              <a:gd name="adj1" fmla="val 1244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2A4117F-A1B3-459D-B025-A16D31907C8C}"/>
              </a:ext>
            </a:extLst>
          </p:cNvPr>
          <p:cNvSpPr txBox="1"/>
          <p:nvPr/>
        </p:nvSpPr>
        <p:spPr>
          <a:xfrm>
            <a:off x="51759" y="2645747"/>
            <a:ext cx="2110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(risultati analoghi a prima)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07970A3-6643-4D97-8924-38A9A5347BB6}"/>
              </a:ext>
            </a:extLst>
          </p:cNvPr>
          <p:cNvSpPr txBox="1"/>
          <p:nvPr/>
        </p:nvSpPr>
        <p:spPr>
          <a:xfrm>
            <a:off x="4021956" y="4775146"/>
            <a:ext cx="1080905" cy="848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6151D4D-023A-409C-818D-59AFCCD20479}"/>
              </a:ext>
            </a:extLst>
          </p:cNvPr>
          <p:cNvCxnSpPr>
            <a:cxnSpLocks/>
          </p:cNvCxnSpPr>
          <p:nvPr/>
        </p:nvCxnSpPr>
        <p:spPr>
          <a:xfrm>
            <a:off x="6591868" y="2945096"/>
            <a:ext cx="0" cy="657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BCBF3E7-9528-4C79-9364-385F88743665}"/>
              </a:ext>
            </a:extLst>
          </p:cNvPr>
          <p:cNvSpPr txBox="1"/>
          <p:nvPr/>
        </p:nvSpPr>
        <p:spPr>
          <a:xfrm>
            <a:off x="4989606" y="3603009"/>
            <a:ext cx="365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Fira Sans" panose="020B0503050000020004" pitchFamily="34" charset="0"/>
              </a:rPr>
              <a:t>Utilizzeremo questo risultato nel corrispondente problema macroscopico</a:t>
            </a:r>
          </a:p>
        </p:txBody>
      </p:sp>
    </p:spTree>
    <p:extLst>
      <p:ext uri="{BB962C8B-B14F-4D97-AF65-F5344CB8AC3E}">
        <p14:creationId xmlns:p14="http://schemas.microsoft.com/office/powerpoint/2010/main" val="3145273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Caratterizzazione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dei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coefficienti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46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C195343-D641-4E6C-A803-9C72C4163C3F}"/>
                  </a:ext>
                </a:extLst>
              </p:cNvPr>
              <p:cNvSpPr txBox="1"/>
              <p:nvPr/>
            </p:nvSpPr>
            <p:spPr>
              <a:xfrm>
                <a:off x="216568" y="1382240"/>
                <a:ext cx="91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Allineiamo le inclusioni cilindriche lungo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la direzione del moto (cilindri </a:t>
                </a:r>
                <a:r>
                  <a:rPr lang="it-IT" dirty="0" err="1">
                    <a:latin typeface="Fira Sans" panose="020B0503050000020004" pitchFamily="34" charset="0"/>
                  </a:rPr>
                  <a:t>streamwise</a:t>
                </a:r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C195343-D641-4E6C-A803-9C72C4163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" y="1382240"/>
                <a:ext cx="9125190" cy="369332"/>
              </a:xfrm>
              <a:prstGeom prst="rect">
                <a:avLst/>
              </a:prstGeom>
              <a:blipFill>
                <a:blip r:embed="rId4"/>
                <a:stretch>
                  <a:fillRect l="-602" t="-10000" r="-60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86050DA-9E3C-44C7-B5FB-02711E340335}"/>
                  </a:ext>
                </a:extLst>
              </p:cNvPr>
              <p:cNvSpPr txBox="1"/>
              <p:nvPr/>
            </p:nvSpPr>
            <p:spPr>
              <a:xfrm>
                <a:off x="477672" y="2006221"/>
                <a:ext cx="10389511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per omogeneità,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quindi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: la forzante a la </a:t>
                </a:r>
                <a:r>
                  <a:rPr lang="it-IT" dirty="0" err="1">
                    <a:latin typeface="Fira Sans" panose="020B0503050000020004" pitchFamily="34" charset="0"/>
                  </a:rPr>
                  <a:t>Oseen</a:t>
                </a:r>
                <a:r>
                  <a:rPr lang="it-IT" dirty="0">
                    <a:latin typeface="Fira Sans" panose="020B0503050000020004" pitchFamily="34" charset="0"/>
                  </a:rPr>
                  <a:t> non si fa sentire per ogni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it-IT" dirty="0">
                  <a:latin typeface="Fira Sans" panose="020B0503050000020004" pitchFamily="34" charset="0"/>
                </a:endParaRP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86050DA-9E3C-44C7-B5FB-02711E340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2006221"/>
                <a:ext cx="10389511" cy="499560"/>
              </a:xfrm>
              <a:prstGeom prst="rect">
                <a:avLst/>
              </a:prstGeom>
              <a:blipFill>
                <a:blip r:embed="rId5"/>
                <a:stretch>
                  <a:fillRect l="-469" b="-7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38F4ADA-403D-4F6F-8D4A-71DF4B8454F0}"/>
                  </a:ext>
                </a:extLst>
              </p:cNvPr>
              <p:cNvSpPr txBox="1"/>
              <p:nvPr/>
            </p:nvSpPr>
            <p:spPr>
              <a:xfrm>
                <a:off x="2840117" y="2575764"/>
                <a:ext cx="7142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il limite di Stokes è ritrovato sempre (non c’è dipendenza da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38F4ADA-403D-4F6F-8D4A-71DF4B845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17" y="2575764"/>
                <a:ext cx="7142083" cy="369332"/>
              </a:xfrm>
              <a:prstGeom prst="rect">
                <a:avLst/>
              </a:prstGeom>
              <a:blipFill>
                <a:blip r:embed="rId6"/>
                <a:stretch>
                  <a:fillRect l="-768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160C30-EBF5-4F29-8D02-19303898A003}"/>
              </a:ext>
            </a:extLst>
          </p:cNvPr>
          <p:cNvSpPr txBox="1"/>
          <p:nvPr/>
        </p:nvSpPr>
        <p:spPr>
          <a:xfrm>
            <a:off x="0" y="3105834"/>
            <a:ext cx="1217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Inoltre, i coefficienti per il problema «</a:t>
            </a:r>
            <a:r>
              <a:rPr lang="it-IT" dirty="0" err="1">
                <a:latin typeface="Fira Sans" panose="020B0503050000020004" pitchFamily="34" charset="0"/>
              </a:rPr>
              <a:t>streamwise</a:t>
            </a:r>
            <a:r>
              <a:rPr lang="it-IT" dirty="0">
                <a:latin typeface="Fira Sans" panose="020B0503050000020004" pitchFamily="34" charset="0"/>
              </a:rPr>
              <a:t>» sono direttamente disponibili da quello «</a:t>
            </a:r>
            <a:r>
              <a:rPr lang="it-IT" dirty="0" err="1">
                <a:latin typeface="Fira Sans" panose="020B0503050000020004" pitchFamily="34" charset="0"/>
              </a:rPr>
              <a:t>spanwise</a:t>
            </a:r>
            <a:r>
              <a:rPr lang="it-IT" dirty="0">
                <a:latin typeface="Fira Sans" panose="020B0503050000020004" pitchFamily="34" charset="0"/>
              </a:rPr>
              <a:t>» pur di effettuare il seguente scambio:</a:t>
            </a:r>
          </a:p>
        </p:txBody>
      </p:sp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4851232-1B24-4157-8DF4-2A07DFEC5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1" y="3795708"/>
            <a:ext cx="5144218" cy="5715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A47F095-9E55-41FA-9B1D-8206EA0447BD}"/>
                  </a:ext>
                </a:extLst>
              </p:cNvPr>
              <p:cNvSpPr txBox="1"/>
              <p:nvPr/>
            </p:nvSpPr>
            <p:spPr>
              <a:xfrm>
                <a:off x="6212787" y="3913720"/>
                <a:ext cx="3720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(e viceversa per la componente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A47F095-9E55-41FA-9B1D-8206EA044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787" y="3913720"/>
                <a:ext cx="3720057" cy="369332"/>
              </a:xfrm>
              <a:prstGeom prst="rect">
                <a:avLst/>
              </a:prstGeom>
              <a:blipFill>
                <a:blip r:embed="rId8"/>
                <a:stretch>
                  <a:fillRect l="-1311" t="-8197" r="-492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magine 23">
            <a:extLst>
              <a:ext uri="{FF2B5EF4-FFF2-40B4-BE49-F238E27FC236}">
                <a16:creationId xmlns:a16="http://schemas.microsoft.com/office/drawing/2014/main" id="{4F2807CC-EAB6-4048-B476-F9B8DBE244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8" y="4528843"/>
            <a:ext cx="5877745" cy="666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DC24BBA5-339D-406E-8D78-89230E7A85C4}"/>
                  </a:ext>
                </a:extLst>
              </p:cNvPr>
              <p:cNvSpPr txBox="1"/>
              <p:nvPr/>
            </p:nvSpPr>
            <p:spPr>
              <a:xfrm>
                <a:off x="6593623" y="4740634"/>
                <a:ext cx="3849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(e viceversa per la componente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𝑧𝑦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DC24BBA5-339D-406E-8D78-89230E7A8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623" y="4740634"/>
                <a:ext cx="3849900" cy="369332"/>
              </a:xfrm>
              <a:prstGeom prst="rect">
                <a:avLst/>
              </a:prstGeom>
              <a:blipFill>
                <a:blip r:embed="rId10"/>
                <a:stretch>
                  <a:fillRect l="-1426" t="-10000" r="-317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magine 26" descr="Immagine che contiene testo&#10;&#10;Descrizione generata automaticamente">
            <a:extLst>
              <a:ext uri="{FF2B5EF4-FFF2-40B4-BE49-F238E27FC236}">
                <a16:creationId xmlns:a16="http://schemas.microsoft.com/office/drawing/2014/main" id="{30F08169-4089-4F65-A789-05A1B87A4D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1" y="5439679"/>
            <a:ext cx="564911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6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47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95D455-A603-4200-AD23-640AFC8351B6}"/>
              </a:ext>
            </a:extLst>
          </p:cNvPr>
          <p:cNvSpPr txBox="1"/>
          <p:nvPr/>
        </p:nvSpPr>
        <p:spPr>
          <a:xfrm>
            <a:off x="382137" y="1593970"/>
            <a:ext cx="5710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Fira Sans" panose="020B0503050000020004" pitchFamily="34" charset="0"/>
              </a:rPr>
              <a:t>Validazione della condizione efficace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Fira Sans" panose="020B0503050000020004" pitchFamily="34" charset="0"/>
              </a:rPr>
              <a:t>Test autonomi</a:t>
            </a:r>
          </a:p>
        </p:txBody>
      </p:sp>
    </p:spTree>
    <p:extLst>
      <p:ext uri="{BB962C8B-B14F-4D97-AF65-F5344CB8AC3E}">
        <p14:creationId xmlns:p14="http://schemas.microsoft.com/office/powerpoint/2010/main" val="335549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95D455-A603-4200-AD23-640AFC8351B6}"/>
              </a:ext>
            </a:extLst>
          </p:cNvPr>
          <p:cNvSpPr txBox="1"/>
          <p:nvPr/>
        </p:nvSpPr>
        <p:spPr>
          <a:xfrm>
            <a:off x="382137" y="1593970"/>
            <a:ext cx="578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Fira Sans" panose="020B0503050000020004" pitchFamily="34" charset="0"/>
              </a:rPr>
              <a:t>Validazione della condizione efficace: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769BA44-911F-437C-A90D-8938651CAC09}"/>
                  </a:ext>
                </a:extLst>
              </p:cNvPr>
              <p:cNvSpPr txBox="1"/>
              <p:nvPr/>
            </p:nvSpPr>
            <p:spPr>
              <a:xfrm>
                <a:off x="1719618" y="2154902"/>
                <a:ext cx="38366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Fira Sans" panose="020B0503050000020004" pitchFamily="34" charset="0"/>
                  </a:rPr>
                  <a:t>Coefficienti per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(Stokes)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Fira Sans" panose="020B0503050000020004" pitchFamily="34" charset="0"/>
                  </a:rPr>
                  <a:t>Coefficienti per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(</a:t>
                </a:r>
                <a:r>
                  <a:rPr lang="it-IT" dirty="0" err="1">
                    <a:latin typeface="Fira Sans" panose="020B0503050000020004" pitchFamily="34" charset="0"/>
                  </a:rPr>
                  <a:t>Oseen</a:t>
                </a:r>
                <a:r>
                  <a:rPr lang="it-IT" dirty="0">
                    <a:latin typeface="Fira Sans" panose="020B05030500000200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769BA44-911F-437C-A90D-8938651CA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618" y="2154902"/>
                <a:ext cx="3836628" cy="646331"/>
              </a:xfrm>
              <a:prstGeom prst="rect">
                <a:avLst/>
              </a:prstGeom>
              <a:blipFill>
                <a:blip r:embed="rId4"/>
                <a:stretch>
                  <a:fillRect l="-954" t="-4673" r="-795" b="-130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C31B57F9-9F2D-4CC9-8E89-9C21A6385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01" y="3965834"/>
            <a:ext cx="3190875" cy="2305050"/>
          </a:xfrm>
          <a:prstGeom prst="rect">
            <a:avLst/>
          </a:prstGeom>
        </p:spPr>
      </p:pic>
      <p:sp>
        <p:nvSpPr>
          <p:cNvPr id="11" name="Uguale a 10">
            <a:extLst>
              <a:ext uri="{FF2B5EF4-FFF2-40B4-BE49-F238E27FC236}">
                <a16:creationId xmlns:a16="http://schemas.microsoft.com/office/drawing/2014/main" id="{2A68A3DB-CD5A-416B-9E8A-342F9E2A3016}"/>
              </a:ext>
            </a:extLst>
          </p:cNvPr>
          <p:cNvSpPr/>
          <p:nvPr/>
        </p:nvSpPr>
        <p:spPr>
          <a:xfrm>
            <a:off x="3499152" y="4712527"/>
            <a:ext cx="914400" cy="686531"/>
          </a:xfrm>
          <a:prstGeom prst="mathEqual">
            <a:avLst>
              <a:gd name="adj1" fmla="val 11938"/>
              <a:gd name="adj2" fmla="val 117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014FEF-905E-45C5-8804-D635FB0D0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135" y="4194434"/>
            <a:ext cx="3257550" cy="1847850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7B96445-5CF0-41B9-8A1B-A791F1D38F4F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4897698" y="4375559"/>
            <a:ext cx="87844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7829C2-5348-444D-88E2-1D960B884F32}"/>
              </a:ext>
            </a:extLst>
          </p:cNvPr>
          <p:cNvSpPr txBox="1"/>
          <p:nvPr/>
        </p:nvSpPr>
        <p:spPr>
          <a:xfrm>
            <a:off x="4019252" y="4006227"/>
            <a:ext cx="17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no-slip</a:t>
            </a:r>
            <a:r>
              <a:rPr lang="it-IT" dirty="0"/>
              <a:t> </a:t>
            </a:r>
            <a:r>
              <a:rPr lang="it-IT" dirty="0" err="1"/>
              <a:t>condition</a:t>
            </a:r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49DACA4-BA4B-4F03-98BB-A6395CD80E34}"/>
              </a:ext>
            </a:extLst>
          </p:cNvPr>
          <p:cNvCxnSpPr>
            <a:cxnSpLocks/>
          </p:cNvCxnSpPr>
          <p:nvPr/>
        </p:nvCxnSpPr>
        <p:spPr>
          <a:xfrm>
            <a:off x="6492706" y="5571626"/>
            <a:ext cx="719847" cy="33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5D9AF19-C420-4229-8E71-B26FE961B02D}"/>
              </a:ext>
            </a:extLst>
          </p:cNvPr>
          <p:cNvSpPr txBox="1"/>
          <p:nvPr/>
        </p:nvSpPr>
        <p:spPr>
          <a:xfrm>
            <a:off x="7212553" y="5737462"/>
            <a:ext cx="344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i="1" dirty="0"/>
              <a:t>slip</a:t>
            </a:r>
            <a:r>
              <a:rPr lang="it-IT" dirty="0"/>
              <a:t> and </a:t>
            </a:r>
            <a:r>
              <a:rPr lang="it-IT" i="1" dirty="0" err="1"/>
              <a:t>transpiration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913ADE-FD2F-4A7C-8190-D412B81E870B}"/>
              </a:ext>
            </a:extLst>
          </p:cNvPr>
          <p:cNvSpPr txBox="1"/>
          <p:nvPr/>
        </p:nvSpPr>
        <p:spPr>
          <a:xfrm>
            <a:off x="216568" y="3032716"/>
            <a:ext cx="498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Flusso turbolento completamente sviluppato in un Canale con sotto un mezzo poroso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C1200A5-E749-49F6-95A0-295A50A5A6F1}"/>
                  </a:ext>
                </a:extLst>
              </p:cNvPr>
              <p:cNvSpPr txBox="1"/>
              <p:nvPr/>
            </p:nvSpPr>
            <p:spPr>
              <a:xfrm>
                <a:off x="6166093" y="3149830"/>
                <a:ext cx="4079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Parametri: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=193</m:t>
                    </m:r>
                  </m:oMath>
                </a14:m>
                <a:endParaRPr lang="it-IT" dirty="0">
                  <a:latin typeface="Fira Sans" panose="020B0503050000020004" pitchFamily="34" charset="0"/>
                </a:endParaRPr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C1200A5-E749-49F6-95A0-295A50A5A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093" y="3149830"/>
                <a:ext cx="4079899" cy="369332"/>
              </a:xfrm>
              <a:prstGeom prst="rect">
                <a:avLst/>
              </a:prstGeom>
              <a:blipFill>
                <a:blip r:embed="rId7"/>
                <a:stretch>
                  <a:fillRect l="-1194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83ED8F9-E5BD-40DB-8A07-A6A3B2C8D5F4}"/>
              </a:ext>
            </a:extLst>
          </p:cNvPr>
          <p:cNvCxnSpPr>
            <a:cxnSpLocks/>
          </p:cNvCxnSpPr>
          <p:nvPr/>
        </p:nvCxnSpPr>
        <p:spPr>
          <a:xfrm flipV="1">
            <a:off x="1260616" y="6280155"/>
            <a:ext cx="0" cy="489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24AB95E-7F83-4100-ACBC-5BDE567910B9}"/>
              </a:ext>
            </a:extLst>
          </p:cNvPr>
          <p:cNvCxnSpPr>
            <a:cxnSpLocks/>
          </p:cNvCxnSpPr>
          <p:nvPr/>
        </p:nvCxnSpPr>
        <p:spPr>
          <a:xfrm flipV="1">
            <a:off x="1260615" y="6518506"/>
            <a:ext cx="404024" cy="216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D4D7CBC-75AD-4561-9439-5774EEE60A7E}"/>
              </a:ext>
            </a:extLst>
          </p:cNvPr>
          <p:cNvCxnSpPr>
            <a:cxnSpLocks/>
          </p:cNvCxnSpPr>
          <p:nvPr/>
        </p:nvCxnSpPr>
        <p:spPr>
          <a:xfrm flipH="1" flipV="1">
            <a:off x="955438" y="6557374"/>
            <a:ext cx="305176" cy="17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893CBB2-8405-47AE-9B9A-35DAAD1E3867}"/>
                  </a:ext>
                </a:extLst>
              </p:cNvPr>
              <p:cNvSpPr txBox="1"/>
              <p:nvPr/>
            </p:nvSpPr>
            <p:spPr>
              <a:xfrm>
                <a:off x="1705958" y="6373510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893CBB2-8405-47AE-9B9A-35DAAD1E3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58" y="6373510"/>
                <a:ext cx="183320" cy="276999"/>
              </a:xfrm>
              <a:prstGeom prst="rect">
                <a:avLst/>
              </a:prstGeom>
              <a:blipFill>
                <a:blip r:embed="rId8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52CA097-C145-4ECD-9768-FFCA084FF33F}"/>
                  </a:ext>
                </a:extLst>
              </p:cNvPr>
              <p:cNvSpPr txBox="1"/>
              <p:nvPr/>
            </p:nvSpPr>
            <p:spPr>
              <a:xfrm>
                <a:off x="1324454" y="614165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52CA097-C145-4ECD-9768-FFCA084FF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454" y="6141655"/>
                <a:ext cx="186718" cy="276999"/>
              </a:xfrm>
              <a:prstGeom prst="rect">
                <a:avLst/>
              </a:prstGeom>
              <a:blipFill>
                <a:blip r:embed="rId9"/>
                <a:stretch>
                  <a:fillRect l="-32258" r="-25806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2FDE930-6926-4E8B-91F3-2042FE4E5DAE}"/>
                  </a:ext>
                </a:extLst>
              </p:cNvPr>
              <p:cNvSpPr txBox="1"/>
              <p:nvPr/>
            </p:nvSpPr>
            <p:spPr>
              <a:xfrm>
                <a:off x="766538" y="6416726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2FDE930-6926-4E8B-91F3-2042FE4E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38" y="6416726"/>
                <a:ext cx="169084" cy="276999"/>
              </a:xfrm>
              <a:prstGeom prst="rect">
                <a:avLst/>
              </a:prstGeom>
              <a:blipFill>
                <a:blip r:embed="rId10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A792E3E8-6FD2-44EC-B2EE-E921270D185D}"/>
                  </a:ext>
                </a:extLst>
              </p:cNvPr>
              <p:cNvSpPr txBox="1"/>
              <p:nvPr/>
            </p:nvSpPr>
            <p:spPr>
              <a:xfrm>
                <a:off x="7944969" y="3551002"/>
                <a:ext cx="1984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≈40=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(10)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A792E3E8-6FD2-44EC-B2EE-E921270D1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69" y="3551002"/>
                <a:ext cx="1984133" cy="276999"/>
              </a:xfrm>
              <a:prstGeom prst="rect">
                <a:avLst/>
              </a:prstGeom>
              <a:blipFill>
                <a:blip r:embed="rId11"/>
                <a:stretch>
                  <a:fillRect l="-2147" t="-4444" r="-3988" b="-3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466A976-63F3-4C4A-9389-9B641926544D}"/>
              </a:ext>
            </a:extLst>
          </p:cNvPr>
          <p:cNvSpPr txBox="1"/>
          <p:nvPr/>
        </p:nvSpPr>
        <p:spPr>
          <a:xfrm>
            <a:off x="7315898" y="2812599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Cilindri «</a:t>
            </a:r>
            <a:r>
              <a:rPr lang="it-IT" dirty="0" err="1">
                <a:latin typeface="Fira Sans" panose="020B0503050000020004" pitchFamily="34" charset="0"/>
              </a:rPr>
              <a:t>spanwise</a:t>
            </a:r>
            <a:r>
              <a:rPr lang="it-IT" dirty="0">
                <a:latin typeface="Fira Sans" panose="020B0503050000020004" pitchFamily="34" charset="0"/>
              </a:rPr>
              <a:t>»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BE99F53-CCE9-4695-A80B-C1C5BE5FBD91}"/>
              </a:ext>
            </a:extLst>
          </p:cNvPr>
          <p:cNvSpPr txBox="1"/>
          <p:nvPr/>
        </p:nvSpPr>
        <p:spPr>
          <a:xfrm>
            <a:off x="5834433" y="2418066"/>
            <a:ext cx="461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ci aspettiamo un miglioramento nella soluzione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AE90A516-2220-43D9-A946-857CB6D2C7FF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5556246" y="2602732"/>
            <a:ext cx="278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744F91A-362E-4739-ACF2-476A0B07B2DC}"/>
              </a:ext>
            </a:extLst>
          </p:cNvPr>
          <p:cNvSpPr txBox="1"/>
          <p:nvPr/>
        </p:nvSpPr>
        <p:spPr>
          <a:xfrm>
            <a:off x="8610600" y="4375559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DNS con parete liscia e </a:t>
            </a:r>
            <a:br>
              <a:rPr lang="it-IT" dirty="0">
                <a:latin typeface="Fira Sans" panose="020B0503050000020004" pitchFamily="34" charset="0"/>
              </a:rPr>
            </a:br>
            <a:r>
              <a:rPr lang="it-IT" dirty="0">
                <a:latin typeface="Fira Sans" panose="020B0503050000020004" pitchFamily="34" charset="0"/>
              </a:rPr>
              <a:t>condizioni efficaci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C523CEC-D2D7-4390-97DC-182F5D7BB07C}"/>
              </a:ext>
            </a:extLst>
          </p:cNvPr>
          <p:cNvSpPr txBox="1"/>
          <p:nvPr/>
        </p:nvSpPr>
        <p:spPr>
          <a:xfrm>
            <a:off x="8774815" y="1479705"/>
            <a:ext cx="335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Fatte da due studenti di dottorato</a:t>
            </a:r>
          </a:p>
        </p:txBody>
      </p:sp>
      <p:cxnSp>
        <p:nvCxnSpPr>
          <p:cNvPr id="47" name="Connettore curvo 46">
            <a:extLst>
              <a:ext uri="{FF2B5EF4-FFF2-40B4-BE49-F238E27FC236}">
                <a16:creationId xmlns:a16="http://schemas.microsoft.com/office/drawing/2014/main" id="{28607CF9-71D2-4B6F-B554-9806FDA037B3}"/>
              </a:ext>
            </a:extLst>
          </p:cNvPr>
          <p:cNvCxnSpPr>
            <a:cxnSpLocks/>
            <a:endCxn id="45" idx="2"/>
          </p:cNvCxnSpPr>
          <p:nvPr/>
        </p:nvCxnSpPr>
        <p:spPr>
          <a:xfrm rot="5400000" flipH="1" flipV="1">
            <a:off x="9073365" y="2997079"/>
            <a:ext cx="2526522" cy="23043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D73DEFA-73E3-4454-9C7B-C7BBF069FC00}"/>
              </a:ext>
            </a:extLst>
          </p:cNvPr>
          <p:cNvSpPr txBox="1"/>
          <p:nvPr/>
        </p:nvSpPr>
        <p:spPr>
          <a:xfrm>
            <a:off x="780864" y="3637283"/>
            <a:ext cx="3655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(mantenuto da forzante esterna costante)</a:t>
            </a:r>
          </a:p>
        </p:txBody>
      </p:sp>
    </p:spTree>
    <p:extLst>
      <p:ext uri="{BB962C8B-B14F-4D97-AF65-F5344CB8AC3E}">
        <p14:creationId xmlns:p14="http://schemas.microsoft.com/office/powerpoint/2010/main" val="2152964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49</a:t>
            </a:fld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6A685B5-0B2E-4C4E-B0FC-2FDEB44201B5}"/>
              </a:ext>
            </a:extLst>
          </p:cNvPr>
          <p:cNvSpPr txBox="1"/>
          <p:nvPr/>
        </p:nvSpPr>
        <p:spPr>
          <a:xfrm>
            <a:off x="323528" y="1445603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6" name="ZoneTexte 1">
            <a:extLst>
              <a:ext uri="{FF2B5EF4-FFF2-40B4-BE49-F238E27FC236}">
                <a16:creationId xmlns:a16="http://schemas.microsoft.com/office/drawing/2014/main" id="{8245735E-82A6-4062-8B2D-5332173DD34E}"/>
              </a:ext>
            </a:extLst>
          </p:cNvPr>
          <p:cNvSpPr txBox="1"/>
          <p:nvPr/>
        </p:nvSpPr>
        <p:spPr>
          <a:xfrm>
            <a:off x="395536" y="146698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Il </a:t>
            </a:r>
            <a:r>
              <a:rPr lang="en-US" sz="2400" dirty="0" err="1"/>
              <a:t>confronto</a:t>
            </a:r>
            <a:r>
              <a:rPr lang="en-US" sz="2400" dirty="0"/>
              <a:t>: DNS fully-feature resolving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Chu </a:t>
            </a:r>
            <a:r>
              <a:rPr lang="en-US" sz="2400" i="1" dirty="0"/>
              <a:t>et al</a:t>
            </a:r>
            <a:r>
              <a:rPr lang="en-US" sz="2400" dirty="0"/>
              <a:t>., </a:t>
            </a:r>
            <a:r>
              <a:rPr lang="en-US" sz="2400" i="1" dirty="0"/>
              <a:t>Transp. Porous Media</a:t>
            </a:r>
            <a:r>
              <a:rPr lang="en-US" sz="2400" dirty="0"/>
              <a:t>, 2021</a:t>
            </a:r>
          </a:p>
          <a:p>
            <a:r>
              <a:rPr lang="en-US" sz="2400" dirty="0"/>
              <a:t>Wang </a:t>
            </a:r>
            <a:r>
              <a:rPr lang="en-US" sz="2400" i="1" dirty="0"/>
              <a:t>et al</a:t>
            </a:r>
            <a:r>
              <a:rPr lang="en-US" sz="2400" dirty="0"/>
              <a:t>., </a:t>
            </a:r>
            <a:r>
              <a:rPr lang="en-US" sz="2400" i="1" dirty="0"/>
              <a:t>JFM</a:t>
            </a:r>
            <a:r>
              <a:rPr lang="en-US" sz="2400" dirty="0"/>
              <a:t>, 2021</a:t>
            </a:r>
            <a:endParaRPr lang="fr-FR" sz="2400" dirty="0"/>
          </a:p>
        </p:txBody>
      </p:sp>
      <p:pic>
        <p:nvPicPr>
          <p:cNvPr id="28" name="Picture 2" descr="Fig. 1">
            <a:extLst>
              <a:ext uri="{FF2B5EF4-FFF2-40B4-BE49-F238E27FC236}">
                <a16:creationId xmlns:a16="http://schemas.microsoft.com/office/drawing/2014/main" id="{BA0196AF-CF97-4CF9-B73B-C385721B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6" y="2531821"/>
            <a:ext cx="8699499" cy="23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id="{9CEC2A49-B489-4918-B725-122CE670B953}"/>
              </a:ext>
            </a:extLst>
          </p:cNvPr>
          <p:cNvSpPr/>
          <p:nvPr/>
        </p:nvSpPr>
        <p:spPr>
          <a:xfrm>
            <a:off x="143508" y="3427643"/>
            <a:ext cx="36004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5CFFA869-AE59-4035-B1BC-0261CEA885B3}"/>
              </a:ext>
            </a:extLst>
          </p:cNvPr>
          <p:cNvSpPr/>
          <p:nvPr/>
        </p:nvSpPr>
        <p:spPr>
          <a:xfrm>
            <a:off x="4644008" y="4718710"/>
            <a:ext cx="445579" cy="294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EACD045F-3BB3-4D6F-96B3-87654A065B15}"/>
              </a:ext>
            </a:extLst>
          </p:cNvPr>
          <p:cNvSpPr/>
          <p:nvPr/>
        </p:nvSpPr>
        <p:spPr>
          <a:xfrm>
            <a:off x="503548" y="2708920"/>
            <a:ext cx="252028" cy="20724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499790D0-F14B-40F5-B878-47C2896AE63E}"/>
              </a:ext>
            </a:extLst>
          </p:cNvPr>
          <p:cNvSpPr/>
          <p:nvPr/>
        </p:nvSpPr>
        <p:spPr>
          <a:xfrm>
            <a:off x="755575" y="4552383"/>
            <a:ext cx="8225909" cy="172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5">
                <a:extLst>
                  <a:ext uri="{FF2B5EF4-FFF2-40B4-BE49-F238E27FC236}">
                    <a16:creationId xmlns:a16="http://schemas.microsoft.com/office/drawing/2014/main" id="{F86999C5-2D1F-4787-8178-E326DDC8AA3F}"/>
                  </a:ext>
                </a:extLst>
              </p:cNvPr>
              <p:cNvSpPr txBox="1"/>
              <p:nvPr/>
            </p:nvSpPr>
            <p:spPr>
              <a:xfrm>
                <a:off x="4762986" y="4581128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3" name="ZoneTexte 5">
                <a:extLst>
                  <a:ext uri="{FF2B5EF4-FFF2-40B4-BE49-F238E27FC236}">
                    <a16:creationId xmlns:a16="http://schemas.microsoft.com/office/drawing/2014/main" id="{F86999C5-2D1F-4787-8178-E326DDC8A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986" y="4581128"/>
                <a:ext cx="207621" cy="276999"/>
              </a:xfrm>
              <a:prstGeom prst="rect">
                <a:avLst/>
              </a:prstGeom>
              <a:blipFill>
                <a:blip r:embed="rId5"/>
                <a:stretch>
                  <a:fillRect l="-26471" r="-26471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ZoneTexte 6">
                <a:extLst>
                  <a:ext uri="{FF2B5EF4-FFF2-40B4-BE49-F238E27FC236}">
                    <a16:creationId xmlns:a16="http://schemas.microsoft.com/office/drawing/2014/main" id="{2289F1F2-45DA-443E-A04F-46185400DF0E}"/>
                  </a:ext>
                </a:extLst>
              </p:cNvPr>
              <p:cNvSpPr txBox="1"/>
              <p:nvPr/>
            </p:nvSpPr>
            <p:spPr>
              <a:xfrm>
                <a:off x="485565" y="3212976"/>
                <a:ext cx="198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6" name="ZoneTexte 6">
                <a:extLst>
                  <a:ext uri="{FF2B5EF4-FFF2-40B4-BE49-F238E27FC236}">
                    <a16:creationId xmlns:a16="http://schemas.microsoft.com/office/drawing/2014/main" id="{2289F1F2-45DA-443E-A04F-46185400D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65" y="3212976"/>
                <a:ext cx="198003" cy="276999"/>
              </a:xfrm>
              <a:prstGeom prst="rect">
                <a:avLst/>
              </a:prstGeom>
              <a:blipFill>
                <a:blip r:embed="rId6"/>
                <a:stretch>
                  <a:fillRect l="-31250" r="-25000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17">
                <a:extLst>
                  <a:ext uri="{FF2B5EF4-FFF2-40B4-BE49-F238E27FC236}">
                    <a16:creationId xmlns:a16="http://schemas.microsoft.com/office/drawing/2014/main" id="{66EA993A-6255-42B9-BDC1-B80721A027DE}"/>
                  </a:ext>
                </a:extLst>
              </p:cNvPr>
              <p:cNvSpPr txBox="1"/>
              <p:nvPr/>
            </p:nvSpPr>
            <p:spPr>
              <a:xfrm>
                <a:off x="574436" y="2780928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9" name="ZoneTexte 17">
                <a:extLst>
                  <a:ext uri="{FF2B5EF4-FFF2-40B4-BE49-F238E27FC236}">
                    <a16:creationId xmlns:a16="http://schemas.microsoft.com/office/drawing/2014/main" id="{66EA993A-6255-42B9-BDC1-B80721A02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6" y="2780928"/>
                <a:ext cx="181139" cy="276999"/>
              </a:xfrm>
              <a:prstGeom prst="rect">
                <a:avLst/>
              </a:prstGeom>
              <a:blipFill>
                <a:blip r:embed="rId7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18">
                <a:extLst>
                  <a:ext uri="{FF2B5EF4-FFF2-40B4-BE49-F238E27FC236}">
                    <a16:creationId xmlns:a16="http://schemas.microsoft.com/office/drawing/2014/main" id="{18E2FC38-58E6-42D6-B88E-2B7D362CACD4}"/>
                  </a:ext>
                </a:extLst>
              </p:cNvPr>
              <p:cNvSpPr txBox="1"/>
              <p:nvPr/>
            </p:nvSpPr>
            <p:spPr>
              <a:xfrm>
                <a:off x="574436" y="3584049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0" name="ZoneTexte 18">
                <a:extLst>
                  <a:ext uri="{FF2B5EF4-FFF2-40B4-BE49-F238E27FC236}">
                    <a16:creationId xmlns:a16="http://schemas.microsoft.com/office/drawing/2014/main" id="{18E2FC38-58E6-42D6-B88E-2B7D362CA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6" y="3584049"/>
                <a:ext cx="181140" cy="276999"/>
              </a:xfrm>
              <a:prstGeom prst="rect">
                <a:avLst/>
              </a:prstGeom>
              <a:blipFill>
                <a:blip r:embed="rId8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19">
                <a:extLst>
                  <a:ext uri="{FF2B5EF4-FFF2-40B4-BE49-F238E27FC236}">
                    <a16:creationId xmlns:a16="http://schemas.microsoft.com/office/drawing/2014/main" id="{E4C23E93-7061-4DAF-9B6F-24ECDED96937}"/>
                  </a:ext>
                </a:extLst>
              </p:cNvPr>
              <p:cNvSpPr txBox="1"/>
              <p:nvPr/>
            </p:nvSpPr>
            <p:spPr>
              <a:xfrm>
                <a:off x="8679630" y="4540539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1" name="ZoneTexte 19">
                <a:extLst>
                  <a:ext uri="{FF2B5EF4-FFF2-40B4-BE49-F238E27FC236}">
                    <a16:creationId xmlns:a16="http://schemas.microsoft.com/office/drawing/2014/main" id="{E4C23E93-7061-4DAF-9B6F-24ECDED96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630" y="4540539"/>
                <a:ext cx="309380" cy="276999"/>
              </a:xfrm>
              <a:prstGeom prst="rect">
                <a:avLst/>
              </a:prstGeom>
              <a:blipFill>
                <a:blip r:embed="rId9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ZoneTexte 20">
                <a:extLst>
                  <a:ext uri="{FF2B5EF4-FFF2-40B4-BE49-F238E27FC236}">
                    <a16:creationId xmlns:a16="http://schemas.microsoft.com/office/drawing/2014/main" id="{3020584E-7080-464A-B874-269440C0DE37}"/>
                  </a:ext>
                </a:extLst>
              </p:cNvPr>
              <p:cNvSpPr txBox="1"/>
              <p:nvPr/>
            </p:nvSpPr>
            <p:spPr>
              <a:xfrm>
                <a:off x="718452" y="452015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2" name="ZoneTexte 20">
                <a:extLst>
                  <a:ext uri="{FF2B5EF4-FFF2-40B4-BE49-F238E27FC236}">
                    <a16:creationId xmlns:a16="http://schemas.microsoft.com/office/drawing/2014/main" id="{3020584E-7080-464A-B874-269440C0D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2" y="4520153"/>
                <a:ext cx="181139" cy="276999"/>
              </a:xfrm>
              <a:prstGeom prst="rect">
                <a:avLst/>
              </a:prstGeom>
              <a:blipFill>
                <a:blip r:embed="rId10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06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5</a:t>
            </a:fld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2800CA9-14D8-48C9-9A49-DDA61B9062A8}"/>
              </a:ext>
            </a:extLst>
          </p:cNvPr>
          <p:cNvSpPr txBox="1"/>
          <p:nvPr/>
        </p:nvSpPr>
        <p:spPr>
          <a:xfrm>
            <a:off x="1924054" y="1404732"/>
            <a:ext cx="8577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Fira Sans" panose="020B0503050000020004" pitchFamily="34" charset="0"/>
              </a:rPr>
              <a:t>Nostro scopo</a:t>
            </a:r>
            <a:r>
              <a:rPr lang="it-IT" sz="2400" dirty="0">
                <a:latin typeface="Fira Sans" panose="020B05030500000200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243104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50</a:t>
            </a:fld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6A685B5-0B2E-4C4E-B0FC-2FDEB44201B5}"/>
              </a:ext>
            </a:extLst>
          </p:cNvPr>
          <p:cNvSpPr txBox="1"/>
          <p:nvPr/>
        </p:nvSpPr>
        <p:spPr>
          <a:xfrm>
            <a:off x="323528" y="1445603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1">
                <a:extLst>
                  <a:ext uri="{FF2B5EF4-FFF2-40B4-BE49-F238E27FC236}">
                    <a16:creationId xmlns:a16="http://schemas.microsoft.com/office/drawing/2014/main" id="{8245735E-82A6-4062-8B2D-5332173DD34E}"/>
                  </a:ext>
                </a:extLst>
              </p:cNvPr>
              <p:cNvSpPr txBox="1"/>
              <p:nvPr/>
            </p:nvSpPr>
            <p:spPr>
              <a:xfrm>
                <a:off x="395536" y="1466984"/>
                <a:ext cx="828092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Il </a:t>
                </a:r>
                <a:r>
                  <a:rPr lang="en-US" sz="2400" dirty="0" err="1"/>
                  <a:t>confronto</a:t>
                </a:r>
                <a:r>
                  <a:rPr lang="en-US" sz="2400" dirty="0"/>
                  <a:t>: DNS fully-feature resolving</a:t>
                </a:r>
              </a:p>
              <a:p>
                <a:r>
                  <a:rPr lang="en-US" sz="2400" dirty="0" err="1"/>
                  <a:t>Parametri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=0.5, 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≈280, 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≈112=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Chu </a:t>
                </a:r>
                <a:r>
                  <a:rPr lang="en-US" sz="2400" i="1" dirty="0"/>
                  <a:t>et al</a:t>
                </a:r>
                <a:r>
                  <a:rPr lang="en-US" sz="2400" dirty="0"/>
                  <a:t>., </a:t>
                </a:r>
                <a:r>
                  <a:rPr lang="en-US" sz="2400" i="1" dirty="0"/>
                  <a:t>Transp. Porous Media</a:t>
                </a:r>
                <a:r>
                  <a:rPr lang="en-US" sz="2400" dirty="0"/>
                  <a:t>, 2021</a:t>
                </a:r>
              </a:p>
              <a:p>
                <a:r>
                  <a:rPr lang="en-US" sz="2400" dirty="0"/>
                  <a:t>Wang </a:t>
                </a:r>
                <a:r>
                  <a:rPr lang="en-US" sz="2400" i="1" dirty="0"/>
                  <a:t>et al</a:t>
                </a:r>
                <a:r>
                  <a:rPr lang="en-US" sz="2400" dirty="0"/>
                  <a:t>., </a:t>
                </a:r>
                <a:r>
                  <a:rPr lang="en-US" sz="2400" i="1" dirty="0"/>
                  <a:t>JFM</a:t>
                </a:r>
                <a:r>
                  <a:rPr lang="en-US" sz="2400" dirty="0"/>
                  <a:t>, 2021</a:t>
                </a:r>
                <a:endParaRPr lang="fr-FR" sz="2400" dirty="0"/>
              </a:p>
            </p:txBody>
          </p:sp>
        </mc:Choice>
        <mc:Fallback>
          <p:sp>
            <p:nvSpPr>
              <p:cNvPr id="26" name="ZoneTexte 1">
                <a:extLst>
                  <a:ext uri="{FF2B5EF4-FFF2-40B4-BE49-F238E27FC236}">
                    <a16:creationId xmlns:a16="http://schemas.microsoft.com/office/drawing/2014/main" id="{8245735E-82A6-4062-8B2D-5332173DD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66984"/>
                <a:ext cx="8280920" cy="4893647"/>
              </a:xfrm>
              <a:prstGeom prst="rect">
                <a:avLst/>
              </a:prstGeom>
              <a:blipFill>
                <a:blip r:embed="rId4"/>
                <a:stretch>
                  <a:fillRect l="-1178" t="-998" b="-19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Fig. 1">
            <a:extLst>
              <a:ext uri="{FF2B5EF4-FFF2-40B4-BE49-F238E27FC236}">
                <a16:creationId xmlns:a16="http://schemas.microsoft.com/office/drawing/2014/main" id="{BA0196AF-CF97-4CF9-B73B-C385721B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6" y="2531821"/>
            <a:ext cx="8699499" cy="23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id="{9CEC2A49-B489-4918-B725-122CE670B953}"/>
              </a:ext>
            </a:extLst>
          </p:cNvPr>
          <p:cNvSpPr/>
          <p:nvPr/>
        </p:nvSpPr>
        <p:spPr>
          <a:xfrm>
            <a:off x="143508" y="3427643"/>
            <a:ext cx="36004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5CFFA869-AE59-4035-B1BC-0261CEA885B3}"/>
              </a:ext>
            </a:extLst>
          </p:cNvPr>
          <p:cNvSpPr/>
          <p:nvPr/>
        </p:nvSpPr>
        <p:spPr>
          <a:xfrm>
            <a:off x="4644008" y="4718710"/>
            <a:ext cx="445579" cy="294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EACD045F-3BB3-4D6F-96B3-87654A065B15}"/>
              </a:ext>
            </a:extLst>
          </p:cNvPr>
          <p:cNvSpPr/>
          <p:nvPr/>
        </p:nvSpPr>
        <p:spPr>
          <a:xfrm>
            <a:off x="503548" y="2708920"/>
            <a:ext cx="252028" cy="20724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499790D0-F14B-40F5-B878-47C2896AE63E}"/>
              </a:ext>
            </a:extLst>
          </p:cNvPr>
          <p:cNvSpPr/>
          <p:nvPr/>
        </p:nvSpPr>
        <p:spPr>
          <a:xfrm>
            <a:off x="755575" y="4552383"/>
            <a:ext cx="8225909" cy="172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5">
                <a:extLst>
                  <a:ext uri="{FF2B5EF4-FFF2-40B4-BE49-F238E27FC236}">
                    <a16:creationId xmlns:a16="http://schemas.microsoft.com/office/drawing/2014/main" id="{F86999C5-2D1F-4787-8178-E326DDC8AA3F}"/>
                  </a:ext>
                </a:extLst>
              </p:cNvPr>
              <p:cNvSpPr txBox="1"/>
              <p:nvPr/>
            </p:nvSpPr>
            <p:spPr>
              <a:xfrm>
                <a:off x="4762986" y="4581128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3" name="ZoneTexte 5">
                <a:extLst>
                  <a:ext uri="{FF2B5EF4-FFF2-40B4-BE49-F238E27FC236}">
                    <a16:creationId xmlns:a16="http://schemas.microsoft.com/office/drawing/2014/main" id="{F86999C5-2D1F-4787-8178-E326DDC8A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986" y="4581128"/>
                <a:ext cx="207621" cy="276999"/>
              </a:xfrm>
              <a:prstGeom prst="rect">
                <a:avLst/>
              </a:prstGeom>
              <a:blipFill>
                <a:blip r:embed="rId6"/>
                <a:stretch>
                  <a:fillRect l="-26471" r="-26471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ZoneTexte 6">
                <a:extLst>
                  <a:ext uri="{FF2B5EF4-FFF2-40B4-BE49-F238E27FC236}">
                    <a16:creationId xmlns:a16="http://schemas.microsoft.com/office/drawing/2014/main" id="{2289F1F2-45DA-443E-A04F-46185400DF0E}"/>
                  </a:ext>
                </a:extLst>
              </p:cNvPr>
              <p:cNvSpPr txBox="1"/>
              <p:nvPr/>
            </p:nvSpPr>
            <p:spPr>
              <a:xfrm>
                <a:off x="485565" y="3212976"/>
                <a:ext cx="198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6" name="ZoneTexte 6">
                <a:extLst>
                  <a:ext uri="{FF2B5EF4-FFF2-40B4-BE49-F238E27FC236}">
                    <a16:creationId xmlns:a16="http://schemas.microsoft.com/office/drawing/2014/main" id="{2289F1F2-45DA-443E-A04F-46185400D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65" y="3212976"/>
                <a:ext cx="198003" cy="276999"/>
              </a:xfrm>
              <a:prstGeom prst="rect">
                <a:avLst/>
              </a:prstGeom>
              <a:blipFill>
                <a:blip r:embed="rId7"/>
                <a:stretch>
                  <a:fillRect l="-31250" r="-25000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17">
                <a:extLst>
                  <a:ext uri="{FF2B5EF4-FFF2-40B4-BE49-F238E27FC236}">
                    <a16:creationId xmlns:a16="http://schemas.microsoft.com/office/drawing/2014/main" id="{66EA993A-6255-42B9-BDC1-B80721A027DE}"/>
                  </a:ext>
                </a:extLst>
              </p:cNvPr>
              <p:cNvSpPr txBox="1"/>
              <p:nvPr/>
            </p:nvSpPr>
            <p:spPr>
              <a:xfrm>
                <a:off x="574436" y="2780928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9" name="ZoneTexte 17">
                <a:extLst>
                  <a:ext uri="{FF2B5EF4-FFF2-40B4-BE49-F238E27FC236}">
                    <a16:creationId xmlns:a16="http://schemas.microsoft.com/office/drawing/2014/main" id="{66EA993A-6255-42B9-BDC1-B80721A02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6" y="2780928"/>
                <a:ext cx="181139" cy="276999"/>
              </a:xfrm>
              <a:prstGeom prst="rect">
                <a:avLst/>
              </a:prstGeom>
              <a:blipFill>
                <a:blip r:embed="rId8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18">
                <a:extLst>
                  <a:ext uri="{FF2B5EF4-FFF2-40B4-BE49-F238E27FC236}">
                    <a16:creationId xmlns:a16="http://schemas.microsoft.com/office/drawing/2014/main" id="{18E2FC38-58E6-42D6-B88E-2B7D362CACD4}"/>
                  </a:ext>
                </a:extLst>
              </p:cNvPr>
              <p:cNvSpPr txBox="1"/>
              <p:nvPr/>
            </p:nvSpPr>
            <p:spPr>
              <a:xfrm>
                <a:off x="574436" y="3584049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0" name="ZoneTexte 18">
                <a:extLst>
                  <a:ext uri="{FF2B5EF4-FFF2-40B4-BE49-F238E27FC236}">
                    <a16:creationId xmlns:a16="http://schemas.microsoft.com/office/drawing/2014/main" id="{18E2FC38-58E6-42D6-B88E-2B7D362CA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6" y="3584049"/>
                <a:ext cx="181140" cy="276999"/>
              </a:xfrm>
              <a:prstGeom prst="rect">
                <a:avLst/>
              </a:prstGeom>
              <a:blipFill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19">
                <a:extLst>
                  <a:ext uri="{FF2B5EF4-FFF2-40B4-BE49-F238E27FC236}">
                    <a16:creationId xmlns:a16="http://schemas.microsoft.com/office/drawing/2014/main" id="{E4C23E93-7061-4DAF-9B6F-24ECDED96937}"/>
                  </a:ext>
                </a:extLst>
              </p:cNvPr>
              <p:cNvSpPr txBox="1"/>
              <p:nvPr/>
            </p:nvSpPr>
            <p:spPr>
              <a:xfrm>
                <a:off x="8679630" y="4540539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1" name="ZoneTexte 19">
                <a:extLst>
                  <a:ext uri="{FF2B5EF4-FFF2-40B4-BE49-F238E27FC236}">
                    <a16:creationId xmlns:a16="http://schemas.microsoft.com/office/drawing/2014/main" id="{E4C23E93-7061-4DAF-9B6F-24ECDED96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630" y="4540539"/>
                <a:ext cx="309380" cy="276999"/>
              </a:xfrm>
              <a:prstGeom prst="rect">
                <a:avLst/>
              </a:prstGeom>
              <a:blipFill>
                <a:blip r:embed="rId10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ZoneTexte 20">
                <a:extLst>
                  <a:ext uri="{FF2B5EF4-FFF2-40B4-BE49-F238E27FC236}">
                    <a16:creationId xmlns:a16="http://schemas.microsoft.com/office/drawing/2014/main" id="{3020584E-7080-464A-B874-269440C0DE37}"/>
                  </a:ext>
                </a:extLst>
              </p:cNvPr>
              <p:cNvSpPr txBox="1"/>
              <p:nvPr/>
            </p:nvSpPr>
            <p:spPr>
              <a:xfrm>
                <a:off x="718452" y="452015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2" name="ZoneTexte 20">
                <a:extLst>
                  <a:ext uri="{FF2B5EF4-FFF2-40B4-BE49-F238E27FC236}">
                    <a16:creationId xmlns:a16="http://schemas.microsoft.com/office/drawing/2014/main" id="{3020584E-7080-464A-B874-269440C0D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2" y="4520153"/>
                <a:ext cx="181139" cy="276999"/>
              </a:xfrm>
              <a:prstGeom prst="rect">
                <a:avLst/>
              </a:prstGeom>
              <a:blipFill>
                <a:blip r:embed="rId11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551306-CB85-4591-8FA1-C1FD5B5080DD}"/>
              </a:ext>
            </a:extLst>
          </p:cNvPr>
          <p:cNvSpPr txBox="1"/>
          <p:nvPr/>
        </p:nvSpPr>
        <p:spPr>
          <a:xfrm>
            <a:off x="3563737" y="2287772"/>
            <a:ext cx="353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Confronto solo qualitativo!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B4EFA5B-E161-43F7-A9F6-9B0283ACFB6F}"/>
              </a:ext>
            </a:extLst>
          </p:cNvPr>
          <p:cNvCxnSpPr>
            <a:cxnSpLocks/>
          </p:cNvCxnSpPr>
          <p:nvPr/>
        </p:nvCxnSpPr>
        <p:spPr>
          <a:xfrm>
            <a:off x="2524836" y="2518604"/>
            <a:ext cx="1031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73C0592-7289-4D3C-A70E-7A4BD838AFE1}"/>
              </a:ext>
            </a:extLst>
          </p:cNvPr>
          <p:cNvCxnSpPr>
            <a:cxnSpLocks/>
          </p:cNvCxnSpPr>
          <p:nvPr/>
        </p:nvCxnSpPr>
        <p:spPr>
          <a:xfrm flipV="1">
            <a:off x="3889612" y="1466984"/>
            <a:ext cx="2906973" cy="53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A1022C-75C0-49AE-90E5-5C07D30F0054}"/>
              </a:ext>
            </a:extLst>
          </p:cNvPr>
          <p:cNvSpPr txBox="1"/>
          <p:nvPr/>
        </p:nvSpPr>
        <p:spPr>
          <a:xfrm>
            <a:off x="6911216" y="1248946"/>
            <a:ext cx="488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Troppo grande per le nostre DNS: non convergono</a:t>
            </a:r>
            <a:br>
              <a:rPr lang="it-IT" dirty="0"/>
            </a:br>
            <a:r>
              <a:rPr lang="it-IT" dirty="0"/>
              <a:t>perché c’è troppa traspirazione alla parete…</a:t>
            </a:r>
          </a:p>
        </p:txBody>
      </p:sp>
    </p:spTree>
    <p:extLst>
      <p:ext uri="{BB962C8B-B14F-4D97-AF65-F5344CB8AC3E}">
        <p14:creationId xmlns:p14="http://schemas.microsoft.com/office/powerpoint/2010/main" val="3360236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51</a:t>
            </a:fld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6A685B5-0B2E-4C4E-B0FC-2FDEB44201B5}"/>
              </a:ext>
            </a:extLst>
          </p:cNvPr>
          <p:cNvSpPr txBox="1"/>
          <p:nvPr/>
        </p:nvSpPr>
        <p:spPr>
          <a:xfrm>
            <a:off x="323528" y="1445603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E2BA5AC-33DF-4DF6-A6F1-03695B82C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5" y="1328100"/>
            <a:ext cx="5973765" cy="374365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3291463-950B-4907-A91E-8164095CF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5603"/>
            <a:ext cx="6021972" cy="291448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EA6FC8C-AAB2-4D3A-99F7-A277B8AD3A0F}"/>
              </a:ext>
            </a:extLst>
          </p:cNvPr>
          <p:cNvSpPr txBox="1"/>
          <p:nvPr/>
        </p:nvSpPr>
        <p:spPr>
          <a:xfrm>
            <a:off x="23650" y="4996207"/>
            <a:ext cx="3628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Accordo qualitativo discreto.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Accordo quantitativo non sensato</a:t>
            </a:r>
            <a:br>
              <a:rPr lang="it-IT" dirty="0"/>
            </a:br>
            <a:r>
              <a:rPr lang="it-IT" dirty="0"/>
              <a:t>da proporre.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362D885-9903-4FFB-9CC3-A6DC3E341C7E}"/>
              </a:ext>
            </a:extLst>
          </p:cNvPr>
          <p:cNvSpPr txBox="1"/>
          <p:nvPr/>
        </p:nvSpPr>
        <p:spPr>
          <a:xfrm>
            <a:off x="3652207" y="4929735"/>
            <a:ext cx="83306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soluzione omogeneizzata ha lo stesso andamento di quella «esatta», ma si discosta</a:t>
            </a:r>
            <a:br>
              <a:rPr lang="it-IT" dirty="0"/>
            </a:br>
            <a:r>
              <a:rPr lang="it-IT" dirty="0"/>
              <a:t>numericamente da essa. </a:t>
            </a:r>
            <a:r>
              <a:rPr lang="it-IT" i="1" dirty="0"/>
              <a:t>Sensato</a:t>
            </a:r>
            <a:r>
              <a:rPr lang="it-IT" dirty="0"/>
              <a:t>, perché i parametri sono differenti.</a:t>
            </a:r>
            <a:br>
              <a:rPr lang="it-IT" dirty="0"/>
            </a:br>
            <a:r>
              <a:rPr lang="it-IT" dirty="0"/>
              <a:t>La soluzione con i coefficienti a la </a:t>
            </a:r>
            <a:r>
              <a:rPr lang="it-IT" dirty="0" err="1"/>
              <a:t>Oseen</a:t>
            </a:r>
            <a:r>
              <a:rPr lang="it-IT" dirty="0"/>
              <a:t> «peggiora» la soluzione con quelli a la Stokes, </a:t>
            </a:r>
            <a:br>
              <a:rPr lang="it-IT" dirty="0"/>
            </a:br>
            <a:r>
              <a:rPr lang="it-IT" dirty="0"/>
              <a:t>anziché migliorarla. </a:t>
            </a:r>
            <a:r>
              <a:rPr lang="it-IT" i="1" dirty="0"/>
              <a:t>Sensato</a:t>
            </a:r>
            <a:r>
              <a:rPr lang="it-IT" dirty="0"/>
              <a:t>, perché la nostra referenza ha parametri diversi. </a:t>
            </a:r>
            <a:br>
              <a:rPr lang="it-IT" dirty="0"/>
            </a:br>
            <a:r>
              <a:rPr lang="it-IT" dirty="0"/>
              <a:t>La soluzione di </a:t>
            </a:r>
            <a:r>
              <a:rPr lang="it-IT" dirty="0" err="1"/>
              <a:t>Oseen</a:t>
            </a:r>
            <a:r>
              <a:rPr lang="it-IT" dirty="0"/>
              <a:t> </a:t>
            </a:r>
            <a:r>
              <a:rPr lang="it-IT" i="1" dirty="0"/>
              <a:t>potrebbe</a:t>
            </a:r>
            <a:r>
              <a:rPr lang="it-IT" dirty="0"/>
              <a:t> riprodurre meglio la soluzione «esatta» avente gli </a:t>
            </a:r>
            <a:br>
              <a:rPr lang="it-IT" dirty="0"/>
            </a:br>
            <a:r>
              <a:rPr lang="it-IT" dirty="0"/>
              <a:t>stessi parametri. Necessità di ulteriori test.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5868B21-BA27-4978-A50D-66DB0F8CC271}"/>
                  </a:ext>
                </a:extLst>
              </p:cNvPr>
              <p:cNvSpPr txBox="1"/>
              <p:nvPr/>
            </p:nvSpPr>
            <p:spPr>
              <a:xfrm>
                <a:off x="1837928" y="5620377"/>
                <a:ext cx="1030217" cy="473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5868B21-BA27-4978-A50D-66DB0F8CC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928" y="5620377"/>
                <a:ext cx="1030217" cy="4735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719F702-7B65-419F-AE20-BE8088E9AAB0}"/>
                  </a:ext>
                </a:extLst>
              </p:cNvPr>
              <p:cNvSpPr txBox="1"/>
              <p:nvPr/>
            </p:nvSpPr>
            <p:spPr>
              <a:xfrm>
                <a:off x="147915" y="6011542"/>
                <a:ext cx="855682" cy="5211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719F702-7B65-419F-AE20-BE8088E9A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5" y="6011542"/>
                <a:ext cx="855682" cy="5211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6538A6E-1891-4A9D-9846-22239614D1DD}"/>
                  </a:ext>
                </a:extLst>
              </p:cNvPr>
              <p:cNvSpPr txBox="1"/>
              <p:nvPr/>
            </p:nvSpPr>
            <p:spPr>
              <a:xfrm>
                <a:off x="1314823" y="6104964"/>
                <a:ext cx="1756503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6538A6E-1891-4A9D-9846-22239614D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823" y="6104964"/>
                <a:ext cx="1756503" cy="427746"/>
              </a:xfrm>
              <a:prstGeom prst="rect">
                <a:avLst/>
              </a:prstGeom>
              <a:blipFill>
                <a:blip r:embed="rId8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297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52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6B504B-594D-4E5F-B770-6CCF51B8B525}"/>
              </a:ext>
            </a:extLst>
          </p:cNvPr>
          <p:cNvSpPr txBox="1"/>
          <p:nvPr/>
        </p:nvSpPr>
        <p:spPr>
          <a:xfrm>
            <a:off x="-5238" y="1528781"/>
            <a:ext cx="1139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Dobbiamo sospendere il giudizio sulla validazione, in particolare sulla soluzione con i coefficienti di </a:t>
            </a:r>
            <a:r>
              <a:rPr lang="it-IT" dirty="0" err="1">
                <a:latin typeface="Fira Sans" panose="020B0503050000020004" pitchFamily="34" charset="0"/>
              </a:rPr>
              <a:t>Oseen</a:t>
            </a:r>
            <a:endParaRPr lang="it-IT" dirty="0">
              <a:latin typeface="Fira Sans" panose="020B05030500000200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5F0F2E-CF38-4E1D-9348-EA98BEEF5091}"/>
              </a:ext>
            </a:extLst>
          </p:cNvPr>
          <p:cNvSpPr txBox="1"/>
          <p:nvPr/>
        </p:nvSpPr>
        <p:spPr>
          <a:xfrm>
            <a:off x="-5238" y="2062095"/>
            <a:ext cx="1230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Tuttavia, i coefficienti di Stokes sono già stati ampiamente validati in passato (pur non in queste stesse condizioni)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E6882F-85ED-4B4A-AAB1-64AF025BDBBC}"/>
              </a:ext>
            </a:extLst>
          </p:cNvPr>
          <p:cNvSpPr txBox="1"/>
          <p:nvPr/>
        </p:nvSpPr>
        <p:spPr>
          <a:xfrm>
            <a:off x="2014117" y="3002433"/>
            <a:ext cx="917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Possiamo «tranquillamente» usare i coefficienti di Stokes per i nostri studi autonomi 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53934B20-9ECE-4EA5-9834-0C1725045EDD}"/>
              </a:ext>
            </a:extLst>
          </p:cNvPr>
          <p:cNvCxnSpPr>
            <a:cxnSpLocks/>
          </p:cNvCxnSpPr>
          <p:nvPr/>
        </p:nvCxnSpPr>
        <p:spPr>
          <a:xfrm>
            <a:off x="941696" y="3187099"/>
            <a:ext cx="941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864FEC1-7D03-42FA-889A-A1DEF9DA1BA8}"/>
              </a:ext>
            </a:extLst>
          </p:cNvPr>
          <p:cNvSpPr txBox="1"/>
          <p:nvPr/>
        </p:nvSpPr>
        <p:spPr>
          <a:xfrm>
            <a:off x="5289292" y="2410743"/>
            <a:ext cx="4684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(Naqvi &amp; </a:t>
            </a:r>
            <a:r>
              <a:rPr lang="en-US" sz="1800" dirty="0" err="1"/>
              <a:t>Bottaro</a:t>
            </a:r>
            <a:r>
              <a:rPr lang="en-US" sz="1800" dirty="0"/>
              <a:t>, </a:t>
            </a:r>
            <a:r>
              <a:rPr lang="en-US" sz="1800" i="1" dirty="0"/>
              <a:t>Int. J. Multiphase Flow</a:t>
            </a:r>
            <a:r>
              <a:rPr lang="en-US" sz="1800" dirty="0"/>
              <a:t>, 2021)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7616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53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17265A-AEBC-48B1-9A8E-8F514750D428}"/>
              </a:ext>
            </a:extLst>
          </p:cNvPr>
          <p:cNvSpPr txBox="1"/>
          <p:nvPr/>
        </p:nvSpPr>
        <p:spPr>
          <a:xfrm>
            <a:off x="78023" y="1369229"/>
            <a:ext cx="1210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Fira Sans" panose="020B0503050000020004" pitchFamily="34" charset="0"/>
              </a:rPr>
              <a:t>2. Test autonomi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B5D2B0-7476-43E2-B247-F652C4290735}"/>
              </a:ext>
            </a:extLst>
          </p:cNvPr>
          <p:cNvSpPr txBox="1"/>
          <p:nvPr/>
        </p:nvSpPr>
        <p:spPr>
          <a:xfrm>
            <a:off x="1803799" y="2752299"/>
            <a:ext cx="8584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Abbiamo visto che in questo caso i coefficienti di </a:t>
            </a:r>
            <a:r>
              <a:rPr lang="it-IT" dirty="0" err="1">
                <a:latin typeface="Fira Sans" panose="020B0503050000020004" pitchFamily="34" charset="0"/>
              </a:rPr>
              <a:t>Oseen</a:t>
            </a:r>
            <a:r>
              <a:rPr lang="it-IT" dirty="0">
                <a:latin typeface="Fira Sans" panose="020B0503050000020004" pitchFamily="34" charset="0"/>
              </a:rPr>
              <a:t> e di Stokes coincidono: </a:t>
            </a:r>
          </a:p>
          <a:p>
            <a:pPr algn="ctr"/>
            <a:r>
              <a:rPr lang="it-IT" dirty="0">
                <a:latin typeface="Fira Sans" panose="020B0503050000020004" pitchFamily="34" charset="0"/>
              </a:rPr>
              <a:t>possiamo ragionevolmente procedere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B5C299-FE80-49EA-B790-102F3F1B0B30}"/>
              </a:ext>
            </a:extLst>
          </p:cNvPr>
          <p:cNvSpPr txBox="1"/>
          <p:nvPr/>
        </p:nvSpPr>
        <p:spPr>
          <a:xfrm>
            <a:off x="0" y="3509561"/>
            <a:ext cx="1149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Perché facciamo questo? Ci aspettiamo una riduzione dell’attrito (rispetto al caso di parete liscia), similmente a quanto succede nel caso dei </a:t>
            </a:r>
            <a:r>
              <a:rPr lang="it-IT" dirty="0" err="1">
                <a:latin typeface="Fira Sans" panose="020B0503050000020004" pitchFamily="34" charset="0"/>
              </a:rPr>
              <a:t>riblets</a:t>
            </a:r>
            <a:r>
              <a:rPr lang="it-IT" dirty="0">
                <a:latin typeface="Fira Sans" panose="020B0503050000020004" pitchFamily="34" charset="0"/>
              </a:rPr>
              <a:t>!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0EDDA27-129A-4007-8D1E-638F27ED3F57}"/>
              </a:ext>
            </a:extLst>
          </p:cNvPr>
          <p:cNvSpPr txBox="1"/>
          <p:nvPr/>
        </p:nvSpPr>
        <p:spPr>
          <a:xfrm>
            <a:off x="5251182" y="3782950"/>
            <a:ext cx="2958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+mj-lt"/>
              </a:rPr>
              <a:t>Chavarin</a:t>
            </a:r>
            <a:r>
              <a:rPr lang="en-US" sz="1800" dirty="0">
                <a:latin typeface="+mj-lt"/>
              </a:rPr>
              <a:t> </a:t>
            </a:r>
            <a:r>
              <a:rPr lang="en-US" sz="1800" i="1" dirty="0">
                <a:latin typeface="+mj-lt"/>
              </a:rPr>
              <a:t>et al</a:t>
            </a:r>
            <a:r>
              <a:rPr lang="en-US" sz="1800" dirty="0">
                <a:latin typeface="+mj-lt"/>
              </a:rPr>
              <a:t>. (</a:t>
            </a:r>
            <a:r>
              <a:rPr lang="en-US" sz="1800" i="1" dirty="0">
                <a:latin typeface="+mj-lt"/>
              </a:rPr>
              <a:t>JFM</a:t>
            </a:r>
            <a:r>
              <a:rPr lang="en-US" sz="1800" dirty="0">
                <a:latin typeface="+mj-lt"/>
              </a:rPr>
              <a:t> 2021)</a:t>
            </a:r>
            <a:endParaRPr lang="it-IT" dirty="0">
              <a:latin typeface="+mj-lt"/>
            </a:endParaRP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67D2D37C-F9D4-4056-887E-D2025A6A7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4152282"/>
            <a:ext cx="3764301" cy="2550011"/>
          </a:xfrm>
          <a:prstGeom prst="rect">
            <a:avLst/>
          </a:prstGeom>
        </p:spPr>
      </p:pic>
      <p:pic>
        <p:nvPicPr>
          <p:cNvPr id="59" name="Immagine 58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id="{7FE78968-46BF-4AE0-89E0-7D9931D52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20" y="4924531"/>
            <a:ext cx="6468378" cy="1495634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A2B2CE4-9D5B-45B1-A614-87D2DEAB09B7}"/>
              </a:ext>
            </a:extLst>
          </p:cNvPr>
          <p:cNvSpPr txBox="1"/>
          <p:nvPr/>
        </p:nvSpPr>
        <p:spPr>
          <a:xfrm>
            <a:off x="0" y="1818948"/>
            <a:ext cx="121019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Consideriamo il solito canale e immaginiamo che il mezzo poroso abbia inclusioni solide cilindriche </a:t>
            </a:r>
            <a:r>
              <a:rPr lang="it-IT" i="1" dirty="0">
                <a:latin typeface="Fira Sans" panose="020B0503050000020004" pitchFamily="34" charset="0"/>
              </a:rPr>
              <a:t>rivolte parallelamente alla direzione del moto</a:t>
            </a:r>
            <a:r>
              <a:rPr lang="it-IT" dirty="0">
                <a:latin typeface="Fira Sans" panose="020B0503050000020004" pitchFamily="34" charset="0"/>
              </a:rPr>
              <a:t> (cilindri «</a:t>
            </a:r>
            <a:r>
              <a:rPr lang="it-IT" dirty="0" err="1">
                <a:latin typeface="Fira Sans" panose="020B0503050000020004" pitchFamily="34" charset="0"/>
              </a:rPr>
              <a:t>spanwise</a:t>
            </a:r>
            <a:r>
              <a:rPr lang="it-IT" dirty="0">
                <a:latin typeface="Fira Sans" panose="020B0503050000020004" pitchFamily="34" charset="0"/>
              </a:rPr>
              <a:t>»). Imponiamo un </a:t>
            </a:r>
            <a:r>
              <a:rPr lang="it-IT" i="1" dirty="0">
                <a:latin typeface="Fira Sans" panose="020B0503050000020004" pitchFamily="34" charset="0"/>
              </a:rPr>
              <a:t>gradiente di pressione</a:t>
            </a:r>
            <a:r>
              <a:rPr lang="it-IT" dirty="0">
                <a:latin typeface="Fira Sans" panose="020B0503050000020004" pitchFamily="34" charset="0"/>
              </a:rPr>
              <a:t> pari alla forzante precedente.</a:t>
            </a:r>
          </a:p>
        </p:txBody>
      </p:sp>
    </p:spTree>
    <p:extLst>
      <p:ext uri="{BB962C8B-B14F-4D97-AF65-F5344CB8AC3E}">
        <p14:creationId xmlns:p14="http://schemas.microsoft.com/office/powerpoint/2010/main" val="6697866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54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5B20F830-96AE-4342-B8F2-BD22EE5D98B1}"/>
                  </a:ext>
                </a:extLst>
              </p:cNvPr>
              <p:cNvSpPr txBox="1"/>
              <p:nvPr/>
            </p:nvSpPr>
            <p:spPr>
              <a:xfrm>
                <a:off x="339307" y="1522750"/>
                <a:ext cx="59715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5B20F830-96AE-4342-B8F2-BD22EE5D9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07" y="1522750"/>
                <a:ext cx="59715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EB2DE85A-E5EC-4018-B072-2C3DA228AB5C}"/>
              </a:ext>
            </a:extLst>
          </p:cNvPr>
          <p:cNvCxnSpPr>
            <a:cxnSpLocks/>
          </p:cNvCxnSpPr>
          <p:nvPr/>
        </p:nvCxnSpPr>
        <p:spPr>
          <a:xfrm>
            <a:off x="1078173" y="1784809"/>
            <a:ext cx="4094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222DC8C-758F-4286-BC1F-27BB3FD54BDD}"/>
                  </a:ext>
                </a:extLst>
              </p:cNvPr>
              <p:cNvSpPr txBox="1"/>
              <p:nvPr/>
            </p:nvSpPr>
            <p:spPr>
              <a:xfrm>
                <a:off x="1491974" y="1522750"/>
                <a:ext cx="2958782" cy="565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222DC8C-758F-4286-BC1F-27BB3FD5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74" y="1522750"/>
                <a:ext cx="2958782" cy="565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DA5ED6D-C889-468F-A2F3-FEEB0E1311A4}"/>
              </a:ext>
            </a:extLst>
          </p:cNvPr>
          <p:cNvSpPr txBox="1"/>
          <p:nvPr/>
        </p:nvSpPr>
        <p:spPr>
          <a:xfrm>
            <a:off x="135220" y="2194034"/>
            <a:ext cx="4372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stessa grandezza microscopica che modula la riduzione/aumento dell’attrito per i </a:t>
            </a:r>
            <a:r>
              <a:rPr lang="it-IT" dirty="0" err="1">
                <a:latin typeface="Fira Sans" panose="020B0503050000020004" pitchFamily="34" charset="0"/>
              </a:rPr>
              <a:t>riblets</a:t>
            </a:r>
            <a:r>
              <a:rPr lang="it-IT" dirty="0">
                <a:latin typeface="Fira Sans" panose="020B05030500000200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5DFE67EB-6C11-4CF2-859E-67BE682C9955}"/>
                  </a:ext>
                </a:extLst>
              </p:cNvPr>
              <p:cNvSpPr txBox="1"/>
              <p:nvPr/>
            </p:nvSpPr>
            <p:spPr>
              <a:xfrm>
                <a:off x="5012879" y="1583645"/>
                <a:ext cx="6073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Facciamo diverse DNS con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=193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fissato, variando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5DFE67EB-6C11-4CF2-859E-67BE682C9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79" y="1583645"/>
                <a:ext cx="6073714" cy="369332"/>
              </a:xfrm>
              <a:prstGeom prst="rect">
                <a:avLst/>
              </a:prstGeom>
              <a:blipFill>
                <a:blip r:embed="rId6"/>
                <a:stretch>
                  <a:fillRect l="-802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25FE7C5-4609-446C-933E-185FE30F7D76}"/>
                  </a:ext>
                </a:extLst>
              </p:cNvPr>
              <p:cNvSpPr txBox="1"/>
              <p:nvPr/>
            </p:nvSpPr>
            <p:spPr>
              <a:xfrm>
                <a:off x="9493511" y="2046046"/>
                <a:ext cx="21326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Per ora, abbiamo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=0, 0.1, 0.2</m:t>
                    </m:r>
                  </m:oMath>
                </a14:m>
                <a:endParaRPr lang="it-IT" dirty="0">
                  <a:latin typeface="Fira Sans" panose="020B0503050000020004" pitchFamily="34" charset="0"/>
                </a:endParaRPr>
              </a:p>
            </p:txBody>
          </p:sp>
        </mc:Choice>
        <mc:Fallback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25FE7C5-4609-446C-933E-185FE30F7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511" y="2046046"/>
                <a:ext cx="2132627" cy="646331"/>
              </a:xfrm>
              <a:prstGeom prst="rect">
                <a:avLst/>
              </a:prstGeom>
              <a:blipFill>
                <a:blip r:embed="rId7"/>
                <a:stretch>
                  <a:fillRect l="-2286" t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magine 54">
            <a:extLst>
              <a:ext uri="{FF2B5EF4-FFF2-40B4-BE49-F238E27FC236}">
                <a16:creationId xmlns:a16="http://schemas.microsoft.com/office/drawing/2014/main" id="{147C5C65-A10A-40CF-B4F9-815CDE430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7" y="3299995"/>
            <a:ext cx="3932151" cy="3056355"/>
          </a:xfrm>
          <a:prstGeom prst="rect">
            <a:avLst/>
          </a:prstGeom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3817222-E9C8-4D0A-94E1-63B1B74EA0F8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4346454" y="1767538"/>
            <a:ext cx="666425" cy="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3A5D5FD-41A4-4004-A924-A8F725AD641A}"/>
              </a:ext>
            </a:extLst>
          </p:cNvPr>
          <p:cNvCxnSpPr>
            <a:cxnSpLocks/>
          </p:cNvCxnSpPr>
          <p:nvPr/>
        </p:nvCxnSpPr>
        <p:spPr>
          <a:xfrm flipH="1">
            <a:off x="1632175" y="2003194"/>
            <a:ext cx="101091" cy="26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E547B8E-5135-4976-A81B-81A913724825}"/>
              </a:ext>
            </a:extLst>
          </p:cNvPr>
          <p:cNvCxnSpPr>
            <a:cxnSpLocks/>
          </p:cNvCxnSpPr>
          <p:nvPr/>
        </p:nvCxnSpPr>
        <p:spPr>
          <a:xfrm flipH="1">
            <a:off x="10183507" y="1843082"/>
            <a:ext cx="1" cy="290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241E564-18A8-4260-B77B-00B57440D7A2}"/>
              </a:ext>
            </a:extLst>
          </p:cNvPr>
          <p:cNvSpPr txBox="1"/>
          <p:nvPr/>
        </p:nvSpPr>
        <p:spPr>
          <a:xfrm>
            <a:off x="1870445" y="1237542"/>
            <a:ext cx="1932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distanza tra le inclusioni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5BA577E-347F-438E-B9F1-C457B5702C86}"/>
              </a:ext>
            </a:extLst>
          </p:cNvPr>
          <p:cNvSpPr txBox="1"/>
          <p:nvPr/>
        </p:nvSpPr>
        <p:spPr>
          <a:xfrm>
            <a:off x="2730296" y="6171684"/>
            <a:ext cx="1701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spaziatura dei </a:t>
            </a:r>
            <a:r>
              <a:rPr lang="it-IT" sz="1400" dirty="0" err="1"/>
              <a:t>riblets</a:t>
            </a:r>
            <a:br>
              <a:rPr lang="it-IT" sz="1400" dirty="0"/>
            </a:br>
            <a:r>
              <a:rPr lang="it-IT" sz="1400" dirty="0"/>
              <a:t>(in unità di parete)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494D6CB-A833-403D-BAEC-FB0CEC91F920}"/>
              </a:ext>
            </a:extLst>
          </p:cNvPr>
          <p:cNvSpPr txBox="1"/>
          <p:nvPr/>
        </p:nvSpPr>
        <p:spPr>
          <a:xfrm>
            <a:off x="13674" y="3110641"/>
            <a:ext cx="1248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Sforzo di taglio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FC22DE8-2C70-444A-8DDD-69121C1D53D8}"/>
              </a:ext>
            </a:extLst>
          </p:cNvPr>
          <p:cNvSpPr txBox="1"/>
          <p:nvPr/>
        </p:nvSpPr>
        <p:spPr>
          <a:xfrm>
            <a:off x="7468757" y="1219476"/>
            <a:ext cx="323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sempre realizzate da dottorandi </a:t>
            </a:r>
          </a:p>
        </p:txBody>
      </p: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0CEC10B5-12D6-4246-81A7-76F69038BEC6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7165075" y="1404142"/>
            <a:ext cx="303682" cy="1898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07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55</a:t>
            </a:fld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5B20F830-96AE-4342-B8F2-BD22EE5D98B1}"/>
                  </a:ext>
                </a:extLst>
              </p:cNvPr>
              <p:cNvSpPr txBox="1"/>
              <p:nvPr/>
            </p:nvSpPr>
            <p:spPr>
              <a:xfrm>
                <a:off x="339307" y="1522750"/>
                <a:ext cx="59715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5B20F830-96AE-4342-B8F2-BD22EE5D9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07" y="1522750"/>
                <a:ext cx="59715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EB2DE85A-E5EC-4018-B072-2C3DA228AB5C}"/>
              </a:ext>
            </a:extLst>
          </p:cNvPr>
          <p:cNvCxnSpPr>
            <a:cxnSpLocks/>
          </p:cNvCxnSpPr>
          <p:nvPr/>
        </p:nvCxnSpPr>
        <p:spPr>
          <a:xfrm>
            <a:off x="1078173" y="1784809"/>
            <a:ext cx="4094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222DC8C-758F-4286-BC1F-27BB3FD54BDD}"/>
                  </a:ext>
                </a:extLst>
              </p:cNvPr>
              <p:cNvSpPr txBox="1"/>
              <p:nvPr/>
            </p:nvSpPr>
            <p:spPr>
              <a:xfrm>
                <a:off x="1491974" y="1522750"/>
                <a:ext cx="2958782" cy="565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222DC8C-758F-4286-BC1F-27BB3FD5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74" y="1522750"/>
                <a:ext cx="2958782" cy="565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DA5ED6D-C889-468F-A2F3-FEEB0E1311A4}"/>
              </a:ext>
            </a:extLst>
          </p:cNvPr>
          <p:cNvSpPr txBox="1"/>
          <p:nvPr/>
        </p:nvSpPr>
        <p:spPr>
          <a:xfrm>
            <a:off x="135220" y="2194034"/>
            <a:ext cx="4372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stessa grandezza microscopica che modula la riduzione/aumento dell’attrito per i </a:t>
            </a:r>
            <a:r>
              <a:rPr lang="it-IT" dirty="0" err="1">
                <a:latin typeface="Fira Sans" panose="020B0503050000020004" pitchFamily="34" charset="0"/>
              </a:rPr>
              <a:t>riblets</a:t>
            </a:r>
            <a:r>
              <a:rPr lang="it-IT" dirty="0">
                <a:latin typeface="Fira Sans" panose="020B05030500000200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5DFE67EB-6C11-4CF2-859E-67BE682C9955}"/>
                  </a:ext>
                </a:extLst>
              </p:cNvPr>
              <p:cNvSpPr txBox="1"/>
              <p:nvPr/>
            </p:nvSpPr>
            <p:spPr>
              <a:xfrm>
                <a:off x="5012879" y="1583645"/>
                <a:ext cx="6073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Facciamo diverse DNS con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=193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fissato, variando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5DFE67EB-6C11-4CF2-859E-67BE682C9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79" y="1583645"/>
                <a:ext cx="6073714" cy="369332"/>
              </a:xfrm>
              <a:prstGeom prst="rect">
                <a:avLst/>
              </a:prstGeom>
              <a:blipFill>
                <a:blip r:embed="rId6"/>
                <a:stretch>
                  <a:fillRect l="-802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25FE7C5-4609-446C-933E-185FE30F7D76}"/>
                  </a:ext>
                </a:extLst>
              </p:cNvPr>
              <p:cNvSpPr txBox="1"/>
              <p:nvPr/>
            </p:nvSpPr>
            <p:spPr>
              <a:xfrm>
                <a:off x="9493511" y="2046046"/>
                <a:ext cx="21326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Per ora, abbiamo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=0, 0.1, 0.2</m:t>
                    </m:r>
                  </m:oMath>
                </a14:m>
                <a:endParaRPr lang="it-IT" dirty="0">
                  <a:latin typeface="Fira Sans" panose="020B0503050000020004" pitchFamily="34" charset="0"/>
                </a:endParaRPr>
              </a:p>
            </p:txBody>
          </p:sp>
        </mc:Choice>
        <mc:Fallback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25FE7C5-4609-446C-933E-185FE30F7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511" y="2046046"/>
                <a:ext cx="2132627" cy="646331"/>
              </a:xfrm>
              <a:prstGeom prst="rect">
                <a:avLst/>
              </a:prstGeom>
              <a:blipFill>
                <a:blip r:embed="rId7"/>
                <a:stretch>
                  <a:fillRect l="-2286" t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magine 54">
            <a:extLst>
              <a:ext uri="{FF2B5EF4-FFF2-40B4-BE49-F238E27FC236}">
                <a16:creationId xmlns:a16="http://schemas.microsoft.com/office/drawing/2014/main" id="{147C5C65-A10A-40CF-B4F9-815CDE430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7" y="3299995"/>
            <a:ext cx="3932151" cy="305635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9DC8C4F-93C5-4223-A512-970484C77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31" y="2943053"/>
            <a:ext cx="7356849" cy="3367991"/>
          </a:xfrm>
          <a:prstGeom prst="rect">
            <a:avLst/>
          </a:prstGeom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3817222-E9C8-4D0A-94E1-63B1B74EA0F8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4346454" y="1767538"/>
            <a:ext cx="666425" cy="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3A5D5FD-41A4-4004-A924-A8F725AD641A}"/>
              </a:ext>
            </a:extLst>
          </p:cNvPr>
          <p:cNvCxnSpPr>
            <a:cxnSpLocks/>
          </p:cNvCxnSpPr>
          <p:nvPr/>
        </p:nvCxnSpPr>
        <p:spPr>
          <a:xfrm flipH="1">
            <a:off x="1632175" y="2003194"/>
            <a:ext cx="101091" cy="26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E547B8E-5135-4976-A81B-81A913724825}"/>
              </a:ext>
            </a:extLst>
          </p:cNvPr>
          <p:cNvCxnSpPr>
            <a:cxnSpLocks/>
          </p:cNvCxnSpPr>
          <p:nvPr/>
        </p:nvCxnSpPr>
        <p:spPr>
          <a:xfrm flipH="1">
            <a:off x="10183507" y="1843082"/>
            <a:ext cx="1" cy="290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241E564-18A8-4260-B77B-00B57440D7A2}"/>
              </a:ext>
            </a:extLst>
          </p:cNvPr>
          <p:cNvSpPr txBox="1"/>
          <p:nvPr/>
        </p:nvSpPr>
        <p:spPr>
          <a:xfrm>
            <a:off x="1870445" y="1237542"/>
            <a:ext cx="1932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distanza tra le inclusioni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5BA577E-347F-438E-B9F1-C457B5702C86}"/>
              </a:ext>
            </a:extLst>
          </p:cNvPr>
          <p:cNvSpPr txBox="1"/>
          <p:nvPr/>
        </p:nvSpPr>
        <p:spPr>
          <a:xfrm>
            <a:off x="2730296" y="6171684"/>
            <a:ext cx="1701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spaziatura dei </a:t>
            </a:r>
            <a:r>
              <a:rPr lang="it-IT" sz="1400" dirty="0" err="1"/>
              <a:t>riblets</a:t>
            </a:r>
            <a:br>
              <a:rPr lang="it-IT" sz="1400" dirty="0"/>
            </a:br>
            <a:r>
              <a:rPr lang="it-IT" sz="1400" dirty="0"/>
              <a:t>(in unità di parete)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69A0780-8D50-4233-912B-6DEE66425854}"/>
              </a:ext>
            </a:extLst>
          </p:cNvPr>
          <p:cNvSpPr txBox="1"/>
          <p:nvPr/>
        </p:nvSpPr>
        <p:spPr>
          <a:xfrm>
            <a:off x="4507953" y="3573423"/>
            <a:ext cx="13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variazione della portata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494D6CB-A833-403D-BAEC-FB0CEC91F920}"/>
              </a:ext>
            </a:extLst>
          </p:cNvPr>
          <p:cNvSpPr txBox="1"/>
          <p:nvPr/>
        </p:nvSpPr>
        <p:spPr>
          <a:xfrm>
            <a:off x="13674" y="3110641"/>
            <a:ext cx="1248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Sforzo di taglio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3C73717-DCB8-4873-BC9C-F15E39152514}"/>
                  </a:ext>
                </a:extLst>
              </p:cNvPr>
              <p:cNvSpPr txBox="1"/>
              <p:nvPr/>
            </p:nvSpPr>
            <p:spPr>
              <a:xfrm>
                <a:off x="5361698" y="2184200"/>
                <a:ext cx="3220872" cy="70788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Troviamo riduzione dell’attrito, modulata da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it-IT" sz="2000" dirty="0"/>
                  <a:t> !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3C73717-DCB8-4873-BC9C-F15E39152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98" y="2184200"/>
                <a:ext cx="3220872" cy="707886"/>
              </a:xfrm>
              <a:prstGeom prst="rect">
                <a:avLst/>
              </a:prstGeom>
              <a:blipFill>
                <a:blip r:embed="rId10"/>
                <a:stretch>
                  <a:fillRect l="-1883" t="-3361" b="-126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FA8AFD-69F5-4CD1-A81B-97B990DB187F}"/>
              </a:ext>
            </a:extLst>
          </p:cNvPr>
          <p:cNvSpPr txBox="1"/>
          <p:nvPr/>
        </p:nvSpPr>
        <p:spPr>
          <a:xfrm rot="3905947">
            <a:off x="7684049" y="2932255"/>
            <a:ext cx="176120" cy="3132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AB9EC5F6-521A-4334-AD2B-B93B79AAC40C}"/>
                  </a:ext>
                </a:extLst>
              </p:cNvPr>
              <p:cNvSpPr txBox="1"/>
              <p:nvPr/>
            </p:nvSpPr>
            <p:spPr>
              <a:xfrm>
                <a:off x="5580061" y="6325572"/>
                <a:ext cx="36628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0.2⋅193≈40=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AB9EC5F6-521A-4334-AD2B-B93B79AAC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61" y="6325572"/>
                <a:ext cx="3662883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31A6C7D-44DA-48B7-A827-A6A136529ABB}"/>
              </a:ext>
            </a:extLst>
          </p:cNvPr>
          <p:cNvSpPr txBox="1"/>
          <p:nvPr/>
        </p:nvSpPr>
        <p:spPr>
          <a:xfrm>
            <a:off x="7468757" y="1219476"/>
            <a:ext cx="323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sempre realizzate da dottorandi </a:t>
            </a:r>
          </a:p>
        </p:txBody>
      </p: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9DE6191A-72FB-4C11-BACB-359D0C9E2078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7165075" y="1404142"/>
            <a:ext cx="303682" cy="1898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66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56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02DE98-BB7E-49C3-956A-3231D9F09478}"/>
              </a:ext>
            </a:extLst>
          </p:cNvPr>
          <p:cNvSpPr txBox="1"/>
          <p:nvPr/>
        </p:nvSpPr>
        <p:spPr>
          <a:xfrm>
            <a:off x="375523" y="1508571"/>
            <a:ext cx="1144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Substrati </a:t>
            </a:r>
            <a:r>
              <a:rPr lang="it-IT" dirty="0" err="1">
                <a:latin typeface="Fira Sans" panose="020B0503050000020004" pitchFamily="34" charset="0"/>
              </a:rPr>
              <a:t>anisotropici</a:t>
            </a:r>
            <a:r>
              <a:rPr lang="it-IT" dirty="0">
                <a:latin typeface="Fira Sans" panose="020B0503050000020004" pitchFamily="34" charset="0"/>
              </a:rPr>
              <a:t> con riduzione ottimale dell’attrito possono essere progettati rapidamente sfruttando</a:t>
            </a:r>
          </a:p>
          <a:p>
            <a:r>
              <a:rPr lang="it-IT" dirty="0">
                <a:latin typeface="Fira Sans" panose="020B0503050000020004" pitchFamily="34" charset="0"/>
              </a:rPr>
              <a:t>le condizioni efficaci.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C01E625-FBAA-4115-A19D-1D9CC3223A44}"/>
                  </a:ext>
                </a:extLst>
              </p:cNvPr>
              <p:cNvSpPr txBox="1"/>
              <p:nvPr/>
            </p:nvSpPr>
            <p:spPr>
              <a:xfrm>
                <a:off x="865721" y="2293589"/>
                <a:ext cx="5230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Fira Sans" panose="020B0503050000020004" pitchFamily="34" charset="0"/>
                  </a:rPr>
                  <a:t>Per quanto visto sinora, deve essere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C01E625-FBAA-4115-A19D-1D9CC3223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21" y="2293589"/>
                <a:ext cx="5230278" cy="369332"/>
              </a:xfrm>
              <a:prstGeom prst="rect">
                <a:avLst/>
              </a:prstGeom>
              <a:blipFill>
                <a:blip r:embed="rId4"/>
                <a:stretch>
                  <a:fillRect l="-932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85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57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BFB1F6-748C-45AE-ADFC-2C8505474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7" y="1318483"/>
            <a:ext cx="10783805" cy="522042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B57B62-D9EC-4AD1-AA4B-A99A21175B6D}"/>
              </a:ext>
            </a:extLst>
          </p:cNvPr>
          <p:cNvSpPr txBox="1"/>
          <p:nvPr/>
        </p:nvSpPr>
        <p:spPr>
          <a:xfrm>
            <a:off x="211330" y="1672700"/>
            <a:ext cx="606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Il flusso sembra </a:t>
            </a:r>
            <a:r>
              <a:rPr lang="it-IT" dirty="0" err="1">
                <a:solidFill>
                  <a:srgbClr val="FF0000"/>
                </a:solidFill>
                <a:latin typeface="Fira Sans" panose="020B0503050000020004" pitchFamily="34" charset="0"/>
              </a:rPr>
              <a:t>ri-laminarizzarsi</a:t>
            </a:r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 nel caso «</a:t>
            </a:r>
            <a:r>
              <a:rPr lang="it-IT" dirty="0" err="1">
                <a:solidFill>
                  <a:srgbClr val="FF0000"/>
                </a:solidFill>
                <a:latin typeface="Fira Sans" panose="020B0503050000020004" pitchFamily="34" charset="0"/>
              </a:rPr>
              <a:t>streamwise</a:t>
            </a:r>
            <a:r>
              <a:rPr lang="it-IT" dirty="0">
                <a:solidFill>
                  <a:srgbClr val="FF0000"/>
                </a:solidFill>
                <a:latin typeface="Fira Sans" panose="020B05030500000200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072910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Conclusioni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58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E9C785-34D0-4DEE-AD0A-B15FD30E1DFF}"/>
              </a:ext>
            </a:extLst>
          </p:cNvPr>
          <p:cNvSpPr txBox="1"/>
          <p:nvPr/>
        </p:nvSpPr>
        <p:spPr>
          <a:xfrm>
            <a:off x="216568" y="1382680"/>
            <a:ext cx="4746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Fira Sans" panose="020B0503050000020004" pitchFamily="34" charset="0"/>
              </a:rPr>
              <a:t>Interazione fluido-mezzo poroso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419744D-969E-4398-A555-7CDFDACA921C}"/>
              </a:ext>
            </a:extLst>
          </p:cNvPr>
          <p:cNvCxnSpPr>
            <a:cxnSpLocks/>
          </p:cNvCxnSpPr>
          <p:nvPr/>
        </p:nvCxnSpPr>
        <p:spPr>
          <a:xfrm>
            <a:off x="832513" y="1844345"/>
            <a:ext cx="0" cy="631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015A54-FBE1-44E6-AE0A-A318CB87FEC3}"/>
              </a:ext>
            </a:extLst>
          </p:cNvPr>
          <p:cNvSpPr txBox="1"/>
          <p:nvPr/>
        </p:nvSpPr>
        <p:spPr>
          <a:xfrm>
            <a:off x="832513" y="2325275"/>
            <a:ext cx="827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Fira Sans" panose="020B0503050000020004" pitchFamily="34" charset="0"/>
              </a:rPr>
              <a:t>Modellizzazione tramite condizioni effettive all’interfaccia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571C3D9-C48D-4DEE-B862-45C4C494E5F4}"/>
              </a:ext>
            </a:extLst>
          </p:cNvPr>
          <p:cNvCxnSpPr>
            <a:cxnSpLocks/>
          </p:cNvCxnSpPr>
          <p:nvPr/>
        </p:nvCxnSpPr>
        <p:spPr>
          <a:xfrm flipV="1">
            <a:off x="5813946" y="1844345"/>
            <a:ext cx="600502" cy="48093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2B8497B-3CAE-457B-871A-324A42D928F6}"/>
              </a:ext>
            </a:extLst>
          </p:cNvPr>
          <p:cNvSpPr txBox="1"/>
          <p:nvPr/>
        </p:nvSpPr>
        <p:spPr>
          <a:xfrm>
            <a:off x="6508458" y="1325707"/>
            <a:ext cx="5682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contengono coefficienti efficaci che emergono dalla </a:t>
            </a:r>
          </a:p>
          <a:p>
            <a:r>
              <a:rPr lang="it-IT" dirty="0">
                <a:latin typeface="Fira Sans" panose="020B0503050000020004" pitchFamily="34" charset="0"/>
              </a:rPr>
              <a:t>soluzione numerica di problemi di cella. </a:t>
            </a:r>
          </a:p>
          <a:p>
            <a:r>
              <a:rPr lang="it-IT" dirty="0">
                <a:latin typeface="Fira Sans" panose="020B0503050000020004" pitchFamily="34" charset="0"/>
              </a:rPr>
              <a:t>Non devono essere fissati ad hoc.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43890D5-65C6-4B2B-BAE3-CBE5D5149598}"/>
              </a:ext>
            </a:extLst>
          </p:cNvPr>
          <p:cNvSpPr txBox="1"/>
          <p:nvPr/>
        </p:nvSpPr>
        <p:spPr>
          <a:xfrm>
            <a:off x="5443485" y="2904811"/>
            <a:ext cx="701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Risparmio computazionale notevole: evitano la risoluzione numerica di dettagli a scale molto piccole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FD1C02F-60F1-458C-A4FC-96E2D40C81F5}"/>
              </a:ext>
            </a:extLst>
          </p:cNvPr>
          <p:cNvSpPr txBox="1"/>
          <p:nvPr/>
        </p:nvSpPr>
        <p:spPr>
          <a:xfrm>
            <a:off x="780608" y="3701729"/>
            <a:ext cx="6835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Progettazione rapida di geometrie micro-strutturate: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Fira Sans" panose="020B0503050000020004" pitchFamily="34" charset="0"/>
              </a:rPr>
              <a:t>Identificare la texture più efficiente che riduce l’attrito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0B39471-C3B0-4D35-801C-E60331B43E23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955794" y="2874150"/>
            <a:ext cx="487691" cy="35382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3216CF6-A07D-4B34-99B5-298C1B51134D}"/>
              </a:ext>
            </a:extLst>
          </p:cNvPr>
          <p:cNvCxnSpPr>
            <a:cxnSpLocks/>
          </p:cNvCxnSpPr>
          <p:nvPr/>
        </p:nvCxnSpPr>
        <p:spPr>
          <a:xfrm>
            <a:off x="875730" y="2864166"/>
            <a:ext cx="0" cy="631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67C935D-534B-48B3-8203-7DDF35A797C9}"/>
              </a:ext>
            </a:extLst>
          </p:cNvPr>
          <p:cNvSpPr txBox="1"/>
          <p:nvPr/>
        </p:nvSpPr>
        <p:spPr>
          <a:xfrm>
            <a:off x="802216" y="1920583"/>
            <a:ext cx="309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(Omogeneizzazione </a:t>
            </a:r>
            <a:r>
              <a:rPr lang="it-IT" dirty="0" err="1"/>
              <a:t>multiscala</a:t>
            </a:r>
            <a:r>
              <a:rPr lang="it-IT" dirty="0"/>
              <a:t>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FB10E5D-9F4B-401C-A986-20084C32D57C}"/>
              </a:ext>
            </a:extLst>
          </p:cNvPr>
          <p:cNvSpPr txBox="1"/>
          <p:nvPr/>
        </p:nvSpPr>
        <p:spPr>
          <a:xfrm>
            <a:off x="216568" y="4678073"/>
            <a:ext cx="1189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Approssimazione di </a:t>
            </a:r>
            <a:r>
              <a:rPr lang="it-IT" dirty="0" err="1"/>
              <a:t>Oseen</a:t>
            </a:r>
            <a:r>
              <a:rPr lang="it-IT" dirty="0"/>
              <a:t> tiene conto dell’inerzia già a livello microscopico, e dovrebbe migliorare la soluzione che si ottiene</a:t>
            </a:r>
            <a:br>
              <a:rPr lang="it-IT" dirty="0"/>
            </a:br>
            <a:r>
              <a:rPr lang="it-IT" dirty="0"/>
              <a:t>utilizzando i coefficienti calcolati nel regime di Stokes (inerzia trascurabile)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F97CF72E-864C-4277-A797-84DAD339258A}"/>
              </a:ext>
            </a:extLst>
          </p:cNvPr>
          <p:cNvCxnSpPr>
            <a:cxnSpLocks/>
          </p:cNvCxnSpPr>
          <p:nvPr/>
        </p:nvCxnSpPr>
        <p:spPr>
          <a:xfrm>
            <a:off x="3461391" y="5509070"/>
            <a:ext cx="7369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0DFC3AB-E9A0-418B-B6B8-B3DFD59CBACA}"/>
              </a:ext>
            </a:extLst>
          </p:cNvPr>
          <p:cNvSpPr txBox="1"/>
          <p:nvPr/>
        </p:nvSpPr>
        <p:spPr>
          <a:xfrm>
            <a:off x="4198371" y="5324404"/>
            <a:ext cx="551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Necessaria una validazione che lo confermi (o smentisca)</a:t>
            </a:r>
          </a:p>
        </p:txBody>
      </p:sp>
    </p:spTree>
    <p:extLst>
      <p:ext uri="{BB962C8B-B14F-4D97-AF65-F5344CB8AC3E}">
        <p14:creationId xmlns:p14="http://schemas.microsoft.com/office/powerpoint/2010/main" val="1898740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2">
            <a:extLst>
              <a:ext uri="{FF2B5EF4-FFF2-40B4-BE49-F238E27FC236}">
                <a16:creationId xmlns:a16="http://schemas.microsoft.com/office/drawing/2014/main" id="{AE592F7A-D3B4-4104-961F-20705E148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72050"/>
            <a:ext cx="12192000" cy="749279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Fine</a:t>
            </a:r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D2D868ED-CF93-4D7E-8A92-C0C6A01B9DBF}"/>
              </a:ext>
            </a:extLst>
          </p:cNvPr>
          <p:cNvSpPr txBox="1">
            <a:spLocks/>
          </p:cNvSpPr>
          <p:nvPr/>
        </p:nvSpPr>
        <p:spPr>
          <a:xfrm>
            <a:off x="0" y="3054360"/>
            <a:ext cx="12192000" cy="749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Grazie per l’attenzione!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B04B5F-AD94-476A-AC7A-2632F40E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32" y="329640"/>
            <a:ext cx="1425335" cy="9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1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6</a:t>
            </a:fld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2800CA9-14D8-48C9-9A49-DDA61B9062A8}"/>
              </a:ext>
            </a:extLst>
          </p:cNvPr>
          <p:cNvSpPr txBox="1"/>
          <p:nvPr/>
        </p:nvSpPr>
        <p:spPr>
          <a:xfrm>
            <a:off x="1274860" y="1404732"/>
            <a:ext cx="9980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Fira Sans" panose="020B0503050000020004" pitchFamily="34" charset="0"/>
              </a:rPr>
              <a:t>Nostro scopo</a:t>
            </a:r>
            <a:r>
              <a:rPr lang="it-IT" sz="2400" dirty="0">
                <a:latin typeface="Fira Sans" panose="020B0503050000020004" pitchFamily="34" charset="0"/>
              </a:rPr>
              <a:t>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>
                <a:latin typeface="Fira Sans" panose="020B0503050000020004" pitchFamily="34" charset="0"/>
              </a:rPr>
              <a:t>modellizzare l’interazione </a:t>
            </a:r>
            <a:r>
              <a:rPr lang="it-IT" sz="2400" i="1" dirty="0">
                <a:latin typeface="Fira Sans" panose="020B0503050000020004" pitchFamily="34" charset="0"/>
              </a:rPr>
              <a:t>fluido-superficie</a:t>
            </a:r>
            <a:r>
              <a:rPr lang="it-IT" sz="2400" dirty="0">
                <a:latin typeface="Fira Sans" panose="020B0503050000020004" pitchFamily="34" charset="0"/>
              </a:rPr>
              <a:t> in maniera efficace</a:t>
            </a:r>
          </a:p>
        </p:txBody>
      </p:sp>
    </p:spTree>
    <p:extLst>
      <p:ext uri="{BB962C8B-B14F-4D97-AF65-F5344CB8AC3E}">
        <p14:creationId xmlns:p14="http://schemas.microsoft.com/office/powerpoint/2010/main" val="10953243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Backup Slides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2AD585-902E-44DF-9F53-835B0A5B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4729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Conclusioni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61</a:t>
            </a:fld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F97D309-F37F-4077-85B5-A8137C5C71F5}"/>
              </a:ext>
            </a:extLst>
          </p:cNvPr>
          <p:cNvSpPr txBox="1"/>
          <p:nvPr/>
        </p:nvSpPr>
        <p:spPr>
          <a:xfrm>
            <a:off x="216568" y="1390722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Fira Sans" panose="020B0503050000020004" pitchFamily="34" charset="0"/>
              </a:rPr>
              <a:t>Sviluppi futuri: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3F451BC-1A42-465D-89A5-A2CA9FA5C408}"/>
              </a:ext>
            </a:extLst>
          </p:cNvPr>
          <p:cNvSpPr txBox="1"/>
          <p:nvPr/>
        </p:nvSpPr>
        <p:spPr>
          <a:xfrm>
            <a:off x="2518635" y="1436888"/>
            <a:ext cx="433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Includere un fluido lubrificante nei pori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4DB5146-2A6C-48C8-9A4A-E43B3FF46CDF}"/>
                  </a:ext>
                </a:extLst>
              </p:cNvPr>
              <p:cNvSpPr txBox="1"/>
              <p:nvPr/>
            </p:nvSpPr>
            <p:spPr>
              <a:xfrm>
                <a:off x="715878" y="1951672"/>
                <a:ext cx="1134156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Fira Sans" panose="020B0503050000020004" pitchFamily="34" charset="0"/>
                  </a:rPr>
                  <a:t>Risolvere il problema nella cella unitaria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Fira Sans" panose="020B0503050000020004" pitchFamily="34" charset="0"/>
                  </a:rPr>
                  <a:t>Derivare condizioni effettive in questo caso al secondo ordine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it-IT" dirty="0">
                    <a:latin typeface="Fira Sans" panose="020B0503050000020004" pitchFamily="34" charset="0"/>
                  </a:rPr>
                  <a:t> (già fatto al 1° ordine)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Fira Sans" panose="020B0503050000020004" pitchFamily="34" charset="0"/>
                  </a:rPr>
                  <a:t>Effettuare una DNS effettiva per un canale turbolento con sotto una LIS (</a:t>
                </a:r>
                <a:r>
                  <a:rPr lang="it-IT" dirty="0" err="1">
                    <a:latin typeface="Fira Sans" panose="020B0503050000020004" pitchFamily="34" charset="0"/>
                  </a:rPr>
                  <a:t>lubricant</a:t>
                </a:r>
                <a:r>
                  <a:rPr lang="it-IT" dirty="0">
                    <a:latin typeface="Fira Sans" panose="020B0503050000020004" pitchFamily="34" charset="0"/>
                  </a:rPr>
                  <a:t> </a:t>
                </a:r>
                <a:r>
                  <a:rPr lang="it-IT" dirty="0" err="1">
                    <a:latin typeface="Fira Sans" panose="020B0503050000020004" pitchFamily="34" charset="0"/>
                  </a:rPr>
                  <a:t>impregnated</a:t>
                </a:r>
                <a:r>
                  <a:rPr lang="it-IT" dirty="0">
                    <a:latin typeface="Fira Sans" panose="020B0503050000020004" pitchFamily="34" charset="0"/>
                  </a:rPr>
                  <a:t> </a:t>
                </a:r>
                <a:r>
                  <a:rPr lang="it-IT" dirty="0" err="1">
                    <a:latin typeface="Fira Sans" panose="020B0503050000020004" pitchFamily="34" charset="0"/>
                  </a:rPr>
                  <a:t>surface</a:t>
                </a:r>
                <a:r>
                  <a:rPr lang="it-IT" dirty="0">
                    <a:latin typeface="Fira Sans" panose="020B0503050000020004" pitchFamily="34" charset="0"/>
                  </a:rPr>
                  <a:t>)</a:t>
                </a:r>
                <a:br>
                  <a:rPr lang="it-IT" dirty="0">
                    <a:latin typeface="Fira Sans" panose="020B0503050000020004" pitchFamily="34" charset="0"/>
                  </a:rPr>
                </a:br>
                <a:r>
                  <a:rPr lang="it-IT" dirty="0">
                    <a:latin typeface="Fira Sans" panose="020B0503050000020004" pitchFamily="34" charset="0"/>
                  </a:rPr>
                  <a:t>e confrontare con una DNS </a:t>
                </a:r>
                <a:r>
                  <a:rPr lang="it-IT" dirty="0" err="1">
                    <a:latin typeface="Fira Sans" panose="020B0503050000020004" pitchFamily="34" charset="0"/>
                  </a:rPr>
                  <a:t>fully</a:t>
                </a:r>
                <a:r>
                  <a:rPr lang="it-IT" dirty="0">
                    <a:latin typeface="Fira Sans" panose="020B0503050000020004" pitchFamily="34" charset="0"/>
                  </a:rPr>
                  <a:t>-feature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Fira Sans" panose="020B0503050000020004" pitchFamily="34" charset="0"/>
                  </a:rPr>
                  <a:t>Ottimizzare la morfologia del mezzo poroso, ottimizzare le proprietà del fluido lubrificante</a:t>
                </a: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4DB5146-2A6C-48C8-9A4A-E43B3FF46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8" y="1951672"/>
                <a:ext cx="11341566" cy="1477328"/>
              </a:xfrm>
              <a:prstGeom prst="rect">
                <a:avLst/>
              </a:prstGeom>
              <a:blipFill>
                <a:blip r:embed="rId4"/>
                <a:stretch>
                  <a:fillRect l="-322" t="-2058" b="-53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340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62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D483B26-9022-4FE5-9A01-8C3E75F7A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81" y="4085584"/>
            <a:ext cx="4452176" cy="263589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7F05312-A28A-4894-83FE-E756CA1C5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6" y="1245288"/>
            <a:ext cx="4202700" cy="269470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E69AAE1-007D-47E6-95D1-0B8953497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43" y="1191686"/>
            <a:ext cx="4648114" cy="289389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74CC6C2-FD6E-4869-BBF2-70576FD79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8" y="3935518"/>
            <a:ext cx="4452176" cy="27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62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Caso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macroscopico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78806A-ADC2-46F9-B1FC-D279704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63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B6AC82-0281-4D57-9A03-F2776DB13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20" y="1710760"/>
            <a:ext cx="8306959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642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Backup Slides (1)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C5BE45D-F37F-4EC1-A33C-7B37A70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4629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Backup Slides (…)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FF21252-3B0A-461D-B520-D8AD6F18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157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Slab" pitchFamily="2" charset="0"/>
                <a:ea typeface="Roboto Slab" pitchFamily="2" charset="0"/>
              </a:rPr>
              <a:t>Backup Slides (n)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25BE734-039C-4316-8F1A-8A15F8674EB6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A36239A-BC4A-4B03-AFCB-86E77162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7</a:t>
            </a:fld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2800CA9-14D8-48C9-9A49-DDA61B9062A8}"/>
              </a:ext>
            </a:extLst>
          </p:cNvPr>
          <p:cNvSpPr txBox="1"/>
          <p:nvPr/>
        </p:nvSpPr>
        <p:spPr>
          <a:xfrm>
            <a:off x="1274860" y="1404732"/>
            <a:ext cx="9980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Fira Sans" panose="020B0503050000020004" pitchFamily="34" charset="0"/>
              </a:rPr>
              <a:t>Nostro scopo</a:t>
            </a:r>
            <a:r>
              <a:rPr lang="it-IT" sz="2400" dirty="0">
                <a:latin typeface="Fira Sans" panose="020B0503050000020004" pitchFamily="34" charset="0"/>
              </a:rPr>
              <a:t>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>
                <a:latin typeface="Fira Sans" panose="020B0503050000020004" pitchFamily="34" charset="0"/>
              </a:rPr>
              <a:t>modellizzare l’interazione </a:t>
            </a:r>
            <a:r>
              <a:rPr lang="it-IT" sz="2400" i="1" dirty="0">
                <a:latin typeface="Fira Sans" panose="020B0503050000020004" pitchFamily="34" charset="0"/>
              </a:rPr>
              <a:t>fluido-superficie</a:t>
            </a:r>
            <a:r>
              <a:rPr lang="it-IT" sz="2400" dirty="0">
                <a:latin typeface="Fira Sans" panose="020B0503050000020004" pitchFamily="34" charset="0"/>
              </a:rPr>
              <a:t> in maniera efficace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>
                <a:latin typeface="Fira Sans" panose="020B0503050000020004" pitchFamily="34" charset="0"/>
              </a:rPr>
              <a:t>studiare e riprodurre questi fenomeni</a:t>
            </a:r>
          </a:p>
        </p:txBody>
      </p:sp>
    </p:spTree>
    <p:extLst>
      <p:ext uri="{BB962C8B-B14F-4D97-AF65-F5344CB8AC3E}">
        <p14:creationId xmlns:p14="http://schemas.microsoft.com/office/powerpoint/2010/main" val="59211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4AF36E2-B98F-4F3B-AD49-013B5F6360BD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18004-FBA2-4234-A39F-90B18404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8</a:t>
            </a:fld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2800CA9-14D8-48C9-9A49-DDA61B9062A8}"/>
              </a:ext>
            </a:extLst>
          </p:cNvPr>
          <p:cNvSpPr txBox="1"/>
          <p:nvPr/>
        </p:nvSpPr>
        <p:spPr>
          <a:xfrm>
            <a:off x="1274860" y="1404732"/>
            <a:ext cx="9980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Fira Sans" panose="020B0503050000020004" pitchFamily="34" charset="0"/>
              </a:rPr>
              <a:t>Nostro scopo</a:t>
            </a:r>
            <a:r>
              <a:rPr lang="it-IT" sz="2400" dirty="0">
                <a:latin typeface="Fira Sans" panose="020B0503050000020004" pitchFamily="34" charset="0"/>
              </a:rPr>
              <a:t>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>
                <a:latin typeface="Fira Sans" panose="020B0503050000020004" pitchFamily="34" charset="0"/>
              </a:rPr>
              <a:t>modellizzare l’interazione </a:t>
            </a:r>
            <a:r>
              <a:rPr lang="it-IT" sz="2400" i="1" dirty="0">
                <a:latin typeface="Fira Sans" panose="020B0503050000020004" pitchFamily="34" charset="0"/>
              </a:rPr>
              <a:t>fluido-superficie</a:t>
            </a:r>
            <a:r>
              <a:rPr lang="it-IT" sz="2400" dirty="0">
                <a:latin typeface="Fira Sans" panose="020B0503050000020004" pitchFamily="34" charset="0"/>
              </a:rPr>
              <a:t> in maniera efficace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>
                <a:latin typeface="Fira Sans" panose="020B0503050000020004" pitchFamily="34" charset="0"/>
              </a:rPr>
              <a:t>studiare e riprodurre questi fenomeni</a:t>
            </a:r>
          </a:p>
        </p:txBody>
      </p:sp>
      <p:cxnSp>
        <p:nvCxnSpPr>
          <p:cNvPr id="12" name="Connettore curvo 11">
            <a:extLst>
              <a:ext uri="{FF2B5EF4-FFF2-40B4-BE49-F238E27FC236}">
                <a16:creationId xmlns:a16="http://schemas.microsoft.com/office/drawing/2014/main" id="{B7087D57-EF7F-4B0C-B74A-08329E2E77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9466" y="2133599"/>
            <a:ext cx="5636620" cy="1205948"/>
          </a:xfrm>
          <a:prstGeom prst="curvedConnector3">
            <a:avLst>
              <a:gd name="adj1" fmla="val 904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A9A29E5-1954-4322-99FE-51502C554E58}"/>
              </a:ext>
            </a:extLst>
          </p:cNvPr>
          <p:cNvSpPr txBox="1"/>
          <p:nvPr/>
        </p:nvSpPr>
        <p:spPr>
          <a:xfrm>
            <a:off x="216568" y="3339548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Fira Sans" panose="020B0503050000020004" pitchFamily="34" charset="0"/>
              </a:rPr>
              <a:t>mezzo poroso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9E3D049-1A60-4D5C-AA85-A811BA2AAE55}"/>
              </a:ext>
            </a:extLst>
          </p:cNvPr>
          <p:cNvSpPr txBox="1"/>
          <p:nvPr/>
        </p:nvSpPr>
        <p:spPr>
          <a:xfrm>
            <a:off x="2444729" y="2988187"/>
            <a:ext cx="5636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mezzo che contiene </a:t>
            </a:r>
            <a:r>
              <a:rPr lang="it-IT" sz="2000" b="1" dirty="0">
                <a:latin typeface="Fira Sans" panose="020B0503050000020004" pitchFamily="34" charset="0"/>
              </a:rPr>
              <a:t>vuoti</a:t>
            </a:r>
            <a:r>
              <a:rPr lang="it-IT" sz="2000" dirty="0">
                <a:latin typeface="Fira Sans" panose="020B0503050000020004" pitchFamily="34" charset="0"/>
              </a:rPr>
              <a:t> (</a:t>
            </a:r>
            <a:r>
              <a:rPr lang="it-IT" sz="2000" i="1" dirty="0" err="1">
                <a:latin typeface="Fira Sans" panose="020B0503050000020004" pitchFamily="34" charset="0"/>
              </a:rPr>
              <a:t>voids</a:t>
            </a:r>
            <a:r>
              <a:rPr lang="it-IT" sz="2000" dirty="0">
                <a:latin typeface="Fira Sans" panose="020B0503050000020004" pitchFamily="34" charset="0"/>
              </a:rPr>
              <a:t>), riempiti con un fluido, e una fase solida (o schiuma, </a:t>
            </a:r>
            <a:r>
              <a:rPr lang="it-IT" sz="2000" i="1" dirty="0" err="1">
                <a:latin typeface="Fira Sans" panose="020B0503050000020004" pitchFamily="34" charset="0"/>
              </a:rPr>
              <a:t>foam</a:t>
            </a:r>
            <a:r>
              <a:rPr lang="it-IT" sz="2000" dirty="0">
                <a:latin typeface="Fira Sans" panose="020B0503050000020004" pitchFamily="34" charset="0"/>
              </a:rPr>
              <a:t>)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A15B708-0A33-4B19-B680-5357D04364B2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2029885" y="3518453"/>
            <a:ext cx="414844" cy="21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 descr="Immagine che contiene cibo, interni, pane, materiale da costruzione&#10;&#10;Descrizione generata automaticamente">
            <a:extLst>
              <a:ext uri="{FF2B5EF4-FFF2-40B4-BE49-F238E27FC236}">
                <a16:creationId xmlns:a16="http://schemas.microsoft.com/office/drawing/2014/main" id="{7EC2801F-A08F-489C-AC89-00E0C8AB6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193" y="2627857"/>
            <a:ext cx="3222183" cy="241663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E2DCBA40-FE99-4EE1-A096-AC3953732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29" y="3633359"/>
            <a:ext cx="3482070" cy="3224641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A15ED40-8139-4CF7-8254-2952286452B6}"/>
              </a:ext>
            </a:extLst>
          </p:cNvPr>
          <p:cNvSpPr txBox="1"/>
          <p:nvPr/>
        </p:nvSpPr>
        <p:spPr>
          <a:xfrm>
            <a:off x="9164905" y="5083936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" panose="020B0503050000020004" pitchFamily="34" charset="0"/>
              </a:rPr>
              <a:t>Open-</a:t>
            </a:r>
            <a:r>
              <a:rPr lang="it-IT" dirty="0" err="1">
                <a:latin typeface="Fira Sans" panose="020B0503050000020004" pitchFamily="34" charset="0"/>
              </a:rPr>
              <a:t>cell</a:t>
            </a:r>
            <a:r>
              <a:rPr lang="it-IT" dirty="0">
                <a:latin typeface="Fira Sans" panose="020B0503050000020004" pitchFamily="34" charset="0"/>
              </a:rPr>
              <a:t> </a:t>
            </a:r>
            <a:r>
              <a:rPr lang="it-IT" dirty="0" err="1">
                <a:latin typeface="Fira Sans" panose="020B0503050000020004" pitchFamily="34" charset="0"/>
              </a:rPr>
              <a:t>ceramic</a:t>
            </a:r>
            <a:endParaRPr lang="it-IT" dirty="0">
              <a:latin typeface="Fira Sans" panose="020B05030500000200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547FFD4-54B4-4B20-9454-DDADCBEA9CFE}"/>
                  </a:ext>
                </a:extLst>
              </p:cNvPr>
              <p:cNvSpPr txBox="1"/>
              <p:nvPr/>
            </p:nvSpPr>
            <p:spPr>
              <a:xfrm>
                <a:off x="395785" y="4380931"/>
                <a:ext cx="2025876" cy="53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Porosità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𝑓𝑙𝑢𝑖𝑑𝑜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𝑡𝑜𝑡𝑎𝑙𝑒</m:t>
                            </m:r>
                          </m:sub>
                        </m:sSub>
                      </m:den>
                    </m:f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547FFD4-54B4-4B20-9454-DDADCBEA9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5" y="4380931"/>
                <a:ext cx="2025876" cy="539507"/>
              </a:xfrm>
              <a:prstGeom prst="rect">
                <a:avLst/>
              </a:prstGeom>
              <a:blipFill>
                <a:blip r:embed="rId6"/>
                <a:stretch>
                  <a:fillRect l="-2711" b="-11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A3D5722-E23F-47C0-9D28-B876F4F450DC}"/>
                  </a:ext>
                </a:extLst>
              </p:cNvPr>
              <p:cNvSpPr txBox="1"/>
              <p:nvPr/>
            </p:nvSpPr>
            <p:spPr>
              <a:xfrm>
                <a:off x="646456" y="5078862"/>
                <a:ext cx="966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A3D5722-E23F-47C0-9D28-B876F4F45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56" y="5078862"/>
                <a:ext cx="966610" cy="276999"/>
              </a:xfrm>
              <a:prstGeom prst="rect">
                <a:avLst/>
              </a:prstGeom>
              <a:blipFill>
                <a:blip r:embed="rId7"/>
                <a:stretch>
                  <a:fillRect l="-5031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0A40EAF-D9DD-4C4B-A07C-79ADA95335AA}"/>
                  </a:ext>
                </a:extLst>
              </p:cNvPr>
              <p:cNvSpPr txBox="1"/>
              <p:nvPr/>
            </p:nvSpPr>
            <p:spPr>
              <a:xfrm>
                <a:off x="375772" y="5514285"/>
                <a:ext cx="22140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Definita la geometria,</a:t>
                </a:r>
                <a:br>
                  <a:rPr lang="it-IT" dirty="0"/>
                </a:br>
                <a:r>
                  <a:rPr lang="it-IT" dirty="0"/>
                  <a:t>spesso,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0A40EAF-D9DD-4C4B-A07C-79ADA9533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72" y="5514285"/>
                <a:ext cx="2214068" cy="646331"/>
              </a:xfrm>
              <a:prstGeom prst="rect">
                <a:avLst/>
              </a:prstGeom>
              <a:blipFill>
                <a:blip r:embed="rId8"/>
                <a:stretch>
                  <a:fillRect l="-2479" t="-5660" r="-1928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66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F6E755-481D-4CB4-A6DF-C03352A7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7" y="938463"/>
            <a:ext cx="12976129" cy="30682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9B25D3-D44D-4C89-92E1-7018CEF43B7C}"/>
              </a:ext>
            </a:extLst>
          </p:cNvPr>
          <p:cNvSpPr txBox="1">
            <a:spLocks/>
          </p:cNvSpPr>
          <p:nvPr/>
        </p:nvSpPr>
        <p:spPr>
          <a:xfrm>
            <a:off x="936458" y="497008"/>
            <a:ext cx="9980682" cy="109696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Roboto Slab" pitchFamily="2" charset="0"/>
                <a:ea typeface="Roboto Slab" pitchFamily="2" charset="0"/>
              </a:rPr>
              <a:t>Introduzione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: </a:t>
            </a:r>
            <a:r>
              <a:rPr lang="en-US" i="1" dirty="0">
                <a:latin typeface="Roboto Slab" pitchFamily="2" charset="0"/>
                <a:ea typeface="Roboto Slab" pitchFamily="2" charset="0"/>
              </a:rPr>
              <a:t>Preview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B9DF7E-BEEF-4439-8B8F-4928C26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75031"/>
            <a:ext cx="998621" cy="202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6D2C04-AAEA-4888-B0EC-FC35837F4165}"/>
              </a:ext>
            </a:extLst>
          </p:cNvPr>
          <p:cNvSpPr/>
          <p:nvPr/>
        </p:nvSpPr>
        <p:spPr>
          <a:xfrm>
            <a:off x="7767804" y="0"/>
            <a:ext cx="4412165" cy="485894"/>
          </a:xfrm>
          <a:prstGeom prst="rect">
            <a:avLst/>
          </a:prstGeom>
          <a:solidFill>
            <a:srgbClr val="00267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Drag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Reduction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Over Rough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Permeable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Surfaces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: A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Homogenized-Based</a:t>
            </a:r>
            <a:r>
              <a:rPr lang="it-IT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Approach</a:t>
            </a:r>
            <a:endParaRPr lang="it-IT" sz="1400" dirty="0">
              <a:highlight>
                <a:srgbClr val="002677"/>
              </a:highlight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AD14D4-B7C7-40B0-B1F1-2C38A1B0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439B-5E12-4869-8AA0-FE7E30D87052}" type="slidenum">
              <a:rPr lang="it-IT" smtClean="0"/>
              <a:t>9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560A36-918B-41F6-8F81-C965481DD5B4}"/>
              </a:ext>
            </a:extLst>
          </p:cNvPr>
          <p:cNvSpPr txBox="1"/>
          <p:nvPr/>
        </p:nvSpPr>
        <p:spPr>
          <a:xfrm>
            <a:off x="67320" y="1471820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Fira Sans" panose="020B0503050000020004" pitchFamily="34" charset="0"/>
              </a:rPr>
              <a:t>Canale infinitamente esteso con sotto un </a:t>
            </a:r>
            <a:r>
              <a:rPr lang="it-IT" sz="2000" b="1" dirty="0">
                <a:latin typeface="Fira Sans" panose="020B0503050000020004" pitchFamily="34" charset="0"/>
              </a:rPr>
              <a:t>mezzo poroso</a:t>
            </a:r>
            <a:r>
              <a:rPr lang="it-IT" sz="2000" dirty="0">
                <a:latin typeface="Fira Sans" panose="020B0503050000020004" pitchFamily="34" charset="0"/>
              </a:rPr>
              <a:t>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B67D4C-C4F9-4F5B-BBAB-AD1FA9400C60}"/>
              </a:ext>
            </a:extLst>
          </p:cNvPr>
          <p:cNvSpPr txBox="1"/>
          <p:nvPr/>
        </p:nvSpPr>
        <p:spPr>
          <a:xfrm>
            <a:off x="216568" y="4325792"/>
            <a:ext cx="3831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it-IT" sz="2000" b="1" dirty="0">
                <a:latin typeface="Fira Sans" panose="020B0503050000020004" pitchFamily="34" charset="0"/>
              </a:rPr>
              <a:t>DNS </a:t>
            </a:r>
            <a:r>
              <a:rPr lang="it-IT" sz="2000" b="1" dirty="0" err="1">
                <a:latin typeface="Fira Sans" panose="020B0503050000020004" pitchFamily="34" charset="0"/>
              </a:rPr>
              <a:t>fully</a:t>
            </a:r>
            <a:r>
              <a:rPr lang="it-IT" sz="2000" b="1" dirty="0">
                <a:latin typeface="Fira Sans" panose="020B0503050000020004" pitchFamily="34" charset="0"/>
              </a:rPr>
              <a:t>-feature</a:t>
            </a:r>
            <a:r>
              <a:rPr lang="it-IT" sz="2000" dirty="0">
                <a:latin typeface="Fira Sans" panose="020B0503050000020004" pitchFamily="34" charset="0"/>
              </a:rPr>
              <a:t> </a:t>
            </a:r>
            <a:r>
              <a:rPr lang="it-IT" sz="2000" dirty="0" err="1">
                <a:latin typeface="Fira Sans" panose="020B0503050000020004" pitchFamily="34" charset="0"/>
              </a:rPr>
              <a:t>resolving</a:t>
            </a:r>
            <a:r>
              <a:rPr lang="it-IT" sz="2000" dirty="0">
                <a:latin typeface="Fira Sans" panose="020B0503050000020004" pitchFamily="34" charset="0"/>
              </a:rPr>
              <a:t>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63217CE-A9EE-478C-AC6E-6D1A84857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5" y="1918666"/>
            <a:ext cx="3190875" cy="2305050"/>
          </a:xfrm>
          <a:prstGeom prst="rect">
            <a:avLst/>
          </a:prstGeom>
        </p:spPr>
      </p:pic>
      <p:sp>
        <p:nvSpPr>
          <p:cNvPr id="62" name="Ovale 61">
            <a:extLst>
              <a:ext uri="{FF2B5EF4-FFF2-40B4-BE49-F238E27FC236}">
                <a16:creationId xmlns:a16="http://schemas.microsoft.com/office/drawing/2014/main" id="{9EE74C0C-2D7F-4166-A77B-0E54F0A13CFE}"/>
              </a:ext>
            </a:extLst>
          </p:cNvPr>
          <p:cNvSpPr/>
          <p:nvPr/>
        </p:nvSpPr>
        <p:spPr>
          <a:xfrm>
            <a:off x="1511859" y="3918397"/>
            <a:ext cx="487405" cy="40673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Fira Sans" panose="020B05030500000200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645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3904</Words>
  <Application>Microsoft Office PowerPoint</Application>
  <PresentationFormat>Widescreen</PresentationFormat>
  <Paragraphs>680</Paragraphs>
  <Slides>66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Fira Sans</vt:lpstr>
      <vt:lpstr>Fira Sans Medium</vt:lpstr>
      <vt:lpstr>Roboto Slab</vt:lpstr>
      <vt:lpstr>Times New Roman</vt:lpstr>
      <vt:lpstr>Office Theme</vt:lpstr>
      <vt:lpstr>Drag Reduction Over Rough Permeable Surfaces: A Homogenized-Based Approach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 Reduction Over Rough Permeable Surfaces: A Homogenized-Based Approach</dc:title>
  <dc:creator>Lorenzo Buda</dc:creator>
  <cp:lastModifiedBy>Lorenzo Buda</cp:lastModifiedBy>
  <cp:revision>119</cp:revision>
  <dcterms:created xsi:type="dcterms:W3CDTF">2021-09-08T09:25:37Z</dcterms:created>
  <dcterms:modified xsi:type="dcterms:W3CDTF">2021-09-11T17:48:15Z</dcterms:modified>
</cp:coreProperties>
</file>