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30097139919365E-2"/>
          <c:y val="2.5733819101383143E-2"/>
          <c:w val="0.68631900393894063"/>
          <c:h val="0.88424593831178044"/>
        </c:manualLayout>
      </c:layout>
      <c:scatterChart>
        <c:scatterStyle val="smoothMarker"/>
        <c:varyColors val="0"/>
        <c:ser>
          <c:idx val="0"/>
          <c:order val="0"/>
          <c:tx>
            <c:v>Front angle 40°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40-15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811434380700662E-2"/>
                  <c:y val="-3.83590530199830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40-30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40-40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Foglio1!$C$2:$C$4</c:f>
              <c:numCache>
                <c:formatCode>General</c:formatCode>
                <c:ptCount val="3"/>
                <c:pt idx="0">
                  <c:v>0.59</c:v>
                </c:pt>
                <c:pt idx="1">
                  <c:v>0.63</c:v>
                </c:pt>
                <c:pt idx="2">
                  <c:v>0.67</c:v>
                </c:pt>
              </c:numCache>
            </c:numRef>
          </c:xVal>
          <c:yVal>
            <c:numRef>
              <c:f>Foglio1!$B$2:$B$4</c:f>
              <c:numCache>
                <c:formatCode>General</c:formatCode>
                <c:ptCount val="3"/>
                <c:pt idx="0">
                  <c:v>-0.67500000000000004</c:v>
                </c:pt>
                <c:pt idx="1">
                  <c:v>-0.81</c:v>
                </c:pt>
                <c:pt idx="2">
                  <c:v>-0.93</c:v>
                </c:pt>
              </c:numCache>
            </c:numRef>
          </c:yVal>
          <c:smooth val="1"/>
        </c:ser>
        <c:ser>
          <c:idx val="1"/>
          <c:order val="1"/>
          <c:tx>
            <c:v>Front angle 50°</c:v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759745780915238E-2"/>
                  <c:y val="4.49759863850231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50-15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50-30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50-40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Foglio1!$C$5:$C$7</c:f>
              <c:numCache>
                <c:formatCode>General</c:formatCode>
                <c:ptCount val="3"/>
                <c:pt idx="0">
                  <c:v>0.61</c:v>
                </c:pt>
                <c:pt idx="1">
                  <c:v>0.65900000000000003</c:v>
                </c:pt>
                <c:pt idx="2">
                  <c:v>0.68</c:v>
                </c:pt>
              </c:numCache>
            </c:numRef>
          </c:xVal>
          <c:yVal>
            <c:numRef>
              <c:f>Foglio1!$B$5:$B$7</c:f>
              <c:numCache>
                <c:formatCode>General</c:formatCode>
                <c:ptCount val="3"/>
                <c:pt idx="0">
                  <c:v>-0.81</c:v>
                </c:pt>
                <c:pt idx="1">
                  <c:v>-1.06</c:v>
                </c:pt>
                <c:pt idx="2">
                  <c:v>-1.1000000000000001</c:v>
                </c:pt>
              </c:numCache>
            </c:numRef>
          </c:yVal>
          <c:smooth val="1"/>
        </c:ser>
        <c:ser>
          <c:idx val="2"/>
          <c:order val="2"/>
          <c:tx>
            <c:v>0-0</c:v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0-0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Foglio1!$C$8</c:f>
              <c:numCache>
                <c:formatCode>General</c:formatCode>
                <c:ptCount val="1"/>
                <c:pt idx="0">
                  <c:v>0.4</c:v>
                </c:pt>
              </c:numCache>
            </c:numRef>
          </c:xVal>
          <c:yVal>
            <c:numRef>
              <c:f>Foglio1!$B$8</c:f>
              <c:numCache>
                <c:formatCode>General</c:formatCode>
                <c:ptCount val="1"/>
                <c:pt idx="0">
                  <c:v>-0.19</c:v>
                </c:pt>
              </c:numCache>
            </c:numRef>
          </c:yVal>
          <c:smooth val="1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axId val="206960256"/>
        <c:axId val="118077632"/>
      </c:scatterChart>
      <c:valAx>
        <c:axId val="206960256"/>
        <c:scaling>
          <c:orientation val="minMax"/>
          <c:max val="0.75000000000000011"/>
          <c:min val="0.35000000000000003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</a:t>
                </a:r>
                <a:r>
                  <a:rPr lang="it-IT" sz="700"/>
                  <a:t>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077632"/>
        <c:crosses val="autoZero"/>
        <c:crossBetween val="midCat"/>
      </c:valAx>
      <c:valAx>
        <c:axId val="118077632"/>
        <c:scaling>
          <c:orientation val="minMax"/>
          <c:max val="-0.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</a:t>
                </a:r>
                <a:r>
                  <a:rPr lang="en-US" sz="700"/>
                  <a:t>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960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8BDEF-8DB7-47A4-96EB-4FE2B82A8F42}" type="datetimeFigureOut">
              <a:rPr lang="it-IT" smtClean="0"/>
              <a:t>11/06/2016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57252-FADA-4ECA-A859-55A2AF8CD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77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7252-FADA-4ECA-A859-55A2AF8CD4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93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CDBE-9DCC-447B-9DF4-BC1B8CC08504}" type="datetime1">
              <a:rPr lang="it-IT" smtClean="0"/>
              <a:t>11/06/2016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7C1-3089-4F46-8CA5-8157FC234AB9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5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1743-E7BF-44E3-9230-0B87D5BB6203}" type="datetime1">
              <a:rPr lang="it-IT" smtClean="0"/>
              <a:t>11/06/2016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7C1-3089-4F46-8CA5-8157FC234A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8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F449-94F6-41B9-9F2C-B9205D04E138}" type="datetime1">
              <a:rPr lang="it-IT" smtClean="0"/>
              <a:t>11/06/2016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7C1-3089-4F46-8CA5-8157FC234A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1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8A76-4AEB-4A35-AD2B-48D0AA199EA2}" type="datetime1">
              <a:rPr lang="it-IT" smtClean="0"/>
              <a:t>11/06/2016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7C1-3089-4F46-8CA5-8157FC234A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70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31A9-8A61-4CF1-B10B-0A3AC0EFC813}" type="datetime1">
              <a:rPr lang="it-IT" smtClean="0"/>
              <a:t>11/06/2016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7C1-3089-4F46-8CA5-8157FC234AB9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5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B21C-D9EF-4E1D-AF87-5C47F6A1DE6E}" type="datetime1">
              <a:rPr lang="it-IT" smtClean="0"/>
              <a:t>11/06/2016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7C1-3089-4F46-8CA5-8157FC234A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8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EA7B-E29F-4FB7-9707-3D304CC4805E}" type="datetime1">
              <a:rPr lang="it-IT" smtClean="0"/>
              <a:t>11/06/2016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7C1-3089-4F46-8CA5-8157FC234A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0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D84-4D39-4576-B4D0-08C157561E1D}" type="datetime1">
              <a:rPr lang="it-IT" smtClean="0"/>
              <a:t>11/06/2016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7C1-3089-4F46-8CA5-8157FC234A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C064-15F7-4084-9FA4-006A4B1C5676}" type="datetime1">
              <a:rPr lang="it-IT" smtClean="0"/>
              <a:t>11/06/2016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7C1-3089-4F46-8CA5-8157FC234A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2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AB2DFE-E6E4-40FD-99C4-94F02A4DBAE5}" type="datetime1">
              <a:rPr lang="it-IT" smtClean="0"/>
              <a:t>11/06/2016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DB7C1-3089-4F46-8CA5-8157FC234A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6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4AA4-DBE6-44B3-99EF-7D4CDBC1BBE9}" type="datetime1">
              <a:rPr lang="it-IT" smtClean="0"/>
              <a:t>11/06/2016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7C1-3089-4F46-8CA5-8157FC234A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8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E63D6D-D0F7-447A-A6FF-E447C4F843E8}" type="datetime1">
              <a:rPr lang="it-IT" smtClean="0"/>
              <a:t>11/06/2016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DDB7C1-3089-4F46-8CA5-8157FC234AB9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87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7280" y="1530220"/>
            <a:ext cx="10058400" cy="279489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en-US" sz="6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AERODYNAMIC OPTIMIZATION </a:t>
            </a:r>
            <a:r>
              <a:rPr lang="en-US" sz="6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 REAR AND FRONT FLAPS ON A </a:t>
            </a:r>
            <a:r>
              <a:rPr lang="en-US" sz="6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CAR</a:t>
            </a:r>
            <a:endParaRPr lang="it-IT" sz="6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97280" y="4554896"/>
            <a:ext cx="4146524" cy="1143000"/>
          </a:xfrm>
        </p:spPr>
        <p:txBody>
          <a:bodyPr>
            <a:normAutofit fontScale="47500" lnSpcReduction="20000"/>
          </a:bodyPr>
          <a:lstStyle/>
          <a:p>
            <a:r>
              <a:rPr lang="it-IT" dirty="0" err="1" smtClean="0"/>
              <a:t>University</a:t>
            </a:r>
            <a:r>
              <a:rPr lang="it-IT" dirty="0" smtClean="0"/>
              <a:t> of Genova – </a:t>
            </a:r>
            <a:r>
              <a:rPr lang="it-IT" dirty="0" err="1" smtClean="0"/>
              <a:t>Polytechnic</a:t>
            </a:r>
            <a:r>
              <a:rPr lang="it-IT" dirty="0" smtClean="0"/>
              <a:t> School</a:t>
            </a:r>
          </a:p>
          <a:p>
            <a:r>
              <a:rPr lang="it-IT" dirty="0" smtClean="0"/>
              <a:t>Advanced </a:t>
            </a:r>
            <a:r>
              <a:rPr lang="it-IT" dirty="0" err="1" smtClean="0"/>
              <a:t>fluid</a:t>
            </a:r>
            <a:r>
              <a:rPr lang="it-IT" dirty="0" smtClean="0"/>
              <a:t> </a:t>
            </a:r>
            <a:r>
              <a:rPr lang="it-IT" dirty="0" err="1" smtClean="0"/>
              <a:t>dynamics</a:t>
            </a:r>
            <a:r>
              <a:rPr lang="it-IT" dirty="0" smtClean="0"/>
              <a:t> </a:t>
            </a:r>
            <a:r>
              <a:rPr lang="it-IT" dirty="0" err="1" smtClean="0"/>
              <a:t>course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2015/2016</a:t>
            </a:r>
            <a:endParaRPr lang="it-IT" dirty="0"/>
          </a:p>
        </p:txBody>
      </p:sp>
      <p:pic>
        <p:nvPicPr>
          <p:cNvPr id="1028" name="Picture 4" descr="http://cdn1.stbm.it/studenti/gallery/foto/universita/Test-ingresso-medicina-2014-corsi-preparazione/universita-genova.jpeg?-3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1" y="350038"/>
            <a:ext cx="1355984" cy="81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hengineer.com/wp-content/uploads/openfo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037" y="419333"/>
            <a:ext cx="2116753" cy="7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151833" y="4664731"/>
            <a:ext cx="31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>
                <a:solidFill>
                  <a:schemeClr val="accent5">
                    <a:lumMod val="75000"/>
                  </a:schemeClr>
                </a:solidFill>
              </a:rPr>
              <a:t>Student</a:t>
            </a: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</a:rPr>
              <a:t>: Giannoni Alberto</a:t>
            </a:r>
          </a:p>
          <a:p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</a:rPr>
              <a:t>Professor: Ing. Jan Pralits</a:t>
            </a:r>
          </a:p>
          <a:p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</a:rPr>
              <a:t>Co-Professor: Ing. Matteo Colli</a:t>
            </a:r>
            <a:endParaRPr lang="it-IT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5) </a:t>
            </a:r>
            <a:r>
              <a:rPr lang="it-IT" dirty="0" err="1" smtClean="0">
                <a:solidFill>
                  <a:srgbClr val="C00000"/>
                </a:solidFill>
              </a:rPr>
              <a:t>Results</a:t>
            </a:r>
            <a:r>
              <a:rPr lang="it-IT" dirty="0" smtClean="0">
                <a:solidFill>
                  <a:srgbClr val="C00000"/>
                </a:solidFill>
              </a:rPr>
              <a:t>: first </a:t>
            </a:r>
            <a:r>
              <a:rPr lang="it-IT" dirty="0" err="1" smtClean="0">
                <a:solidFill>
                  <a:srgbClr val="C00000"/>
                </a:solidFill>
              </a:rPr>
              <a:t>geometry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27602"/>
            <a:ext cx="4446467" cy="4358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4500936" y="5661128"/>
            <a:ext cx="1591451" cy="52506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641026" y="5738996"/>
            <a:ext cx="43153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Wake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several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iterations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41026" y="4504200"/>
            <a:ext cx="389831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velocity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underneath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car due to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restriction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Freccia a destra 19"/>
          <p:cNvSpPr/>
          <p:nvPr/>
        </p:nvSpPr>
        <p:spPr>
          <a:xfrm rot="16200000">
            <a:off x="8372535" y="5243684"/>
            <a:ext cx="435292" cy="402159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30" name="Picture 10" descr="p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17" y="2060223"/>
            <a:ext cx="3000375" cy="1876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 descr="C:\Users\Alberto\AppData\Local\Microsoft\Windows\INetCache\Content.Word\p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692" y="2060223"/>
            <a:ext cx="2989580" cy="18764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23" name="Freccia a destra 22"/>
          <p:cNvSpPr/>
          <p:nvPr/>
        </p:nvSpPr>
        <p:spPr>
          <a:xfrm rot="16200000">
            <a:off x="8371549" y="4029800"/>
            <a:ext cx="435292" cy="402159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 descr="gh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47" y="1827602"/>
            <a:ext cx="4381500" cy="2743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5" name="Freccia angolare in su 14"/>
          <p:cNvSpPr/>
          <p:nvPr/>
        </p:nvSpPr>
        <p:spPr>
          <a:xfrm rot="16200000" flipH="1">
            <a:off x="5642274" y="4031943"/>
            <a:ext cx="562659" cy="512572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86332"/>
              </p:ext>
            </p:extLst>
          </p:nvPr>
        </p:nvGraphicFramePr>
        <p:xfrm>
          <a:off x="3686185" y="5041665"/>
          <a:ext cx="1485900" cy="403098"/>
        </p:xfrm>
        <a:graphic>
          <a:graphicData uri="http://schemas.openxmlformats.org/drawingml/2006/table">
            <a:tbl>
              <a:tblPr firstRow="1" firstCol="1" bandRow="1"/>
              <a:tblGrid>
                <a:gridCol w="742950"/>
                <a:gridCol w="742950"/>
              </a:tblGrid>
              <a:tr h="16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-0.67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2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0" grpId="0" animBg="1"/>
      <p:bldP spid="2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5) </a:t>
            </a:r>
            <a:r>
              <a:rPr lang="it-IT" dirty="0" err="1" smtClean="0">
                <a:solidFill>
                  <a:srgbClr val="C00000"/>
                </a:solidFill>
              </a:rPr>
              <a:t>Results</a:t>
            </a:r>
            <a:r>
              <a:rPr lang="it-IT" dirty="0" smtClean="0">
                <a:solidFill>
                  <a:srgbClr val="C00000"/>
                </a:solidFill>
              </a:rPr>
              <a:t>: </a:t>
            </a:r>
            <a:r>
              <a:rPr lang="it-IT" dirty="0" err="1" smtClean="0">
                <a:solidFill>
                  <a:srgbClr val="C00000"/>
                </a:solidFill>
              </a:rPr>
              <a:t>other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geometries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pic>
        <p:nvPicPr>
          <p:cNvPr id="6146" name="Picture 2" descr="4030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328051"/>
            <a:ext cx="3057525" cy="1914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86636" y="1848039"/>
            <a:ext cx="167725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40°-30° </a:t>
            </a:r>
            <a:r>
              <a:rPr lang="it-IT" dirty="0" err="1" smtClean="0"/>
              <a:t>degrees</a:t>
            </a:r>
            <a:endParaRPr lang="it-IT" dirty="0"/>
          </a:p>
        </p:txBody>
      </p:sp>
      <p:pic>
        <p:nvPicPr>
          <p:cNvPr id="7" name="Segnaposto contenuto 6" descr="C:\Users\Alberto\AppData\Local\Microsoft\Windows\INetCache\Content.Word\4040p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1" y="4299068"/>
            <a:ext cx="3059084" cy="19119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23036"/>
              </p:ext>
            </p:extLst>
          </p:nvPr>
        </p:nvGraphicFramePr>
        <p:xfrm>
          <a:off x="4674086" y="4065652"/>
          <a:ext cx="1485900" cy="403098"/>
        </p:xfrm>
        <a:graphic>
          <a:graphicData uri="http://schemas.openxmlformats.org/drawingml/2006/table">
            <a:tbl>
              <a:tblPr firstRow="1" firstCol="1" bandRow="1"/>
              <a:tblGrid>
                <a:gridCol w="742950"/>
                <a:gridCol w="742950"/>
              </a:tblGrid>
              <a:tr h="16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Freccia a destra 7"/>
          <p:cNvSpPr/>
          <p:nvPr/>
        </p:nvSpPr>
        <p:spPr>
          <a:xfrm>
            <a:off x="4237164" y="4065652"/>
            <a:ext cx="354563" cy="37286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C:\Users\Alberto\AppData\Local\Microsoft\Windows\INetCache\Content.Word\4040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77" y="2328051"/>
            <a:ext cx="2973705" cy="18700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147" name="Picture 3" descr="4040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77" y="4496652"/>
            <a:ext cx="3038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ccia a destra 11"/>
          <p:cNvSpPr/>
          <p:nvPr/>
        </p:nvSpPr>
        <p:spPr>
          <a:xfrm>
            <a:off x="9530991" y="4065652"/>
            <a:ext cx="354563" cy="37286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095502" y="1844859"/>
            <a:ext cx="167725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40°-40° </a:t>
            </a:r>
            <a:r>
              <a:rPr lang="it-IT" dirty="0" err="1" smtClean="0"/>
              <a:t>degrees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92003"/>
              </p:ext>
            </p:extLst>
          </p:nvPr>
        </p:nvGraphicFramePr>
        <p:xfrm>
          <a:off x="9995563" y="4065652"/>
          <a:ext cx="1485900" cy="403098"/>
        </p:xfrm>
        <a:graphic>
          <a:graphicData uri="http://schemas.openxmlformats.org/drawingml/2006/table">
            <a:tbl>
              <a:tblPr firstRow="1" firstCol="1" bandRow="1"/>
              <a:tblGrid>
                <a:gridCol w="742950"/>
                <a:gridCol w="742950"/>
              </a:tblGrid>
              <a:tr h="16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-0.93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1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5) </a:t>
            </a:r>
            <a:r>
              <a:rPr lang="it-IT" dirty="0" err="1">
                <a:solidFill>
                  <a:srgbClr val="C00000"/>
                </a:solidFill>
              </a:rPr>
              <a:t>Results</a:t>
            </a:r>
            <a:r>
              <a:rPr lang="it-IT" dirty="0">
                <a:solidFill>
                  <a:srgbClr val="C00000"/>
                </a:solidFill>
              </a:rPr>
              <a:t>: </a:t>
            </a:r>
            <a:r>
              <a:rPr lang="it-IT" dirty="0" err="1">
                <a:solidFill>
                  <a:srgbClr val="C00000"/>
                </a:solidFill>
              </a:rPr>
              <a:t>other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geometries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pic>
        <p:nvPicPr>
          <p:cNvPr id="5" name="Segnaposto contenuto 4" descr="C:\Users\Alberto\AppData\Local\Microsoft\Windows\INetCache\Content.Word\5015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77" y="2280976"/>
            <a:ext cx="2556000" cy="15291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7170" name="Picture 2" descr="5015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77" y="3889210"/>
            <a:ext cx="2556000" cy="16025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795627" y="1816397"/>
            <a:ext cx="167725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5</a:t>
            </a:r>
            <a:r>
              <a:rPr lang="it-IT" dirty="0" smtClean="0"/>
              <a:t>0°-15° </a:t>
            </a:r>
            <a:r>
              <a:rPr lang="it-IT" dirty="0" err="1" smtClean="0"/>
              <a:t>degrees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 rot="5400000">
            <a:off x="2381433" y="5462428"/>
            <a:ext cx="314285" cy="37286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68097"/>
              </p:ext>
            </p:extLst>
          </p:nvPr>
        </p:nvGraphicFramePr>
        <p:xfrm>
          <a:off x="1795627" y="5824469"/>
          <a:ext cx="1485900" cy="403098"/>
        </p:xfrm>
        <a:graphic>
          <a:graphicData uri="http://schemas.openxmlformats.org/drawingml/2006/table">
            <a:tbl>
              <a:tblPr firstRow="1" firstCol="1" bandRow="1"/>
              <a:tblGrid>
                <a:gridCol w="742950"/>
                <a:gridCol w="742950"/>
              </a:tblGrid>
              <a:tr h="16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-0.81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Immagine 10" descr="C:\Users\Alberto\AppData\Local\Microsoft\Windows\INetCache\Content.Word\5030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04" y="2278664"/>
            <a:ext cx="2556000" cy="15315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2" name="Immagine 11" descr="C:\Users\Alberto\AppData\Local\Microsoft\Windows\INetCache\Content.Word\5030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04" y="3901133"/>
            <a:ext cx="2556000" cy="153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3" name="Freccia a destra 12"/>
          <p:cNvSpPr/>
          <p:nvPr/>
        </p:nvSpPr>
        <p:spPr>
          <a:xfrm rot="5400000">
            <a:off x="5920304" y="5421981"/>
            <a:ext cx="354563" cy="37286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86846"/>
              </p:ext>
            </p:extLst>
          </p:nvPr>
        </p:nvGraphicFramePr>
        <p:xfrm>
          <a:off x="5353631" y="5798447"/>
          <a:ext cx="1485900" cy="403098"/>
        </p:xfrm>
        <a:graphic>
          <a:graphicData uri="http://schemas.openxmlformats.org/drawingml/2006/table">
            <a:tbl>
              <a:tblPr firstRow="1" firstCol="1" bandRow="1"/>
              <a:tblGrid>
                <a:gridCol w="742950"/>
                <a:gridCol w="742950"/>
              </a:tblGrid>
              <a:tr h="16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-1.06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5162277" y="1818373"/>
            <a:ext cx="167725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5</a:t>
            </a:r>
            <a:r>
              <a:rPr lang="it-IT" dirty="0" smtClean="0"/>
              <a:t>0°-30° </a:t>
            </a:r>
            <a:r>
              <a:rPr lang="it-IT" dirty="0" err="1" smtClean="0"/>
              <a:t>degrees</a:t>
            </a:r>
            <a:endParaRPr lang="it-IT" dirty="0"/>
          </a:p>
        </p:txBody>
      </p:sp>
      <p:pic>
        <p:nvPicPr>
          <p:cNvPr id="17" name="Segnaposto contenuto 4" descr="C:\Users\Alberto\AppData\Local\Microsoft\Windows\INetCache\Content.Word\5040v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734" y="2278664"/>
            <a:ext cx="2556000" cy="153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8" name="Immagine 17" descr="C:\Users\Alberto\AppData\Local\Microsoft\Windows\INetCache\Content.Word\5040p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734" y="3901133"/>
            <a:ext cx="2556000" cy="153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9" name="Freccia a destra 18"/>
          <p:cNvSpPr/>
          <p:nvPr/>
        </p:nvSpPr>
        <p:spPr>
          <a:xfrm rot="5400000">
            <a:off x="8978580" y="5434732"/>
            <a:ext cx="354563" cy="37286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093387"/>
              </p:ext>
            </p:extLst>
          </p:nvPr>
        </p:nvGraphicFramePr>
        <p:xfrm>
          <a:off x="8412911" y="5811198"/>
          <a:ext cx="1485900" cy="403098"/>
        </p:xfrm>
        <a:graphic>
          <a:graphicData uri="http://schemas.openxmlformats.org/drawingml/2006/table">
            <a:tbl>
              <a:tblPr firstRow="1" firstCol="1" bandRow="1"/>
              <a:tblGrid>
                <a:gridCol w="742950"/>
                <a:gridCol w="742950"/>
              </a:tblGrid>
              <a:tr h="16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8317234" y="1810934"/>
            <a:ext cx="167725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5</a:t>
            </a:r>
            <a:r>
              <a:rPr lang="it-IT" dirty="0" smtClean="0"/>
              <a:t>0°-40° </a:t>
            </a:r>
            <a:r>
              <a:rPr lang="it-IT" dirty="0" err="1" smtClean="0"/>
              <a:t>degrees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60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6) Performance </a:t>
            </a:r>
            <a:r>
              <a:rPr lang="it-IT" dirty="0" err="1" smtClean="0">
                <a:solidFill>
                  <a:srgbClr val="C00000"/>
                </a:solidFill>
              </a:rPr>
              <a:t>optimization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097281" y="2068176"/>
            <a:ext cx="2588904" cy="1938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u="sng" dirty="0" err="1" smtClean="0">
                <a:solidFill>
                  <a:srgbClr val="FF0000"/>
                </a:solidFill>
              </a:rPr>
              <a:t>Purpose</a:t>
            </a:r>
            <a:r>
              <a:rPr lang="it-IT" sz="2000" u="sng" dirty="0" smtClean="0">
                <a:solidFill>
                  <a:srgbClr val="FF0000"/>
                </a:solidFill>
              </a:rPr>
              <a:t> of the </a:t>
            </a:r>
            <a:r>
              <a:rPr lang="it-IT" sz="2000" u="sng" dirty="0" err="1" smtClean="0">
                <a:solidFill>
                  <a:srgbClr val="FF0000"/>
                </a:solidFill>
              </a:rPr>
              <a:t>project</a:t>
            </a:r>
            <a:r>
              <a:rPr lang="it-IT" sz="2000" u="sng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aerodynamic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coefficients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a car with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flaps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varying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angles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discrete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97280" y="4246882"/>
            <a:ext cx="2588905" cy="163121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Decide a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angles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maximize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CL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losses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46382"/>
              </p:ext>
            </p:extLst>
          </p:nvPr>
        </p:nvGraphicFramePr>
        <p:xfrm>
          <a:off x="3954463" y="2068176"/>
          <a:ext cx="6936694" cy="380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4645478" y="3062165"/>
            <a:ext cx="1583871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 with zero </a:t>
            </a:r>
            <a:r>
              <a:rPr lang="it-IT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inclination</a:t>
            </a:r>
            <a:r>
              <a:rPr lang="it-IT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it-IT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it-IT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flaps </a:t>
            </a:r>
            <a:r>
              <a:rPr lang="it-IT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it-IT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already</a:t>
            </a:r>
            <a:r>
              <a:rPr lang="it-IT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negative.</a:t>
            </a:r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5216979" y="2661557"/>
            <a:ext cx="0" cy="376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7) Future </a:t>
            </a:r>
            <a:r>
              <a:rPr lang="it-IT" dirty="0" err="1" smtClean="0">
                <a:solidFill>
                  <a:srgbClr val="C00000"/>
                </a:solidFill>
              </a:rPr>
              <a:t>developments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This </a:t>
            </a:r>
            <a:r>
              <a:rPr lang="en-GB" dirty="0"/>
              <a:t>was a simplified analysis of the problem as an initial case study: a more complicated one could be carried out certainly with:</a:t>
            </a:r>
            <a:endParaRPr lang="it-IT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 a </a:t>
            </a:r>
            <a:r>
              <a:rPr lang="en-GB" dirty="0"/>
              <a:t>more detailed geometry and a more refined mesh,</a:t>
            </a:r>
            <a:endParaRPr lang="it-IT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velocity of the car should be increased till 200 or 300 km/h,</a:t>
            </a:r>
            <a:endParaRPr lang="it-IT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non-aligned inlet flow should be investigate to simulate cornering that is the main situation in which stability must be provided by the flaps.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108494" y="5131396"/>
            <a:ext cx="4067318" cy="46166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THANKS FOR YOUR ATTENTION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410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507474"/>
            <a:ext cx="10058400" cy="81440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+mn-lt"/>
              </a:rPr>
              <a:t>     </a:t>
            </a:r>
            <a:r>
              <a:rPr lang="it-IT" sz="4000" dirty="0" smtClean="0">
                <a:solidFill>
                  <a:srgbClr val="C00000"/>
                </a:solidFill>
              </a:rPr>
              <a:t>PRESENTATION OF THE WORK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069668"/>
            <a:ext cx="4426442" cy="329543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it-IT" i="1" dirty="0" smtClean="0"/>
              <a:t> Active and </a:t>
            </a:r>
            <a:r>
              <a:rPr lang="it-IT" i="1" dirty="0" err="1" smtClean="0"/>
              <a:t>smart</a:t>
            </a:r>
            <a:r>
              <a:rPr lang="it-IT" i="1" dirty="0" smtClean="0"/>
              <a:t> </a:t>
            </a:r>
            <a:r>
              <a:rPr lang="it-IT" i="1" dirty="0" err="1" smtClean="0"/>
              <a:t>aerodynamic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i="1" dirty="0" err="1" smtClean="0"/>
              <a:t>becoming</a:t>
            </a:r>
            <a:r>
              <a:rPr lang="it-IT" i="1" dirty="0" smtClean="0"/>
              <a:t> </a:t>
            </a:r>
            <a:r>
              <a:rPr lang="it-IT" i="1" dirty="0" err="1" smtClean="0"/>
              <a:t>essential</a:t>
            </a:r>
            <a:r>
              <a:rPr lang="it-IT" i="1" dirty="0" smtClean="0"/>
              <a:t> for </a:t>
            </a:r>
            <a:r>
              <a:rPr lang="it-IT" i="1" dirty="0" err="1" smtClean="0"/>
              <a:t>sports</a:t>
            </a:r>
            <a:r>
              <a:rPr lang="it-IT" i="1" dirty="0" smtClean="0"/>
              <a:t> </a:t>
            </a:r>
            <a:r>
              <a:rPr lang="it-IT" i="1" dirty="0" err="1" smtClean="0"/>
              <a:t>cars</a:t>
            </a:r>
            <a:r>
              <a:rPr lang="it-IT" i="1" dirty="0" smtClean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i="1" dirty="0" smtClean="0"/>
              <a:t> </a:t>
            </a:r>
            <a:r>
              <a:rPr lang="it-IT" i="1" dirty="0" err="1" smtClean="0"/>
              <a:t>Moving</a:t>
            </a:r>
            <a:r>
              <a:rPr lang="it-IT" i="1" dirty="0" smtClean="0"/>
              <a:t> flaps </a:t>
            </a:r>
            <a:r>
              <a:rPr lang="it-IT" i="1" dirty="0" err="1" smtClean="0"/>
              <a:t>at</a:t>
            </a:r>
            <a:r>
              <a:rPr lang="it-IT" i="1" dirty="0" smtClean="0"/>
              <a:t> the </a:t>
            </a:r>
            <a:r>
              <a:rPr lang="it-IT" i="1" dirty="0" err="1" smtClean="0"/>
              <a:t>rear</a:t>
            </a:r>
            <a:r>
              <a:rPr lang="it-IT" i="1" dirty="0" smtClean="0"/>
              <a:t> and the front </a:t>
            </a:r>
            <a:r>
              <a:rPr lang="it-IT" i="1" dirty="0" err="1" smtClean="0"/>
              <a:t>seemed</a:t>
            </a:r>
            <a:r>
              <a:rPr lang="it-IT" i="1" dirty="0" smtClean="0"/>
              <a:t> to be the </a:t>
            </a:r>
            <a:r>
              <a:rPr lang="it-IT" i="1" dirty="0" err="1" smtClean="0"/>
              <a:t>most</a:t>
            </a:r>
            <a:r>
              <a:rPr lang="it-IT" i="1" dirty="0" smtClean="0"/>
              <a:t> </a:t>
            </a:r>
            <a:r>
              <a:rPr lang="it-IT" i="1" dirty="0" err="1" smtClean="0"/>
              <a:t>efficient</a:t>
            </a:r>
            <a:r>
              <a:rPr lang="it-IT" i="1" dirty="0" smtClean="0"/>
              <a:t> way to </a:t>
            </a:r>
            <a:r>
              <a:rPr lang="it-IT" i="1" dirty="0" err="1" smtClean="0"/>
              <a:t>ensure</a:t>
            </a:r>
            <a:r>
              <a:rPr lang="it-IT" i="1" dirty="0" smtClean="0"/>
              <a:t> </a:t>
            </a:r>
            <a:r>
              <a:rPr lang="it-IT" i="1" dirty="0" err="1" smtClean="0"/>
              <a:t>stability</a:t>
            </a:r>
            <a:r>
              <a:rPr lang="it-IT" i="1" dirty="0" smtClean="0"/>
              <a:t> and </a:t>
            </a:r>
            <a:r>
              <a:rPr lang="it-IT" i="1" dirty="0" err="1" smtClean="0"/>
              <a:t>downforce</a:t>
            </a:r>
            <a:r>
              <a:rPr lang="it-IT" i="1" dirty="0" smtClean="0"/>
              <a:t> </a:t>
            </a:r>
            <a:r>
              <a:rPr lang="it-IT" i="1" dirty="0" err="1" smtClean="0"/>
              <a:t>without</a:t>
            </a:r>
            <a:r>
              <a:rPr lang="it-IT" i="1" dirty="0" smtClean="0"/>
              <a:t> </a:t>
            </a:r>
            <a:r>
              <a:rPr lang="it-IT" i="1" dirty="0" err="1" smtClean="0"/>
              <a:t>increasing</a:t>
            </a:r>
            <a:r>
              <a:rPr lang="it-IT" i="1" dirty="0" smtClean="0"/>
              <a:t> drag </a:t>
            </a:r>
            <a:r>
              <a:rPr lang="it-IT" i="1" dirty="0" err="1" smtClean="0"/>
              <a:t>too</a:t>
            </a:r>
            <a:r>
              <a:rPr lang="it-IT" i="1" dirty="0" smtClean="0"/>
              <a:t> </a:t>
            </a:r>
            <a:r>
              <a:rPr lang="it-IT" i="1" dirty="0" err="1" smtClean="0"/>
              <a:t>much</a:t>
            </a:r>
            <a:r>
              <a:rPr lang="it-IT" i="1" dirty="0" smtClean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i="1" dirty="0" smtClean="0"/>
              <a:t> In </a:t>
            </a:r>
            <a:r>
              <a:rPr lang="it-IT" i="1" dirty="0" err="1" smtClean="0"/>
              <a:t>this</a:t>
            </a:r>
            <a:r>
              <a:rPr lang="it-IT" i="1" dirty="0" smtClean="0"/>
              <a:t> </a:t>
            </a:r>
            <a:r>
              <a:rPr lang="it-IT" i="1" dirty="0" err="1" smtClean="0"/>
              <a:t>project</a:t>
            </a:r>
            <a:r>
              <a:rPr lang="it-IT" i="1" dirty="0" smtClean="0"/>
              <a:t> </a:t>
            </a:r>
            <a:r>
              <a:rPr lang="it-IT" i="1" dirty="0" err="1" smtClean="0"/>
              <a:t>we</a:t>
            </a:r>
            <a:r>
              <a:rPr lang="it-IT" i="1" dirty="0" smtClean="0"/>
              <a:t> </a:t>
            </a:r>
            <a:r>
              <a:rPr lang="it-IT" i="1" dirty="0" err="1" smtClean="0"/>
              <a:t>would</a:t>
            </a:r>
            <a:r>
              <a:rPr lang="it-IT" i="1" dirty="0" smtClean="0"/>
              <a:t> </a:t>
            </a:r>
            <a:r>
              <a:rPr lang="it-IT" i="1" dirty="0" err="1" smtClean="0"/>
              <a:t>like</a:t>
            </a:r>
            <a:r>
              <a:rPr lang="it-IT" i="1" dirty="0" smtClean="0"/>
              <a:t> to </a:t>
            </a:r>
            <a:r>
              <a:rPr lang="en-US" i="1" dirty="0" smtClean="0"/>
              <a:t>investigate </a:t>
            </a:r>
            <a:r>
              <a:rPr lang="en-US" i="1" dirty="0"/>
              <a:t>performances of four flaps installed on a real-size car through the </a:t>
            </a:r>
            <a:r>
              <a:rPr lang="en-US" i="1" dirty="0" err="1"/>
              <a:t>OpenSource</a:t>
            </a:r>
            <a:r>
              <a:rPr lang="en-US" i="1" dirty="0"/>
              <a:t> CFD Software </a:t>
            </a:r>
            <a:r>
              <a:rPr lang="en-US" i="1" dirty="0" smtClean="0"/>
              <a:t>.</a:t>
            </a:r>
            <a:endParaRPr lang="it-IT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Aerodynamic optimization of rear and front flaps on a car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2629366" y="777924"/>
            <a:ext cx="681135" cy="273508"/>
          </a:xfrm>
          <a:prstGeom prst="rightArrow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77" y="1998607"/>
            <a:ext cx="3004774" cy="21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07" y="4155291"/>
            <a:ext cx="3004773" cy="212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33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0981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</a:rPr>
              <a:t>Development of the </a:t>
            </a:r>
            <a:r>
              <a:rPr lang="it-IT" sz="4000" dirty="0" err="1" smtClean="0">
                <a:solidFill>
                  <a:srgbClr val="C00000"/>
                </a:solidFill>
              </a:rPr>
              <a:t>analysis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80443" y="3752545"/>
            <a:ext cx="3054842" cy="456924"/>
          </a:xfrm>
        </p:spPr>
        <p:txBody>
          <a:bodyPr/>
          <a:lstStyle/>
          <a:p>
            <a:r>
              <a:rPr lang="it-IT" b="1" u="sng" dirty="0" err="1" smtClean="0"/>
              <a:t>Sequence</a:t>
            </a:r>
            <a:r>
              <a:rPr lang="it-IT" b="1" u="sng" dirty="0" smtClean="0"/>
              <a:t> of </a:t>
            </a:r>
            <a:r>
              <a:rPr lang="it-IT" b="1" u="sng" dirty="0" err="1" smtClean="0"/>
              <a:t>phases</a:t>
            </a:r>
            <a:r>
              <a:rPr lang="it-IT" b="1" u="sng" dirty="0" smtClean="0"/>
              <a:t>:     </a:t>
            </a:r>
            <a:endParaRPr lang="it-IT" b="1" u="sng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735285" y="2118032"/>
            <a:ext cx="61255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Geometry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a CAD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modification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of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flap’s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angles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Mesh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generation and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refinement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whole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CFD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OpenFoam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software</a:t>
            </a:r>
          </a:p>
          <a:p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Convergence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post-processing</a:t>
            </a:r>
          </a:p>
          <a:p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C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C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Looking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angles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endParaRPr lang="it-IT" dirty="0"/>
          </a:p>
        </p:txBody>
      </p:sp>
      <p:sp>
        <p:nvSpPr>
          <p:cNvPr id="6" name="Parentesi graffa aperta 5"/>
          <p:cNvSpPr/>
          <p:nvPr/>
        </p:nvSpPr>
        <p:spPr>
          <a:xfrm>
            <a:off x="4226767" y="2203525"/>
            <a:ext cx="401218" cy="3565812"/>
          </a:xfrm>
          <a:prstGeom prst="leftBrace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ngolare in su 9"/>
          <p:cNvSpPr/>
          <p:nvPr/>
        </p:nvSpPr>
        <p:spPr>
          <a:xfrm>
            <a:off x="9242854" y="3393991"/>
            <a:ext cx="1416908" cy="1166906"/>
          </a:xfrm>
          <a:prstGeom prst="bentUpArrow">
            <a:avLst>
              <a:gd name="adj1" fmla="val 10175"/>
              <a:gd name="adj2" fmla="val 11021"/>
              <a:gd name="adj3" fmla="val 1652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1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6336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1) </a:t>
            </a:r>
            <a:r>
              <a:rPr lang="it-IT" sz="4000" dirty="0" err="1" smtClean="0">
                <a:solidFill>
                  <a:srgbClr val="C00000"/>
                </a:solidFill>
              </a:rPr>
              <a:t>Geometries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Creation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pic>
        <p:nvPicPr>
          <p:cNvPr id="5" name="Segnaposto contenuto 4" descr="C:\Users\Alberto\OneDrive\Documenti\Progetto fluidodinamica avanzata\Immagin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49790"/>
            <a:ext cx="4105469" cy="2172919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6391471" y="1869517"/>
            <a:ext cx="4917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Geometry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implemented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software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respecting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the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actual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a sport car on market sale: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17213"/>
              </p:ext>
            </p:extLst>
          </p:nvPr>
        </p:nvGraphicFramePr>
        <p:xfrm>
          <a:off x="8129153" y="2577691"/>
          <a:ext cx="2206625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1196975"/>
                <a:gridCol w="1009650"/>
              </a:tblGrid>
              <a:tr h="183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0815" algn="l"/>
                        </a:tabLs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Length:	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40815" algn="l"/>
                        </a:tabLs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4.81 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Height: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 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Width: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2.03 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391471" y="3463374"/>
            <a:ext cx="476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Then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six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combination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incidence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angles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were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the future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optimization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work: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20049"/>
              </p:ext>
            </p:extLst>
          </p:nvPr>
        </p:nvGraphicFramePr>
        <p:xfrm>
          <a:off x="8129153" y="4193953"/>
          <a:ext cx="2206800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3400"/>
                <a:gridCol w="1103400"/>
              </a:tblGrid>
              <a:tr h="254671">
                <a:tc>
                  <a:txBody>
                    <a:bodyPr/>
                    <a:lstStyle/>
                    <a:p>
                      <a:pPr algn="ctr"/>
                      <a:r>
                        <a:rPr lang="it-IT" sz="105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 ANGLE</a:t>
                      </a:r>
                      <a:endParaRPr lang="it-IT" sz="105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REAR ANGLE</a:t>
                      </a:r>
                      <a:endParaRPr lang="it-IT" sz="105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84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84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it-IT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84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it-IT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it-IT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84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it-IT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84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it-IT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84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it-IT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it-IT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70735" y="4707497"/>
            <a:ext cx="707197" cy="32311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984949" y="5256581"/>
            <a:ext cx="87876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STL File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2) </a:t>
            </a:r>
            <a:r>
              <a:rPr lang="it-IT" sz="4000" dirty="0" err="1" smtClean="0">
                <a:solidFill>
                  <a:srgbClr val="C00000"/>
                </a:solidFill>
              </a:rPr>
              <a:t>Mesh</a:t>
            </a:r>
            <a:r>
              <a:rPr lang="it-IT" sz="4000" dirty="0" smtClean="0">
                <a:solidFill>
                  <a:srgbClr val="C00000"/>
                </a:solidFill>
              </a:rPr>
              <a:t> generation and </a:t>
            </a:r>
            <a:r>
              <a:rPr lang="it-IT" sz="4000" dirty="0" err="1" smtClean="0">
                <a:solidFill>
                  <a:srgbClr val="C00000"/>
                </a:solidFill>
              </a:rPr>
              <a:t>refinement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err="1" smtClean="0"/>
              <a:t>Meshing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part in CFD, </a:t>
            </a:r>
            <a:r>
              <a:rPr lang="it-IT" dirty="0" err="1" smtClean="0"/>
              <a:t>necessary</a:t>
            </a:r>
            <a:r>
              <a:rPr lang="it-IT" dirty="0" smtClean="0"/>
              <a:t> to solve N-S </a:t>
            </a:r>
            <a:r>
              <a:rPr lang="it-IT" dirty="0" err="1" smtClean="0"/>
              <a:t>equations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err="1" smtClean="0"/>
              <a:t>OpenFoam</a:t>
            </a:r>
            <a:r>
              <a:rPr lang="it-IT" dirty="0" smtClean="0"/>
              <a:t> </a:t>
            </a:r>
            <a:r>
              <a:rPr lang="it-IT" dirty="0" err="1" smtClean="0"/>
              <a:t>comes</a:t>
            </a:r>
            <a:r>
              <a:rPr lang="it-IT" dirty="0" smtClean="0"/>
              <a:t> with a </a:t>
            </a:r>
            <a:r>
              <a:rPr lang="it-IT" dirty="0" err="1" smtClean="0"/>
              <a:t>powerful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r>
              <a:rPr lang="it-IT" dirty="0" smtClean="0"/>
              <a:t> for </a:t>
            </a:r>
            <a:r>
              <a:rPr lang="it-IT" dirty="0" err="1" smtClean="0"/>
              <a:t>that</a:t>
            </a:r>
            <a:r>
              <a:rPr lang="it-IT" dirty="0" smtClean="0"/>
              <a:t>:  </a:t>
            </a:r>
          </a:p>
          <a:p>
            <a:pPr marL="0" indent="0" algn="just">
              <a:buNone/>
            </a:pPr>
            <a:endParaRPr lang="it-I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 smtClean="0"/>
              <a:t>blockMesh</a:t>
            </a:r>
            <a:r>
              <a:rPr lang="it-IT" dirty="0" smtClean="0"/>
              <a:t> for a background </a:t>
            </a:r>
            <a:r>
              <a:rPr lang="it-IT" dirty="0" err="1" smtClean="0"/>
              <a:t>mesh</a:t>
            </a:r>
            <a:endParaRPr lang="it-I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 smtClean="0"/>
              <a:t>snappyHexMesh</a:t>
            </a:r>
            <a:r>
              <a:rPr lang="it-IT" dirty="0" smtClean="0"/>
              <a:t> for the iterative </a:t>
            </a:r>
            <a:r>
              <a:rPr lang="it-IT" dirty="0" err="1" smtClean="0"/>
              <a:t>refinement</a:t>
            </a:r>
            <a:r>
              <a:rPr lang="it-IT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s</a:t>
            </a:r>
            <a:r>
              <a:rPr lang="it-IT" dirty="0" err="1" smtClean="0"/>
              <a:t>pecific</a:t>
            </a:r>
            <a:r>
              <a:rPr lang="it-IT" dirty="0" smtClean="0"/>
              <a:t> and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refinement</a:t>
            </a:r>
            <a:r>
              <a:rPr lang="it-IT" dirty="0" smtClean="0"/>
              <a:t> in </a:t>
            </a:r>
            <a:r>
              <a:rPr lang="it-IT" dirty="0" err="1" smtClean="0"/>
              <a:t>certain</a:t>
            </a:r>
            <a:r>
              <a:rPr lang="it-IT" dirty="0" smtClean="0"/>
              <a:t> zone  </a:t>
            </a:r>
            <a:br>
              <a:rPr lang="it-IT" dirty="0" smtClean="0"/>
            </a:b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wake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467981" y="2746674"/>
            <a:ext cx="52008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u="sng" dirty="0" smtClean="0">
                <a:solidFill>
                  <a:srgbClr val="FF0000"/>
                </a:solidFill>
              </a:rPr>
              <a:t>First </a:t>
            </a:r>
            <a:r>
              <a:rPr lang="it-IT" u="sng" dirty="0" err="1" smtClean="0">
                <a:solidFill>
                  <a:srgbClr val="FF0000"/>
                </a:solidFill>
              </a:rPr>
              <a:t>step</a:t>
            </a:r>
            <a:r>
              <a:rPr lang="it-IT" dirty="0" smtClean="0"/>
              <a:t>: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don’t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into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outside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car with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least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50% of volume are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u="sng" dirty="0">
                <a:solidFill>
                  <a:srgbClr val="FF0000"/>
                </a:solidFill>
              </a:rPr>
              <a:t>Second </a:t>
            </a:r>
            <a:r>
              <a:rPr lang="it-IT" u="sng" dirty="0" err="1">
                <a:solidFill>
                  <a:srgbClr val="FF0000"/>
                </a:solidFill>
              </a:rPr>
              <a:t>step</a:t>
            </a:r>
            <a:r>
              <a:rPr lang="it-IT" dirty="0" smtClean="0"/>
              <a:t>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moving cell vertex points onto surface geometry to remove the jagged castellated surface from the mesh</a:t>
            </a:r>
            <a:r>
              <a:rPr lang="en-US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u="sng" dirty="0" smtClean="0">
                <a:solidFill>
                  <a:srgbClr val="FF0000"/>
                </a:solidFill>
              </a:rPr>
              <a:t>Third step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 of a specified number of layers following the geometry</a:t>
            </a: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it-IT" dirty="0" smtClean="0"/>
          </a:p>
        </p:txBody>
      </p:sp>
      <p:sp>
        <p:nvSpPr>
          <p:cNvPr id="7" name="Parentesi graffa aperta 6"/>
          <p:cNvSpPr/>
          <p:nvPr/>
        </p:nvSpPr>
        <p:spPr>
          <a:xfrm>
            <a:off x="6066763" y="2684116"/>
            <a:ext cx="401218" cy="2346596"/>
          </a:xfrm>
          <a:prstGeom prst="leftBrace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3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2) </a:t>
            </a:r>
            <a:r>
              <a:rPr lang="it-IT" sz="4000" dirty="0" err="1" smtClean="0">
                <a:solidFill>
                  <a:srgbClr val="C00000"/>
                </a:solidFill>
              </a:rPr>
              <a:t>Mesh</a:t>
            </a:r>
            <a:r>
              <a:rPr lang="it-IT" sz="4000" dirty="0" smtClean="0">
                <a:solidFill>
                  <a:srgbClr val="C00000"/>
                </a:solidFill>
              </a:rPr>
              <a:t> generation and </a:t>
            </a:r>
            <a:r>
              <a:rPr lang="it-IT" sz="4000" dirty="0" err="1" smtClean="0">
                <a:solidFill>
                  <a:srgbClr val="C00000"/>
                </a:solidFill>
              </a:rPr>
              <a:t>refinement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97281" y="4637315"/>
            <a:ext cx="2747932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3,9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million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cells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97280" y="2004885"/>
            <a:ext cx="274793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layers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nearby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ground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layers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nearby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car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97280" y="3345476"/>
            <a:ext cx="274793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refinement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it-IT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RefineWallLayer</a:t>
            </a:r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Connettore 2 9"/>
          <p:cNvCxnSpPr>
            <a:stCxn id="7" idx="2"/>
            <a:endCxn id="8" idx="0"/>
          </p:cNvCxnSpPr>
          <p:nvPr/>
        </p:nvCxnSpPr>
        <p:spPr>
          <a:xfrm>
            <a:off x="2471246" y="2651216"/>
            <a:ext cx="0" cy="69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8" idx="2"/>
            <a:endCxn id="6" idx="0"/>
          </p:cNvCxnSpPr>
          <p:nvPr/>
        </p:nvCxnSpPr>
        <p:spPr>
          <a:xfrm>
            <a:off x="2471246" y="3991807"/>
            <a:ext cx="1" cy="64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06" y="2004885"/>
            <a:ext cx="6462078" cy="36673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40" y="2438636"/>
            <a:ext cx="5451690" cy="34224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" name="Ovale 18"/>
          <p:cNvSpPr/>
          <p:nvPr/>
        </p:nvSpPr>
        <p:spPr>
          <a:xfrm>
            <a:off x="9190653" y="4504999"/>
            <a:ext cx="513184" cy="501648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/>
          <p:nvPr/>
        </p:nvCxnSpPr>
        <p:spPr>
          <a:xfrm flipH="1">
            <a:off x="5852160" y="5006647"/>
            <a:ext cx="3609081" cy="85443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19" idx="0"/>
            <a:endCxn id="24" idx="7"/>
          </p:cNvCxnSpPr>
          <p:nvPr/>
        </p:nvCxnSpPr>
        <p:spPr>
          <a:xfrm flipH="1" flipV="1">
            <a:off x="6612617" y="2373351"/>
            <a:ext cx="2834628" cy="2131648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/>
          <p:cNvSpPr/>
          <p:nvPr/>
        </p:nvSpPr>
        <p:spPr>
          <a:xfrm>
            <a:off x="2471245" y="1748013"/>
            <a:ext cx="4851919" cy="4270074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9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4378"/>
            <a:ext cx="10058400" cy="1450757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3) CFD </a:t>
            </a:r>
            <a:r>
              <a:rPr lang="it-IT" dirty="0" err="1" smtClean="0">
                <a:solidFill>
                  <a:srgbClr val="C00000"/>
                </a:solidFill>
              </a:rPr>
              <a:t>Simulation</a:t>
            </a:r>
            <a:r>
              <a:rPr lang="it-IT" dirty="0" smtClean="0">
                <a:solidFill>
                  <a:srgbClr val="C00000"/>
                </a:solidFill>
              </a:rPr>
              <a:t> in </a:t>
            </a:r>
            <a:r>
              <a:rPr lang="it-IT" dirty="0" err="1" smtClean="0">
                <a:solidFill>
                  <a:srgbClr val="C00000"/>
                </a:solidFill>
              </a:rPr>
              <a:t>OpenFoam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 err="1" smtClean="0"/>
              <a:t>OpenFoam</a:t>
            </a:r>
            <a:r>
              <a:rPr lang="it-IT" dirty="0" smtClean="0"/>
              <a:t> </a:t>
            </a:r>
            <a:r>
              <a:rPr lang="it-IT" dirty="0" err="1" smtClean="0"/>
              <a:t>solves</a:t>
            </a:r>
            <a:r>
              <a:rPr lang="it-IT" dirty="0" smtClean="0"/>
              <a:t> N-S </a:t>
            </a:r>
            <a:r>
              <a:rPr lang="it-IT" dirty="0" err="1" smtClean="0"/>
              <a:t>equation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turbulence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r>
              <a:rPr lang="it-IT" dirty="0"/>
              <a:t> </a:t>
            </a:r>
            <a:r>
              <a:rPr lang="it-IT" dirty="0" smtClean="0"/>
              <a:t>                  RANS </a:t>
            </a:r>
            <a:r>
              <a:rPr lang="it-IT" dirty="0" err="1" smtClean="0"/>
              <a:t>equations</a:t>
            </a:r>
            <a:endParaRPr lang="it-I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/>
              <a:t>Extra </a:t>
            </a:r>
            <a:r>
              <a:rPr lang="it-IT" dirty="0" err="1" smtClean="0"/>
              <a:t>terms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r>
              <a:rPr lang="it-IT" dirty="0" smtClean="0"/>
              <a:t>                 </a:t>
            </a:r>
            <a:r>
              <a:rPr lang="en-GB" dirty="0"/>
              <a:t>k-ω SST model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Solver </a:t>
            </a:r>
            <a:r>
              <a:rPr lang="it-IT" u="sng" dirty="0" err="1"/>
              <a:t>SimpleFoam</a:t>
            </a:r>
            <a:r>
              <a:rPr lang="it-IT" dirty="0"/>
              <a:t>: </a:t>
            </a:r>
            <a:r>
              <a:rPr lang="it-IT" dirty="0" err="1"/>
              <a:t>incompressible</a:t>
            </a:r>
            <a:r>
              <a:rPr lang="it-IT" dirty="0"/>
              <a:t>, steady-state, </a:t>
            </a:r>
            <a:r>
              <a:rPr lang="it-IT" dirty="0" err="1"/>
              <a:t>turbulent</a:t>
            </a:r>
            <a:r>
              <a:rPr lang="it-IT" dirty="0"/>
              <a:t> </a:t>
            </a:r>
            <a:r>
              <a:rPr lang="it-IT" dirty="0" err="1"/>
              <a:t>flows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   </a:t>
            </a:r>
            <a:r>
              <a:rPr lang="en-GB" sz="2400" u="sng" dirty="0" smtClean="0">
                <a:solidFill>
                  <a:schemeClr val="tx1"/>
                </a:solidFill>
              </a:rPr>
              <a:t>Boundary </a:t>
            </a:r>
            <a:r>
              <a:rPr lang="en-GB" sz="2400" u="sng" dirty="0">
                <a:solidFill>
                  <a:schemeClr val="tx1"/>
                </a:solidFill>
              </a:rPr>
              <a:t>Conditions </a:t>
            </a:r>
            <a:endParaRPr lang="it-IT" sz="2400" u="sng" dirty="0">
              <a:solidFill>
                <a:schemeClr val="tx1"/>
              </a:solidFill>
            </a:endParaRPr>
          </a:p>
          <a:p>
            <a:endParaRPr lang="it-IT" dirty="0"/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>
            <a:off x="7175241" y="2043404"/>
            <a:ext cx="77444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3567404" y="2522376"/>
            <a:ext cx="77444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ccia angolare bidirezionale 10"/>
          <p:cNvSpPr/>
          <p:nvPr/>
        </p:nvSpPr>
        <p:spPr>
          <a:xfrm rot="13473850">
            <a:off x="5774709" y="3637280"/>
            <a:ext cx="683956" cy="707269"/>
          </a:xfrm>
          <a:prstGeom prst="leftUpArrow">
            <a:avLst>
              <a:gd name="adj1" fmla="val 14118"/>
              <a:gd name="adj2" fmla="val 18375"/>
              <a:gd name="adj3" fmla="val 25000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747710" y="3560755"/>
            <a:ext cx="3733523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it-IT" u="sng" dirty="0" smtClean="0">
                <a:solidFill>
                  <a:srgbClr val="FF0000"/>
                </a:solidFill>
              </a:rPr>
              <a:t>Pressure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normal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equal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</a:p>
          <a:p>
            <a:pPr algn="just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ero for the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Inlet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the Ground.</a:t>
            </a:r>
          </a:p>
          <a:p>
            <a:pPr algn="just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Front, back and top are slip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condition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Outlet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zero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752141" y="3560755"/>
            <a:ext cx="4547197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u="sng" dirty="0" err="1" smtClean="0">
                <a:solidFill>
                  <a:srgbClr val="FF0000"/>
                </a:solidFill>
              </a:rPr>
              <a:t>Velocity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normal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component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equal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</a:p>
          <a:p>
            <a:pPr algn="just"/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ero for front, back and the top of the domain.</a:t>
            </a:r>
          </a:p>
          <a:p>
            <a:pPr algn="just"/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the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Inlet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the </a:t>
            </a:r>
            <a:r>
              <a:rPr lang="it-IT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Ground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Outlet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InletOutlet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26" y="4823884"/>
            <a:ext cx="2706321" cy="15103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7" name="CasellaDiTesto 16"/>
          <p:cNvSpPr txBox="1"/>
          <p:nvPr/>
        </p:nvSpPr>
        <p:spPr>
          <a:xfrm rot="20660527">
            <a:off x="6147336" y="5782609"/>
            <a:ext cx="493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front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21169430">
            <a:off x="5636229" y="4902936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back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 rot="3529919">
            <a:off x="4638725" y="5710194"/>
            <a:ext cx="462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</a:rPr>
              <a:t>inlet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1842701">
            <a:off x="6970496" y="5008045"/>
            <a:ext cx="560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outlet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 rot="20979505">
            <a:off x="5128111" y="5543351"/>
            <a:ext cx="629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ground</a:t>
            </a:r>
            <a:endParaRPr lang="it-IT" sz="1200" dirty="0"/>
          </a:p>
        </p:txBody>
      </p:sp>
      <p:graphicFrame>
        <p:nvGraphicFramePr>
          <p:cNvPr id="26" name="Tabel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745510"/>
              </p:ext>
            </p:extLst>
          </p:nvPr>
        </p:nvGraphicFramePr>
        <p:xfrm>
          <a:off x="7799962" y="5553626"/>
          <a:ext cx="3827780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1913890"/>
                <a:gridCol w="1913890"/>
              </a:tblGrid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= 27.78 [m/s] (100km/h)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Re ≈ 7450000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≈ 4 [m]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0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 = 1.5x10</a:t>
                      </a:r>
                      <a:r>
                        <a:rPr lang="en-GB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 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</a:t>
                      </a:r>
                      <a:r>
                        <a:rPr lang="en-GB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/s]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Connettore 2 28"/>
          <p:cNvCxnSpPr/>
          <p:nvPr/>
        </p:nvCxnSpPr>
        <p:spPr>
          <a:xfrm>
            <a:off x="9563245" y="4817068"/>
            <a:ext cx="0" cy="65895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/>
          <p:cNvSpPr/>
          <p:nvPr/>
        </p:nvSpPr>
        <p:spPr>
          <a:xfrm>
            <a:off x="10200944" y="5681850"/>
            <a:ext cx="1194318" cy="361063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 descr="Image sketch-inlet-outlet-boundary-condition-openfo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882" y="4505763"/>
            <a:ext cx="1511860" cy="8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63834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4) Post-Processing: </a:t>
            </a:r>
            <a:r>
              <a:rPr lang="it-IT" dirty="0" err="1" smtClean="0">
                <a:solidFill>
                  <a:srgbClr val="C00000"/>
                </a:solidFill>
              </a:rPr>
              <a:t>Yplus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err="1" smtClean="0">
                <a:solidFill>
                  <a:schemeClr val="tx1"/>
                </a:solidFill>
              </a:rPr>
              <a:t>After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/>
              <a:t>simulation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run</a:t>
            </a:r>
            <a:r>
              <a:rPr lang="it-IT" dirty="0" smtClean="0"/>
              <a:t> the </a:t>
            </a:r>
            <a:r>
              <a:rPr lang="it-IT" dirty="0" err="1" smtClean="0"/>
              <a:t>checking</a:t>
            </a:r>
            <a:r>
              <a:rPr lang="it-IT" dirty="0" smtClean="0"/>
              <a:t> of some </a:t>
            </a:r>
            <a:r>
              <a:rPr lang="it-IT" dirty="0" err="1" smtClean="0"/>
              <a:t>parameters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r>
              <a:rPr lang="it-IT" dirty="0" smtClean="0"/>
              <a:t> to validate the </a:t>
            </a:r>
            <a:r>
              <a:rPr lang="it-IT" dirty="0" err="1" smtClean="0"/>
              <a:t>solution</a:t>
            </a:r>
            <a:r>
              <a:rPr lang="it-IT" dirty="0" smtClean="0"/>
              <a:t>, </a:t>
            </a:r>
            <a:r>
              <a:rPr lang="it-IT" dirty="0" err="1" smtClean="0"/>
              <a:t>otherwise</a:t>
            </a:r>
            <a:r>
              <a:rPr lang="it-IT" dirty="0" smtClean="0"/>
              <a:t> the </a:t>
            </a:r>
            <a:r>
              <a:rPr lang="it-IT" dirty="0" err="1" smtClean="0"/>
              <a:t>grid</a:t>
            </a:r>
            <a:r>
              <a:rPr lang="it-IT" dirty="0" smtClean="0"/>
              <a:t> or some </a:t>
            </a:r>
            <a:r>
              <a:rPr lang="it-IT" dirty="0" err="1" smtClean="0"/>
              <a:t>values</a:t>
            </a:r>
            <a:r>
              <a:rPr lang="it-IT" dirty="0" smtClean="0"/>
              <a:t> in </a:t>
            </a:r>
            <a:r>
              <a:rPr lang="it-IT" dirty="0" err="1" smtClean="0"/>
              <a:t>solving</a:t>
            </a:r>
            <a:r>
              <a:rPr lang="it-IT" dirty="0" smtClean="0"/>
              <a:t> </a:t>
            </a:r>
            <a:r>
              <a:rPr lang="it-IT" dirty="0" err="1" smtClean="0"/>
              <a:t>methods</a:t>
            </a:r>
            <a:r>
              <a:rPr lang="it-IT" dirty="0" smtClean="0"/>
              <a:t> (</a:t>
            </a:r>
            <a:r>
              <a:rPr lang="it-IT" dirty="0" err="1" smtClean="0"/>
              <a:t>fvScheme</a:t>
            </a:r>
            <a:r>
              <a:rPr lang="it-IT" dirty="0" smtClean="0"/>
              <a:t>/</a:t>
            </a:r>
            <a:r>
              <a:rPr lang="it-IT" dirty="0" err="1" smtClean="0"/>
              <a:t>solution</a:t>
            </a:r>
            <a:r>
              <a:rPr lang="it-IT" dirty="0" smtClean="0"/>
              <a:t>)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changed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boundary layer optimization was carried out based on the y</a:t>
            </a:r>
            <a:r>
              <a:rPr lang="en-GB" baseline="30000" dirty="0"/>
              <a:t>+</a:t>
            </a:r>
            <a:r>
              <a:rPr lang="en-GB" dirty="0"/>
              <a:t> parameter. This is defined as wall distance units , using the following </a:t>
            </a:r>
            <a:r>
              <a:rPr lang="en-GB" dirty="0" smtClean="0"/>
              <a:t>equation: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just">
              <a:buNone/>
            </a:pPr>
            <a:r>
              <a:rPr lang="en-GB" dirty="0"/>
              <a:t>Where y is the distance to the first cell centre normal to the wall, and </a:t>
            </a:r>
            <a:r>
              <a:rPr lang="en-GB" dirty="0" err="1"/>
              <a:t>U</a:t>
            </a:r>
            <a:r>
              <a:rPr lang="en-GB" baseline="-25000" dirty="0" err="1"/>
              <a:t>τ</a:t>
            </a:r>
            <a:r>
              <a:rPr lang="en-GB" dirty="0"/>
              <a:t> is the friction velocity </a:t>
            </a:r>
            <a:r>
              <a:rPr lang="en-GB" dirty="0">
                <a:solidFill>
                  <a:schemeClr val="tx1"/>
                </a:solidFill>
              </a:rPr>
              <a:t>and is equal </a:t>
            </a:r>
            <a:r>
              <a:rPr lang="en-GB" dirty="0" smtClean="0">
                <a:solidFill>
                  <a:schemeClr val="tx1"/>
                </a:solidFill>
              </a:rPr>
              <a:t>to: </a:t>
            </a:r>
          </a:p>
          <a:p>
            <a:pPr marL="0" indent="0" algn="just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t </a:t>
            </a:r>
            <a:r>
              <a:rPr lang="en-GB" dirty="0">
                <a:solidFill>
                  <a:schemeClr val="tx1"/>
                </a:solidFill>
              </a:rPr>
              <a:t>is normally considered an acceptable value if less than 300.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pic>
        <p:nvPicPr>
          <p:cNvPr id="10" name="Immagine 9" descr="C:\Users\Alberto\Desktop\Immagin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3040816"/>
            <a:ext cx="1934949" cy="8819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" name="Immagine 10" descr="C:\Users\Alberto\Desktop\Immagin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85" y="4521024"/>
            <a:ext cx="1268445" cy="6388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102" name="Picture 6" descr="y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6" y="1737360"/>
            <a:ext cx="6664328" cy="41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inversione 7"/>
          <p:cNvSpPr/>
          <p:nvPr/>
        </p:nvSpPr>
        <p:spPr>
          <a:xfrm rot="5400000" flipH="1">
            <a:off x="7544895" y="4606895"/>
            <a:ext cx="981285" cy="1152518"/>
          </a:xfrm>
          <a:prstGeom prst="uturnArrow">
            <a:avLst>
              <a:gd name="adj1" fmla="val 23969"/>
              <a:gd name="adj2" fmla="val 24999"/>
              <a:gd name="adj3" fmla="val 21197"/>
              <a:gd name="adj4" fmla="val 43750"/>
              <a:gd name="adj5" fmla="val 1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4) Post-Processing: </a:t>
            </a:r>
            <a:r>
              <a:rPr lang="it-IT" dirty="0" smtClean="0">
                <a:solidFill>
                  <a:srgbClr val="C00000"/>
                </a:solidFill>
              </a:rPr>
              <a:t>C</a:t>
            </a:r>
            <a:r>
              <a:rPr lang="it-IT" sz="2400" dirty="0" smtClean="0">
                <a:solidFill>
                  <a:srgbClr val="C00000"/>
                </a:solidFill>
              </a:rPr>
              <a:t>L</a:t>
            </a:r>
            <a:r>
              <a:rPr lang="it-IT" dirty="0" smtClean="0">
                <a:solidFill>
                  <a:srgbClr val="C00000"/>
                </a:solidFill>
              </a:rPr>
              <a:t> and C</a:t>
            </a:r>
            <a:r>
              <a:rPr lang="it-IT" sz="2400" dirty="0" smtClean="0">
                <a:solidFill>
                  <a:srgbClr val="C00000"/>
                </a:solidFill>
              </a:rPr>
              <a:t>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</a:t>
            </a:r>
            <a:r>
              <a:rPr lang="it-IT" sz="1400" dirty="0" smtClean="0"/>
              <a:t>L</a:t>
            </a:r>
            <a:r>
              <a:rPr lang="it-IT" dirty="0" smtClean="0"/>
              <a:t> and C</a:t>
            </a:r>
            <a:r>
              <a:rPr lang="it-IT" sz="1400" dirty="0" smtClean="0"/>
              <a:t>D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processed</a:t>
            </a:r>
            <a:r>
              <a:rPr lang="it-IT" dirty="0" smtClean="0"/>
              <a:t> for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geometry</a:t>
            </a:r>
            <a:r>
              <a:rPr lang="it-IT" dirty="0" smtClean="0"/>
              <a:t> </a:t>
            </a:r>
            <a:r>
              <a:rPr lang="it-IT" dirty="0" err="1" smtClean="0"/>
              <a:t>implementing</a:t>
            </a:r>
            <a:r>
              <a:rPr lang="it-IT" dirty="0" smtClean="0"/>
              <a:t> the appropriate </a:t>
            </a:r>
            <a:r>
              <a:rPr lang="it-IT" dirty="0" err="1" smtClean="0"/>
              <a:t>dictionary</a:t>
            </a:r>
            <a:r>
              <a:rPr lang="it-IT" dirty="0" smtClean="0"/>
              <a:t> in </a:t>
            </a:r>
            <a:r>
              <a:rPr lang="it-IT" dirty="0" err="1" smtClean="0"/>
              <a:t>system</a:t>
            </a:r>
            <a:r>
              <a:rPr lang="it-IT" dirty="0" smtClean="0"/>
              <a:t> folder. </a:t>
            </a:r>
            <a:r>
              <a:rPr lang="it-IT" dirty="0" err="1" smtClean="0"/>
              <a:t>Obvoiusly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necessary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those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 </a:t>
            </a:r>
            <a:r>
              <a:rPr lang="it-IT" dirty="0" err="1" smtClean="0"/>
              <a:t>tend</a:t>
            </a:r>
            <a:r>
              <a:rPr lang="it-IT" dirty="0" smtClean="0"/>
              <a:t> to converge </a:t>
            </a:r>
            <a:r>
              <a:rPr lang="it-IT" dirty="0" err="1" smtClean="0"/>
              <a:t>after</a:t>
            </a:r>
            <a:r>
              <a:rPr lang="it-IT" dirty="0" smtClean="0"/>
              <a:t> the first </a:t>
            </a:r>
            <a:r>
              <a:rPr lang="it-IT" dirty="0" err="1" smtClean="0"/>
              <a:t>iterations</a:t>
            </a:r>
            <a:r>
              <a:rPr lang="it-IT" dirty="0" smtClean="0"/>
              <a:t>.</a:t>
            </a:r>
          </a:p>
          <a:p>
            <a:r>
              <a:rPr lang="it-IT" dirty="0" smtClean="0"/>
              <a:t>Using </a:t>
            </a:r>
            <a:r>
              <a:rPr lang="it-IT" dirty="0" err="1" smtClean="0"/>
              <a:t>gnuplot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to </a:t>
            </a:r>
            <a:r>
              <a:rPr lang="it-IT" dirty="0" err="1" smtClean="0"/>
              <a:t>verify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Aerodynamic optimization of rear and front flaps on a car</a:t>
            </a:r>
            <a:endParaRPr lang="it-IT"/>
          </a:p>
        </p:txBody>
      </p:sp>
      <p:pic>
        <p:nvPicPr>
          <p:cNvPr id="5" name="Immagine 4" descr="C:\Users\Alberto\OneDrive\Documenti\Progetto fluidodinamica avanzata\c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109316"/>
            <a:ext cx="6740434" cy="22815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Immagine 5" descr="C:\Users\Alberto\OneDrive\Documenti\Progetto fluidodinamica avanzata\c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67" y="4059979"/>
            <a:ext cx="6597669" cy="18091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5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974</TotalTime>
  <Words>980</Words>
  <Application>Microsoft Office PowerPoint</Application>
  <PresentationFormat>Personalizzato</PresentationFormat>
  <Paragraphs>170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Retrospettivo</vt:lpstr>
      <vt:lpstr> AERODYNAMIC OPTIMIZATION OF REAR AND FRONT FLAPS ON A CAR</vt:lpstr>
      <vt:lpstr>     PRESENTATION OF THE WORK</vt:lpstr>
      <vt:lpstr>Development of the analysis</vt:lpstr>
      <vt:lpstr>1) Geometries Creation</vt:lpstr>
      <vt:lpstr>2) Mesh generation and refinement</vt:lpstr>
      <vt:lpstr>2) Mesh generation and refinement</vt:lpstr>
      <vt:lpstr>3) CFD Simulation in OpenFoam</vt:lpstr>
      <vt:lpstr>4) Post-Processing: Yplus</vt:lpstr>
      <vt:lpstr>4) Post-Processing: CL and CD</vt:lpstr>
      <vt:lpstr>5) Results: first geometry</vt:lpstr>
      <vt:lpstr>5) Results: other geometries</vt:lpstr>
      <vt:lpstr>5) Results: other geometries</vt:lpstr>
      <vt:lpstr>6) Performance optimization</vt:lpstr>
      <vt:lpstr>7) Future developments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Giannoni</dc:creator>
  <cp:lastModifiedBy>Alberto Giannoni</cp:lastModifiedBy>
  <cp:revision>55</cp:revision>
  <dcterms:created xsi:type="dcterms:W3CDTF">2016-06-08T07:39:08Z</dcterms:created>
  <dcterms:modified xsi:type="dcterms:W3CDTF">2016-06-11T14:52:26Z</dcterms:modified>
</cp:coreProperties>
</file>