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7"/>
  </p:notesMasterIdLst>
  <p:sldIdLst>
    <p:sldId id="258" r:id="rId2"/>
    <p:sldId id="259" r:id="rId3"/>
    <p:sldId id="272" r:id="rId4"/>
    <p:sldId id="266" r:id="rId5"/>
    <p:sldId id="296" r:id="rId6"/>
    <p:sldId id="274" r:id="rId7"/>
    <p:sldId id="287" r:id="rId8"/>
    <p:sldId id="289" r:id="rId9"/>
    <p:sldId id="294" r:id="rId10"/>
    <p:sldId id="290" r:id="rId11"/>
    <p:sldId id="288" r:id="rId12"/>
    <p:sldId id="291" r:id="rId13"/>
    <p:sldId id="292" r:id="rId14"/>
    <p:sldId id="293" r:id="rId15"/>
    <p:sldId id="295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85" userDrawn="1">
          <p15:clr>
            <a:srgbClr val="A4A3A4"/>
          </p15:clr>
        </p15:guide>
        <p15:guide id="2" pos="665" userDrawn="1">
          <p15:clr>
            <a:srgbClr val="A4A3A4"/>
          </p15:clr>
        </p15:guide>
        <p15:guide id="3" pos="7015" userDrawn="1">
          <p15:clr>
            <a:srgbClr val="A4A3A4"/>
          </p15:clr>
        </p15:guide>
        <p15:guide id="4" orient="horz" pos="2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807F9"/>
    <a:srgbClr val="3643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187"/>
      </p:cViewPr>
      <p:guideLst>
        <p:guide pos="3885"/>
        <p:guide pos="665"/>
        <p:guide pos="7015"/>
        <p:guide orient="horz" pos="2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CD3FE-0606-4A53-B6FA-6D419E29716A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A338D-DCFE-491A-9CA3-01558836FA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1413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338D-DCFE-491A-9CA3-01558836FA0F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4326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338D-DCFE-491A-9CA3-01558836FA0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23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338D-DCFE-491A-9CA3-01558836FA0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689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338D-DCFE-491A-9CA3-01558836FA0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3141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338D-DCFE-491A-9CA3-01558836FA0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240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338D-DCFE-491A-9CA3-01558836FA0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817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A338D-DCFE-491A-9CA3-01558836FA0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47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55D891-F589-49FC-BF99-F2B79AA4B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16C92FE-084B-4FC9-ABEE-4CAE348ED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51C3E2-97CB-46B3-A120-5CE39F6BD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D69F7B7-9C93-45F8-A413-DB8A2E866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30B8F3-2F73-460B-9362-8B984E8F4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1403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53EFBE-A14B-400E-A524-DA05A895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065EC3A-8092-4ACA-BC21-FBAB95CB6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8AE151-D946-40B5-A697-5D46D4533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8D9E96-0D16-4443-8528-500C19F6E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0FE8DA2-25FD-42EF-B863-401E9864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2225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907131C-7AC6-4E32-9658-9DD49BBF0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5BB61E4-CBEE-4DC8-9C0A-00B0F53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2FEF5B-AD13-487F-A5A8-B546EFEE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18AAD66-6046-4A54-BD37-C9D8E7C2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0251F1F-352E-49F4-AC94-1C3226E18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6225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A40BDB-3A1A-4151-BF32-FEB1862C9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E6F7D5-AB61-40EE-8EFA-21379CD0C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ADA7732-54D3-4B68-A7C1-DC4CA2D96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90931D-A111-4186-BFC9-6BBA2DD9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DC4A67-7193-4F05-9BC2-520DB625C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75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FF55D0-7641-4CAD-A305-E19DD73A9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4F8262-662F-482A-AD13-A0383AF9F8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0DBB96-CB04-4DBF-8CBC-E2D41C64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C67E04-84D5-4216-B518-8A0FA090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B0BB9C-CA3B-442A-A79D-F1A5E09FB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7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66213B-B7C0-4E79-B8A2-6846765C7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B0939-E5E1-4875-ABC1-74154E7740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9458298-D64A-4A89-AD9B-15DAF3DFF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81BC99-F0DF-4ECE-9050-D505EB7B1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24D904A-18B9-4A89-AF57-9EB0FA16A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0552765-DCD3-45C1-BEA3-0F22FA6F2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146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A1C5EE-E64B-47F7-8033-D074DDBB1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5845E5-1839-4B2F-B853-D7DC4BE3D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4ED1D1B-2987-40E1-BD5F-C819CDDFE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2C1A30E-AAD6-4A3E-9C80-B7F1D12386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DCE5D22-7D4E-46D6-B0AC-5857063FC3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3B061D2-9F55-43E1-8D1F-CE2796F1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F2531FF-1B22-4D8D-8D2E-EDF77D1E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E94F831-B9E7-4405-B41A-1C0BB4CD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52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3C409D-D869-4C35-8E9D-6EFC0D7A6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B48E223-B4DB-42C4-9FEA-BD6CB2AB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5E1406-2DAA-4739-A197-131CDC443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F65FF0E-A05E-4887-ADA1-BF0F33392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1560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E66142-5C55-47D6-97A1-6DAAC2F23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27A197F-FEEC-46BD-8B2E-71860F1A8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C6C7EF-34F7-4DC5-ADB6-4F5E4F46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94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0BF2F-B10F-4705-8F3E-6EFB2F258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ECCA2DC-A524-49E3-85CD-68A7F6B2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A770FA-6F2F-4AC6-8422-38E862E73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04F22EE-D815-4E23-A92E-ADA709B3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4BE966-1BDE-47CE-9C26-BC6ABD83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406601-C3C6-433F-BD24-22C9685B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24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40BF79-2CD4-4656-85E3-CD3A347CF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E603374-3C01-4B92-B5EC-132F2CA78E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3A4966-5868-46B2-BE55-20E7EA168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9FBB42F-B2ED-4EC2-81F3-4DF15FD5E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1D3F98D-C077-420A-A5D8-86D7BFCEE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F00DC41-DCEA-405D-BF05-62CA2886D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292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D461757A-EEBA-43EE-95FB-D4F7AAF1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5881FA-5C7C-41A3-A5F9-BEF997306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18DC6C-F186-4DD6-A7F5-436A5400BA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4C5A1-054B-423C-88DA-B25D6E6360C1}" type="datetimeFigureOut">
              <a:rPr lang="it-IT" smtClean="0"/>
              <a:t>20/07/2021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57FB6C-0308-4DDB-8402-B03711E3B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3C4561-54DF-48E2-BB3D-41ECDFF3E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91FAF-5D58-4309-8FDE-6A7D5717BBF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1524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jpg"/><Relationship Id="rId5" Type="http://schemas.openxmlformats.org/officeDocument/2006/relationships/image" Target="../media/image33.PNG"/><Relationship Id="rId10" Type="http://schemas.openxmlformats.org/officeDocument/2006/relationships/image" Target="../media/image38.jpg"/><Relationship Id="rId4" Type="http://schemas.microsoft.com/office/2007/relationships/hdphoto" Target="../media/hdphoto1.wdp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jpg"/><Relationship Id="rId5" Type="http://schemas.openxmlformats.org/officeDocument/2006/relationships/image" Target="../media/image40.PNG"/><Relationship Id="rId10" Type="http://schemas.openxmlformats.org/officeDocument/2006/relationships/image" Target="../media/image45.jpg"/><Relationship Id="rId4" Type="http://schemas.microsoft.com/office/2007/relationships/hdphoto" Target="../media/hdphoto1.wdp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53.jpg"/><Relationship Id="rId5" Type="http://schemas.openxmlformats.org/officeDocument/2006/relationships/image" Target="../media/image47.PNG"/><Relationship Id="rId10" Type="http://schemas.openxmlformats.org/officeDocument/2006/relationships/image" Target="../media/image52.jpg"/><Relationship Id="rId4" Type="http://schemas.microsoft.com/office/2007/relationships/hdphoto" Target="../media/hdphoto1.wdp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microsoft.com/office/2007/relationships/hdphoto" Target="../media/hdphoto1.wdp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373201" y="112881"/>
            <a:ext cx="1364974" cy="1590389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4807990" y="717843"/>
            <a:ext cx="257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Scuola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Politecnica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743171" y="1218839"/>
            <a:ext cx="8705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Dipartimento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Ingegneria</a:t>
            </a:r>
            <a:r>
              <a:rPr lang="it-I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Civile, Chimica e Ambientale (DICCA)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DCDF154-B4B7-4C62-86C0-155D2911D108}"/>
              </a:ext>
            </a:extLst>
          </p:cNvPr>
          <p:cNvSpPr txBox="1"/>
          <p:nvPr/>
        </p:nvSpPr>
        <p:spPr>
          <a:xfrm>
            <a:off x="2670311" y="2293456"/>
            <a:ext cx="685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642AF6D-D26E-4CA1-B98D-171A51218A26}"/>
              </a:ext>
            </a:extLst>
          </p:cNvPr>
          <p:cNvSpPr txBox="1"/>
          <p:nvPr/>
        </p:nvSpPr>
        <p:spPr>
          <a:xfrm>
            <a:off x="1055684" y="4627322"/>
            <a:ext cx="53922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Relatori: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Prof.ssa Roberta Campardelli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Prof. Jan Oscar Pralits </a:t>
            </a:r>
          </a:p>
          <a:p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Correlatore: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Dott.ssa Giulia De Negri Atanasio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EBE39EC-71CF-4A7D-9E4B-20BAD1937AA9}"/>
              </a:ext>
            </a:extLst>
          </p:cNvPr>
          <p:cNvSpPr/>
          <p:nvPr/>
        </p:nvSpPr>
        <p:spPr>
          <a:xfrm>
            <a:off x="7202078" y="5752878"/>
            <a:ext cx="393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Candidato: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65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6" y="6316035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Anno accademico 2020-2021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76367" y="1782598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id="{1B8D6393-3F5D-4614-BE88-E7A59112FB4F}"/>
              </a:ext>
            </a:extLst>
          </p:cNvPr>
          <p:cNvSpPr txBox="1">
            <a:spLocks/>
          </p:cNvSpPr>
          <p:nvPr/>
        </p:nvSpPr>
        <p:spPr>
          <a:xfrm>
            <a:off x="1076367" y="3265978"/>
            <a:ext cx="10079022" cy="7078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125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866007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21231" y="631584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57293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2003615" y="1508485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Modellazione matematica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851FE8-85E5-4949-A320-207EB9E0A04A}"/>
              </a:ext>
            </a:extLst>
          </p:cNvPr>
          <p:cNvSpPr txBox="1"/>
          <p:nvPr/>
        </p:nvSpPr>
        <p:spPr>
          <a:xfrm>
            <a:off x="1627589" y="2302381"/>
            <a:ext cx="2153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Emulsioni prodotte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F2D12E03-287E-4614-AE03-36C189E05066}"/>
              </a:ext>
            </a:extLst>
          </p:cNvPr>
          <p:cNvCxnSpPr>
            <a:cxnSpLocks/>
          </p:cNvCxnSpPr>
          <p:nvPr/>
        </p:nvCxnSpPr>
        <p:spPr>
          <a:xfrm>
            <a:off x="4145899" y="2506769"/>
            <a:ext cx="756822" cy="14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E7D64228-549F-4DE6-9761-37871AFFA1BA}"/>
              </a:ext>
            </a:extLst>
          </p:cNvPr>
          <p:cNvCxnSpPr>
            <a:cxnSpLocks/>
          </p:cNvCxnSpPr>
          <p:nvPr/>
        </p:nvCxnSpPr>
        <p:spPr>
          <a:xfrm>
            <a:off x="6699355" y="2502436"/>
            <a:ext cx="756822" cy="1405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A06DB30-6231-467B-8794-ECB38641DAE6}"/>
              </a:ext>
            </a:extLst>
          </p:cNvPr>
          <p:cNvSpPr txBox="1"/>
          <p:nvPr/>
        </p:nvSpPr>
        <p:spPr>
          <a:xfrm>
            <a:off x="7794124" y="2302381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1B</a:t>
            </a:r>
          </a:p>
        </p:txBody>
      </p:sp>
      <p:pic>
        <p:nvPicPr>
          <p:cNvPr id="28" name="Immagine 2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E60B502-54A2-4BC6-9F8D-FF622B874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34" y="2939013"/>
            <a:ext cx="2826046" cy="32906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237B23AD-706D-4541-A980-76AD4534863D}"/>
                  </a:ext>
                </a:extLst>
              </p:cNvPr>
              <p:cNvSpPr/>
              <p:nvPr/>
            </p:nvSpPr>
            <p:spPr>
              <a:xfrm>
                <a:off x="5330491" y="2031705"/>
                <a:ext cx="1002343" cy="7796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it-IT" sz="1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" name="Rettangolo 19">
                <a:extLst>
                  <a:ext uri="{FF2B5EF4-FFF2-40B4-BE49-F238E27FC236}">
                    <a16:creationId xmlns:a16="http://schemas.microsoft.com/office/drawing/2014/main" id="{237B23AD-706D-4541-A980-76AD453486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491" y="2031705"/>
                <a:ext cx="1002343" cy="779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07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7931" y="511165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15047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7" y="90369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</a:t>
            </a:r>
            <a:r>
              <a:rPr lang="it-IT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Lungo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278EB3-4541-4720-93A0-1D597B2853D2}"/>
              </a:ext>
            </a:extLst>
          </p:cNvPr>
          <p:cNvSpPr txBox="1"/>
          <p:nvPr/>
        </p:nvSpPr>
        <p:spPr>
          <a:xfrm>
            <a:off x="5497327" y="1516615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Paraffina</a:t>
            </a:r>
          </a:p>
        </p:txBody>
      </p:sp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249229A3-CBC5-40B3-A08F-EB67C55E8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1" y="1915171"/>
            <a:ext cx="4193938" cy="1894232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FAC767BE-0A65-45F5-8CFD-00A543C5BA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49" y="1887581"/>
            <a:ext cx="3514004" cy="181716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38E9D97-476D-43F2-BB28-98255A12AB20}"/>
              </a:ext>
            </a:extLst>
          </p:cNvPr>
          <p:cNvSpPr txBox="1"/>
          <p:nvPr/>
        </p:nvSpPr>
        <p:spPr>
          <a:xfrm>
            <a:off x="5023185" y="3695735"/>
            <a:ext cx="3732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 laboratorio e modello 1B 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6AB5EEBF-067A-43C5-AFD5-A64D8839EF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30" y="1925177"/>
            <a:ext cx="3514004" cy="1794814"/>
          </a:xfrm>
          <a:prstGeom prst="rect">
            <a:avLst/>
          </a:prstGeom>
        </p:spPr>
      </p:pic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086ABE6-CCAE-435D-9B42-713214FCB014}"/>
              </a:ext>
            </a:extLst>
          </p:cNvPr>
          <p:cNvSpPr txBox="1"/>
          <p:nvPr/>
        </p:nvSpPr>
        <p:spPr>
          <a:xfrm>
            <a:off x="9541556" y="3710053"/>
            <a:ext cx="1702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1A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7AD115D5-0478-4EFB-B293-F55239B105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130" y="4058314"/>
            <a:ext cx="3514004" cy="1917566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A68B1626-D7F8-490F-BB3E-F538ED5197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949" y="4058314"/>
            <a:ext cx="3514004" cy="1935539"/>
          </a:xfrm>
          <a:prstGeom prst="rect">
            <a:avLst/>
          </a:prstGeom>
        </p:spPr>
      </p:pic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EB299B9-6018-49A2-AA99-CB330D7776D2}"/>
              </a:ext>
            </a:extLst>
          </p:cNvPr>
          <p:cNvSpPr txBox="1"/>
          <p:nvPr/>
        </p:nvSpPr>
        <p:spPr>
          <a:xfrm>
            <a:off x="6044993" y="595864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2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3BEC381-58A8-4ACE-8F6D-2232553CD51E}"/>
              </a:ext>
            </a:extLst>
          </p:cNvPr>
          <p:cNvSpPr txBox="1"/>
          <p:nvPr/>
        </p:nvSpPr>
        <p:spPr>
          <a:xfrm>
            <a:off x="9674678" y="5967055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3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EB1C164-DA89-4545-8D8D-9F65515155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940" y="4279408"/>
            <a:ext cx="2134800" cy="142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Immagine 22" descr="Immagine che contiene testo, lavagnabianca&#10;&#10;Descrizione generata automaticamente">
            <a:extLst>
              <a:ext uri="{FF2B5EF4-FFF2-40B4-BE49-F238E27FC236}">
                <a16:creationId xmlns:a16="http://schemas.microsoft.com/office/drawing/2014/main" id="{0F276D1E-1BA8-4D62-AA3A-0D35401BA20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105930" y="4279408"/>
            <a:ext cx="2134800" cy="142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5689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7931" y="511165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15047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7" y="90369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</a:t>
            </a:r>
            <a:r>
              <a:rPr lang="it-IT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Lungo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278EB3-4541-4720-93A0-1D597B2853D2}"/>
              </a:ext>
            </a:extLst>
          </p:cNvPr>
          <p:cNvSpPr txBox="1"/>
          <p:nvPr/>
        </p:nvSpPr>
        <p:spPr>
          <a:xfrm>
            <a:off x="5007726" y="1492334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Olio di semi di soia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38E9D97-476D-43F2-BB28-98255A12AB20}"/>
              </a:ext>
            </a:extLst>
          </p:cNvPr>
          <p:cNvSpPr txBox="1"/>
          <p:nvPr/>
        </p:nvSpPr>
        <p:spPr>
          <a:xfrm>
            <a:off x="4829793" y="3692114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 laboratorio e modello 1B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086ABE6-CCAE-435D-9B42-713214FCB014}"/>
              </a:ext>
            </a:extLst>
          </p:cNvPr>
          <p:cNvSpPr txBox="1"/>
          <p:nvPr/>
        </p:nvSpPr>
        <p:spPr>
          <a:xfrm>
            <a:off x="9614662" y="3713289"/>
            <a:ext cx="1308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1A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EB299B9-6018-49A2-AA99-CB330D7776D2}"/>
              </a:ext>
            </a:extLst>
          </p:cNvPr>
          <p:cNvSpPr txBox="1"/>
          <p:nvPr/>
        </p:nvSpPr>
        <p:spPr>
          <a:xfrm>
            <a:off x="5946130" y="591258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2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3BEC381-58A8-4ACE-8F6D-2232553CD51E}"/>
              </a:ext>
            </a:extLst>
          </p:cNvPr>
          <p:cNvSpPr txBox="1"/>
          <p:nvPr/>
        </p:nvSpPr>
        <p:spPr>
          <a:xfrm>
            <a:off x="9784905" y="5921862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3</a:t>
            </a:r>
          </a:p>
        </p:txBody>
      </p:sp>
      <p:pic>
        <p:nvPicPr>
          <p:cNvPr id="8" name="Immagine 7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3FEF885-6FEB-450E-9562-CCAC78EA74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0" y="1866099"/>
            <a:ext cx="4296657" cy="1870391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BEB58F99-421A-458A-8A9E-BFC34958EC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19" y="1866099"/>
            <a:ext cx="3662826" cy="1836863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:a16="http://schemas.microsoft.com/office/drawing/2014/main" id="{E629424E-4AE9-4E58-AE99-09C127433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888" y="1866099"/>
            <a:ext cx="3508755" cy="1870391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1071AA4E-4813-4963-BFAF-5F983881AD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02" y="4074881"/>
            <a:ext cx="3517141" cy="1822334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2E0DBC9A-0183-4B5B-A361-93AC709F1A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19" y="4082622"/>
            <a:ext cx="3655448" cy="1841102"/>
          </a:xfrm>
          <a:prstGeom prst="rect">
            <a:avLst/>
          </a:prstGeom>
        </p:spPr>
      </p:pic>
      <p:pic>
        <p:nvPicPr>
          <p:cNvPr id="18" name="Immagine 17" descr="Immagine che contiene natura, pioggia&#10;&#10;Descrizione generata automaticamente">
            <a:extLst>
              <a:ext uri="{FF2B5EF4-FFF2-40B4-BE49-F238E27FC236}">
                <a16:creationId xmlns:a16="http://schemas.microsoft.com/office/drawing/2014/main" id="{352536ED-B150-40AB-9EA5-D7E9ECFDD9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4" y="4303584"/>
            <a:ext cx="2135644" cy="1423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magine 19" descr="Immagine che contiene testo, natura, pioggia&#10;&#10;Descrizione generata automaticamente">
            <a:extLst>
              <a:ext uri="{FF2B5EF4-FFF2-40B4-BE49-F238E27FC236}">
                <a16:creationId xmlns:a16="http://schemas.microsoft.com/office/drawing/2014/main" id="{B782564A-8CA6-427E-87F3-885F9A78F7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1" y="4297520"/>
            <a:ext cx="2135643" cy="1423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84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7931" y="511165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15047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7" y="90369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278EB3-4541-4720-93A0-1D597B2853D2}"/>
              </a:ext>
            </a:extLst>
          </p:cNvPr>
          <p:cNvSpPr txBox="1"/>
          <p:nvPr/>
        </p:nvSpPr>
        <p:spPr>
          <a:xfrm>
            <a:off x="4890378" y="1478238"/>
            <a:ext cx="2682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Isopropil Miristato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738E9D97-476D-43F2-BB28-98255A12AB20}"/>
              </a:ext>
            </a:extLst>
          </p:cNvPr>
          <p:cNvSpPr txBox="1"/>
          <p:nvPr/>
        </p:nvSpPr>
        <p:spPr>
          <a:xfrm>
            <a:off x="5173924" y="3746173"/>
            <a:ext cx="297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Dati laboratorio e modello 1B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4086ABE6-CCAE-435D-9B42-713214FCB014}"/>
              </a:ext>
            </a:extLst>
          </p:cNvPr>
          <p:cNvSpPr txBox="1"/>
          <p:nvPr/>
        </p:nvSpPr>
        <p:spPr>
          <a:xfrm>
            <a:off x="9689787" y="3741843"/>
            <a:ext cx="131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1A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AEB299B9-6018-49A2-AA99-CB330D7776D2}"/>
              </a:ext>
            </a:extLst>
          </p:cNvPr>
          <p:cNvSpPr txBox="1"/>
          <p:nvPr/>
        </p:nvSpPr>
        <p:spPr>
          <a:xfrm>
            <a:off x="6146462" y="596630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2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3BEC381-58A8-4ACE-8F6D-2232553CD51E}"/>
              </a:ext>
            </a:extLst>
          </p:cNvPr>
          <p:cNvSpPr txBox="1"/>
          <p:nvPr/>
        </p:nvSpPr>
        <p:spPr>
          <a:xfrm>
            <a:off x="9778556" y="595535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3</a:t>
            </a:r>
          </a:p>
        </p:txBody>
      </p:sp>
      <p:pic>
        <p:nvPicPr>
          <p:cNvPr id="9" name="Immagine 8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B132679-ABE5-4B38-8E13-4B89210C10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14" y="1939903"/>
            <a:ext cx="4273544" cy="179548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866299A0-8EB8-4D66-BFB5-EC411A51FB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22" y="1913221"/>
            <a:ext cx="3421464" cy="184487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E18C7176-244B-47AD-96B7-F06156F057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08" y="1913220"/>
            <a:ext cx="3866802" cy="183811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F89D42E-DE27-409D-9AB2-8803E93E04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722" y="4080957"/>
            <a:ext cx="3418122" cy="1905135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88131DBC-98CF-4790-8969-5A82DAFAF2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08" y="4118524"/>
            <a:ext cx="3866802" cy="186756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6A1C4A61-3C72-432E-93E6-B9FD23E0ED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98" y="4368804"/>
            <a:ext cx="2135598" cy="14237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Immagine 19" descr="Immagine che contiene pioggia, natura&#10;&#10;Descrizione generata automaticamente">
            <a:extLst>
              <a:ext uri="{FF2B5EF4-FFF2-40B4-BE49-F238E27FC236}">
                <a16:creationId xmlns:a16="http://schemas.microsoft.com/office/drawing/2014/main" id="{7BB7D3D2-451C-449E-A3F8-F45BEF75F9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5" y="4368837"/>
            <a:ext cx="2135591" cy="1423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87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1B4D12-E21A-4B70-9A16-4445A33C5233}"/>
              </a:ext>
            </a:extLst>
          </p:cNvPr>
          <p:cNvSpPr txBox="1"/>
          <p:nvPr/>
        </p:nvSpPr>
        <p:spPr>
          <a:xfrm>
            <a:off x="5137240" y="1511799"/>
            <a:ext cx="2000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BC49ED-2F20-488F-81ED-B5D509432CA0}"/>
              </a:ext>
            </a:extLst>
          </p:cNvPr>
          <p:cNvSpPr txBox="1"/>
          <p:nvPr/>
        </p:nvSpPr>
        <p:spPr>
          <a:xfrm>
            <a:off x="363103" y="1940590"/>
            <a:ext cx="107318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i vari sistemi O/W testati, si è riscontrato che all’aumentare della velocità di rotazione si ha una diminuzione del diametro medio e inoltre al ridursi del rapporto O/W si producono emulsioni più diluite e con un diametro medio inferiore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 i tre diversi oli testati, l’isopropil miristato ha prodotto a parità di condizioni le emulsioni con una maggiore mono dispersione e un miglior controllo del diametro della goccia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Tutte le emulsioni prodotte mostrano una buona stabilità a breve-medio termine a temperatura ambiente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tutti i modelli matematici testati, il modello che consente di ottenere un buon rapporto con i dati sperimentali è il modello seguente</a:t>
            </a:r>
            <a:b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che è l’unico modello che soddisfa i dati sperimentali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miglior rapporto tra i dati sperimentali e i modelli matematici si ottiene con l’isopropil miristato</a:t>
            </a:r>
          </a:p>
          <a:p>
            <a:endParaRPr lang="it-I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3E8464F-4B7C-4464-8955-D617F1324E2E}"/>
              </a:ext>
            </a:extLst>
          </p:cNvPr>
          <p:cNvSpPr txBox="1"/>
          <p:nvPr/>
        </p:nvSpPr>
        <p:spPr>
          <a:xfrm>
            <a:off x="338363" y="5500349"/>
            <a:ext cx="11209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 futuri saranno volti a studiare l’effetto di altri parametri operativi significativi quali il tempo di emulsificazione, il tipo di tensioattivo e la concentrazione del tensioattivo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0DFDB65C-E62D-4614-A579-67BD9C4F9E8D}"/>
                  </a:ext>
                </a:extLst>
              </p:cNvPr>
              <p:cNvSpPr/>
              <p:nvPr/>
            </p:nvSpPr>
            <p:spPr>
              <a:xfrm>
                <a:off x="2960831" y="4026684"/>
                <a:ext cx="2317812" cy="622468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5" name="Rettangolo con angoli arrotondati 14">
                <a:extLst>
                  <a:ext uri="{FF2B5EF4-FFF2-40B4-BE49-F238E27FC236}">
                    <a16:creationId xmlns:a16="http://schemas.microsoft.com/office/drawing/2014/main" id="{0DFDB65C-E62D-4614-A579-67BD9C4F9E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831" y="4026684"/>
                <a:ext cx="2317812" cy="6224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BD3EC7D5-6AA9-49B5-A1E0-2CEF4423E696}"/>
                  </a:ext>
                </a:extLst>
              </p:cNvPr>
              <p:cNvSpPr/>
              <p:nvPr/>
            </p:nvSpPr>
            <p:spPr>
              <a:xfrm>
                <a:off x="7376151" y="4009091"/>
                <a:ext cx="1621291" cy="6400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  <a:p>
                <a:pPr algn="ctr"/>
                <a:endParaRPr lang="it-IT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ttangolo 16">
                <a:extLst>
                  <a:ext uri="{FF2B5EF4-FFF2-40B4-BE49-F238E27FC236}">
                    <a16:creationId xmlns:a16="http://schemas.microsoft.com/office/drawing/2014/main" id="{BD3EC7D5-6AA9-49B5-A1E0-2CEF4423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6151" y="4009091"/>
                <a:ext cx="1621291" cy="6400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10877DED-0426-480B-B80C-35D4166056E1}"/>
                  </a:ext>
                </a:extLst>
              </p:cNvPr>
              <p:cNvSpPr/>
              <p:nvPr/>
            </p:nvSpPr>
            <p:spPr>
              <a:xfrm>
                <a:off x="9785907" y="4009091"/>
                <a:ext cx="1309043" cy="111645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2400" b="0" i="1" dirty="0">
                  <a:solidFill>
                    <a:schemeClr val="tx1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it-IT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endParaRPr lang="it-IT" sz="2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10877DED-0426-480B-B80C-35D4166056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5907" y="4009091"/>
                <a:ext cx="1309043" cy="1116452"/>
              </a:xfrm>
              <a:prstGeom prst="rect">
                <a:avLst/>
              </a:prstGeom>
              <a:blipFill>
                <a:blip r:embed="rId6"/>
                <a:stretch>
                  <a:fillRect b="-1596"/>
                </a:stretch>
              </a:blipFill>
              <a:ln w="28575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6455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E7FE8F51-09D3-4DC0-8418-EBD78F013B54}"/>
              </a:ext>
            </a:extLst>
          </p:cNvPr>
          <p:cNvSpPr/>
          <p:nvPr/>
        </p:nvSpPr>
        <p:spPr>
          <a:xfrm>
            <a:off x="2136807" y="2921168"/>
            <a:ext cx="79581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000" b="1" cap="none" spc="0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Grazie per l’attenzione</a:t>
            </a:r>
            <a:r>
              <a:rPr lang="it-IT" sz="6000" b="1" cap="none" spc="0" dirty="0">
                <a:ln w="9525">
                  <a:solidFill>
                    <a:schemeClr val="bg2"/>
                  </a:solidFill>
                  <a:prstDash val="solid"/>
                </a:ln>
                <a:solidFill>
                  <a:schemeClr val="bg1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514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57293" y="6365176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668683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Classificazione delle emulsioni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E3C543D-D1DD-430B-81C5-F374B5D7A8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67" y="2294803"/>
            <a:ext cx="5000041" cy="1696443"/>
          </a:xfrm>
          <a:prstGeom prst="rect">
            <a:avLst/>
          </a:prstGeom>
        </p:spPr>
      </p:pic>
      <p:graphicFrame>
        <p:nvGraphicFramePr>
          <p:cNvPr id="17" name="Tabella 17">
            <a:extLst>
              <a:ext uri="{FF2B5EF4-FFF2-40B4-BE49-F238E27FC236}">
                <a16:creationId xmlns:a16="http://schemas.microsoft.com/office/drawing/2014/main" id="{61C0E61F-1CA9-4468-AA09-88776ECB3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6444"/>
              </p:ext>
            </p:extLst>
          </p:nvPr>
        </p:nvGraphicFramePr>
        <p:xfrm>
          <a:off x="6789086" y="2311031"/>
          <a:ext cx="5000040" cy="171492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518051">
                  <a:extLst>
                    <a:ext uri="{9D8B030D-6E8A-4147-A177-3AD203B41FA5}">
                      <a16:colId xmlns:a16="http://schemas.microsoft.com/office/drawing/2014/main" val="3024773164"/>
                    </a:ext>
                  </a:extLst>
                </a:gridCol>
                <a:gridCol w="2481989">
                  <a:extLst>
                    <a:ext uri="{9D8B030D-6E8A-4147-A177-3AD203B41FA5}">
                      <a16:colId xmlns:a16="http://schemas.microsoft.com/office/drawing/2014/main" val="2302002257"/>
                    </a:ext>
                  </a:extLst>
                </a:gridCol>
              </a:tblGrid>
              <a:tr h="416837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Tipo di emulsione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Diametro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4518757"/>
                  </a:ext>
                </a:extLst>
              </a:tr>
              <a:tr h="464417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Macroemulsione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&gt;200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19114"/>
                  </a:ext>
                </a:extLst>
              </a:tr>
              <a:tr h="416837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Nanoemulsione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100-200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23663"/>
                  </a:ext>
                </a:extLst>
              </a:tr>
              <a:tr h="416837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Microemulsione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&lt;100 nm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308905"/>
                  </a:ext>
                </a:extLst>
              </a:tr>
            </a:tbl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B74DE824-5111-42CE-B9A7-0221105E61F9}"/>
              </a:ext>
            </a:extLst>
          </p:cNvPr>
          <p:cNvSpPr txBox="1"/>
          <p:nvPr/>
        </p:nvSpPr>
        <p:spPr>
          <a:xfrm>
            <a:off x="6985661" y="4026022"/>
            <a:ext cx="52063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Fattori che determinano la formazione dell’emulsione: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Velocità di rotazione del macchinario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 e viscosità delle fasi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Tensioattivo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B7E170E-8E79-41C5-80FD-175C17782E0D}"/>
              </a:ext>
            </a:extLst>
          </p:cNvPr>
          <p:cNvSpPr txBox="1"/>
          <p:nvPr/>
        </p:nvSpPr>
        <p:spPr>
          <a:xfrm>
            <a:off x="1210267" y="4019927"/>
            <a:ext cx="3938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Possiamo stabilire il tipo di emulsione in esame con: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Diluizione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Carta da filtro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Conducibilità elettrica</a:t>
            </a:r>
          </a:p>
        </p:txBody>
      </p:sp>
    </p:spTree>
    <p:extLst>
      <p:ext uri="{BB962C8B-B14F-4D97-AF65-F5344CB8AC3E}">
        <p14:creationId xmlns:p14="http://schemas.microsoft.com/office/powerpoint/2010/main" val="221348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21231" y="631584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57293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22809" y="1697312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Macchinari per la produzione di emulsioni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592083E-4A3F-411E-954F-9AE5C3BFC1F8}"/>
              </a:ext>
            </a:extLst>
          </p:cNvPr>
          <p:cNvSpPr txBox="1"/>
          <p:nvPr/>
        </p:nvSpPr>
        <p:spPr>
          <a:xfrm>
            <a:off x="145029" y="2453668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Emulsionatore Rotativo</a:t>
            </a:r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FA38F011-9A1B-4F4F-8C9F-634BB0106BB8}"/>
              </a:ext>
            </a:extLst>
          </p:cNvPr>
          <p:cNvCxnSpPr>
            <a:cxnSpLocks/>
          </p:cNvCxnSpPr>
          <p:nvPr/>
        </p:nvCxnSpPr>
        <p:spPr>
          <a:xfrm>
            <a:off x="1828541" y="2913441"/>
            <a:ext cx="0" cy="6496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7259B44-EE38-4E8C-B45B-2CEEAC4F16F1}"/>
              </a:ext>
            </a:extLst>
          </p:cNvPr>
          <p:cNvSpPr txBox="1"/>
          <p:nvPr/>
        </p:nvSpPr>
        <p:spPr>
          <a:xfrm>
            <a:off x="1002681" y="3563094"/>
            <a:ext cx="1885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Rotore/Statore</a:t>
            </a:r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07B1FF25-A183-4253-BF92-E8EF5A4C2EC4}"/>
              </a:ext>
            </a:extLst>
          </p:cNvPr>
          <p:cNvSpPr/>
          <p:nvPr/>
        </p:nvSpPr>
        <p:spPr>
          <a:xfrm rot="5400000">
            <a:off x="1416594" y="4063766"/>
            <a:ext cx="715723" cy="64965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2BD6DC6C-17F5-4217-8650-CCAF470791FC}"/>
              </a:ext>
            </a:extLst>
          </p:cNvPr>
          <p:cNvSpPr txBox="1"/>
          <p:nvPr/>
        </p:nvSpPr>
        <p:spPr>
          <a:xfrm>
            <a:off x="862250" y="4784386"/>
            <a:ext cx="2025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Forze di taglio che diminuiscono dimensioni gocce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7B3B855-232C-4B0C-8D01-A54A0D5F7D85}"/>
              </a:ext>
            </a:extLst>
          </p:cNvPr>
          <p:cNvSpPr txBox="1"/>
          <p:nvPr/>
        </p:nvSpPr>
        <p:spPr>
          <a:xfrm>
            <a:off x="6369229" y="2436549"/>
            <a:ext cx="45243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Altri macchinari: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Emulsionatore a membrana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Emulsionatore omogeneizzatore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Emulsionatore ad ultrasuoni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Miscelatore planetario</a:t>
            </a:r>
          </a:p>
        </p:txBody>
      </p:sp>
      <p:pic>
        <p:nvPicPr>
          <p:cNvPr id="8" name="Immagine 7" descr="Immagine che contiene parete, interni, caffettiera, elettrodomestico&#10;&#10;Descrizione generata automaticamente">
            <a:extLst>
              <a:ext uri="{FF2B5EF4-FFF2-40B4-BE49-F238E27FC236}">
                <a16:creationId xmlns:a16="http://schemas.microsoft.com/office/drawing/2014/main" id="{C720C31C-3A5E-41EC-AB7A-531A2CA21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70" y="2581445"/>
            <a:ext cx="2270430" cy="3353842"/>
          </a:xfrm>
          <a:prstGeom prst="rect">
            <a:avLst/>
          </a:prstGeom>
        </p:spPr>
      </p:pic>
      <p:pic>
        <p:nvPicPr>
          <p:cNvPr id="10" name="Immagine 9" descr="Immagine che contiene proiettore, elettrodomestico&#10;&#10;Descrizione generata automaticamente">
            <a:extLst>
              <a:ext uri="{FF2B5EF4-FFF2-40B4-BE49-F238E27FC236}">
                <a16:creationId xmlns:a16="http://schemas.microsoft.com/office/drawing/2014/main" id="{65BD5A43-7F84-41CF-8B10-630800995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631" y="4744873"/>
            <a:ext cx="1822958" cy="15031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27AEF519-01E4-41E9-9F52-75C91090C5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157" y="4760574"/>
            <a:ext cx="1758008" cy="14689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85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0" y="3481219"/>
            <a:ext cx="5665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Applicazioni delle emulsioni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7157973B-0D0B-4592-B0B8-D6113B1D6274}"/>
              </a:ext>
            </a:extLst>
          </p:cNvPr>
          <p:cNvCxnSpPr>
            <a:cxnSpLocks/>
          </p:cNvCxnSpPr>
          <p:nvPr/>
        </p:nvCxnSpPr>
        <p:spPr>
          <a:xfrm flipV="1">
            <a:off x="5312005" y="2529647"/>
            <a:ext cx="1006838" cy="1234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EB90BDC-EF57-483F-8052-42EEB5288D1A}"/>
              </a:ext>
            </a:extLst>
          </p:cNvPr>
          <p:cNvSpPr txBox="1"/>
          <p:nvPr/>
        </p:nvSpPr>
        <p:spPr>
          <a:xfrm>
            <a:off x="6454439" y="4754152"/>
            <a:ext cx="3094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Risanamento ambientale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C2358D6-B6F7-4AAD-A23F-7F9EBF5981E7}"/>
              </a:ext>
            </a:extLst>
          </p:cNvPr>
          <p:cNvSpPr txBox="1"/>
          <p:nvPr/>
        </p:nvSpPr>
        <p:spPr>
          <a:xfrm>
            <a:off x="6454439" y="1797784"/>
            <a:ext cx="202676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Alimentare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Farmaceutica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Tessile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Cosmetica</a:t>
            </a:r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13B846E4-C4F7-4C9B-9BBB-24C2F1A669CB}"/>
              </a:ext>
            </a:extLst>
          </p:cNvPr>
          <p:cNvCxnSpPr>
            <a:cxnSpLocks/>
          </p:cNvCxnSpPr>
          <p:nvPr/>
        </p:nvCxnSpPr>
        <p:spPr>
          <a:xfrm flipV="1">
            <a:off x="5316460" y="3761452"/>
            <a:ext cx="1002383" cy="4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A244A5F3-922B-4E00-8FF9-113C67AB0355}"/>
              </a:ext>
            </a:extLst>
          </p:cNvPr>
          <p:cNvCxnSpPr>
            <a:cxnSpLocks/>
          </p:cNvCxnSpPr>
          <p:nvPr/>
        </p:nvCxnSpPr>
        <p:spPr>
          <a:xfrm>
            <a:off x="5326522" y="3780883"/>
            <a:ext cx="992321" cy="1157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466FD18E-15BF-4BF0-9ED5-8687292FA899}"/>
              </a:ext>
            </a:extLst>
          </p:cNvPr>
          <p:cNvSpPr txBox="1"/>
          <p:nvPr/>
        </p:nvSpPr>
        <p:spPr>
          <a:xfrm>
            <a:off x="6402784" y="3571479"/>
            <a:ext cx="3647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Recupero idrocarburi e carburanti</a:t>
            </a:r>
          </a:p>
        </p:txBody>
      </p:sp>
    </p:spTree>
    <p:extLst>
      <p:ext uri="{BB962C8B-B14F-4D97-AF65-F5344CB8AC3E}">
        <p14:creationId xmlns:p14="http://schemas.microsoft.com/office/powerpoint/2010/main" val="1909001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4" y="1543499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FBCB517-2546-49B0-8F20-C6BCB1186918}"/>
              </a:ext>
            </a:extLst>
          </p:cNvPr>
          <p:cNvSpPr txBox="1"/>
          <p:nvPr/>
        </p:nvSpPr>
        <p:spPr>
          <a:xfrm>
            <a:off x="2721715" y="1538201"/>
            <a:ext cx="7022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di Kolmogorov e i modelli matematici</a:t>
            </a:r>
          </a:p>
        </p:txBody>
      </p: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AD1A208B-B5F5-4A13-9924-FE50903E90CF}"/>
              </a:ext>
            </a:extLst>
          </p:cNvPr>
          <p:cNvSpPr/>
          <p:nvPr/>
        </p:nvSpPr>
        <p:spPr>
          <a:xfrm>
            <a:off x="2907091" y="5002660"/>
            <a:ext cx="3723589" cy="523218"/>
          </a:xfrm>
          <a:prstGeom prst="round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turbolento inerziale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C7FA01E0-CCF8-4275-B524-AE76572E6EBD}"/>
                  </a:ext>
                </a:extLst>
              </p:cNvPr>
              <p:cNvSpPr/>
              <p:nvPr/>
            </p:nvSpPr>
            <p:spPr>
              <a:xfrm>
                <a:off x="613055" y="4934144"/>
                <a:ext cx="1558776" cy="6489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Ovale 18">
                <a:extLst>
                  <a:ext uri="{FF2B5EF4-FFF2-40B4-BE49-F238E27FC236}">
                    <a16:creationId xmlns:a16="http://schemas.microsoft.com/office/drawing/2014/main" id="{C7FA01E0-CCF8-4275-B524-AE76572E6E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5" y="4934144"/>
                <a:ext cx="1558776" cy="64895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8D1C1E49-06CA-4B3F-8DAF-2C36445F6290}"/>
                  </a:ext>
                </a:extLst>
              </p:cNvPr>
              <p:cNvSpPr/>
              <p:nvPr/>
            </p:nvSpPr>
            <p:spPr>
              <a:xfrm>
                <a:off x="7022345" y="4263042"/>
                <a:ext cx="1961399" cy="524102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1" name="Rettangolo con angoli arrotondati 20">
                <a:extLst>
                  <a:ext uri="{FF2B5EF4-FFF2-40B4-BE49-F238E27FC236}">
                    <a16:creationId xmlns:a16="http://schemas.microsoft.com/office/drawing/2014/main" id="{8D1C1E49-06CA-4B3F-8DAF-2C36445F62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345" y="4263042"/>
                <a:ext cx="1961399" cy="52410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CC0B2C26-C63A-4D22-BED0-CFBCC7C44D72}"/>
                  </a:ext>
                </a:extLst>
              </p:cNvPr>
              <p:cNvSpPr/>
              <p:nvPr/>
            </p:nvSpPr>
            <p:spPr>
              <a:xfrm>
                <a:off x="7107335" y="5637817"/>
                <a:ext cx="1961399" cy="622468"/>
              </a:xfrm>
              <a:prstGeom prst="roundRect">
                <a:avLst/>
              </a:prstGeom>
              <a:solidFill>
                <a:srgbClr val="FFC000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sSub>
                            <m:sSubPr>
                              <m:ctrlP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it-IT" sz="1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it-IT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  <m:sup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4" name="Rettangolo con angoli arrotondati 23">
                <a:extLst>
                  <a:ext uri="{FF2B5EF4-FFF2-40B4-BE49-F238E27FC236}">
                    <a16:creationId xmlns:a16="http://schemas.microsoft.com/office/drawing/2014/main" id="{CC0B2C26-C63A-4D22-BED0-CFBCC7C44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35" y="5637817"/>
                <a:ext cx="1961399" cy="622468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850EC4CB-4795-405D-9102-891F97C591A3}"/>
              </a:ext>
            </a:extLst>
          </p:cNvPr>
          <p:cNvSpPr txBox="1"/>
          <p:nvPr/>
        </p:nvSpPr>
        <p:spPr>
          <a:xfrm>
            <a:off x="9296557" y="4310402"/>
            <a:ext cx="1306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EF6E6EFB-0CFE-486B-BD46-6B92BA07CBFA}"/>
                  </a:ext>
                </a:extLst>
              </p:cNvPr>
              <p:cNvSpPr/>
              <p:nvPr/>
            </p:nvSpPr>
            <p:spPr>
              <a:xfrm>
                <a:off x="10831812" y="4171152"/>
                <a:ext cx="809365" cy="7078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≈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it-IT" sz="1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EF6E6EFB-0CFE-486B-BD46-6B92BA07CB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812" y="4171152"/>
                <a:ext cx="809365" cy="7078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3715385C-1634-402B-8582-F3F530EFC4D8}"/>
                  </a:ext>
                </a:extLst>
              </p:cNvPr>
              <p:cNvSpPr/>
              <p:nvPr/>
            </p:nvSpPr>
            <p:spPr>
              <a:xfrm>
                <a:off x="10831813" y="5518222"/>
                <a:ext cx="809365" cy="7078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it-IT" sz="1400" b="0" dirty="0">
                  <a:solidFill>
                    <a:schemeClr val="tx1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3715385C-1634-402B-8582-F3F530EFC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813" y="5518222"/>
                <a:ext cx="809365" cy="7078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138CF3D-998E-4231-958E-17CDE43558E0}"/>
              </a:ext>
            </a:extLst>
          </p:cNvPr>
          <p:cNvSpPr txBox="1"/>
          <p:nvPr/>
        </p:nvSpPr>
        <p:spPr>
          <a:xfrm>
            <a:off x="9309381" y="5736298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1B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EB6F68BF-E0F9-4770-894B-9DE5107B7120}"/>
                  </a:ext>
                </a:extLst>
              </p:cNvPr>
              <p:cNvSpPr/>
              <p:nvPr/>
            </p:nvSpPr>
            <p:spPr>
              <a:xfrm>
                <a:off x="6651213" y="2398558"/>
                <a:ext cx="1850797" cy="6975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EB6F68BF-E0F9-4770-894B-9DE5107B71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213" y="2398558"/>
                <a:ext cx="1850797" cy="6975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F208A619-EB9D-495E-B3DB-DBF884A3F720}"/>
                  </a:ext>
                </a:extLst>
              </p:cNvPr>
              <p:cNvSpPr/>
              <p:nvPr/>
            </p:nvSpPr>
            <p:spPr>
              <a:xfrm>
                <a:off x="3689986" y="2395118"/>
                <a:ext cx="1621291" cy="7154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  <a:p>
                <a:pPr algn="ctr"/>
                <a:endParaRPr lang="it-IT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ttangolo 33">
                <a:extLst>
                  <a:ext uri="{FF2B5EF4-FFF2-40B4-BE49-F238E27FC236}">
                    <a16:creationId xmlns:a16="http://schemas.microsoft.com/office/drawing/2014/main" id="{F208A619-EB9D-495E-B3DB-DBF884A3F7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986" y="2395118"/>
                <a:ext cx="1621291" cy="71540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3DA9A995-4DF5-4194-950A-CE5862FC3EE9}"/>
              </a:ext>
            </a:extLst>
          </p:cNvPr>
          <p:cNvCxnSpPr>
            <a:cxnSpLocks/>
          </p:cNvCxnSpPr>
          <p:nvPr/>
        </p:nvCxnSpPr>
        <p:spPr>
          <a:xfrm>
            <a:off x="6692317" y="5313274"/>
            <a:ext cx="395390" cy="63577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331DE485-0DBE-4052-9DEA-7D9DD851B339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6692524" y="4525093"/>
            <a:ext cx="329821" cy="79470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con angoli arrotondati 39">
                <a:extLst>
                  <a:ext uri="{FF2B5EF4-FFF2-40B4-BE49-F238E27FC236}">
                    <a16:creationId xmlns:a16="http://schemas.microsoft.com/office/drawing/2014/main" id="{5A4681EE-C82A-42ED-BF48-E9966EEFAB8B}"/>
                  </a:ext>
                </a:extLst>
              </p:cNvPr>
              <p:cNvSpPr/>
              <p:nvPr/>
            </p:nvSpPr>
            <p:spPr>
              <a:xfrm>
                <a:off x="613055" y="2411191"/>
                <a:ext cx="1805284" cy="7154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ttangolo con angoli arrotondati 39">
                <a:extLst>
                  <a:ext uri="{FF2B5EF4-FFF2-40B4-BE49-F238E27FC236}">
                    <a16:creationId xmlns:a16="http://schemas.microsoft.com/office/drawing/2014/main" id="{5A4681EE-C82A-42ED-BF48-E9966EEFA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55" y="2411191"/>
                <a:ext cx="1805284" cy="71540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CF15839C-DD61-47EB-8474-E99AD556ADCD}"/>
              </a:ext>
            </a:extLst>
          </p:cNvPr>
          <p:cNvCxnSpPr>
            <a:cxnSpLocks/>
            <a:stCxn id="19" idx="6"/>
            <a:endCxn id="18" idx="1"/>
          </p:cNvCxnSpPr>
          <p:nvPr/>
        </p:nvCxnSpPr>
        <p:spPr>
          <a:xfrm>
            <a:off x="2171831" y="5258620"/>
            <a:ext cx="735260" cy="56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magine 9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F4040F41-9B38-48D1-A715-E180D48A4E8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95" y="1617869"/>
            <a:ext cx="1937233" cy="24481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77F7A739-3FEC-4F88-8691-5829023B70F5}"/>
              </a:ext>
            </a:extLst>
          </p:cNvPr>
          <p:cNvSpPr txBox="1"/>
          <p:nvPr/>
        </p:nvSpPr>
        <p:spPr>
          <a:xfrm>
            <a:off x="435914" y="3150879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 di Kolmogorov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84576B0-9186-450B-8488-C7AB4E8805AC}"/>
              </a:ext>
            </a:extLst>
          </p:cNvPr>
          <p:cNvSpPr txBox="1"/>
          <p:nvPr/>
        </p:nvSpPr>
        <p:spPr>
          <a:xfrm>
            <a:off x="3448869" y="3150879"/>
            <a:ext cx="210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Dissipazione energia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DCC44F8-2900-485B-973A-F07CDC000907}"/>
              </a:ext>
            </a:extLst>
          </p:cNvPr>
          <p:cNvSpPr txBox="1"/>
          <p:nvPr/>
        </p:nvSpPr>
        <p:spPr>
          <a:xfrm>
            <a:off x="6405783" y="3141276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Diametro medio di Sauter</a:t>
            </a:r>
          </a:p>
        </p:txBody>
      </p:sp>
    </p:spTree>
    <p:extLst>
      <p:ext uri="{BB962C8B-B14F-4D97-AF65-F5344CB8AC3E}">
        <p14:creationId xmlns:p14="http://schemas.microsoft.com/office/powerpoint/2010/main" val="120947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57293" y="6369627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547191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di Kolmogorov e i modelli matematici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FD72CFCB-5CE7-41DE-A59C-1B32A5FC0F41}"/>
                  </a:ext>
                </a:extLst>
              </p:cNvPr>
              <p:cNvSpPr/>
              <p:nvPr/>
            </p:nvSpPr>
            <p:spPr>
              <a:xfrm>
                <a:off x="1079418" y="3812773"/>
                <a:ext cx="1558776" cy="6489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Ovale 38">
                <a:extLst>
                  <a:ext uri="{FF2B5EF4-FFF2-40B4-BE49-F238E27FC236}">
                    <a16:creationId xmlns:a16="http://schemas.microsoft.com/office/drawing/2014/main" id="{FD72CFCB-5CE7-41DE-A59C-1B32A5FC0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418" y="3812773"/>
                <a:ext cx="1558776" cy="648951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ttangolo con angoli arrotondati 41">
            <a:extLst>
              <a:ext uri="{FF2B5EF4-FFF2-40B4-BE49-F238E27FC236}">
                <a16:creationId xmlns:a16="http://schemas.microsoft.com/office/drawing/2014/main" id="{840CBBBE-11CB-4450-B2E4-3F38C96ACB9A}"/>
              </a:ext>
            </a:extLst>
          </p:cNvPr>
          <p:cNvSpPr/>
          <p:nvPr/>
        </p:nvSpPr>
        <p:spPr>
          <a:xfrm>
            <a:off x="3186166" y="4395011"/>
            <a:ext cx="3723589" cy="523218"/>
          </a:xfrm>
          <a:prstGeom prst="roundRect">
            <a:avLst/>
          </a:prstGeom>
          <a:solidFill>
            <a:schemeClr val="accent6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 turbolento viscoso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03B82173-556C-4E3F-AE13-E7FA90C64BE1}"/>
                  </a:ext>
                </a:extLst>
              </p:cNvPr>
              <p:cNvSpPr/>
              <p:nvPr/>
            </p:nvSpPr>
            <p:spPr>
              <a:xfrm>
                <a:off x="1086751" y="4858404"/>
                <a:ext cx="1614065" cy="6489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  <m:r>
                        <a:rPr lang="it-IT" sz="23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it-IT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it-IT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sz="23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it-IT" sz="23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Ovale 29">
                <a:extLst>
                  <a:ext uri="{FF2B5EF4-FFF2-40B4-BE49-F238E27FC236}">
                    <a16:creationId xmlns:a16="http://schemas.microsoft.com/office/drawing/2014/main" id="{03B82173-556C-4E3F-AE13-E7FA90C64B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751" y="4858404"/>
                <a:ext cx="1614065" cy="648951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ttangolo con angoli arrotondati 36">
                <a:extLst>
                  <a:ext uri="{FF2B5EF4-FFF2-40B4-BE49-F238E27FC236}">
                    <a16:creationId xmlns:a16="http://schemas.microsoft.com/office/drawing/2014/main" id="{B40B2431-7C23-44C2-93D1-702D5414B73D}"/>
                  </a:ext>
                </a:extLst>
              </p:cNvPr>
              <p:cNvSpPr/>
              <p:nvPr/>
            </p:nvSpPr>
            <p:spPr>
              <a:xfrm>
                <a:off x="7365186" y="3613468"/>
                <a:ext cx="2028024" cy="503273"/>
              </a:xfrm>
              <a:prstGeom prst="roundRect">
                <a:avLst/>
              </a:prstGeom>
              <a:solidFill>
                <a:schemeClr val="accent6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bSup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37" name="Rettangolo con angoli arrotondati 36">
                <a:extLst>
                  <a:ext uri="{FF2B5EF4-FFF2-40B4-BE49-F238E27FC236}">
                    <a16:creationId xmlns:a16="http://schemas.microsoft.com/office/drawing/2014/main" id="{B40B2431-7C23-44C2-93D1-702D5414B7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186" y="3613468"/>
                <a:ext cx="2028024" cy="50327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ttangolo con angoli arrotondati 45">
                <a:extLst>
                  <a:ext uri="{FF2B5EF4-FFF2-40B4-BE49-F238E27FC236}">
                    <a16:creationId xmlns:a16="http://schemas.microsoft.com/office/drawing/2014/main" id="{238653A2-D485-4B4D-9A52-186556A418B4}"/>
                  </a:ext>
                </a:extLst>
              </p:cNvPr>
              <p:cNvSpPr/>
              <p:nvPr/>
            </p:nvSpPr>
            <p:spPr>
              <a:xfrm>
                <a:off x="7365187" y="5069604"/>
                <a:ext cx="2028024" cy="542354"/>
              </a:xfrm>
              <a:prstGeom prst="roundRect">
                <a:avLst/>
              </a:prstGeom>
              <a:solidFill>
                <a:schemeClr val="accent6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p>
                        <m:s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sz="1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  <m:r>
                        <a:rPr lang="it-IT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46" name="Rettangolo con angoli arrotondati 45">
                <a:extLst>
                  <a:ext uri="{FF2B5EF4-FFF2-40B4-BE49-F238E27FC236}">
                    <a16:creationId xmlns:a16="http://schemas.microsoft.com/office/drawing/2014/main" id="{238653A2-D485-4B4D-9A52-186556A418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5187" y="5069604"/>
                <a:ext cx="2028024" cy="54235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762E0E1E-BFAA-4AC1-BC68-767725FDCD72}"/>
              </a:ext>
            </a:extLst>
          </p:cNvPr>
          <p:cNvSpPr txBox="1"/>
          <p:nvPr/>
        </p:nvSpPr>
        <p:spPr>
          <a:xfrm>
            <a:off x="9858257" y="3680438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2</a:t>
            </a: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C2D6F043-3B10-4C0A-81D1-5896FA2C57F4}"/>
              </a:ext>
            </a:extLst>
          </p:cNvPr>
          <p:cNvSpPr txBox="1"/>
          <p:nvPr/>
        </p:nvSpPr>
        <p:spPr>
          <a:xfrm>
            <a:off x="9858257" y="5163962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Modello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018B2511-BB7A-4B8D-81A8-27F54B15A7BC}"/>
                  </a:ext>
                </a:extLst>
              </p:cNvPr>
              <p:cNvSpPr/>
              <p:nvPr/>
            </p:nvSpPr>
            <p:spPr>
              <a:xfrm>
                <a:off x="7908407" y="2228899"/>
                <a:ext cx="1599699" cy="69758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3,2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Sup>
                                <m:sSubSupPr>
                                  <m:ctrlP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it-IT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3" name="Rettangolo 52">
                <a:extLst>
                  <a:ext uri="{FF2B5EF4-FFF2-40B4-BE49-F238E27FC236}">
                    <a16:creationId xmlns:a16="http://schemas.microsoft.com/office/drawing/2014/main" id="{018B2511-BB7A-4B8D-81A8-27F54B15A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8407" y="2228899"/>
                <a:ext cx="1599699" cy="69758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1BCAFF50-412E-4768-BC6B-1E0D4D1A484D}"/>
                  </a:ext>
                </a:extLst>
              </p:cNvPr>
              <p:cNvSpPr/>
              <p:nvPr/>
            </p:nvSpPr>
            <p:spPr>
              <a:xfrm>
                <a:off x="4766035" y="2228899"/>
                <a:ext cx="1683211" cy="70509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it-IT" b="0" dirty="0">
                  <a:solidFill>
                    <a:schemeClr val="tx1"/>
                  </a:solidFill>
                </a:endParaRPr>
              </a:p>
              <a:p>
                <a:pPr algn="ctr"/>
                <a:endParaRPr lang="it-IT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ttangolo 54">
                <a:extLst>
                  <a:ext uri="{FF2B5EF4-FFF2-40B4-BE49-F238E27FC236}">
                    <a16:creationId xmlns:a16="http://schemas.microsoft.com/office/drawing/2014/main" id="{1BCAFF50-412E-4768-BC6B-1E0D4D1A4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6035" y="2228899"/>
                <a:ext cx="1683211" cy="70509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F7FDD5F1-5F68-4626-B70A-C9B5DC42A52A}"/>
              </a:ext>
            </a:extLst>
          </p:cNvPr>
          <p:cNvCxnSpPr>
            <a:cxnSpLocks/>
            <a:stCxn id="39" idx="6"/>
            <a:endCxn id="42" idx="1"/>
          </p:cNvCxnSpPr>
          <p:nvPr/>
        </p:nvCxnSpPr>
        <p:spPr>
          <a:xfrm>
            <a:off x="2638194" y="4137249"/>
            <a:ext cx="547972" cy="519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B3ED4A2D-E5CE-4D82-A1BE-48FC175BC627}"/>
              </a:ext>
            </a:extLst>
          </p:cNvPr>
          <p:cNvCxnSpPr>
            <a:cxnSpLocks/>
            <a:endCxn id="42" idx="1"/>
          </p:cNvCxnSpPr>
          <p:nvPr/>
        </p:nvCxnSpPr>
        <p:spPr>
          <a:xfrm flipV="1">
            <a:off x="2712131" y="4656620"/>
            <a:ext cx="474035" cy="53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con angoli arrotondati 56">
                <a:extLst>
                  <a:ext uri="{FF2B5EF4-FFF2-40B4-BE49-F238E27FC236}">
                    <a16:creationId xmlns:a16="http://schemas.microsoft.com/office/drawing/2014/main" id="{9D297EF0-8A9D-4D93-B720-2CFBF7E21E59}"/>
                  </a:ext>
                </a:extLst>
              </p:cNvPr>
              <p:cNvSpPr/>
              <p:nvPr/>
            </p:nvSpPr>
            <p:spPr>
              <a:xfrm>
                <a:off x="1501590" y="2211510"/>
                <a:ext cx="1805284" cy="715404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  <m:sSubSup>
                        <m:sSubSupPr>
                          <m:ctrlP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it-IT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it-IT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Rettangolo con angoli arrotondati 56">
                <a:extLst>
                  <a:ext uri="{FF2B5EF4-FFF2-40B4-BE49-F238E27FC236}">
                    <a16:creationId xmlns:a16="http://schemas.microsoft.com/office/drawing/2014/main" id="{9D297EF0-8A9D-4D93-B720-2CFBF7E21E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590" y="2211510"/>
                <a:ext cx="1805284" cy="71540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72E52384-3896-4921-9F30-61447286E121}"/>
              </a:ext>
            </a:extLst>
          </p:cNvPr>
          <p:cNvCxnSpPr>
            <a:cxnSpLocks/>
            <a:endCxn id="37" idx="1"/>
          </p:cNvCxnSpPr>
          <p:nvPr/>
        </p:nvCxnSpPr>
        <p:spPr>
          <a:xfrm flipV="1">
            <a:off x="6909755" y="3865105"/>
            <a:ext cx="455431" cy="7847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19F939D3-3EF4-47A1-956C-F9290BF678CD}"/>
              </a:ext>
            </a:extLst>
          </p:cNvPr>
          <p:cNvCxnSpPr>
            <a:cxnSpLocks/>
            <a:endCxn id="46" idx="1"/>
          </p:cNvCxnSpPr>
          <p:nvPr/>
        </p:nvCxnSpPr>
        <p:spPr>
          <a:xfrm>
            <a:off x="6909755" y="4662023"/>
            <a:ext cx="455432" cy="6787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1570606-A6F6-49F3-852E-8A6110F3980D}"/>
              </a:ext>
            </a:extLst>
          </p:cNvPr>
          <p:cNvSpPr txBox="1"/>
          <p:nvPr/>
        </p:nvSpPr>
        <p:spPr>
          <a:xfrm>
            <a:off x="1343728" y="2963195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 di Kolmogorov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AAE2E8A-9204-4320-A68F-7291EC2F1167}"/>
              </a:ext>
            </a:extLst>
          </p:cNvPr>
          <p:cNvSpPr txBox="1"/>
          <p:nvPr/>
        </p:nvSpPr>
        <p:spPr>
          <a:xfrm>
            <a:off x="4555879" y="2948229"/>
            <a:ext cx="2103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Dissipazione energia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08AA265-606E-4E8F-A36D-3B530D8FDB5E}"/>
              </a:ext>
            </a:extLst>
          </p:cNvPr>
          <p:cNvSpPr txBox="1"/>
          <p:nvPr/>
        </p:nvSpPr>
        <p:spPr>
          <a:xfrm>
            <a:off x="7420083" y="2946160"/>
            <a:ext cx="257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Diametro medio di Sauter</a:t>
            </a:r>
          </a:p>
        </p:txBody>
      </p:sp>
    </p:spTree>
    <p:extLst>
      <p:ext uri="{BB962C8B-B14F-4D97-AF65-F5344CB8AC3E}">
        <p14:creationId xmlns:p14="http://schemas.microsoft.com/office/powerpoint/2010/main" val="185747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21231" y="6315840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Del Lungo</a:t>
            </a:r>
          </a:p>
          <a:p>
            <a:pPr algn="r"/>
            <a:endParaRPr lang="it-IT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57293" y="6391254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F84AC39-2A6C-45A8-A70C-8514B6072B12}"/>
              </a:ext>
            </a:extLst>
          </p:cNvPr>
          <p:cNvSpPr txBox="1"/>
          <p:nvPr/>
        </p:nvSpPr>
        <p:spPr>
          <a:xfrm>
            <a:off x="1943489" y="1522445"/>
            <a:ext cx="8305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Sperimentazione in laboratorio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B2320D-BEB9-4459-992A-3C01B4E08BF0}"/>
              </a:ext>
            </a:extLst>
          </p:cNvPr>
          <p:cNvSpPr txBox="1"/>
          <p:nvPr/>
        </p:nvSpPr>
        <p:spPr>
          <a:xfrm>
            <a:off x="1055684" y="2088812"/>
            <a:ext cx="28343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Sono state prodotte emulsioni usando 3 oli diversi: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Paraffina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Olio di semi di soia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Isopropil miristato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DC4F184C-0C5F-4F27-9D82-A3DC36BFE7A8}"/>
              </a:ext>
            </a:extLst>
          </p:cNvPr>
          <p:cNvSpPr txBox="1"/>
          <p:nvPr/>
        </p:nvSpPr>
        <p:spPr>
          <a:xfrm>
            <a:off x="1021231" y="4979127"/>
            <a:ext cx="11498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Omogenee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Diametri micrometrici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Fisicamente stabili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F278AEC-F3E7-49EE-A78A-B9523DC7EA4E}"/>
              </a:ext>
            </a:extLst>
          </p:cNvPr>
          <p:cNvSpPr txBox="1"/>
          <p:nvPr/>
        </p:nvSpPr>
        <p:spPr>
          <a:xfrm>
            <a:off x="1055684" y="4457826"/>
            <a:ext cx="251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emulsioni prodotte: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DE591D9-53F6-4DEF-AC46-3A9C7EB7EBFE}"/>
              </a:ext>
            </a:extLst>
          </p:cNvPr>
          <p:cNvSpPr txBox="1"/>
          <p:nvPr/>
        </p:nvSpPr>
        <p:spPr>
          <a:xfrm>
            <a:off x="6203480" y="1991377"/>
            <a:ext cx="589988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Parametri operativi: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Rapporto O/W  (20/80 - 10/90 - 5/95)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Velocità di rotazione del rotore (3000 – 5000 - 7000)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Concentrazione tensioattivo Tween80 costante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Tempo di emulsificazione (6 minuti)</a:t>
            </a:r>
          </a:p>
        </p:txBody>
      </p:sp>
      <p:pic>
        <p:nvPicPr>
          <p:cNvPr id="24" name="Immagine 23" descr="Immagine che contiene testo, interni, parete, contatore&#10;&#10;Descrizione generata automaticamente">
            <a:extLst>
              <a:ext uri="{FF2B5EF4-FFF2-40B4-BE49-F238E27FC236}">
                <a16:creationId xmlns:a16="http://schemas.microsoft.com/office/drawing/2014/main" id="{EB824271-E8E6-42A8-9560-3039B3509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15" y="3890058"/>
            <a:ext cx="3306459" cy="23001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Immagine 25" descr="Immagine che contiene tavolo&#10;&#10;Descrizione generata automaticamente">
            <a:extLst>
              <a:ext uri="{FF2B5EF4-FFF2-40B4-BE49-F238E27FC236}">
                <a16:creationId xmlns:a16="http://schemas.microsoft.com/office/drawing/2014/main" id="{D6603E5E-67F1-4848-928A-B0095B9137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038" y="3675594"/>
            <a:ext cx="3747948" cy="26350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3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95725" y="827604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</a:t>
            </a:r>
            <a:r>
              <a:rPr lang="it-IT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Lungo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4" y="1545236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6020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1A7BDE9E-4174-40AF-9F18-0B80C0101A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6" y="1624067"/>
            <a:ext cx="4024610" cy="229639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0F34B19-EF66-4B9C-A83C-3F197EAFCF4D}"/>
              </a:ext>
            </a:extLst>
          </p:cNvPr>
          <p:cNvSpPr txBox="1"/>
          <p:nvPr/>
        </p:nvSpPr>
        <p:spPr>
          <a:xfrm>
            <a:off x="705285" y="1816333"/>
            <a:ext cx="230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Paraffina: 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rapporto O/W 20/80 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 rpm </a:t>
            </a:r>
          </a:p>
          <a:p>
            <a:endParaRPr lang="it-IT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760709ED-BBB0-4747-9A84-EC7ABB683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400" y="2684861"/>
            <a:ext cx="4024610" cy="229639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2B65071-8E42-4625-A2C2-BEFF71BF58CE}"/>
              </a:ext>
            </a:extLst>
          </p:cNvPr>
          <p:cNvSpPr txBox="1"/>
          <p:nvPr/>
        </p:nvSpPr>
        <p:spPr>
          <a:xfrm>
            <a:off x="6792331" y="2926876"/>
            <a:ext cx="230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Olio di semi di soia: 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rapporto O/W 20/80 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 rpm </a:t>
            </a:r>
          </a:p>
          <a:p>
            <a:endParaRPr lang="it-IT" dirty="0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3D7F502-C9F6-4FA1-A6CE-5868E39C49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6" y="3999292"/>
            <a:ext cx="4028400" cy="2317381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446A80C0-95BA-4DAE-8446-FD5BC8C6EC0D}"/>
              </a:ext>
            </a:extLst>
          </p:cNvPr>
          <p:cNvSpPr txBox="1"/>
          <p:nvPr/>
        </p:nvSpPr>
        <p:spPr>
          <a:xfrm>
            <a:off x="600492" y="4256070"/>
            <a:ext cx="2308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Isopropil miristato: 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rapporto O/W 20/80 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3000 rpm </a:t>
            </a:r>
          </a:p>
          <a:p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C6027B2-7D03-4E2F-BD15-3B2FE859AC5E}"/>
              </a:ext>
            </a:extLst>
          </p:cNvPr>
          <p:cNvSpPr txBox="1"/>
          <p:nvPr/>
        </p:nvSpPr>
        <p:spPr>
          <a:xfrm>
            <a:off x="7946797" y="1816333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Stabilità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6DC50EC8-74C8-4610-8E4A-C54B26E60B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38" y="2141977"/>
            <a:ext cx="1890860" cy="12605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Immagine 23" descr="Immagine che contiene testo, natura, pioggia&#10;&#10;Descrizione generata automaticamente">
            <a:extLst>
              <a:ext uri="{FF2B5EF4-FFF2-40B4-BE49-F238E27FC236}">
                <a16:creationId xmlns:a16="http://schemas.microsoft.com/office/drawing/2014/main" id="{58686F10-2526-481B-9219-5AF5317D60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527" y="3202772"/>
            <a:ext cx="1890857" cy="1260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Immagine 28" descr="Immagine che contiene tessuto&#10;&#10;Descrizione generata automaticamente">
            <a:extLst>
              <a:ext uri="{FF2B5EF4-FFF2-40B4-BE49-F238E27FC236}">
                <a16:creationId xmlns:a16="http://schemas.microsoft.com/office/drawing/2014/main" id="{674BA3FE-AD55-4E68-B911-11A598C7F7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138" y="4343843"/>
            <a:ext cx="1912237" cy="1274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072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>
                <a:lumMod val="50000"/>
              </a:schemeClr>
            </a:gs>
            <a:gs pos="53000">
              <a:schemeClr val="accent1">
                <a:alpha val="90000"/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CA760720-0925-4367-A0D9-CC51E52F43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77" b="83643" l="23606" r="73048">
                        <a14:foregroundMark x1="30112" y1="37175" x2="30112" y2="37175"/>
                        <a14:foregroundMark x1="36617" y1="35874" x2="36617" y2="35874"/>
                        <a14:foregroundMark x1="42193" y1="36245" x2="42193" y2="36245"/>
                        <a14:foregroundMark x1="42193" y1="36245" x2="42193" y2="36245"/>
                        <a14:foregroundMark x1="42193" y1="36245" x2="42193" y2="36245"/>
                        <a14:foregroundMark x1="33457" y1="36803" x2="33457" y2="36803"/>
                        <a14:foregroundMark x1="33457" y1="36803" x2="33457" y2="36803"/>
                        <a14:foregroundMark x1="31970" y1="31413" x2="31970" y2="31413"/>
                        <a14:foregroundMark x1="31970" y1="31413" x2="31970" y2="31413"/>
                        <a14:foregroundMark x1="28810" y1="24164" x2="28810" y2="24164"/>
                        <a14:foregroundMark x1="34387" y1="25836" x2="34387" y2="25836"/>
                        <a14:foregroundMark x1="26766" y1="33643" x2="26766" y2="33643"/>
                        <a14:foregroundMark x1="28253" y1="26766" x2="28253" y2="26766"/>
                        <a14:foregroundMark x1="57993" y1="25093" x2="57993" y2="25093"/>
                        <a14:foregroundMark x1="66543" y1="26766" x2="66543" y2="26766"/>
                        <a14:foregroundMark x1="60409" y1="27138" x2="60409" y2="27138"/>
                        <a14:foregroundMark x1="61338" y1="37546" x2="61338" y2="37546"/>
                        <a14:foregroundMark x1="55948" y1="37546" x2="55948" y2="37546"/>
                        <a14:foregroundMark x1="55019" y1="35502" x2="55019" y2="35502"/>
                        <a14:foregroundMark x1="67286" y1="34758" x2="67286" y2="34758"/>
                        <a14:foregroundMark x1="24164" y1="23234" x2="24164" y2="23234"/>
                        <a14:foregroundMark x1="34015" y1="24535" x2="34015" y2="24535"/>
                        <a14:foregroundMark x1="58736" y1="25093" x2="58736" y2="25093"/>
                        <a14:foregroundMark x1="73420" y1="50000" x2="73420" y2="50000"/>
                        <a14:foregroundMark x1="24164" y1="23978" x2="24164" y2="23978"/>
                        <a14:foregroundMark x1="29554" y1="24907" x2="29554" y2="24907"/>
                        <a14:foregroundMark x1="48699" y1="81413" x2="48699" y2="81413"/>
                        <a14:foregroundMark x1="48699" y1="83643" x2="48699" y2="83643"/>
                        <a14:foregroundMark x1="28625" y1="24349" x2="28625" y2="24349"/>
                        <a14:foregroundMark x1="28439" y1="25836" x2="28439" y2="25836"/>
                        <a14:foregroundMark x1="36245" y1="26580" x2="36245" y2="26580"/>
                        <a14:foregroundMark x1="40149" y1="26394" x2="40149" y2="26394"/>
                        <a14:foregroundMark x1="43866" y1="25836" x2="43866" y2="25836"/>
                        <a14:foregroundMark x1="35688" y1="25836" x2="35688" y2="25836"/>
                        <a14:foregroundMark x1="38476" y1="26208" x2="38476" y2="26208"/>
                        <a14:foregroundMark x1="55576" y1="26580" x2="55576" y2="26580"/>
                        <a14:foregroundMark x1="61710" y1="26580" x2="61710" y2="26580"/>
                        <a14:foregroundMark x1="66914" y1="26208" x2="66914" y2="26208"/>
                        <a14:foregroundMark x1="63383" y1="24721" x2="63383" y2="24721"/>
                        <a14:foregroundMark x1="68401" y1="26022" x2="68401" y2="26022"/>
                        <a14:foregroundMark x1="67472" y1="36803" x2="67472" y2="36803"/>
                        <a14:foregroundMark x1="56506" y1="37732" x2="56506" y2="37732"/>
                        <a14:foregroundMark x1="56691" y1="34015" x2="56691" y2="34015"/>
                        <a14:foregroundMark x1="42565" y1="38848" x2="42565" y2="38848"/>
                        <a14:foregroundMark x1="34387" y1="36059" x2="34387" y2="36059"/>
                        <a14:foregroundMark x1="29368" y1="38476" x2="29368" y2="38476"/>
                        <a14:foregroundMark x1="49071" y1="51859" x2="49071" y2="51859"/>
                        <a14:foregroundMark x1="48699" y1="55204" x2="48699" y2="55204"/>
                        <a14:foregroundMark x1="51115" y1="60781" x2="51115" y2="60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17661" r="21583" b="11928"/>
          <a:stretch/>
        </p:blipFill>
        <p:spPr>
          <a:xfrm>
            <a:off x="426867" y="79912"/>
            <a:ext cx="1257635" cy="14653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209B43-1495-411F-84CF-77ED089D3723}"/>
              </a:ext>
            </a:extLst>
          </p:cNvPr>
          <p:cNvSpPr txBox="1"/>
          <p:nvPr/>
        </p:nvSpPr>
        <p:spPr>
          <a:xfrm>
            <a:off x="3633924" y="562199"/>
            <a:ext cx="492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Tesi di Laurea Triennale in Ingegneria Chimica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226267-7746-457E-AD46-79A878867581}"/>
              </a:ext>
            </a:extLst>
          </p:cNvPr>
          <p:cNvSpPr txBox="1"/>
          <p:nvPr/>
        </p:nvSpPr>
        <p:spPr>
          <a:xfrm>
            <a:off x="3689987" y="192022"/>
            <a:ext cx="4812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Università degli Studi di Genova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5DA36CB-5EC9-4615-ADA1-EE9A7047560D}"/>
              </a:ext>
            </a:extLst>
          </p:cNvPr>
          <p:cNvSpPr txBox="1"/>
          <p:nvPr/>
        </p:nvSpPr>
        <p:spPr>
          <a:xfrm>
            <a:off x="1575845" y="922713"/>
            <a:ext cx="9040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Produzione di emulsioni con emulsionatore rotore/statore, validazione di modelli matematici sulla base di dati sperimentali</a:t>
            </a:r>
            <a:endParaRPr lang="it-IT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it-IT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D583A67-6F8B-45E5-A8A4-2CAF4213F8E6}"/>
              </a:ext>
            </a:extLst>
          </p:cNvPr>
          <p:cNvSpPr/>
          <p:nvPr/>
        </p:nvSpPr>
        <p:spPr>
          <a:xfrm>
            <a:off x="1055685" y="6356933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Luglio 2021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252BF93-BA45-4554-B83F-1A85CB07E617}"/>
              </a:ext>
            </a:extLst>
          </p:cNvPr>
          <p:cNvSpPr txBox="1"/>
          <p:nvPr/>
        </p:nvSpPr>
        <p:spPr>
          <a:xfrm>
            <a:off x="7946797" y="6316036"/>
            <a:ext cx="3189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Alessio </a:t>
            </a:r>
            <a:r>
              <a:rPr lang="it-IT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Lungo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65120791-4BE9-4F08-BB92-175CD822272F}"/>
              </a:ext>
            </a:extLst>
          </p:cNvPr>
          <p:cNvCxnSpPr>
            <a:cxnSpLocks/>
          </p:cNvCxnSpPr>
          <p:nvPr/>
        </p:nvCxnSpPr>
        <p:spPr>
          <a:xfrm>
            <a:off x="1055685" y="1565782"/>
            <a:ext cx="10039265" cy="0"/>
          </a:xfrm>
          <a:prstGeom prst="line">
            <a:avLst/>
          </a:prstGeom>
          <a:ln w="38100">
            <a:solidFill>
              <a:schemeClr val="dk1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F9CF3AA5-8DB4-40F9-8154-7417C26750ED}"/>
              </a:ext>
            </a:extLst>
          </p:cNvPr>
          <p:cNvCxnSpPr>
            <a:cxnSpLocks/>
          </p:cNvCxnSpPr>
          <p:nvPr/>
        </p:nvCxnSpPr>
        <p:spPr>
          <a:xfrm>
            <a:off x="1076367" y="6315840"/>
            <a:ext cx="1007902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FA7545D-7365-43C7-B72C-7B2CF3E86DB5}"/>
              </a:ext>
            </a:extLst>
          </p:cNvPr>
          <p:cNvSpPr txBox="1"/>
          <p:nvPr/>
        </p:nvSpPr>
        <p:spPr>
          <a:xfrm>
            <a:off x="4604775" y="1497370"/>
            <a:ext cx="3260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Confronto tra gli oli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E8CE5F1-387E-497C-87A5-E4382D4AB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43" y="1999938"/>
            <a:ext cx="5039510" cy="202263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FB2FC345-AE39-48A6-97AE-7539D54D15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90" y="2001638"/>
            <a:ext cx="5039510" cy="202263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DF0A1AA2-3695-4A48-A192-BC42E6FA4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208" y="4161488"/>
            <a:ext cx="5013898" cy="204054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FB88A45-72E8-464A-B4F5-4C0FFCDF26FA}"/>
              </a:ext>
            </a:extLst>
          </p:cNvPr>
          <p:cNvSpPr txBox="1"/>
          <p:nvPr/>
        </p:nvSpPr>
        <p:spPr>
          <a:xfrm>
            <a:off x="230845" y="4957459"/>
            <a:ext cx="2281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Olio di semi di soia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145F599-1DF1-4A3C-B4A5-DA8E59130D19}"/>
              </a:ext>
            </a:extLst>
          </p:cNvPr>
          <p:cNvSpPr txBox="1"/>
          <p:nvPr/>
        </p:nvSpPr>
        <p:spPr>
          <a:xfrm>
            <a:off x="230845" y="4477270"/>
            <a:ext cx="130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Paraffina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B242FA0E-8D67-4CDC-9D41-EE21B5DB40B9}"/>
              </a:ext>
            </a:extLst>
          </p:cNvPr>
          <p:cNvSpPr txBox="1"/>
          <p:nvPr/>
        </p:nvSpPr>
        <p:spPr>
          <a:xfrm>
            <a:off x="230845" y="5380669"/>
            <a:ext cx="2179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FF00"/>
                </a:solidFill>
              </a:rPr>
              <a:t>Isopropil miristato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5DAD380-80BF-4D62-9ACC-E623545CAAAC}"/>
              </a:ext>
            </a:extLst>
          </p:cNvPr>
          <p:cNvSpPr txBox="1"/>
          <p:nvPr/>
        </p:nvSpPr>
        <p:spPr>
          <a:xfrm>
            <a:off x="4295584" y="2352160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RPM 3000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20/80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3CB1075-F709-42D7-97F6-97E904A4D171}"/>
              </a:ext>
            </a:extLst>
          </p:cNvPr>
          <p:cNvSpPr txBox="1"/>
          <p:nvPr/>
        </p:nvSpPr>
        <p:spPr>
          <a:xfrm>
            <a:off x="10167225" y="2336749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RPM 7000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5/95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D80A127-F734-4C75-8DA5-364F713711E9}"/>
              </a:ext>
            </a:extLst>
          </p:cNvPr>
          <p:cNvSpPr txBox="1"/>
          <p:nvPr/>
        </p:nvSpPr>
        <p:spPr>
          <a:xfrm>
            <a:off x="7310658" y="4451864"/>
            <a:ext cx="11913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RPM 5000</a:t>
            </a:r>
          </a:p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10/90</a:t>
            </a:r>
          </a:p>
        </p:txBody>
      </p:sp>
    </p:spTree>
    <p:extLst>
      <p:ext uri="{BB962C8B-B14F-4D97-AF65-F5344CB8AC3E}">
        <p14:creationId xmlns:p14="http://schemas.microsoft.com/office/powerpoint/2010/main" val="4107306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11630</TotalTime>
  <Words>1170</Words>
  <Application>Microsoft Office PowerPoint</Application>
  <PresentationFormat>Widescreen</PresentationFormat>
  <Paragraphs>218</Paragraphs>
  <Slides>15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Federica Ciuffetti</dc:creator>
  <cp:lastModifiedBy>Alessio Del Lungo</cp:lastModifiedBy>
  <cp:revision>297</cp:revision>
  <dcterms:created xsi:type="dcterms:W3CDTF">2021-02-08T13:46:48Z</dcterms:created>
  <dcterms:modified xsi:type="dcterms:W3CDTF">2021-07-20T14:08:15Z</dcterms:modified>
</cp:coreProperties>
</file>