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9" r:id="rId2"/>
    <p:sldId id="355" r:id="rId3"/>
    <p:sldId id="364" r:id="rId4"/>
    <p:sldId id="271" r:id="rId5"/>
    <p:sldId id="266" r:id="rId6"/>
    <p:sldId id="268" r:id="rId7"/>
    <p:sldId id="376" r:id="rId8"/>
    <p:sldId id="273" r:id="rId9"/>
    <p:sldId id="285" r:id="rId10"/>
    <p:sldId id="274" r:id="rId11"/>
    <p:sldId id="275" r:id="rId12"/>
    <p:sldId id="375" r:id="rId13"/>
    <p:sldId id="371" r:id="rId14"/>
    <p:sldId id="277" r:id="rId15"/>
    <p:sldId id="290" r:id="rId16"/>
    <p:sldId id="363" r:id="rId17"/>
    <p:sldId id="291" r:id="rId18"/>
    <p:sldId id="292" r:id="rId19"/>
    <p:sldId id="293" r:id="rId20"/>
    <p:sldId id="294" r:id="rId21"/>
    <p:sldId id="295" r:id="rId22"/>
    <p:sldId id="381" r:id="rId23"/>
    <p:sldId id="358" r:id="rId24"/>
    <p:sldId id="303" r:id="rId25"/>
    <p:sldId id="310" r:id="rId26"/>
    <p:sldId id="383" r:id="rId27"/>
    <p:sldId id="315" r:id="rId28"/>
    <p:sldId id="384" r:id="rId29"/>
    <p:sldId id="380" r:id="rId30"/>
    <p:sldId id="320" r:id="rId31"/>
    <p:sldId id="344" r:id="rId32"/>
    <p:sldId id="345" r:id="rId33"/>
    <p:sldId id="347" r:id="rId34"/>
    <p:sldId id="382" r:id="rId35"/>
    <p:sldId id="385" r:id="rId36"/>
    <p:sldId id="331" r:id="rId37"/>
    <p:sldId id="330" r:id="rId38"/>
    <p:sldId id="360" r:id="rId39"/>
    <p:sldId id="338" r:id="rId40"/>
    <p:sldId id="348" r:id="rId41"/>
    <p:sldId id="361" r:id="rId42"/>
    <p:sldId id="349" r:id="rId43"/>
    <p:sldId id="306" r:id="rId44"/>
    <p:sldId id="362" r:id="rId45"/>
    <p:sldId id="365" r:id="rId46"/>
    <p:sldId id="280" r:id="rId47"/>
    <p:sldId id="281" r:id="rId48"/>
    <p:sldId id="282" r:id="rId49"/>
    <p:sldId id="283" r:id="rId50"/>
    <p:sldId id="270" r:id="rId51"/>
    <p:sldId id="374" r:id="rId52"/>
    <p:sldId id="379" r:id="rId53"/>
    <p:sldId id="334"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segalerba" initials="es" lastIdx="3" clrIdx="0">
    <p:extLst>
      <p:ext uri="{19B8F6BF-5375-455C-9EA6-DF929625EA0E}">
        <p15:presenceInfo xmlns:p15="http://schemas.microsoft.com/office/powerpoint/2012/main" userId="45214cdfd1054d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FFFF"/>
    <a:srgbClr val="E0E0E0"/>
    <a:srgbClr val="FD1A1A"/>
    <a:srgbClr val="0033FF"/>
    <a:srgbClr val="FF0000"/>
    <a:srgbClr val="00AF4E"/>
    <a:srgbClr val="BFBF00"/>
    <a:srgbClr val="0404FE"/>
    <a:srgbClr val="4DFF4E"/>
    <a:srgbClr val="00F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3" autoAdjust="0"/>
    <p:restoredTop sz="81784" autoAdjust="0"/>
  </p:normalViewPr>
  <p:slideViewPr>
    <p:cSldViewPr snapToGrid="0">
      <p:cViewPr varScale="1">
        <p:scale>
          <a:sx n="48" d="100"/>
          <a:sy n="48" d="100"/>
        </p:scale>
        <p:origin x="62" y="77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CF789-A5B6-44F4-B61D-5E9789D1B099}" type="datetimeFigureOut">
              <a:rPr lang="it-IT" smtClean="0"/>
              <a:t>30/03/2021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09E89-FC5C-407A-91D0-CDA47D22A872}" type="slidenum">
              <a:rPr lang="it-IT" smtClean="0"/>
              <a:t>‹N›</a:t>
            </a:fld>
            <a:endParaRPr lang="it-IT"/>
          </a:p>
        </p:txBody>
      </p:sp>
    </p:spTree>
    <p:extLst>
      <p:ext uri="{BB962C8B-B14F-4D97-AF65-F5344CB8AC3E}">
        <p14:creationId xmlns:p14="http://schemas.microsoft.com/office/powerpoint/2010/main" val="10091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figura è mostrato il modello CAD completo, utilizzato per la prima simulazione. Per fare questa geometria si è partiti da un «foglio bianco» poiché non esistono ancora in letteratura configurazioni di questo tipo a cui ispirarsi per il </a:t>
            </a:r>
            <a:r>
              <a:rPr lang="it-IT" i="1" dirty="0"/>
              <a:t>design</a:t>
            </a:r>
            <a:r>
              <a:rPr lang="it-IT" dirty="0"/>
              <a:t>. I profili scelti per generare l’ala tridimensionale sono da alto carico e appartengono alle famiglie di profili </a:t>
            </a:r>
            <a:r>
              <a:rPr lang="it-IT" dirty="0" err="1"/>
              <a:t>Wortmann</a:t>
            </a:r>
            <a:r>
              <a:rPr lang="it-IT" dirty="0"/>
              <a:t>, </a:t>
            </a:r>
            <a:r>
              <a:rPr lang="it-IT" dirty="0" err="1"/>
              <a:t>Althaus</a:t>
            </a:r>
            <a:r>
              <a:rPr lang="it-IT" dirty="0"/>
              <a:t> e Selig. Il regolamento concederebbe fino a 4 ali ma per ragioni di semplificazione dello studio sono stati limitati a 3 che già così concedono una buona libertà nelle configurazioni. Quanto mostrato in figura deriva da un precedente studio bidimensionale dei profili che aveva l’obiettivo di trovare le migliori configurazioni per il modello multi elemento. Alla fine di tali analisi preliminari si sono ottenute delle indicazioni di partenza che sono state quindi seguite per generare la configurazione che viene qui mostrata. Inoltre tale configurazione è parametrizzata mediante una serie di variabili delle quale se ne vede una parte nella lista di destra e che permette un completo controllo degli angoli di attacco dei profili e del loro mutuo posizionamento.</a:t>
            </a:r>
          </a:p>
        </p:txBody>
      </p:sp>
      <p:sp>
        <p:nvSpPr>
          <p:cNvPr id="4" name="Segnaposto numero diapositiva 3"/>
          <p:cNvSpPr>
            <a:spLocks noGrp="1"/>
          </p:cNvSpPr>
          <p:nvPr>
            <p:ph type="sldNum" sz="quarter" idx="5"/>
          </p:nvPr>
        </p:nvSpPr>
        <p:spPr/>
        <p:txBody>
          <a:bodyPr/>
          <a:lstStyle/>
          <a:p>
            <a:fld id="{5FA09E89-FC5C-407A-91D0-CDA47D22A872}" type="slidenum">
              <a:rPr lang="it-IT" smtClean="0"/>
              <a:t>6</a:t>
            </a:fld>
            <a:endParaRPr lang="it-IT"/>
          </a:p>
        </p:txBody>
      </p:sp>
    </p:spTree>
    <p:extLst>
      <p:ext uri="{BB962C8B-B14F-4D97-AF65-F5344CB8AC3E}">
        <p14:creationId xmlns:p14="http://schemas.microsoft.com/office/powerpoint/2010/main" val="367144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E7E729-1AEA-4234-8B6C-52083E5CE25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4F904F6-8D82-4FD7-8828-B208374DB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D23DDDF-13E6-4CAA-8738-5EFE6F69AC55}"/>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5" name="Segnaposto piè di pagina 4">
            <a:extLst>
              <a:ext uri="{FF2B5EF4-FFF2-40B4-BE49-F238E27FC236}">
                <a16:creationId xmlns:a16="http://schemas.microsoft.com/office/drawing/2014/main" id="{A66C549C-89D0-43FC-B0FC-64BC1F6CD7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9A7F48-1493-4AC3-B2D3-AADF5B33A2ED}"/>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84582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2F9A09-CA98-4802-8909-8F036799804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6D36508-D1E4-4E9E-BF0E-CA76099636A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E490BE-0D5C-4660-81CA-44BBFBCDBADB}"/>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5" name="Segnaposto piè di pagina 4">
            <a:extLst>
              <a:ext uri="{FF2B5EF4-FFF2-40B4-BE49-F238E27FC236}">
                <a16:creationId xmlns:a16="http://schemas.microsoft.com/office/drawing/2014/main" id="{D7375B9A-7991-40B1-834E-9280C0DDA9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D93256-B316-4C3D-A962-9D22A7551193}"/>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105024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82EC45B-B307-4BF3-90EA-FF30D7897D3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CB49B30-E341-4E45-A8F1-18BEA9F1C94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CB4F5A-B0C3-495D-9185-32C819E1CD8F}"/>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5" name="Segnaposto piè di pagina 4">
            <a:extLst>
              <a:ext uri="{FF2B5EF4-FFF2-40B4-BE49-F238E27FC236}">
                <a16:creationId xmlns:a16="http://schemas.microsoft.com/office/drawing/2014/main" id="{D94B14D0-E697-4B98-BA92-480F7CA25F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5484C6-678D-4AB7-B458-FCA7CBF553C6}"/>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116678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1DBB74-37CD-4054-B549-13F7DD3717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3BBF08A-6380-4BD8-BEEC-E867B569741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6BEFF11-4C3F-4C68-8B2D-4F22152EC6A0}"/>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5" name="Segnaposto piè di pagina 4">
            <a:extLst>
              <a:ext uri="{FF2B5EF4-FFF2-40B4-BE49-F238E27FC236}">
                <a16:creationId xmlns:a16="http://schemas.microsoft.com/office/drawing/2014/main" id="{EB4050E7-F605-43D4-A609-713B152115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FB9E06-C34E-41D6-97F4-7FD476B0A72A}"/>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271368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B16AC9-0E30-4D43-A85C-CD6F70B67DB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991DF79-5D56-4243-A8B5-0FD5D2922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A473D8E-02A4-4FB7-A2FA-B2902239C2CC}"/>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5" name="Segnaposto piè di pagina 4">
            <a:extLst>
              <a:ext uri="{FF2B5EF4-FFF2-40B4-BE49-F238E27FC236}">
                <a16:creationId xmlns:a16="http://schemas.microsoft.com/office/drawing/2014/main" id="{D8F4E4E3-E3FA-4920-BACB-3CFBAA0CBF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4D88D3-6761-4EB3-A44D-C3E38060F469}"/>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93251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97D436-2E9D-4338-A95C-85582D976E7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CDE633-134F-460B-9033-5D4F7F644AC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B8C7A9E-3E04-48A7-89D2-D175D30E8D2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529DE84-A4E2-474C-9C6F-8F306C95531E}"/>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6" name="Segnaposto piè di pagina 5">
            <a:extLst>
              <a:ext uri="{FF2B5EF4-FFF2-40B4-BE49-F238E27FC236}">
                <a16:creationId xmlns:a16="http://schemas.microsoft.com/office/drawing/2014/main" id="{D4A04C82-AADD-4B5E-AF1A-905E0EE068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AAF6C4A-23D1-432E-9CED-43FC10ED65CC}"/>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367149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D725F2-0F65-40DE-82F2-4C47364072F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CAA84D-63FF-4D67-B3F3-DE070D229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13B3536-BEFB-4074-9C7C-4250BEAD3EE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B34B105-4932-4DD2-A23E-3A3323631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03D37F0-2B05-4911-9118-0AA3B313EB1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E878CBB-9856-460A-A383-51153978321C}"/>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8" name="Segnaposto piè di pagina 7">
            <a:extLst>
              <a:ext uri="{FF2B5EF4-FFF2-40B4-BE49-F238E27FC236}">
                <a16:creationId xmlns:a16="http://schemas.microsoft.com/office/drawing/2014/main" id="{195FDDD5-29B4-4E1D-B621-7D8280CCA7D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D3EE2AB-B2DC-466C-A907-EF6AE392DE40}"/>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7136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158E48-24E0-44E4-8F24-B4C85D82507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459511B-362F-4044-BE93-109B82A3A125}"/>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4" name="Segnaposto piè di pagina 3">
            <a:extLst>
              <a:ext uri="{FF2B5EF4-FFF2-40B4-BE49-F238E27FC236}">
                <a16:creationId xmlns:a16="http://schemas.microsoft.com/office/drawing/2014/main" id="{7196EEB9-BAF8-4E00-9315-AA1504927AC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726E9A4-066C-4F5F-A611-BD474D447A9F}"/>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282800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E45A243-4B51-42EB-B0C6-2F5D0E5C0E9F}"/>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3" name="Segnaposto piè di pagina 2">
            <a:extLst>
              <a:ext uri="{FF2B5EF4-FFF2-40B4-BE49-F238E27FC236}">
                <a16:creationId xmlns:a16="http://schemas.microsoft.com/office/drawing/2014/main" id="{22E61F9E-DF63-434E-A5BB-08B3DEE5CB4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300CC4F-A9FC-4E1F-AEBD-9A68D26C6B38}"/>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302513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5FE0E-02DB-4670-AB9A-9EB0782EAD9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1D3F07-1BE9-4EA3-924B-85A2F1E5D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3B1781B-EE08-4BC1-91DE-1425C851D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5AB782-D547-4875-B9F1-7BC8EB6A0AE5}"/>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6" name="Segnaposto piè di pagina 5">
            <a:extLst>
              <a:ext uri="{FF2B5EF4-FFF2-40B4-BE49-F238E27FC236}">
                <a16:creationId xmlns:a16="http://schemas.microsoft.com/office/drawing/2014/main" id="{FF930625-B730-4DD1-BC48-E0CB0DF35E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B24A41-2FA2-46AF-A4D9-76A6C318556A}"/>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164875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3118A1-3613-4E71-95FA-473CBBD8C0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E070C65-0B87-486B-B54D-16F205FB82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55ECC89-A4CC-4676-9DA9-9847FB1F6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F959A17-A94C-4694-B935-5A8F76B6636B}"/>
              </a:ext>
            </a:extLst>
          </p:cNvPr>
          <p:cNvSpPr>
            <a:spLocks noGrp="1"/>
          </p:cNvSpPr>
          <p:nvPr>
            <p:ph type="dt" sz="half" idx="10"/>
          </p:nvPr>
        </p:nvSpPr>
        <p:spPr/>
        <p:txBody>
          <a:bodyPr/>
          <a:lstStyle/>
          <a:p>
            <a:fld id="{2D266C4A-4918-42DA-A0EC-7B26E43BB8B4}" type="datetimeFigureOut">
              <a:rPr lang="it-IT" smtClean="0"/>
              <a:t>30/03/2021</a:t>
            </a:fld>
            <a:endParaRPr lang="it-IT"/>
          </a:p>
        </p:txBody>
      </p:sp>
      <p:sp>
        <p:nvSpPr>
          <p:cNvPr id="6" name="Segnaposto piè di pagina 5">
            <a:extLst>
              <a:ext uri="{FF2B5EF4-FFF2-40B4-BE49-F238E27FC236}">
                <a16:creationId xmlns:a16="http://schemas.microsoft.com/office/drawing/2014/main" id="{DDC410B2-EBBF-4E9D-B2A3-D62D7133C7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FECB63B-E2B1-4827-B18B-A4BA2D812532}"/>
              </a:ext>
            </a:extLst>
          </p:cNvPr>
          <p:cNvSpPr>
            <a:spLocks noGrp="1"/>
          </p:cNvSpPr>
          <p:nvPr>
            <p:ph type="sldNum" sz="quarter" idx="12"/>
          </p:nvPr>
        </p:nvSpPr>
        <p:spPr/>
        <p:txBody>
          <a:bodyPr/>
          <a:lstStyle/>
          <a:p>
            <a:fld id="{0A881A66-AAA2-4152-859C-D0DC97CA1621}" type="slidenum">
              <a:rPr lang="it-IT" smtClean="0"/>
              <a:t>‹N›</a:t>
            </a:fld>
            <a:endParaRPr lang="it-IT"/>
          </a:p>
        </p:txBody>
      </p:sp>
    </p:spTree>
    <p:extLst>
      <p:ext uri="{BB962C8B-B14F-4D97-AF65-F5344CB8AC3E}">
        <p14:creationId xmlns:p14="http://schemas.microsoft.com/office/powerpoint/2010/main" val="410798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0FDED40-19FA-4B5F-9913-954894073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4EDD175-C70E-47F6-A6DE-60BF55469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72B276-CEA9-4D7F-9DF2-EAA83E6B8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66C4A-4918-42DA-A0EC-7B26E43BB8B4}" type="datetimeFigureOut">
              <a:rPr lang="it-IT" smtClean="0"/>
              <a:t>30/03/2021</a:t>
            </a:fld>
            <a:endParaRPr lang="it-IT"/>
          </a:p>
        </p:txBody>
      </p:sp>
      <p:sp>
        <p:nvSpPr>
          <p:cNvPr id="5" name="Segnaposto piè di pagina 4">
            <a:extLst>
              <a:ext uri="{FF2B5EF4-FFF2-40B4-BE49-F238E27FC236}">
                <a16:creationId xmlns:a16="http://schemas.microsoft.com/office/drawing/2014/main" id="{804BB8F2-06B4-42A2-BFCC-DACCCC289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6086FF0-0FFF-45F3-B570-CEC93A45A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81A66-AAA2-4152-859C-D0DC97CA1621}" type="slidenum">
              <a:rPr lang="it-IT" smtClean="0"/>
              <a:t>‹N›</a:t>
            </a:fld>
            <a:endParaRPr lang="it-IT"/>
          </a:p>
        </p:txBody>
      </p:sp>
    </p:spTree>
    <p:extLst>
      <p:ext uri="{BB962C8B-B14F-4D97-AF65-F5344CB8AC3E}">
        <p14:creationId xmlns:p14="http://schemas.microsoft.com/office/powerpoint/2010/main" val="2274163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E1BDE81B-7265-49CB-9735-C8A7F4FAB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710" y="435006"/>
            <a:ext cx="1034575" cy="1367689"/>
          </a:xfrm>
          <a:prstGeom prst="rect">
            <a:avLst/>
          </a:prstGeom>
        </p:spPr>
      </p:pic>
      <p:sp>
        <p:nvSpPr>
          <p:cNvPr id="17" name="CasellaDiTesto 16">
            <a:extLst>
              <a:ext uri="{FF2B5EF4-FFF2-40B4-BE49-F238E27FC236}">
                <a16:creationId xmlns:a16="http://schemas.microsoft.com/office/drawing/2014/main" id="{209894F2-24C0-40BF-B39B-52E16F11AF62}"/>
              </a:ext>
            </a:extLst>
          </p:cNvPr>
          <p:cNvSpPr txBox="1"/>
          <p:nvPr/>
        </p:nvSpPr>
        <p:spPr>
          <a:xfrm>
            <a:off x="0" y="1726374"/>
            <a:ext cx="12191999" cy="1323439"/>
          </a:xfrm>
          <a:prstGeom prst="rect">
            <a:avLst/>
          </a:prstGeom>
          <a:noFill/>
        </p:spPr>
        <p:txBody>
          <a:bodyPr wrap="square" rtlCol="0">
            <a:spAutoFit/>
          </a:bodyPr>
          <a:lstStyle/>
          <a:p>
            <a:pPr algn="ctr"/>
            <a:r>
              <a:rPr lang="it-IT" sz="3600" dirty="0"/>
              <a:t>UNIVERSITA’ DEGLI STUDI DI GENOVA</a:t>
            </a:r>
          </a:p>
          <a:p>
            <a:pPr algn="ctr"/>
            <a:r>
              <a:rPr lang="it-IT" sz="2400" dirty="0"/>
              <a:t>SCUOLA POLITECNICA – DIME</a:t>
            </a:r>
          </a:p>
          <a:p>
            <a:pPr algn="ctr"/>
            <a:r>
              <a:rPr lang="it-IT" sz="2000" dirty="0"/>
              <a:t>Dipartimento di Ingegneria Meccanica, Energetica, Gestionale e dei Trasporti</a:t>
            </a:r>
          </a:p>
        </p:txBody>
      </p:sp>
      <p:sp>
        <p:nvSpPr>
          <p:cNvPr id="18" name="CasellaDiTesto 17">
            <a:extLst>
              <a:ext uri="{FF2B5EF4-FFF2-40B4-BE49-F238E27FC236}">
                <a16:creationId xmlns:a16="http://schemas.microsoft.com/office/drawing/2014/main" id="{57149E2E-F067-4C82-B852-F2AF33868547}"/>
              </a:ext>
            </a:extLst>
          </p:cNvPr>
          <p:cNvSpPr txBox="1"/>
          <p:nvPr/>
        </p:nvSpPr>
        <p:spPr>
          <a:xfrm>
            <a:off x="1" y="3049813"/>
            <a:ext cx="12191999" cy="1754326"/>
          </a:xfrm>
          <a:prstGeom prst="rect">
            <a:avLst/>
          </a:prstGeom>
          <a:noFill/>
        </p:spPr>
        <p:txBody>
          <a:bodyPr wrap="square" rtlCol="0">
            <a:spAutoFit/>
          </a:bodyPr>
          <a:lstStyle/>
          <a:p>
            <a:pPr algn="ctr"/>
            <a:r>
              <a:rPr lang="it-IT" sz="3600" b="1" dirty="0">
                <a:solidFill>
                  <a:schemeClr val="accent1"/>
                </a:solidFill>
              </a:rPr>
              <a:t>Ottimizzazione Aerodinamica dell'ala frontale </a:t>
            </a:r>
          </a:p>
          <a:p>
            <a:pPr algn="ctr"/>
            <a:r>
              <a:rPr lang="it-IT" sz="3600" b="1" dirty="0">
                <a:solidFill>
                  <a:schemeClr val="accent1"/>
                </a:solidFill>
              </a:rPr>
              <a:t>per una monoposto di Formula1 del 2022, </a:t>
            </a:r>
          </a:p>
          <a:p>
            <a:pPr algn="ctr"/>
            <a:r>
              <a:rPr lang="it-IT" sz="3600" b="1" dirty="0">
                <a:solidFill>
                  <a:schemeClr val="accent1"/>
                </a:solidFill>
              </a:rPr>
              <a:t>utilizzando il metodo dell'aggiunto.</a:t>
            </a:r>
          </a:p>
        </p:txBody>
      </p:sp>
      <p:sp>
        <p:nvSpPr>
          <p:cNvPr id="19" name="CasellaDiTesto 18">
            <a:extLst>
              <a:ext uri="{FF2B5EF4-FFF2-40B4-BE49-F238E27FC236}">
                <a16:creationId xmlns:a16="http://schemas.microsoft.com/office/drawing/2014/main" id="{CE6D053E-8AA9-4E69-A706-2C067B872FFE}"/>
              </a:ext>
            </a:extLst>
          </p:cNvPr>
          <p:cNvSpPr txBox="1"/>
          <p:nvPr/>
        </p:nvSpPr>
        <p:spPr>
          <a:xfrm>
            <a:off x="-3" y="4378516"/>
            <a:ext cx="12192000" cy="2369880"/>
          </a:xfrm>
          <a:prstGeom prst="rect">
            <a:avLst/>
          </a:prstGeom>
          <a:noFill/>
        </p:spPr>
        <p:txBody>
          <a:bodyPr wrap="square" rtlCol="0">
            <a:spAutoFit/>
          </a:bodyPr>
          <a:lstStyle/>
          <a:p>
            <a:r>
              <a:rPr lang="it-IT" dirty="0"/>
              <a:t>   </a:t>
            </a:r>
          </a:p>
          <a:p>
            <a:r>
              <a:rPr lang="it-IT" sz="1600" dirty="0"/>
              <a:t>   </a:t>
            </a:r>
          </a:p>
          <a:p>
            <a:r>
              <a:rPr lang="it-IT" sz="1600" dirty="0"/>
              <a:t>   Relatore:</a:t>
            </a:r>
          </a:p>
          <a:p>
            <a:r>
              <a:rPr lang="it-IT" sz="1600" dirty="0"/>
              <a:t>	</a:t>
            </a:r>
            <a:r>
              <a:rPr lang="it-IT" sz="1600" b="1" dirty="0"/>
              <a:t>Prof. Ing. </a:t>
            </a:r>
            <a:r>
              <a:rPr lang="it-IT" sz="1600" b="1" dirty="0" err="1"/>
              <a:t>Jan</a:t>
            </a:r>
            <a:r>
              <a:rPr lang="it-IT" sz="1600" b="1" dirty="0"/>
              <a:t> Oscar </a:t>
            </a:r>
            <a:r>
              <a:rPr lang="it-IT" sz="1600" b="1" dirty="0" err="1"/>
              <a:t>Pralits</a:t>
            </a:r>
            <a:endParaRPr lang="it-IT" sz="1600" b="1" dirty="0"/>
          </a:p>
          <a:p>
            <a:r>
              <a:rPr lang="it-IT" sz="1600" dirty="0"/>
              <a:t>   Correlatori:</a:t>
            </a:r>
          </a:p>
          <a:p>
            <a:r>
              <a:rPr lang="it-IT" sz="1600" dirty="0"/>
              <a:t>	</a:t>
            </a:r>
            <a:r>
              <a:rPr lang="it-IT" sz="1600" b="1" dirty="0"/>
              <a:t>Prof. Ing. Joel Enrique Guerrero Rivas</a:t>
            </a:r>
            <a:r>
              <a:rPr lang="it-IT" sz="1600" dirty="0"/>
              <a:t>						                     Allievo:	</a:t>
            </a:r>
          </a:p>
          <a:p>
            <a:r>
              <a:rPr lang="it-IT" sz="1600" dirty="0"/>
              <a:t>	</a:t>
            </a:r>
            <a:r>
              <a:rPr lang="it-IT" sz="1600" b="1" dirty="0"/>
              <a:t>Ing. Marco Giachi</a:t>
            </a:r>
            <a:r>
              <a:rPr lang="it-IT" sz="1600" dirty="0"/>
              <a:t>									 </a:t>
            </a:r>
            <a:r>
              <a:rPr lang="it-IT" sz="1600" b="1" dirty="0"/>
              <a:t>Eric Segalerba 	</a:t>
            </a:r>
            <a:r>
              <a:rPr lang="it-IT" sz="1600" dirty="0"/>
              <a:t>						     				</a:t>
            </a:r>
          </a:p>
          <a:p>
            <a:pPr algn="r"/>
            <a:r>
              <a:rPr lang="it-IT" dirty="0"/>
              <a:t>	</a:t>
            </a:r>
          </a:p>
        </p:txBody>
      </p:sp>
    </p:spTree>
    <p:extLst>
      <p:ext uri="{BB962C8B-B14F-4D97-AF65-F5344CB8AC3E}">
        <p14:creationId xmlns:p14="http://schemas.microsoft.com/office/powerpoint/2010/main" val="415098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8402300"/>
          </a:xfrm>
          <a:prstGeom prst="rect">
            <a:avLst/>
          </a:prstGeom>
          <a:noFill/>
        </p:spPr>
        <p:txBody>
          <a:bodyPr wrap="square" rtlCol="0">
            <a:spAutoFit/>
          </a:bodyPr>
          <a:lstStyle/>
          <a:p>
            <a:r>
              <a:rPr lang="it-IT" sz="2800" dirty="0"/>
              <a:t>SIMULAZIONI:</a:t>
            </a:r>
          </a:p>
          <a:p>
            <a:endParaRPr lang="it-IT" sz="2800" b="1" dirty="0"/>
          </a:p>
          <a:p>
            <a:r>
              <a:rPr lang="it-IT" sz="2800" b="1" dirty="0"/>
              <a:t>VALIDAZIONE DELLE GEOMETRIE</a:t>
            </a:r>
          </a:p>
          <a:p>
            <a:pPr marL="514350" indent="-514350">
              <a:buFont typeface="+mj-lt"/>
              <a:buAutoNum type="arabicPeriod"/>
            </a:pPr>
            <a:r>
              <a:rPr lang="it-IT" sz="2800" dirty="0"/>
              <a:t>ALA ANTERIORE isolata</a:t>
            </a:r>
          </a:p>
          <a:p>
            <a:pPr marL="514350" indent="-514350">
              <a:buFont typeface="+mj-lt"/>
              <a:buAutoNum type="arabicPeriod"/>
            </a:pPr>
            <a:endParaRPr lang="it-IT" sz="2800" dirty="0"/>
          </a:p>
          <a:p>
            <a:pPr marL="514350" indent="-514350">
              <a:buFont typeface="+mj-lt"/>
              <a:buAutoNum type="arabicPeriod"/>
            </a:pPr>
            <a:endParaRPr lang="it-IT" sz="2800" dirty="0"/>
          </a:p>
          <a:p>
            <a:pPr marL="514350" indent="-514350">
              <a:buFont typeface="+mj-lt"/>
              <a:buAutoNum type="arabicPeriod"/>
            </a:pPr>
            <a:r>
              <a:rPr lang="it-IT" sz="2800" dirty="0"/>
              <a:t>RUOTA isolata</a:t>
            </a:r>
          </a:p>
          <a:p>
            <a:pPr marL="514350" indent="-514350">
              <a:buFont typeface="+mj-lt"/>
              <a:buAutoNum type="arabicPeriod"/>
            </a:pPr>
            <a:endParaRPr lang="it-IT" sz="2800" dirty="0"/>
          </a:p>
          <a:p>
            <a:endParaRPr lang="it-IT" sz="2800" dirty="0"/>
          </a:p>
          <a:p>
            <a:endParaRPr lang="it-IT" sz="2800" b="1" dirty="0"/>
          </a:p>
          <a:p>
            <a:r>
              <a:rPr lang="it-IT" sz="2800" b="1" dirty="0"/>
              <a:t>SIMULAZIONI PER OTTIMIZZAZIONE</a:t>
            </a:r>
          </a:p>
          <a:p>
            <a:r>
              <a:rPr lang="it-IT" sz="2800" dirty="0"/>
              <a:t>3.   ALA ANTERIORE e RUOTA</a:t>
            </a:r>
          </a:p>
          <a:p>
            <a:endParaRPr lang="it-IT" sz="2800" dirty="0"/>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endParaRPr lang="it-IT" sz="2800" dirty="0"/>
          </a:p>
          <a:p>
            <a:endParaRPr lang="it-IT" dirty="0"/>
          </a:p>
          <a:p>
            <a:endParaRPr lang="it-IT" dirty="0"/>
          </a:p>
        </p:txBody>
      </p:sp>
      <p:pic>
        <p:nvPicPr>
          <p:cNvPr id="23" name="Immagine 22" descr="Immagine che contiene mattone, pietra&#10;&#10;Descrizione generata automaticamente">
            <a:extLst>
              <a:ext uri="{FF2B5EF4-FFF2-40B4-BE49-F238E27FC236}">
                <a16:creationId xmlns:a16="http://schemas.microsoft.com/office/drawing/2014/main" id="{48C10AB4-E84A-449D-B978-E26305969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815" y="2735328"/>
            <a:ext cx="2026556" cy="1707887"/>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pic>
        <p:nvPicPr>
          <p:cNvPr id="19" name="Immagine 18">
            <a:extLst>
              <a:ext uri="{FF2B5EF4-FFF2-40B4-BE49-F238E27FC236}">
                <a16:creationId xmlns:a16="http://schemas.microsoft.com/office/drawing/2014/main" id="{BDA98129-F8D0-48C9-BB42-81FC0581C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818" y="1503116"/>
            <a:ext cx="2026556" cy="1335856"/>
          </a:xfrm>
          <a:prstGeom prst="rect">
            <a:avLst/>
          </a:prstGeom>
        </p:spPr>
      </p:pic>
      <p:cxnSp>
        <p:nvCxnSpPr>
          <p:cNvPr id="31" name="Connettore 2 30">
            <a:extLst>
              <a:ext uri="{FF2B5EF4-FFF2-40B4-BE49-F238E27FC236}">
                <a16:creationId xmlns:a16="http://schemas.microsoft.com/office/drawing/2014/main" id="{4D8F4101-04A0-4A7F-9B1B-6DEF83AF78DD}"/>
              </a:ext>
            </a:extLst>
          </p:cNvPr>
          <p:cNvCxnSpPr>
            <a:cxnSpLocks/>
            <a:endCxn id="19" idx="1"/>
          </p:cNvCxnSpPr>
          <p:nvPr/>
        </p:nvCxnSpPr>
        <p:spPr>
          <a:xfrm>
            <a:off x="7022237" y="2171044"/>
            <a:ext cx="176358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3F0A15AF-901D-4700-A268-F4A8DBD0F079}"/>
              </a:ext>
            </a:extLst>
          </p:cNvPr>
          <p:cNvCxnSpPr>
            <a:cxnSpLocks/>
          </p:cNvCxnSpPr>
          <p:nvPr/>
        </p:nvCxnSpPr>
        <p:spPr>
          <a:xfrm>
            <a:off x="5814874" y="3429000"/>
            <a:ext cx="296956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DCBD1C89-612E-4EF5-BBAF-C9B323B625F3}"/>
              </a:ext>
            </a:extLst>
          </p:cNvPr>
          <p:cNvCxnSpPr>
            <a:cxnSpLocks/>
          </p:cNvCxnSpPr>
          <p:nvPr/>
        </p:nvCxnSpPr>
        <p:spPr>
          <a:xfrm>
            <a:off x="7483876" y="5534006"/>
            <a:ext cx="130056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magine 2" descr="Immagine che contiene testo&#10;&#10;Descrizione generata automaticamente">
            <a:extLst>
              <a:ext uri="{FF2B5EF4-FFF2-40B4-BE49-F238E27FC236}">
                <a16:creationId xmlns:a16="http://schemas.microsoft.com/office/drawing/2014/main" id="{861B0328-59F1-457D-85FD-B205B95C7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4442" y="4937619"/>
            <a:ext cx="2027929" cy="1496472"/>
          </a:xfrm>
          <a:prstGeom prst="rect">
            <a:avLst/>
          </a:prstGeom>
        </p:spPr>
      </p:pic>
    </p:spTree>
    <p:extLst>
      <p:ext uri="{BB962C8B-B14F-4D97-AF65-F5344CB8AC3E}">
        <p14:creationId xmlns:p14="http://schemas.microsoft.com/office/powerpoint/2010/main" val="115562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07F61105-3CC0-43CA-8BE8-4FCAD7133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944" y="4003337"/>
            <a:ext cx="4435692" cy="2155097"/>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3354765"/>
          </a:xfrm>
          <a:prstGeom prst="rect">
            <a:avLst/>
          </a:prstGeom>
          <a:noFill/>
        </p:spPr>
        <p:txBody>
          <a:bodyPr wrap="square" rtlCol="0">
            <a:spAutoFit/>
          </a:bodyPr>
          <a:lstStyle/>
          <a:p>
            <a:r>
              <a:rPr lang="it-IT" sz="2800" dirty="0"/>
              <a:t>1. ALA ANTERIORE isolata:</a:t>
            </a:r>
          </a:p>
          <a:p>
            <a:r>
              <a:rPr lang="it-IT" sz="2400" dirty="0"/>
              <a:t>Considerazioni:</a:t>
            </a:r>
          </a:p>
          <a:p>
            <a:pPr marL="514350" indent="-514350">
              <a:buFont typeface="+mj-lt"/>
              <a:buAutoNum type="arabicPeriod"/>
            </a:pPr>
            <a:r>
              <a:rPr lang="it-IT" sz="2000" dirty="0"/>
              <a:t>La configurazione multi-elemento garantisce un elevato </a:t>
            </a:r>
            <a:r>
              <a:rPr lang="it-IT" sz="2000" i="1" dirty="0" err="1"/>
              <a:t>Cz</a:t>
            </a:r>
            <a:r>
              <a:rPr lang="it-IT" sz="2000" dirty="0"/>
              <a:t>;</a:t>
            </a:r>
          </a:p>
          <a:p>
            <a:pPr marL="514350" indent="-514350">
              <a:buFont typeface="+mj-lt"/>
              <a:buAutoNum type="arabicPeriod"/>
            </a:pPr>
            <a:endParaRPr lang="it-IT" sz="2000" dirty="0"/>
          </a:p>
          <a:p>
            <a:pPr marL="514350" indent="-514350">
              <a:buFont typeface="+mj-lt"/>
              <a:buAutoNum type="arabicPeriod"/>
            </a:pPr>
            <a:endParaRPr lang="it-IT" sz="2000" dirty="0"/>
          </a:p>
          <a:p>
            <a:pPr marL="514350" indent="-514350">
              <a:buFont typeface="+mj-lt"/>
              <a:buAutoNum type="arabicPeriod"/>
            </a:pPr>
            <a:endParaRPr lang="it-IT" sz="2000" dirty="0"/>
          </a:p>
          <a:p>
            <a:pPr marL="514350" indent="-514350">
              <a:buFont typeface="+mj-lt"/>
              <a:buAutoNum type="arabicPeriod"/>
            </a:pPr>
            <a:endParaRPr lang="it-IT" sz="2000" dirty="0"/>
          </a:p>
          <a:p>
            <a:pPr marL="514350" indent="-514350">
              <a:buFont typeface="+mj-lt"/>
              <a:buAutoNum type="arabicPeriod"/>
            </a:pPr>
            <a:endParaRPr lang="it-IT" sz="2000" dirty="0"/>
          </a:p>
          <a:p>
            <a:pPr marL="514350" indent="-514350">
              <a:buFont typeface="+mj-lt"/>
              <a:buAutoNum type="arabicPeriod"/>
            </a:pPr>
            <a:endParaRPr lang="it-IT" sz="2000" dirty="0"/>
          </a:p>
          <a:p>
            <a:pPr marL="514350" indent="-514350">
              <a:buFont typeface="+mj-lt"/>
              <a:buAutoNum type="arabicPeriod"/>
            </a:pPr>
            <a:r>
              <a:rPr lang="it-IT" sz="2000" dirty="0"/>
              <a:t>La forma dell’ala al </a:t>
            </a:r>
            <a:r>
              <a:rPr lang="it-IT" sz="2000" i="1" dirty="0" err="1"/>
              <a:t>tip</a:t>
            </a:r>
            <a:r>
              <a:rPr lang="it-IT" sz="2000" i="1" dirty="0"/>
              <a:t> </a:t>
            </a:r>
            <a:r>
              <a:rPr lang="it-IT" sz="2000" dirty="0"/>
              <a:t>causa una zona di bassa pressione all’estradosso.</a:t>
            </a:r>
          </a:p>
        </p:txBody>
      </p:sp>
      <p:pic>
        <p:nvPicPr>
          <p:cNvPr id="3" name="Immagine 2" descr="Immagine che contiene testo&#10;&#10;Descrizione generata automaticamente">
            <a:extLst>
              <a:ext uri="{FF2B5EF4-FFF2-40B4-BE49-F238E27FC236}">
                <a16:creationId xmlns:a16="http://schemas.microsoft.com/office/drawing/2014/main" id="{FE73E3FE-3A37-4D36-9BBF-A0CF378C1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209" y="1824775"/>
            <a:ext cx="3524612" cy="1712446"/>
          </a:xfrm>
          <a:prstGeom prst="rect">
            <a:avLst/>
          </a:prstGeo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D89A0985-25E9-4CC8-8A70-7FF631AC233D}"/>
                  </a:ext>
                </a:extLst>
              </p:cNvPr>
              <p:cNvSpPr txBox="1"/>
              <p:nvPr/>
            </p:nvSpPr>
            <p:spPr>
              <a:xfrm>
                <a:off x="7461299" y="2173166"/>
                <a:ext cx="392707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6000" i="1" smtClean="0">
                              <a:latin typeface="Cambria Math" panose="02040503050406030204" pitchFamily="18" charset="0"/>
                            </a:rPr>
                          </m:ctrlPr>
                        </m:sSubPr>
                        <m:e>
                          <m:r>
                            <a:rPr lang="it-IT" sz="6000" b="0" i="1" smtClean="0">
                              <a:latin typeface="Cambria Math" panose="02040503050406030204" pitchFamily="18" charset="0"/>
                            </a:rPr>
                            <m:t>𝐶</m:t>
                          </m:r>
                        </m:e>
                        <m:sub>
                          <m:r>
                            <a:rPr lang="it-IT" sz="6000" b="0" i="1" smtClean="0">
                              <a:latin typeface="Cambria Math" panose="02040503050406030204" pitchFamily="18" charset="0"/>
                            </a:rPr>
                            <m:t>𝑧</m:t>
                          </m:r>
                        </m:sub>
                      </m:sSub>
                      <m:r>
                        <a:rPr lang="it-IT" sz="6000" b="0" i="1" smtClean="0">
                          <a:latin typeface="Cambria Math" panose="02040503050406030204" pitchFamily="18" charset="0"/>
                        </a:rPr>
                        <m:t>=−3,62</m:t>
                      </m:r>
                    </m:oMath>
                  </m:oMathPara>
                </a14:m>
                <a:endParaRPr lang="it-IT" sz="6000" i="1" dirty="0"/>
              </a:p>
            </p:txBody>
          </p:sp>
        </mc:Choice>
        <mc:Fallback xmlns="">
          <p:sp>
            <p:nvSpPr>
              <p:cNvPr id="5" name="CasellaDiTesto 4">
                <a:extLst>
                  <a:ext uri="{FF2B5EF4-FFF2-40B4-BE49-F238E27FC236}">
                    <a16:creationId xmlns:a16="http://schemas.microsoft.com/office/drawing/2014/main" id="{D89A0985-25E9-4CC8-8A70-7FF631AC233D}"/>
                  </a:ext>
                </a:extLst>
              </p:cNvPr>
              <p:cNvSpPr txBox="1">
                <a:spLocks noRot="1" noChangeAspect="1" noMove="1" noResize="1" noEditPoints="1" noAdjustHandles="1" noChangeArrowheads="1" noChangeShapeType="1" noTextEdit="1"/>
              </p:cNvSpPr>
              <p:nvPr/>
            </p:nvSpPr>
            <p:spPr>
              <a:xfrm>
                <a:off x="7461299" y="2173166"/>
                <a:ext cx="3927070" cy="1015663"/>
              </a:xfrm>
              <a:prstGeom prst="rect">
                <a:avLst/>
              </a:prstGeom>
              <a:blipFill>
                <a:blip r:embed="rId4"/>
                <a:stretch>
                  <a:fillRect/>
                </a:stretch>
              </a:blipFill>
            </p:spPr>
            <p:txBody>
              <a:bodyPr/>
              <a:lstStyle/>
              <a:p>
                <a:r>
                  <a:rPr lang="it-IT">
                    <a:noFill/>
                  </a:rPr>
                  <a:t> </a:t>
                </a:r>
              </a:p>
            </p:txBody>
          </p:sp>
        </mc:Fallback>
      </mc:AlternateContent>
      <p:sp>
        <p:nvSpPr>
          <p:cNvPr id="15" name="CasellaDiTesto 14">
            <a:extLst>
              <a:ext uri="{FF2B5EF4-FFF2-40B4-BE49-F238E27FC236}">
                <a16:creationId xmlns:a16="http://schemas.microsoft.com/office/drawing/2014/main" id="{FACBDF35-873A-4F2B-91E7-CD073808B46D}"/>
              </a:ext>
            </a:extLst>
          </p:cNvPr>
          <p:cNvSpPr txBox="1"/>
          <p:nvPr/>
        </p:nvSpPr>
        <p:spPr>
          <a:xfrm>
            <a:off x="3975950" y="4026287"/>
            <a:ext cx="1939679" cy="369332"/>
          </a:xfrm>
          <a:prstGeom prst="rect">
            <a:avLst/>
          </a:prstGeom>
          <a:noFill/>
        </p:spPr>
        <p:txBody>
          <a:bodyPr wrap="square" rtlCol="0">
            <a:spAutoFit/>
          </a:bodyPr>
          <a:lstStyle/>
          <a:p>
            <a:r>
              <a:rPr lang="it-IT" dirty="0">
                <a:solidFill>
                  <a:schemeClr val="bg1">
                    <a:lumMod val="50000"/>
                  </a:schemeClr>
                </a:solidFill>
              </a:rPr>
              <a:t>Vista ‘TOP’ dell’ala</a:t>
            </a:r>
          </a:p>
        </p:txBody>
      </p:sp>
      <p:sp>
        <p:nvSpPr>
          <p:cNvPr id="16" name="CasellaDiTesto 15">
            <a:extLst>
              <a:ext uri="{FF2B5EF4-FFF2-40B4-BE49-F238E27FC236}">
                <a16:creationId xmlns:a16="http://schemas.microsoft.com/office/drawing/2014/main" id="{0357CBB7-291A-49A0-BCF0-11B1D241F421}"/>
              </a:ext>
            </a:extLst>
          </p:cNvPr>
          <p:cNvSpPr txBox="1"/>
          <p:nvPr/>
        </p:nvSpPr>
        <p:spPr>
          <a:xfrm>
            <a:off x="3535680" y="5774930"/>
            <a:ext cx="2824457" cy="369332"/>
          </a:xfrm>
          <a:prstGeom prst="rect">
            <a:avLst/>
          </a:prstGeom>
          <a:noFill/>
        </p:spPr>
        <p:txBody>
          <a:bodyPr wrap="square" rtlCol="0">
            <a:spAutoFit/>
          </a:bodyPr>
          <a:lstStyle/>
          <a:p>
            <a:r>
              <a:rPr lang="it-IT" dirty="0">
                <a:solidFill>
                  <a:srgbClr val="FF0000"/>
                </a:solidFill>
              </a:rPr>
              <a:t>zona di C</a:t>
            </a:r>
            <a:r>
              <a:rPr lang="it-IT" baseline="-25000" dirty="0">
                <a:solidFill>
                  <a:srgbClr val="FF0000"/>
                </a:solidFill>
              </a:rPr>
              <a:t>P</a:t>
            </a:r>
            <a:r>
              <a:rPr lang="it-IT" dirty="0">
                <a:solidFill>
                  <a:srgbClr val="FF0000"/>
                </a:solidFill>
              </a:rPr>
              <a:t> &lt; 0 all’intradosso</a:t>
            </a:r>
          </a:p>
        </p:txBody>
      </p:sp>
      <p:cxnSp>
        <p:nvCxnSpPr>
          <p:cNvPr id="18" name="Connettore 2 17">
            <a:extLst>
              <a:ext uri="{FF2B5EF4-FFF2-40B4-BE49-F238E27FC236}">
                <a16:creationId xmlns:a16="http://schemas.microsoft.com/office/drawing/2014/main" id="{05D19BDB-B396-40EA-9C6B-0C70BB39A17D}"/>
              </a:ext>
            </a:extLst>
          </p:cNvPr>
          <p:cNvCxnSpPr>
            <a:cxnSpLocks/>
            <a:stCxn id="16" idx="0"/>
          </p:cNvCxnSpPr>
          <p:nvPr/>
        </p:nvCxnSpPr>
        <p:spPr>
          <a:xfrm flipH="1" flipV="1">
            <a:off x="4409443" y="4701064"/>
            <a:ext cx="538466" cy="10738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32B4317F-A1E3-40B3-A5F1-806EE6E0C321}"/>
              </a:ext>
            </a:extLst>
          </p:cNvPr>
          <p:cNvSpPr/>
          <p:nvPr/>
        </p:nvSpPr>
        <p:spPr>
          <a:xfrm>
            <a:off x="2727941" y="4472441"/>
            <a:ext cx="502707" cy="1184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Immagine 26" descr="Immagine che contiene testo&#10;&#10;Descrizione generata automaticamente">
            <a:extLst>
              <a:ext uri="{FF2B5EF4-FFF2-40B4-BE49-F238E27FC236}">
                <a16:creationId xmlns:a16="http://schemas.microsoft.com/office/drawing/2014/main" id="{C424091A-F11E-42A3-B45E-0F90062244D0}"/>
              </a:ext>
            </a:extLst>
          </p:cNvPr>
          <p:cNvPicPr>
            <a:picLocks noChangeAspect="1"/>
          </p:cNvPicPr>
          <p:nvPr/>
        </p:nvPicPr>
        <p:blipFill rotWithShape="1">
          <a:blip r:embed="rId5">
            <a:extLst>
              <a:ext uri="{28A0092B-C50C-407E-A947-70E740481C1C}">
                <a14:useLocalDpi xmlns:a14="http://schemas.microsoft.com/office/drawing/2010/main" val="0"/>
              </a:ext>
            </a:extLst>
          </a:blip>
          <a:srcRect t="11930" r="28152"/>
          <a:stretch/>
        </p:blipFill>
        <p:spPr>
          <a:xfrm>
            <a:off x="7489849" y="3909377"/>
            <a:ext cx="3869970" cy="2490210"/>
          </a:xfrm>
          <a:prstGeom prst="rect">
            <a:avLst/>
          </a:prstGeom>
        </p:spPr>
      </p:pic>
      <p:cxnSp>
        <p:nvCxnSpPr>
          <p:cNvPr id="31" name="Connettore 2 30">
            <a:extLst>
              <a:ext uri="{FF2B5EF4-FFF2-40B4-BE49-F238E27FC236}">
                <a16:creationId xmlns:a16="http://schemas.microsoft.com/office/drawing/2014/main" id="{6EFCD699-9621-4333-BDE2-562F10E71051}"/>
              </a:ext>
            </a:extLst>
          </p:cNvPr>
          <p:cNvCxnSpPr>
            <a:cxnSpLocks/>
          </p:cNvCxnSpPr>
          <p:nvPr/>
        </p:nvCxnSpPr>
        <p:spPr>
          <a:xfrm flipV="1">
            <a:off x="7387081" y="4290584"/>
            <a:ext cx="0" cy="125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4611A502-B6BE-49CA-B54C-545D3B8F4889}"/>
              </a:ext>
            </a:extLst>
          </p:cNvPr>
          <p:cNvSpPr txBox="1"/>
          <p:nvPr/>
        </p:nvSpPr>
        <p:spPr>
          <a:xfrm rot="16200000">
            <a:off x="6752699" y="4887687"/>
            <a:ext cx="1530375" cy="261610"/>
          </a:xfrm>
          <a:prstGeom prst="rect">
            <a:avLst/>
          </a:prstGeom>
          <a:noFill/>
        </p:spPr>
        <p:txBody>
          <a:bodyPr wrap="square" rtlCol="0">
            <a:spAutoFit/>
          </a:bodyPr>
          <a:lstStyle/>
          <a:p>
            <a:r>
              <a:rPr lang="it-IT" sz="1100" b="1" dirty="0"/>
              <a:t>VELOCITA’ CRESCENTE</a:t>
            </a:r>
          </a:p>
        </p:txBody>
      </p:sp>
      <p:sp>
        <p:nvSpPr>
          <p:cNvPr id="33" name="Rettangolo 32">
            <a:extLst>
              <a:ext uri="{FF2B5EF4-FFF2-40B4-BE49-F238E27FC236}">
                <a16:creationId xmlns:a16="http://schemas.microsoft.com/office/drawing/2014/main" id="{5D6B9122-9655-40E2-8CB7-5DC66171C910}"/>
              </a:ext>
            </a:extLst>
          </p:cNvPr>
          <p:cNvSpPr/>
          <p:nvPr/>
        </p:nvSpPr>
        <p:spPr>
          <a:xfrm flipH="1">
            <a:off x="7361859" y="4401015"/>
            <a:ext cx="50441" cy="129159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2 33">
            <a:extLst>
              <a:ext uri="{FF2B5EF4-FFF2-40B4-BE49-F238E27FC236}">
                <a16:creationId xmlns:a16="http://schemas.microsoft.com/office/drawing/2014/main" id="{3498A9D0-6049-4773-9436-18CC9FBA87E7}"/>
              </a:ext>
            </a:extLst>
          </p:cNvPr>
          <p:cNvCxnSpPr>
            <a:cxnSpLocks/>
          </p:cNvCxnSpPr>
          <p:nvPr/>
        </p:nvCxnSpPr>
        <p:spPr>
          <a:xfrm flipV="1">
            <a:off x="8037399" y="4109368"/>
            <a:ext cx="1039545" cy="937442"/>
          </a:xfrm>
          <a:prstGeom prst="straightConnector1">
            <a:avLst/>
          </a:prstGeom>
          <a:ln w="57150">
            <a:solidFill>
              <a:srgbClr val="00FF7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6A884CBF-BF05-4AB7-B4A1-5804C24C81C9}"/>
              </a:ext>
            </a:extLst>
          </p:cNvPr>
          <p:cNvCxnSpPr>
            <a:cxnSpLocks/>
          </p:cNvCxnSpPr>
          <p:nvPr/>
        </p:nvCxnSpPr>
        <p:spPr>
          <a:xfrm>
            <a:off x="8037399" y="5279634"/>
            <a:ext cx="759129" cy="779703"/>
          </a:xfrm>
          <a:prstGeom prst="straightConnector1">
            <a:avLst/>
          </a:prstGeom>
          <a:ln w="57150">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313C66B5-1945-423D-863A-BAE23A44E0BD}"/>
              </a:ext>
            </a:extLst>
          </p:cNvPr>
          <p:cNvSpPr txBox="1"/>
          <p:nvPr/>
        </p:nvSpPr>
        <p:spPr>
          <a:xfrm>
            <a:off x="9773281" y="5501941"/>
            <a:ext cx="1739453" cy="1600438"/>
          </a:xfrm>
          <a:prstGeom prst="rect">
            <a:avLst/>
          </a:prstGeom>
          <a:noFill/>
        </p:spPr>
        <p:txBody>
          <a:bodyPr wrap="square" rtlCol="0">
            <a:spAutoFit/>
          </a:bodyPr>
          <a:lstStyle/>
          <a:p>
            <a:r>
              <a:rPr lang="it-IT" sz="2000" dirty="0">
                <a:solidFill>
                  <a:srgbClr val="00FFFF"/>
                </a:solidFill>
              </a:rPr>
              <a:t>VELOCITA’ </a:t>
            </a:r>
          </a:p>
          <a:p>
            <a:r>
              <a:rPr lang="it-IT" sz="2000" dirty="0">
                <a:solidFill>
                  <a:srgbClr val="00FFFF"/>
                </a:solidFill>
              </a:rPr>
              <a:t>DELL’ ARIA INDISTURBATA</a:t>
            </a:r>
          </a:p>
          <a:p>
            <a:endParaRPr lang="it-IT" sz="2000" dirty="0">
              <a:solidFill>
                <a:srgbClr val="00FFFF"/>
              </a:solidFill>
            </a:endParaRPr>
          </a:p>
          <a:p>
            <a:endParaRPr lang="it-IT" dirty="0">
              <a:solidFill>
                <a:srgbClr val="00FFFF"/>
              </a:solidFill>
            </a:endParaRPr>
          </a:p>
        </p:txBody>
      </p:sp>
    </p:spTree>
    <p:extLst>
      <p:ext uri="{BB962C8B-B14F-4D97-AF65-F5344CB8AC3E}">
        <p14:creationId xmlns:p14="http://schemas.microsoft.com/office/powerpoint/2010/main" val="210373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5753040-2B80-4774-B951-816719B64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311" y="1251750"/>
            <a:ext cx="8540482" cy="5606249"/>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830997"/>
          </a:xfrm>
          <a:prstGeom prst="rect">
            <a:avLst/>
          </a:prstGeom>
          <a:noFill/>
        </p:spPr>
        <p:txBody>
          <a:bodyPr wrap="square" rtlCol="0">
            <a:spAutoFit/>
          </a:bodyPr>
          <a:lstStyle/>
          <a:p>
            <a:r>
              <a:rPr lang="it-IT" sz="2800" dirty="0"/>
              <a:t>2. RUOTA isolata:</a:t>
            </a:r>
            <a:endParaRPr lang="it-IT" sz="2000" dirty="0"/>
          </a:p>
          <a:p>
            <a:r>
              <a:rPr lang="it-IT" sz="2000" dirty="0"/>
              <a:t>Confronto con i risultati sperimentali di letteratura:</a:t>
            </a:r>
          </a:p>
        </p:txBody>
      </p:sp>
      <p:sp>
        <p:nvSpPr>
          <p:cNvPr id="16" name="CasellaDiTesto 15">
            <a:extLst>
              <a:ext uri="{FF2B5EF4-FFF2-40B4-BE49-F238E27FC236}">
                <a16:creationId xmlns:a16="http://schemas.microsoft.com/office/drawing/2014/main" id="{6E8CFF37-080D-4976-A378-FBB1F2DAAC2B}"/>
              </a:ext>
            </a:extLst>
          </p:cNvPr>
          <p:cNvSpPr txBox="1"/>
          <p:nvPr/>
        </p:nvSpPr>
        <p:spPr>
          <a:xfrm>
            <a:off x="5058598" y="6561320"/>
            <a:ext cx="7133402" cy="307777"/>
          </a:xfrm>
          <a:prstGeom prst="rect">
            <a:avLst/>
          </a:prstGeom>
          <a:noFill/>
        </p:spPr>
        <p:txBody>
          <a:bodyPr wrap="square" rtlCol="0">
            <a:spAutoFit/>
          </a:bodyPr>
          <a:lstStyle/>
          <a:p>
            <a:r>
              <a:rPr lang="it-IT" sz="1400" dirty="0">
                <a:solidFill>
                  <a:schemeClr val="bg1"/>
                </a:solidFill>
              </a:rPr>
              <a:t>2014 </a:t>
            </a:r>
            <a:r>
              <a:rPr lang="it-IT" sz="1400" dirty="0" err="1">
                <a:solidFill>
                  <a:schemeClr val="bg1"/>
                </a:solidFill>
              </a:rPr>
              <a:t>P.Lesniewicz</a:t>
            </a:r>
            <a:r>
              <a:rPr lang="it-IT" sz="1400" dirty="0">
                <a:solidFill>
                  <a:schemeClr val="bg1"/>
                </a:solidFill>
              </a:rPr>
              <a:t>, M. Kulak e M. </a:t>
            </a:r>
            <a:r>
              <a:rPr lang="it-IT" sz="1400" dirty="0" err="1">
                <a:solidFill>
                  <a:schemeClr val="bg1"/>
                </a:solidFill>
              </a:rPr>
              <a:t>Karczewski</a:t>
            </a:r>
            <a:r>
              <a:rPr lang="it-IT" sz="1400" dirty="0">
                <a:solidFill>
                  <a:schemeClr val="bg1"/>
                </a:solidFill>
              </a:rPr>
              <a:t>, </a:t>
            </a:r>
            <a:r>
              <a:rPr lang="it-IT" sz="1400" dirty="0" err="1">
                <a:solidFill>
                  <a:schemeClr val="bg1"/>
                </a:solidFill>
              </a:rPr>
              <a:t>Aerodynamics</a:t>
            </a:r>
            <a:r>
              <a:rPr lang="it-IT" sz="1400" dirty="0">
                <a:solidFill>
                  <a:schemeClr val="bg1"/>
                </a:solidFill>
              </a:rPr>
              <a:t> </a:t>
            </a:r>
            <a:r>
              <a:rPr lang="it-IT" sz="1400" dirty="0" err="1">
                <a:solidFill>
                  <a:schemeClr val="bg1"/>
                </a:solidFill>
              </a:rPr>
              <a:t>analysis</a:t>
            </a:r>
            <a:r>
              <a:rPr lang="it-IT" sz="1400" dirty="0">
                <a:solidFill>
                  <a:schemeClr val="bg1"/>
                </a:solidFill>
              </a:rPr>
              <a:t> of an </a:t>
            </a:r>
            <a:r>
              <a:rPr lang="it-IT" sz="1400" dirty="0" err="1">
                <a:solidFill>
                  <a:schemeClr val="bg1"/>
                </a:solidFill>
              </a:rPr>
              <a:t>isolated</a:t>
            </a:r>
            <a:r>
              <a:rPr lang="it-IT" sz="1400" dirty="0">
                <a:solidFill>
                  <a:schemeClr val="bg1"/>
                </a:solidFill>
              </a:rPr>
              <a:t> </a:t>
            </a:r>
            <a:r>
              <a:rPr lang="it-IT" sz="1400" dirty="0" err="1">
                <a:solidFill>
                  <a:schemeClr val="bg1"/>
                </a:solidFill>
              </a:rPr>
              <a:t>vehicle</a:t>
            </a:r>
            <a:r>
              <a:rPr lang="it-IT" sz="1400" dirty="0">
                <a:solidFill>
                  <a:schemeClr val="bg1"/>
                </a:solidFill>
              </a:rPr>
              <a:t> </a:t>
            </a:r>
            <a:r>
              <a:rPr lang="it-IT" sz="1400" dirty="0" err="1">
                <a:solidFill>
                  <a:schemeClr val="bg1"/>
                </a:solidFill>
              </a:rPr>
              <a:t>wheel</a:t>
            </a:r>
            <a:endParaRPr lang="it-IT" sz="1400" dirty="0">
              <a:solidFill>
                <a:schemeClr val="bg1"/>
              </a:solidFill>
            </a:endParaRPr>
          </a:p>
        </p:txBody>
      </p:sp>
      <p:pic>
        <p:nvPicPr>
          <p:cNvPr id="12" name="Immagine 11">
            <a:extLst>
              <a:ext uri="{FF2B5EF4-FFF2-40B4-BE49-F238E27FC236}">
                <a16:creationId xmlns:a16="http://schemas.microsoft.com/office/drawing/2014/main" id="{76176D52-6F38-4B55-8421-3B23DF8F0B9C}"/>
              </a:ext>
            </a:extLst>
          </p:cNvPr>
          <p:cNvPicPr>
            <a:picLocks noChangeAspect="1"/>
          </p:cNvPicPr>
          <p:nvPr/>
        </p:nvPicPr>
        <p:blipFill rotWithShape="1">
          <a:blip r:embed="rId3">
            <a:extLst>
              <a:ext uri="{28A0092B-C50C-407E-A947-70E740481C1C}">
                <a14:useLocalDpi xmlns:a14="http://schemas.microsoft.com/office/drawing/2010/main" val="0"/>
              </a:ext>
            </a:extLst>
          </a:blip>
          <a:srcRect l="3668" t="1327" r="2484" b="4957"/>
          <a:stretch/>
        </p:blipFill>
        <p:spPr>
          <a:xfrm>
            <a:off x="3677921" y="2570480"/>
            <a:ext cx="6756400" cy="2153920"/>
          </a:xfrm>
          <a:prstGeom prst="rect">
            <a:avLst/>
          </a:prstGeom>
        </p:spPr>
      </p:pic>
      <p:sp>
        <p:nvSpPr>
          <p:cNvPr id="28" name="Rettangolo 27">
            <a:extLst>
              <a:ext uri="{FF2B5EF4-FFF2-40B4-BE49-F238E27FC236}">
                <a16:creationId xmlns:a16="http://schemas.microsoft.com/office/drawing/2014/main" id="{BB778D95-6303-427A-A8EB-CB3B71DFC314}"/>
              </a:ext>
            </a:extLst>
          </p:cNvPr>
          <p:cNvSpPr/>
          <p:nvPr/>
        </p:nvSpPr>
        <p:spPr>
          <a:xfrm>
            <a:off x="10434321" y="3639845"/>
            <a:ext cx="929096" cy="958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C0DBB46F-EC67-40DF-8BD3-4D7037AA1BB7}"/>
              </a:ext>
            </a:extLst>
          </p:cNvPr>
          <p:cNvSpPr/>
          <p:nvPr/>
        </p:nvSpPr>
        <p:spPr>
          <a:xfrm>
            <a:off x="10551150" y="3068323"/>
            <a:ext cx="226851" cy="51047"/>
          </a:xfrm>
          <a:prstGeom prst="rect">
            <a:avLst/>
          </a:prstGeom>
          <a:solidFill>
            <a:srgbClr val="040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F2CE5AFD-513E-4154-9B1F-FBB9B980F693}"/>
              </a:ext>
            </a:extLst>
          </p:cNvPr>
          <p:cNvSpPr/>
          <p:nvPr/>
        </p:nvSpPr>
        <p:spPr>
          <a:xfrm>
            <a:off x="10551150" y="3281830"/>
            <a:ext cx="226851" cy="51047"/>
          </a:xfrm>
          <a:prstGeom prst="rect">
            <a:avLst/>
          </a:prstGeom>
          <a:solidFill>
            <a:srgbClr val="B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872D50B-5732-40FE-B1B1-C055F3FB4788}"/>
              </a:ext>
            </a:extLst>
          </p:cNvPr>
          <p:cNvSpPr/>
          <p:nvPr/>
        </p:nvSpPr>
        <p:spPr>
          <a:xfrm>
            <a:off x="10551150" y="3490997"/>
            <a:ext cx="226851" cy="51047"/>
          </a:xfrm>
          <a:prstGeom prst="rect">
            <a:avLst/>
          </a:prstGeom>
          <a:solidFill>
            <a:srgbClr val="00A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78B7D375-5C28-404D-876F-855E4A459B9F}"/>
              </a:ext>
            </a:extLst>
          </p:cNvPr>
          <p:cNvSpPr/>
          <p:nvPr/>
        </p:nvSpPr>
        <p:spPr>
          <a:xfrm>
            <a:off x="10551150" y="3696907"/>
            <a:ext cx="226851" cy="5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E2184E3F-414C-4D84-B338-3F9140D3D27F}"/>
              </a:ext>
            </a:extLst>
          </p:cNvPr>
          <p:cNvSpPr/>
          <p:nvPr/>
        </p:nvSpPr>
        <p:spPr>
          <a:xfrm>
            <a:off x="10551150" y="3908159"/>
            <a:ext cx="226851" cy="510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CasellaDiTesto 77">
            <a:extLst>
              <a:ext uri="{FF2B5EF4-FFF2-40B4-BE49-F238E27FC236}">
                <a16:creationId xmlns:a16="http://schemas.microsoft.com/office/drawing/2014/main" id="{B1268E21-F180-4F56-8B11-CF54D045C0F7}"/>
              </a:ext>
            </a:extLst>
          </p:cNvPr>
          <p:cNvSpPr txBox="1"/>
          <p:nvPr/>
        </p:nvSpPr>
        <p:spPr>
          <a:xfrm>
            <a:off x="10697373" y="2960893"/>
            <a:ext cx="1558835" cy="276999"/>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CFD ruota semplice</a:t>
            </a:r>
          </a:p>
        </p:txBody>
      </p:sp>
      <p:sp>
        <p:nvSpPr>
          <p:cNvPr id="79" name="CasellaDiTesto 78">
            <a:extLst>
              <a:ext uri="{FF2B5EF4-FFF2-40B4-BE49-F238E27FC236}">
                <a16:creationId xmlns:a16="http://schemas.microsoft.com/office/drawing/2014/main" id="{9A2BDD79-3CB5-446D-BBDA-ABD5053DC58E}"/>
              </a:ext>
            </a:extLst>
          </p:cNvPr>
          <p:cNvSpPr txBox="1"/>
          <p:nvPr/>
        </p:nvSpPr>
        <p:spPr>
          <a:xfrm>
            <a:off x="10697373" y="3175124"/>
            <a:ext cx="1558835" cy="276999"/>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CFD ruota semplice</a:t>
            </a:r>
          </a:p>
        </p:txBody>
      </p:sp>
      <p:sp>
        <p:nvSpPr>
          <p:cNvPr id="80" name="CasellaDiTesto 79">
            <a:extLst>
              <a:ext uri="{FF2B5EF4-FFF2-40B4-BE49-F238E27FC236}">
                <a16:creationId xmlns:a16="http://schemas.microsoft.com/office/drawing/2014/main" id="{4B1A6423-94C4-4795-98C5-47FE45F190C3}"/>
              </a:ext>
            </a:extLst>
          </p:cNvPr>
          <p:cNvSpPr txBox="1"/>
          <p:nvPr/>
        </p:nvSpPr>
        <p:spPr>
          <a:xfrm>
            <a:off x="10697374" y="3376392"/>
            <a:ext cx="1558835" cy="276999"/>
          </a:xfrm>
          <a:prstGeom prst="rect">
            <a:avLst/>
          </a:prstGeom>
          <a:noFill/>
        </p:spPr>
        <p:txBody>
          <a:bodyPr wrap="square" rtlCol="0">
            <a:spAutoFit/>
          </a:bodyPr>
          <a:lstStyle/>
          <a:p>
            <a:r>
              <a:rPr lang="it-IT" sz="1200" dirty="0" err="1">
                <a:latin typeface="Arial" panose="020B0604020202020204" pitchFamily="34" charset="0"/>
                <a:cs typeface="Arial" panose="020B0604020202020204" pitchFamily="34" charset="0"/>
              </a:rPr>
              <a:t>Mears</a:t>
            </a:r>
            <a:endParaRPr lang="it-IT" sz="1200" dirty="0">
              <a:latin typeface="Arial" panose="020B0604020202020204" pitchFamily="34" charset="0"/>
              <a:cs typeface="Arial" panose="020B0604020202020204" pitchFamily="34" charset="0"/>
            </a:endParaRPr>
          </a:p>
        </p:txBody>
      </p:sp>
      <p:sp>
        <p:nvSpPr>
          <p:cNvPr id="81" name="CasellaDiTesto 80">
            <a:extLst>
              <a:ext uri="{FF2B5EF4-FFF2-40B4-BE49-F238E27FC236}">
                <a16:creationId xmlns:a16="http://schemas.microsoft.com/office/drawing/2014/main" id="{8774677B-7C49-42A5-ACCD-4D4E36FDF56F}"/>
              </a:ext>
            </a:extLst>
          </p:cNvPr>
          <p:cNvSpPr txBox="1"/>
          <p:nvPr/>
        </p:nvSpPr>
        <p:spPr>
          <a:xfrm>
            <a:off x="10697373" y="3592970"/>
            <a:ext cx="1558835" cy="276999"/>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CFD</a:t>
            </a:r>
          </a:p>
        </p:txBody>
      </p:sp>
      <p:sp>
        <p:nvSpPr>
          <p:cNvPr id="82" name="CasellaDiTesto 81">
            <a:extLst>
              <a:ext uri="{FF2B5EF4-FFF2-40B4-BE49-F238E27FC236}">
                <a16:creationId xmlns:a16="http://schemas.microsoft.com/office/drawing/2014/main" id="{517B0288-B145-4E8F-8236-5288FD9A0B5F}"/>
              </a:ext>
            </a:extLst>
          </p:cNvPr>
          <p:cNvSpPr txBox="1"/>
          <p:nvPr/>
        </p:nvSpPr>
        <p:spPr>
          <a:xfrm>
            <a:off x="10697370" y="3795840"/>
            <a:ext cx="1558835" cy="276999"/>
          </a:xfrm>
          <a:prstGeom prst="rect">
            <a:avLst/>
          </a:prstGeom>
          <a:noFill/>
        </p:spPr>
        <p:txBody>
          <a:bodyPr wrap="square" rtlCol="0">
            <a:spAutoFit/>
          </a:bodyPr>
          <a:lstStyle/>
          <a:p>
            <a:r>
              <a:rPr lang="it-IT" sz="1200" dirty="0" err="1">
                <a:latin typeface="Arial" panose="020B0604020202020204" pitchFamily="34" charset="0"/>
                <a:cs typeface="Arial" panose="020B0604020202020204" pitchFamily="34" charset="0"/>
              </a:rPr>
              <a:t>Fackrell</a:t>
            </a:r>
            <a:endParaRPr lang="it-I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7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5753040-2B80-4774-B951-816719B64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311" y="1251750"/>
            <a:ext cx="8540482" cy="5606249"/>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830997"/>
          </a:xfrm>
          <a:prstGeom prst="rect">
            <a:avLst/>
          </a:prstGeom>
          <a:noFill/>
        </p:spPr>
        <p:txBody>
          <a:bodyPr wrap="square" rtlCol="0">
            <a:spAutoFit/>
          </a:bodyPr>
          <a:lstStyle/>
          <a:p>
            <a:r>
              <a:rPr lang="it-IT" sz="2800" dirty="0"/>
              <a:t>2. RUOTA isolata:</a:t>
            </a:r>
            <a:endParaRPr lang="it-IT" sz="2000" dirty="0"/>
          </a:p>
          <a:p>
            <a:r>
              <a:rPr lang="it-IT" sz="2000" dirty="0"/>
              <a:t>Confronto con i risultati sperimentali di letteratura:</a:t>
            </a:r>
          </a:p>
        </p:txBody>
      </p:sp>
      <p:sp>
        <p:nvSpPr>
          <p:cNvPr id="16" name="CasellaDiTesto 15">
            <a:extLst>
              <a:ext uri="{FF2B5EF4-FFF2-40B4-BE49-F238E27FC236}">
                <a16:creationId xmlns:a16="http://schemas.microsoft.com/office/drawing/2014/main" id="{6E8CFF37-080D-4976-A378-FBB1F2DAAC2B}"/>
              </a:ext>
            </a:extLst>
          </p:cNvPr>
          <p:cNvSpPr txBox="1"/>
          <p:nvPr/>
        </p:nvSpPr>
        <p:spPr>
          <a:xfrm>
            <a:off x="5058598" y="6561320"/>
            <a:ext cx="7133402" cy="307777"/>
          </a:xfrm>
          <a:prstGeom prst="rect">
            <a:avLst/>
          </a:prstGeom>
          <a:noFill/>
        </p:spPr>
        <p:txBody>
          <a:bodyPr wrap="square" rtlCol="0">
            <a:spAutoFit/>
          </a:bodyPr>
          <a:lstStyle/>
          <a:p>
            <a:r>
              <a:rPr lang="it-IT" sz="1400" dirty="0">
                <a:solidFill>
                  <a:schemeClr val="bg1"/>
                </a:solidFill>
              </a:rPr>
              <a:t>2014 </a:t>
            </a:r>
            <a:r>
              <a:rPr lang="it-IT" sz="1400" dirty="0" err="1">
                <a:solidFill>
                  <a:schemeClr val="bg1"/>
                </a:solidFill>
              </a:rPr>
              <a:t>P.Lesniewicz</a:t>
            </a:r>
            <a:r>
              <a:rPr lang="it-IT" sz="1400" dirty="0">
                <a:solidFill>
                  <a:schemeClr val="bg1"/>
                </a:solidFill>
              </a:rPr>
              <a:t>, M. Kulak e M. </a:t>
            </a:r>
            <a:r>
              <a:rPr lang="it-IT" sz="1400" dirty="0" err="1">
                <a:solidFill>
                  <a:schemeClr val="bg1"/>
                </a:solidFill>
              </a:rPr>
              <a:t>Karczewski</a:t>
            </a:r>
            <a:r>
              <a:rPr lang="it-IT" sz="1400" dirty="0">
                <a:solidFill>
                  <a:schemeClr val="bg1"/>
                </a:solidFill>
              </a:rPr>
              <a:t>, </a:t>
            </a:r>
            <a:r>
              <a:rPr lang="it-IT" sz="1400" dirty="0" err="1">
                <a:solidFill>
                  <a:schemeClr val="bg1"/>
                </a:solidFill>
              </a:rPr>
              <a:t>Aerodynamics</a:t>
            </a:r>
            <a:r>
              <a:rPr lang="it-IT" sz="1400" dirty="0">
                <a:solidFill>
                  <a:schemeClr val="bg1"/>
                </a:solidFill>
              </a:rPr>
              <a:t> </a:t>
            </a:r>
            <a:r>
              <a:rPr lang="it-IT" sz="1400" dirty="0" err="1">
                <a:solidFill>
                  <a:schemeClr val="bg1"/>
                </a:solidFill>
              </a:rPr>
              <a:t>analysis</a:t>
            </a:r>
            <a:r>
              <a:rPr lang="it-IT" sz="1400" dirty="0">
                <a:solidFill>
                  <a:schemeClr val="bg1"/>
                </a:solidFill>
              </a:rPr>
              <a:t> of an </a:t>
            </a:r>
            <a:r>
              <a:rPr lang="it-IT" sz="1400" dirty="0" err="1">
                <a:solidFill>
                  <a:schemeClr val="bg1"/>
                </a:solidFill>
              </a:rPr>
              <a:t>isolated</a:t>
            </a:r>
            <a:r>
              <a:rPr lang="it-IT" sz="1400" dirty="0">
                <a:solidFill>
                  <a:schemeClr val="bg1"/>
                </a:solidFill>
              </a:rPr>
              <a:t> </a:t>
            </a:r>
            <a:r>
              <a:rPr lang="it-IT" sz="1400" dirty="0" err="1">
                <a:solidFill>
                  <a:schemeClr val="bg1"/>
                </a:solidFill>
              </a:rPr>
              <a:t>vehicle</a:t>
            </a:r>
            <a:r>
              <a:rPr lang="it-IT" sz="1400" dirty="0">
                <a:solidFill>
                  <a:schemeClr val="bg1"/>
                </a:solidFill>
              </a:rPr>
              <a:t> </a:t>
            </a:r>
            <a:r>
              <a:rPr lang="it-IT" sz="1400" dirty="0" err="1">
                <a:solidFill>
                  <a:schemeClr val="bg1"/>
                </a:solidFill>
              </a:rPr>
              <a:t>wheel</a:t>
            </a:r>
            <a:endParaRPr lang="it-IT" sz="1400" dirty="0">
              <a:solidFill>
                <a:schemeClr val="bg1"/>
              </a:solidFill>
            </a:endParaRPr>
          </a:p>
        </p:txBody>
      </p:sp>
      <p:pic>
        <p:nvPicPr>
          <p:cNvPr id="12" name="Immagine 11">
            <a:extLst>
              <a:ext uri="{FF2B5EF4-FFF2-40B4-BE49-F238E27FC236}">
                <a16:creationId xmlns:a16="http://schemas.microsoft.com/office/drawing/2014/main" id="{76176D52-6F38-4B55-8421-3B23DF8F0B9C}"/>
              </a:ext>
            </a:extLst>
          </p:cNvPr>
          <p:cNvPicPr>
            <a:picLocks noChangeAspect="1"/>
          </p:cNvPicPr>
          <p:nvPr/>
        </p:nvPicPr>
        <p:blipFill rotWithShape="1">
          <a:blip r:embed="rId3">
            <a:extLst>
              <a:ext uri="{28A0092B-C50C-407E-A947-70E740481C1C}">
                <a14:useLocalDpi xmlns:a14="http://schemas.microsoft.com/office/drawing/2010/main" val="0"/>
              </a:ext>
            </a:extLst>
          </a:blip>
          <a:srcRect l="3668" t="1327" r="2484" b="4957"/>
          <a:stretch/>
        </p:blipFill>
        <p:spPr>
          <a:xfrm>
            <a:off x="3677921" y="2570480"/>
            <a:ext cx="6756400" cy="2153920"/>
          </a:xfrm>
          <a:prstGeom prst="rect">
            <a:avLst/>
          </a:prstGeom>
        </p:spPr>
      </p:pic>
      <p:sp>
        <p:nvSpPr>
          <p:cNvPr id="28" name="Rettangolo 27">
            <a:extLst>
              <a:ext uri="{FF2B5EF4-FFF2-40B4-BE49-F238E27FC236}">
                <a16:creationId xmlns:a16="http://schemas.microsoft.com/office/drawing/2014/main" id="{BB778D95-6303-427A-A8EB-CB3B71DFC314}"/>
              </a:ext>
            </a:extLst>
          </p:cNvPr>
          <p:cNvSpPr/>
          <p:nvPr/>
        </p:nvSpPr>
        <p:spPr>
          <a:xfrm>
            <a:off x="10434321" y="3639845"/>
            <a:ext cx="929096" cy="958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060ED1AB-B939-4393-A096-DDBF15E65325}"/>
              </a:ext>
            </a:extLst>
          </p:cNvPr>
          <p:cNvSpPr/>
          <p:nvPr/>
        </p:nvSpPr>
        <p:spPr>
          <a:xfrm>
            <a:off x="5095784" y="1713390"/>
            <a:ext cx="461638" cy="4172505"/>
          </a:xfrm>
          <a:prstGeom prst="rect">
            <a:avLst/>
          </a:prstGeom>
          <a:solidFill>
            <a:schemeClr val="accent1">
              <a:lumMod val="40000"/>
              <a:lumOff val="60000"/>
              <a:alpha val="50000"/>
            </a:schemeClr>
          </a:solidFill>
          <a:ln w="285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6015A1B3-7C53-4389-8FB7-84D4553A84D1}"/>
              </a:ext>
            </a:extLst>
          </p:cNvPr>
          <p:cNvSpPr/>
          <p:nvPr/>
        </p:nvSpPr>
        <p:spPr>
          <a:xfrm>
            <a:off x="9982200" y="2385087"/>
            <a:ext cx="170301" cy="99033"/>
          </a:xfrm>
          <a:prstGeom prst="rect">
            <a:avLst/>
          </a:prstGeom>
          <a:solidFill>
            <a:schemeClr val="accent1">
              <a:lumMod val="40000"/>
              <a:lumOff val="60000"/>
              <a:alpha val="50000"/>
            </a:schemeClr>
          </a:solidFill>
          <a:ln w="285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2 30">
            <a:extLst>
              <a:ext uri="{FF2B5EF4-FFF2-40B4-BE49-F238E27FC236}">
                <a16:creationId xmlns:a16="http://schemas.microsoft.com/office/drawing/2014/main" id="{E6337D50-1676-4C9D-ACA7-34DEDE718C5B}"/>
              </a:ext>
            </a:extLst>
          </p:cNvPr>
          <p:cNvCxnSpPr>
            <a:cxnSpLocks/>
            <a:stCxn id="30" idx="1"/>
          </p:cNvCxnSpPr>
          <p:nvPr/>
        </p:nvCxnSpPr>
        <p:spPr>
          <a:xfrm flipH="1">
            <a:off x="5630123" y="2434604"/>
            <a:ext cx="4352077" cy="1019268"/>
          </a:xfrm>
          <a:prstGeom prst="straightConnector1">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184D5507-469D-400B-BA10-88362987E811}"/>
              </a:ext>
            </a:extLst>
          </p:cNvPr>
          <p:cNvSpPr/>
          <p:nvPr/>
        </p:nvSpPr>
        <p:spPr>
          <a:xfrm>
            <a:off x="10551150" y="3068323"/>
            <a:ext cx="226851" cy="51047"/>
          </a:xfrm>
          <a:prstGeom prst="rect">
            <a:avLst/>
          </a:prstGeom>
          <a:solidFill>
            <a:srgbClr val="040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DDFB9398-EA18-4FEE-9952-290524E15C41}"/>
              </a:ext>
            </a:extLst>
          </p:cNvPr>
          <p:cNvSpPr/>
          <p:nvPr/>
        </p:nvSpPr>
        <p:spPr>
          <a:xfrm>
            <a:off x="10551150" y="3281830"/>
            <a:ext cx="226851" cy="51047"/>
          </a:xfrm>
          <a:prstGeom prst="rect">
            <a:avLst/>
          </a:prstGeom>
          <a:solidFill>
            <a:srgbClr val="B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39656E3E-F9C1-4806-BB87-40CE0109FD86}"/>
              </a:ext>
            </a:extLst>
          </p:cNvPr>
          <p:cNvSpPr/>
          <p:nvPr/>
        </p:nvSpPr>
        <p:spPr>
          <a:xfrm>
            <a:off x="10551150" y="3490997"/>
            <a:ext cx="226851" cy="51047"/>
          </a:xfrm>
          <a:prstGeom prst="rect">
            <a:avLst/>
          </a:prstGeom>
          <a:solidFill>
            <a:srgbClr val="00A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76630905-102B-47F7-9F34-2C8A4171122D}"/>
              </a:ext>
            </a:extLst>
          </p:cNvPr>
          <p:cNvSpPr/>
          <p:nvPr/>
        </p:nvSpPr>
        <p:spPr>
          <a:xfrm>
            <a:off x="10551150" y="3696907"/>
            <a:ext cx="226851" cy="5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31AD9EDD-6A8C-48BC-9E17-601AF283AF91}"/>
              </a:ext>
            </a:extLst>
          </p:cNvPr>
          <p:cNvSpPr/>
          <p:nvPr/>
        </p:nvSpPr>
        <p:spPr>
          <a:xfrm>
            <a:off x="10551150" y="3908159"/>
            <a:ext cx="226851" cy="510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id="{67A1B195-0CC4-466B-9078-B7ABA1309656}"/>
              </a:ext>
            </a:extLst>
          </p:cNvPr>
          <p:cNvSpPr txBox="1"/>
          <p:nvPr/>
        </p:nvSpPr>
        <p:spPr>
          <a:xfrm>
            <a:off x="10697373" y="2960893"/>
            <a:ext cx="1558835" cy="276999"/>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CFD ruota semplice</a:t>
            </a:r>
          </a:p>
        </p:txBody>
      </p:sp>
      <p:sp>
        <p:nvSpPr>
          <p:cNvPr id="38" name="CasellaDiTesto 37">
            <a:extLst>
              <a:ext uri="{FF2B5EF4-FFF2-40B4-BE49-F238E27FC236}">
                <a16:creationId xmlns:a16="http://schemas.microsoft.com/office/drawing/2014/main" id="{EDD7CC13-5578-45E4-9944-2FD108236F2F}"/>
              </a:ext>
            </a:extLst>
          </p:cNvPr>
          <p:cNvSpPr txBox="1"/>
          <p:nvPr/>
        </p:nvSpPr>
        <p:spPr>
          <a:xfrm>
            <a:off x="10697373" y="3175124"/>
            <a:ext cx="1558835" cy="276999"/>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CFD ruota semplice</a:t>
            </a:r>
          </a:p>
        </p:txBody>
      </p:sp>
      <p:sp>
        <p:nvSpPr>
          <p:cNvPr id="39" name="CasellaDiTesto 38">
            <a:extLst>
              <a:ext uri="{FF2B5EF4-FFF2-40B4-BE49-F238E27FC236}">
                <a16:creationId xmlns:a16="http://schemas.microsoft.com/office/drawing/2014/main" id="{97419EB6-6727-4F47-BA72-02D3F7C2ADA2}"/>
              </a:ext>
            </a:extLst>
          </p:cNvPr>
          <p:cNvSpPr txBox="1"/>
          <p:nvPr/>
        </p:nvSpPr>
        <p:spPr>
          <a:xfrm>
            <a:off x="10697374" y="3376392"/>
            <a:ext cx="1558835" cy="276999"/>
          </a:xfrm>
          <a:prstGeom prst="rect">
            <a:avLst/>
          </a:prstGeom>
          <a:noFill/>
        </p:spPr>
        <p:txBody>
          <a:bodyPr wrap="square" rtlCol="0">
            <a:spAutoFit/>
          </a:bodyPr>
          <a:lstStyle/>
          <a:p>
            <a:r>
              <a:rPr lang="it-IT" sz="1200" dirty="0" err="1">
                <a:latin typeface="Arial" panose="020B0604020202020204" pitchFamily="34" charset="0"/>
                <a:cs typeface="Arial" panose="020B0604020202020204" pitchFamily="34" charset="0"/>
              </a:rPr>
              <a:t>Mears</a:t>
            </a:r>
            <a:endParaRPr lang="it-IT" sz="1200" dirty="0">
              <a:latin typeface="Arial" panose="020B0604020202020204" pitchFamily="34" charset="0"/>
              <a:cs typeface="Arial" panose="020B0604020202020204" pitchFamily="34" charset="0"/>
            </a:endParaRPr>
          </a:p>
        </p:txBody>
      </p:sp>
      <p:sp>
        <p:nvSpPr>
          <p:cNvPr id="40" name="CasellaDiTesto 39">
            <a:extLst>
              <a:ext uri="{FF2B5EF4-FFF2-40B4-BE49-F238E27FC236}">
                <a16:creationId xmlns:a16="http://schemas.microsoft.com/office/drawing/2014/main" id="{6229F831-0B4B-4927-9780-C922550085CB}"/>
              </a:ext>
            </a:extLst>
          </p:cNvPr>
          <p:cNvSpPr txBox="1"/>
          <p:nvPr/>
        </p:nvSpPr>
        <p:spPr>
          <a:xfrm>
            <a:off x="10697373" y="3592970"/>
            <a:ext cx="1558835" cy="276999"/>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CFD</a:t>
            </a:r>
          </a:p>
        </p:txBody>
      </p:sp>
      <p:sp>
        <p:nvSpPr>
          <p:cNvPr id="41" name="CasellaDiTesto 40">
            <a:extLst>
              <a:ext uri="{FF2B5EF4-FFF2-40B4-BE49-F238E27FC236}">
                <a16:creationId xmlns:a16="http://schemas.microsoft.com/office/drawing/2014/main" id="{A5792978-3288-4CDC-9573-7499A8EDDDC4}"/>
              </a:ext>
            </a:extLst>
          </p:cNvPr>
          <p:cNvSpPr txBox="1"/>
          <p:nvPr/>
        </p:nvSpPr>
        <p:spPr>
          <a:xfrm>
            <a:off x="10697370" y="3795840"/>
            <a:ext cx="1558835" cy="276999"/>
          </a:xfrm>
          <a:prstGeom prst="rect">
            <a:avLst/>
          </a:prstGeom>
          <a:noFill/>
        </p:spPr>
        <p:txBody>
          <a:bodyPr wrap="square" rtlCol="0">
            <a:spAutoFit/>
          </a:bodyPr>
          <a:lstStyle/>
          <a:p>
            <a:r>
              <a:rPr lang="it-IT" sz="1200" dirty="0" err="1">
                <a:latin typeface="Arial" panose="020B0604020202020204" pitchFamily="34" charset="0"/>
                <a:cs typeface="Arial" panose="020B0604020202020204" pitchFamily="34" charset="0"/>
              </a:rPr>
              <a:t>Fackrell</a:t>
            </a:r>
            <a:endParaRPr lang="it-I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18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9ADEAD73-9A76-4654-AD6F-4801DECCD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728" y="2560630"/>
            <a:ext cx="4363932" cy="2606750"/>
          </a:xfrm>
          <a:prstGeom prst="rect">
            <a:avLst/>
          </a:prstGeom>
        </p:spPr>
      </p:pic>
      <p:cxnSp>
        <p:nvCxnSpPr>
          <p:cNvPr id="26" name="Connettore 2 25">
            <a:extLst>
              <a:ext uri="{FF2B5EF4-FFF2-40B4-BE49-F238E27FC236}">
                <a16:creationId xmlns:a16="http://schemas.microsoft.com/office/drawing/2014/main" id="{CBD02234-C240-4824-9833-5776473C76B9}"/>
              </a:ext>
            </a:extLst>
          </p:cNvPr>
          <p:cNvCxnSpPr>
            <a:cxnSpLocks/>
          </p:cNvCxnSpPr>
          <p:nvPr/>
        </p:nvCxnSpPr>
        <p:spPr>
          <a:xfrm flipV="1">
            <a:off x="4565258" y="4470736"/>
            <a:ext cx="0" cy="148134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2246769"/>
          </a:xfrm>
          <a:prstGeom prst="rect">
            <a:avLst/>
          </a:prstGeom>
          <a:noFill/>
        </p:spPr>
        <p:txBody>
          <a:bodyPr wrap="square" rtlCol="0">
            <a:spAutoFit/>
          </a:bodyPr>
          <a:lstStyle/>
          <a:p>
            <a:r>
              <a:rPr lang="it-IT" sz="2800" dirty="0"/>
              <a:t>2. RUOTA isolata:</a:t>
            </a:r>
          </a:p>
          <a:p>
            <a:endParaRPr lang="it-IT" sz="2000" dirty="0"/>
          </a:p>
          <a:p>
            <a:r>
              <a:rPr lang="it-IT" sz="2000" dirty="0"/>
              <a:t>Sono state condotte simulazioni per la </a:t>
            </a:r>
            <a:r>
              <a:rPr lang="it-IT" sz="2000" b="1" i="1" dirty="0"/>
              <a:t>ruota isolata:</a:t>
            </a:r>
          </a:p>
          <a:p>
            <a:endParaRPr lang="it-IT" dirty="0"/>
          </a:p>
          <a:p>
            <a:r>
              <a:rPr lang="it-IT" dirty="0">
                <a:solidFill>
                  <a:srgbClr val="4DFF4E"/>
                </a:solidFill>
              </a:rPr>
              <a:t>    Vorticità valutata su un piano distante un</a:t>
            </a:r>
          </a:p>
          <a:p>
            <a:r>
              <a:rPr lang="it-IT" dirty="0">
                <a:solidFill>
                  <a:srgbClr val="4DFF4E"/>
                </a:solidFill>
              </a:rPr>
              <a:t>  diametro dal punto più arretrato della ruota </a:t>
            </a:r>
            <a:endParaRPr lang="it-IT" sz="1600" dirty="0">
              <a:solidFill>
                <a:srgbClr val="4DFF4E"/>
              </a:solidFill>
            </a:endParaRPr>
          </a:p>
          <a:p>
            <a:endParaRPr lang="it-IT" dirty="0"/>
          </a:p>
        </p:txBody>
      </p:sp>
      <p:sp>
        <p:nvSpPr>
          <p:cNvPr id="21" name="CasellaDiTesto 20">
            <a:extLst>
              <a:ext uri="{FF2B5EF4-FFF2-40B4-BE49-F238E27FC236}">
                <a16:creationId xmlns:a16="http://schemas.microsoft.com/office/drawing/2014/main" id="{916A9FDC-2CD0-4A2E-8412-A99F864BF444}"/>
              </a:ext>
            </a:extLst>
          </p:cNvPr>
          <p:cNvSpPr txBox="1"/>
          <p:nvPr/>
        </p:nvSpPr>
        <p:spPr>
          <a:xfrm>
            <a:off x="2715868" y="5383646"/>
            <a:ext cx="2740241" cy="369332"/>
          </a:xfrm>
          <a:prstGeom prst="rect">
            <a:avLst/>
          </a:prstGeom>
          <a:noFill/>
        </p:spPr>
        <p:txBody>
          <a:bodyPr wrap="square" rtlCol="0">
            <a:spAutoFit/>
          </a:bodyPr>
          <a:lstStyle/>
          <a:p>
            <a:r>
              <a:rPr lang="it-IT" b="1" dirty="0" err="1"/>
              <a:t>velocity</a:t>
            </a:r>
            <a:r>
              <a:rPr lang="it-IT" b="1" dirty="0"/>
              <a:t> </a:t>
            </a:r>
            <a:r>
              <a:rPr lang="it-IT" b="1" dirty="0" err="1"/>
              <a:t>magnitude</a:t>
            </a:r>
            <a:r>
              <a:rPr lang="it-IT" b="1" dirty="0"/>
              <a:t> </a:t>
            </a:r>
            <a:r>
              <a:rPr lang="it-IT" b="1" dirty="0" err="1"/>
              <a:t>vectors</a:t>
            </a:r>
            <a:endParaRPr lang="it-IT" b="1" dirty="0"/>
          </a:p>
        </p:txBody>
      </p:sp>
      <p:cxnSp>
        <p:nvCxnSpPr>
          <p:cNvPr id="23" name="Connettore 2 22">
            <a:extLst>
              <a:ext uri="{FF2B5EF4-FFF2-40B4-BE49-F238E27FC236}">
                <a16:creationId xmlns:a16="http://schemas.microsoft.com/office/drawing/2014/main" id="{97A32192-D559-4C81-82D0-B43C9AB9AD7A}"/>
              </a:ext>
            </a:extLst>
          </p:cNvPr>
          <p:cNvCxnSpPr>
            <a:cxnSpLocks/>
            <a:stCxn id="21" idx="0"/>
          </p:cNvCxnSpPr>
          <p:nvPr/>
        </p:nvCxnSpPr>
        <p:spPr>
          <a:xfrm flipH="1" flipV="1">
            <a:off x="3980303" y="4430598"/>
            <a:ext cx="105686" cy="953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32EEC274-3CD0-47D7-951A-D3844C4E6C83}"/>
              </a:ext>
            </a:extLst>
          </p:cNvPr>
          <p:cNvSpPr txBox="1"/>
          <p:nvPr/>
        </p:nvSpPr>
        <p:spPr>
          <a:xfrm>
            <a:off x="2614058" y="5898863"/>
            <a:ext cx="2225356" cy="369332"/>
          </a:xfrm>
          <a:prstGeom prst="rect">
            <a:avLst/>
          </a:prstGeom>
          <a:noFill/>
        </p:spPr>
        <p:txBody>
          <a:bodyPr wrap="square" rtlCol="0">
            <a:spAutoFit/>
          </a:bodyPr>
          <a:lstStyle/>
          <a:p>
            <a:r>
              <a:rPr lang="it-IT" b="1" dirty="0" err="1">
                <a:solidFill>
                  <a:srgbClr val="FFC000"/>
                </a:solidFill>
              </a:rPr>
              <a:t>clockwise</a:t>
            </a:r>
            <a:r>
              <a:rPr lang="it-IT" b="1" dirty="0">
                <a:solidFill>
                  <a:srgbClr val="FFC000"/>
                </a:solidFill>
              </a:rPr>
              <a:t> X-</a:t>
            </a:r>
            <a:r>
              <a:rPr lang="it-IT" b="1" dirty="0" err="1">
                <a:solidFill>
                  <a:srgbClr val="FFC000"/>
                </a:solidFill>
              </a:rPr>
              <a:t>vorticity</a:t>
            </a:r>
            <a:endParaRPr lang="it-IT" b="1" dirty="0">
              <a:solidFill>
                <a:srgbClr val="FFC000"/>
              </a:solidFill>
            </a:endParaRPr>
          </a:p>
        </p:txBody>
      </p:sp>
      <p:sp>
        <p:nvSpPr>
          <p:cNvPr id="30" name="CasellaDiTesto 29">
            <a:extLst>
              <a:ext uri="{FF2B5EF4-FFF2-40B4-BE49-F238E27FC236}">
                <a16:creationId xmlns:a16="http://schemas.microsoft.com/office/drawing/2014/main" id="{98EC2EFF-F29D-4C92-965E-5580005A6BC5}"/>
              </a:ext>
            </a:extLst>
          </p:cNvPr>
          <p:cNvSpPr txBox="1"/>
          <p:nvPr/>
        </p:nvSpPr>
        <p:spPr>
          <a:xfrm>
            <a:off x="4810333" y="5874457"/>
            <a:ext cx="3047005" cy="369332"/>
          </a:xfrm>
          <a:prstGeom prst="rect">
            <a:avLst/>
          </a:prstGeom>
          <a:noFill/>
        </p:spPr>
        <p:txBody>
          <a:bodyPr wrap="square" rtlCol="0">
            <a:spAutoFit/>
          </a:bodyPr>
          <a:lstStyle/>
          <a:p>
            <a:r>
              <a:rPr lang="it-IT" b="1" dirty="0" err="1">
                <a:solidFill>
                  <a:schemeClr val="accent5"/>
                </a:solidFill>
              </a:rPr>
              <a:t>counterclockwise</a:t>
            </a:r>
            <a:r>
              <a:rPr lang="it-IT" b="1" dirty="0">
                <a:solidFill>
                  <a:schemeClr val="accent5"/>
                </a:solidFill>
              </a:rPr>
              <a:t> X-</a:t>
            </a:r>
            <a:r>
              <a:rPr lang="it-IT" b="1" dirty="0" err="1">
                <a:solidFill>
                  <a:schemeClr val="accent5"/>
                </a:solidFill>
              </a:rPr>
              <a:t>vorticity</a:t>
            </a:r>
            <a:endParaRPr lang="it-IT" b="1" dirty="0">
              <a:solidFill>
                <a:schemeClr val="accent5"/>
              </a:solidFill>
            </a:endParaRPr>
          </a:p>
        </p:txBody>
      </p:sp>
      <p:cxnSp>
        <p:nvCxnSpPr>
          <p:cNvPr id="31" name="Connettore 2 30">
            <a:extLst>
              <a:ext uri="{FF2B5EF4-FFF2-40B4-BE49-F238E27FC236}">
                <a16:creationId xmlns:a16="http://schemas.microsoft.com/office/drawing/2014/main" id="{980D9012-0AD5-4B5D-A334-BED79FC73CC8}"/>
              </a:ext>
            </a:extLst>
          </p:cNvPr>
          <p:cNvCxnSpPr>
            <a:cxnSpLocks/>
            <a:stCxn id="30" idx="0"/>
          </p:cNvCxnSpPr>
          <p:nvPr/>
        </p:nvCxnSpPr>
        <p:spPr>
          <a:xfrm flipH="1" flipV="1">
            <a:off x="5137608" y="4408734"/>
            <a:ext cx="1196228" cy="146572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7" name="Immagine 26">
            <a:extLst>
              <a:ext uri="{FF2B5EF4-FFF2-40B4-BE49-F238E27FC236}">
                <a16:creationId xmlns:a16="http://schemas.microsoft.com/office/drawing/2014/main" id="{88364B3E-B379-41F2-9D39-7FA7E6315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5279" y="2560630"/>
            <a:ext cx="3355763" cy="3111028"/>
          </a:xfrm>
          <a:prstGeom prst="rect">
            <a:avLst/>
          </a:prstGeom>
        </p:spPr>
      </p:pic>
      <p:sp>
        <p:nvSpPr>
          <p:cNvPr id="28" name="CasellaDiTesto 27">
            <a:extLst>
              <a:ext uri="{FF2B5EF4-FFF2-40B4-BE49-F238E27FC236}">
                <a16:creationId xmlns:a16="http://schemas.microsoft.com/office/drawing/2014/main" id="{05C8B025-DD5F-40C5-A619-CE2A9AB250E5}"/>
              </a:ext>
            </a:extLst>
          </p:cNvPr>
          <p:cNvSpPr txBox="1"/>
          <p:nvPr/>
        </p:nvSpPr>
        <p:spPr>
          <a:xfrm>
            <a:off x="9953046" y="5893864"/>
            <a:ext cx="1870404" cy="369332"/>
          </a:xfrm>
          <a:prstGeom prst="rect">
            <a:avLst/>
          </a:prstGeom>
          <a:noFill/>
        </p:spPr>
        <p:txBody>
          <a:bodyPr wrap="square" rtlCol="0">
            <a:spAutoFit/>
          </a:bodyPr>
          <a:lstStyle/>
          <a:p>
            <a:r>
              <a:rPr lang="it-IT" b="1" dirty="0">
                <a:solidFill>
                  <a:srgbClr val="FFC000"/>
                </a:solidFill>
              </a:rPr>
              <a:t>Linee di corrente</a:t>
            </a:r>
          </a:p>
        </p:txBody>
      </p:sp>
      <p:cxnSp>
        <p:nvCxnSpPr>
          <p:cNvPr id="29" name="Connettore 2 28">
            <a:extLst>
              <a:ext uri="{FF2B5EF4-FFF2-40B4-BE49-F238E27FC236}">
                <a16:creationId xmlns:a16="http://schemas.microsoft.com/office/drawing/2014/main" id="{DD449231-A12B-4C61-BC0E-BDD58FADEADE}"/>
              </a:ext>
            </a:extLst>
          </p:cNvPr>
          <p:cNvCxnSpPr>
            <a:cxnSpLocks/>
            <a:stCxn id="28" idx="0"/>
          </p:cNvCxnSpPr>
          <p:nvPr/>
        </p:nvCxnSpPr>
        <p:spPr>
          <a:xfrm flipV="1">
            <a:off x="10888248" y="4364094"/>
            <a:ext cx="150540" cy="152977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5CDC697F-AFC5-4358-8EB1-784AEC4ED0AB}"/>
              </a:ext>
            </a:extLst>
          </p:cNvPr>
          <p:cNvSpPr txBox="1"/>
          <p:nvPr/>
        </p:nvSpPr>
        <p:spPr>
          <a:xfrm>
            <a:off x="8052123" y="5874457"/>
            <a:ext cx="1870404" cy="369332"/>
          </a:xfrm>
          <a:prstGeom prst="rect">
            <a:avLst/>
          </a:prstGeom>
          <a:noFill/>
        </p:spPr>
        <p:txBody>
          <a:bodyPr wrap="square" rtlCol="0">
            <a:spAutoFit/>
          </a:bodyPr>
          <a:lstStyle/>
          <a:p>
            <a:r>
              <a:rPr lang="it-IT" b="1" dirty="0">
                <a:solidFill>
                  <a:srgbClr val="00FF00"/>
                </a:solidFill>
              </a:rPr>
              <a:t>Separazione</a:t>
            </a:r>
          </a:p>
        </p:txBody>
      </p:sp>
      <p:cxnSp>
        <p:nvCxnSpPr>
          <p:cNvPr id="33" name="Connettore 2 32">
            <a:extLst>
              <a:ext uri="{FF2B5EF4-FFF2-40B4-BE49-F238E27FC236}">
                <a16:creationId xmlns:a16="http://schemas.microsoft.com/office/drawing/2014/main" id="{1B746C4F-548E-41CA-B2F1-6AC23200997E}"/>
              </a:ext>
            </a:extLst>
          </p:cNvPr>
          <p:cNvCxnSpPr>
            <a:cxnSpLocks/>
            <a:stCxn id="32" idx="0"/>
          </p:cNvCxnSpPr>
          <p:nvPr/>
        </p:nvCxnSpPr>
        <p:spPr>
          <a:xfrm flipV="1">
            <a:off x="8987325" y="3568823"/>
            <a:ext cx="849304" cy="2305634"/>
          </a:xfrm>
          <a:prstGeom prst="straightConnector1">
            <a:avLst/>
          </a:prstGeom>
          <a:ln w="38100">
            <a:solidFill>
              <a:srgbClr val="66FF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74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a:extLst>
              <a:ext uri="{FF2B5EF4-FFF2-40B4-BE49-F238E27FC236}">
                <a16:creationId xmlns:a16="http://schemas.microsoft.com/office/drawing/2014/main" id="{63A027E5-4E33-43A3-8438-1AB5BB49F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586" y="1769714"/>
            <a:ext cx="3818055" cy="3081879"/>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323439"/>
          </a:xfrm>
          <a:prstGeom prst="rect">
            <a:avLst/>
          </a:prstGeom>
          <a:noFill/>
        </p:spPr>
        <p:txBody>
          <a:bodyPr wrap="square" rtlCol="0">
            <a:spAutoFit/>
          </a:bodyPr>
          <a:lstStyle/>
          <a:p>
            <a:pPr marL="514350" indent="-514350">
              <a:buAutoNum type="arabicPeriod" startAt="3"/>
            </a:pPr>
            <a:r>
              <a:rPr lang="it-IT" sz="2800" dirty="0"/>
              <a:t>ALA ANTERIORE e RUOTA:</a:t>
            </a:r>
          </a:p>
          <a:p>
            <a:pPr marL="514350" indent="-514350">
              <a:buAutoNum type="arabicPeriod" startAt="3"/>
            </a:pPr>
            <a:endParaRPr lang="it-IT" sz="2800" dirty="0"/>
          </a:p>
          <a:p>
            <a:r>
              <a:rPr lang="it-IT" sz="2400" dirty="0"/>
              <a:t>Effetto della ruota sull’ala anteriore e sull’ingresso del fondo.</a:t>
            </a:r>
          </a:p>
        </p:txBody>
      </p:sp>
      <p:pic>
        <p:nvPicPr>
          <p:cNvPr id="3" name="Immagine 2" descr="Immagine che contiene testo&#10;&#10;Descrizione generata automaticamente">
            <a:extLst>
              <a:ext uri="{FF2B5EF4-FFF2-40B4-BE49-F238E27FC236}">
                <a16:creationId xmlns:a16="http://schemas.microsoft.com/office/drawing/2014/main" id="{E63FC4B2-81A9-43D9-B0A2-F392B1672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728" y="2056995"/>
            <a:ext cx="4688858" cy="2298638"/>
          </a:xfrm>
          <a:prstGeom prst="rect">
            <a:avLst/>
          </a:prstGeom>
        </p:spPr>
      </p:pic>
      <p:sp>
        <p:nvSpPr>
          <p:cNvPr id="5" name="CasellaDiTesto 4">
            <a:extLst>
              <a:ext uri="{FF2B5EF4-FFF2-40B4-BE49-F238E27FC236}">
                <a16:creationId xmlns:a16="http://schemas.microsoft.com/office/drawing/2014/main" id="{73EDADE9-40D1-4DAC-8FB2-6911F00DB7C5}"/>
              </a:ext>
            </a:extLst>
          </p:cNvPr>
          <p:cNvSpPr txBox="1"/>
          <p:nvPr/>
        </p:nvSpPr>
        <p:spPr>
          <a:xfrm>
            <a:off x="2996029" y="4554497"/>
            <a:ext cx="3472724" cy="369332"/>
          </a:xfrm>
          <a:prstGeom prst="rect">
            <a:avLst/>
          </a:prstGeom>
          <a:noFill/>
        </p:spPr>
        <p:txBody>
          <a:bodyPr wrap="square" rtlCol="0">
            <a:spAutoFit/>
          </a:bodyPr>
          <a:lstStyle/>
          <a:p>
            <a:r>
              <a:rPr lang="it-IT" dirty="0">
                <a:solidFill>
                  <a:schemeClr val="accent4">
                    <a:lumMod val="75000"/>
                  </a:schemeClr>
                </a:solidFill>
              </a:rPr>
              <a:t>Superficie </a:t>
            </a:r>
            <a:r>
              <a:rPr lang="it-IT" dirty="0" err="1">
                <a:solidFill>
                  <a:schemeClr val="accent4">
                    <a:lumMod val="75000"/>
                  </a:schemeClr>
                </a:solidFill>
              </a:rPr>
              <a:t>isopressione</a:t>
            </a:r>
            <a:r>
              <a:rPr lang="it-IT" dirty="0">
                <a:solidFill>
                  <a:schemeClr val="accent4">
                    <a:lumMod val="75000"/>
                  </a:schemeClr>
                </a:solidFill>
              </a:rPr>
              <a:t> (con p&gt;0).</a:t>
            </a:r>
          </a:p>
        </p:txBody>
      </p:sp>
      <p:cxnSp>
        <p:nvCxnSpPr>
          <p:cNvPr id="12" name="Connettore 2 11">
            <a:extLst>
              <a:ext uri="{FF2B5EF4-FFF2-40B4-BE49-F238E27FC236}">
                <a16:creationId xmlns:a16="http://schemas.microsoft.com/office/drawing/2014/main" id="{6352292B-1D9E-48B1-878C-AD38CA53569B}"/>
              </a:ext>
            </a:extLst>
          </p:cNvPr>
          <p:cNvCxnSpPr>
            <a:cxnSpLocks/>
            <a:stCxn id="5" idx="0"/>
          </p:cNvCxnSpPr>
          <p:nvPr/>
        </p:nvCxnSpPr>
        <p:spPr>
          <a:xfrm flipV="1">
            <a:off x="4732391" y="4274206"/>
            <a:ext cx="0" cy="280291"/>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889899D2-C01F-4946-8667-ACDC313BE64B}"/>
              </a:ext>
            </a:extLst>
          </p:cNvPr>
          <p:cNvSpPr/>
          <p:nvPr/>
        </p:nvSpPr>
        <p:spPr>
          <a:xfrm>
            <a:off x="2902680" y="2310929"/>
            <a:ext cx="414183" cy="1570191"/>
          </a:xfrm>
          <a:prstGeom prst="rect">
            <a:avLst/>
          </a:prstGeom>
          <a:solidFill>
            <a:srgbClr val="532400"/>
          </a:solidFill>
          <a:ln>
            <a:solidFill>
              <a:srgbClr val="532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3795FB45-38DB-444D-9806-1515D3B66B93}"/>
              </a:ext>
            </a:extLst>
          </p:cNvPr>
          <p:cNvSpPr txBox="1"/>
          <p:nvPr/>
        </p:nvSpPr>
        <p:spPr>
          <a:xfrm>
            <a:off x="7432925" y="2543439"/>
            <a:ext cx="2650086" cy="369332"/>
          </a:xfrm>
          <a:prstGeom prst="rect">
            <a:avLst/>
          </a:prstGeom>
          <a:noFill/>
        </p:spPr>
        <p:txBody>
          <a:bodyPr wrap="square" rtlCol="0">
            <a:spAutoFit/>
          </a:bodyPr>
          <a:lstStyle/>
          <a:p>
            <a:r>
              <a:rPr lang="it-IT" dirty="0">
                <a:solidFill>
                  <a:srgbClr val="FD1A1A"/>
                </a:solidFill>
              </a:rPr>
              <a:t>Superficie </a:t>
            </a:r>
            <a:r>
              <a:rPr lang="it-IT" dirty="0" err="1">
                <a:solidFill>
                  <a:srgbClr val="FD1A1A"/>
                </a:solidFill>
              </a:rPr>
              <a:t>iso</a:t>
            </a:r>
            <a:r>
              <a:rPr lang="it-IT" dirty="0">
                <a:solidFill>
                  <a:srgbClr val="FD1A1A"/>
                </a:solidFill>
              </a:rPr>
              <a:t> Q-Criterion.</a:t>
            </a:r>
          </a:p>
        </p:txBody>
      </p:sp>
      <p:cxnSp>
        <p:nvCxnSpPr>
          <p:cNvPr id="30" name="Connettore 2 29">
            <a:extLst>
              <a:ext uri="{FF2B5EF4-FFF2-40B4-BE49-F238E27FC236}">
                <a16:creationId xmlns:a16="http://schemas.microsoft.com/office/drawing/2014/main" id="{D60E9630-D384-4D95-BAEF-FF01029DC134}"/>
              </a:ext>
            </a:extLst>
          </p:cNvPr>
          <p:cNvCxnSpPr>
            <a:cxnSpLocks/>
            <a:stCxn id="28" idx="2"/>
          </p:cNvCxnSpPr>
          <p:nvPr/>
        </p:nvCxnSpPr>
        <p:spPr>
          <a:xfrm>
            <a:off x="8757968" y="2912771"/>
            <a:ext cx="0" cy="158776"/>
          </a:xfrm>
          <a:prstGeom prst="straightConnector1">
            <a:avLst/>
          </a:prstGeom>
          <a:ln w="28575">
            <a:solidFill>
              <a:srgbClr val="FD1A1A"/>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a:extLst>
              <a:ext uri="{FF2B5EF4-FFF2-40B4-BE49-F238E27FC236}">
                <a16:creationId xmlns:a16="http://schemas.microsoft.com/office/drawing/2014/main" id="{737407C0-BFD2-444B-B21B-8F270FF22A14}"/>
              </a:ext>
            </a:extLst>
          </p:cNvPr>
          <p:cNvSpPr txBox="1"/>
          <p:nvPr/>
        </p:nvSpPr>
        <p:spPr>
          <a:xfrm>
            <a:off x="9310230" y="2763286"/>
            <a:ext cx="2290439" cy="369332"/>
          </a:xfrm>
          <a:prstGeom prst="rect">
            <a:avLst/>
          </a:prstGeom>
          <a:noFill/>
        </p:spPr>
        <p:txBody>
          <a:bodyPr wrap="square" rtlCol="0">
            <a:spAutoFit/>
          </a:bodyPr>
          <a:lstStyle/>
          <a:p>
            <a:r>
              <a:rPr lang="it-IT" dirty="0">
                <a:solidFill>
                  <a:srgbClr val="E0E0E0"/>
                </a:solidFill>
              </a:rPr>
              <a:t>Ingresso del fondo.</a:t>
            </a:r>
          </a:p>
        </p:txBody>
      </p:sp>
      <p:cxnSp>
        <p:nvCxnSpPr>
          <p:cNvPr id="35" name="Connettore 2 34">
            <a:extLst>
              <a:ext uri="{FF2B5EF4-FFF2-40B4-BE49-F238E27FC236}">
                <a16:creationId xmlns:a16="http://schemas.microsoft.com/office/drawing/2014/main" id="{30CB79EA-EEB0-4F6D-9620-05F39E70DB9B}"/>
              </a:ext>
            </a:extLst>
          </p:cNvPr>
          <p:cNvCxnSpPr>
            <a:cxnSpLocks/>
            <a:stCxn id="34" idx="2"/>
          </p:cNvCxnSpPr>
          <p:nvPr/>
        </p:nvCxnSpPr>
        <p:spPr>
          <a:xfrm flipH="1">
            <a:off x="9803546" y="3132618"/>
            <a:ext cx="651904" cy="586365"/>
          </a:xfrm>
          <a:prstGeom prst="straightConnector1">
            <a:avLst/>
          </a:prstGeom>
          <a:ln w="28575">
            <a:solidFill>
              <a:srgbClr val="E0E0E0"/>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DAFFF802-75CE-4165-AFA5-67AD8E073F99}"/>
              </a:ext>
            </a:extLst>
          </p:cNvPr>
          <p:cNvSpPr txBox="1"/>
          <p:nvPr/>
        </p:nvSpPr>
        <p:spPr>
          <a:xfrm>
            <a:off x="3857232" y="5433611"/>
            <a:ext cx="2673849" cy="369332"/>
          </a:xfrm>
          <a:prstGeom prst="rect">
            <a:avLst/>
          </a:prstGeom>
          <a:noFill/>
        </p:spPr>
        <p:txBody>
          <a:bodyPr wrap="square" rtlCol="0">
            <a:spAutoFit/>
          </a:bodyPr>
          <a:lstStyle/>
          <a:p>
            <a:r>
              <a:rPr lang="it-IT" dirty="0"/>
              <a:t>Effetto della ruota sul C</a:t>
            </a:r>
            <a:r>
              <a:rPr lang="it-IT" baseline="-25000" dirty="0"/>
              <a:t>Z</a:t>
            </a:r>
            <a:r>
              <a:rPr lang="it-IT" dirty="0"/>
              <a:t> . </a:t>
            </a:r>
          </a:p>
        </p:txBody>
      </p:sp>
      <p:sp>
        <p:nvSpPr>
          <p:cNvPr id="44" name="CasellaDiTesto 43">
            <a:extLst>
              <a:ext uri="{FF2B5EF4-FFF2-40B4-BE49-F238E27FC236}">
                <a16:creationId xmlns:a16="http://schemas.microsoft.com/office/drawing/2014/main" id="{72BCA32E-7ACD-48ED-A62E-BA4D3FE16C2B}"/>
              </a:ext>
            </a:extLst>
          </p:cNvPr>
          <p:cNvSpPr txBox="1"/>
          <p:nvPr/>
        </p:nvSpPr>
        <p:spPr>
          <a:xfrm>
            <a:off x="8398056" y="5428109"/>
            <a:ext cx="2810979" cy="369332"/>
          </a:xfrm>
          <a:prstGeom prst="rect">
            <a:avLst/>
          </a:prstGeom>
          <a:noFill/>
        </p:spPr>
        <p:txBody>
          <a:bodyPr wrap="square" rtlCol="0">
            <a:spAutoFit/>
          </a:bodyPr>
          <a:lstStyle/>
          <a:p>
            <a:r>
              <a:rPr lang="it-IT" dirty="0"/>
              <a:t>Effetto della ruota sul </a:t>
            </a:r>
            <a:r>
              <a:rPr lang="it-IT" dirty="0" err="1"/>
              <a:t>C</a:t>
            </a:r>
            <a:r>
              <a:rPr lang="it-IT" baseline="-25000" dirty="0" err="1"/>
              <a:t>Ptot</a:t>
            </a:r>
            <a:r>
              <a:rPr lang="it-IT" dirty="0"/>
              <a:t> . </a:t>
            </a:r>
          </a:p>
        </p:txBody>
      </p:sp>
    </p:spTree>
    <p:extLst>
      <p:ext uri="{BB962C8B-B14F-4D97-AF65-F5344CB8AC3E}">
        <p14:creationId xmlns:p14="http://schemas.microsoft.com/office/powerpoint/2010/main" val="3919135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2431435"/>
          </a:xfrm>
          <a:prstGeom prst="rect">
            <a:avLst/>
          </a:prstGeom>
          <a:noFill/>
        </p:spPr>
        <p:txBody>
          <a:bodyPr wrap="square" rtlCol="0">
            <a:spAutoFit/>
          </a:bodyPr>
          <a:lstStyle/>
          <a:p>
            <a:r>
              <a:rPr lang="it-IT" sz="2800" dirty="0"/>
              <a:t>3.   ALA ANTERIORE e RUOTA:</a:t>
            </a:r>
          </a:p>
          <a:p>
            <a:pPr marL="285750" indent="-285750">
              <a:buFont typeface="Arial" panose="020B0604020202020204" pitchFamily="34" charset="0"/>
              <a:buChar char="•"/>
            </a:pPr>
            <a:endParaRPr lang="it-IT" sz="2800" dirty="0"/>
          </a:p>
          <a:p>
            <a:endParaRPr lang="it-IT" sz="2000" dirty="0"/>
          </a:p>
          <a:p>
            <a:endParaRPr lang="it-IT" sz="1200" dirty="0"/>
          </a:p>
          <a:p>
            <a:endParaRPr lang="it-IT" sz="2800" dirty="0"/>
          </a:p>
          <a:p>
            <a:endParaRPr lang="it-IT" dirty="0"/>
          </a:p>
          <a:p>
            <a:endParaRPr lang="it-IT" dirty="0"/>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84333D8C-4D8F-4C54-A940-582EB3E8B23C}"/>
                  </a:ext>
                </a:extLst>
              </p:cNvPr>
              <p:cNvSpPr txBox="1"/>
              <p:nvPr/>
            </p:nvSpPr>
            <p:spPr>
              <a:xfrm>
                <a:off x="3312617" y="1216881"/>
                <a:ext cx="3246272" cy="15081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4800" i="1" smtClean="0">
                              <a:latin typeface="Cambria Math" panose="02040503050406030204" pitchFamily="18" charset="0"/>
                            </a:rPr>
                          </m:ctrlPr>
                        </m:sSubPr>
                        <m:e>
                          <m:r>
                            <a:rPr lang="it-IT" sz="4800" b="0" i="1" smtClean="0">
                              <a:latin typeface="Cambria Math" panose="02040503050406030204" pitchFamily="18" charset="0"/>
                            </a:rPr>
                            <m:t>𝐶</m:t>
                          </m:r>
                        </m:e>
                        <m:sub>
                          <m:r>
                            <a:rPr lang="it-IT" sz="4800" b="0" i="1" smtClean="0">
                              <a:latin typeface="Cambria Math" panose="02040503050406030204" pitchFamily="18" charset="0"/>
                            </a:rPr>
                            <m:t>𝑧</m:t>
                          </m:r>
                        </m:sub>
                      </m:sSub>
                      <m:r>
                        <a:rPr lang="it-IT" sz="4800" b="0" i="1" smtClean="0">
                          <a:latin typeface="Cambria Math" panose="02040503050406030204" pitchFamily="18" charset="0"/>
                        </a:rPr>
                        <m:t>=−3,6</m:t>
                      </m:r>
                    </m:oMath>
                  </m:oMathPara>
                </a14:m>
                <a:endParaRPr lang="it-IT" sz="4800" b="0" i="1" dirty="0"/>
              </a:p>
              <a:p>
                <a:r>
                  <a:rPr lang="it-IT" sz="2400" i="1" dirty="0"/>
                  <a:t>                </a:t>
                </a:r>
                <a:r>
                  <a:rPr lang="it-IT" sz="4400" b="1" i="1" dirty="0"/>
                  <a:t>ALA</a:t>
                </a:r>
              </a:p>
            </p:txBody>
          </p:sp>
        </mc:Choice>
        <mc:Fallback xmlns="">
          <p:sp>
            <p:nvSpPr>
              <p:cNvPr id="17" name="CasellaDiTesto 16">
                <a:extLst>
                  <a:ext uri="{FF2B5EF4-FFF2-40B4-BE49-F238E27FC236}">
                    <a16:creationId xmlns:a16="http://schemas.microsoft.com/office/drawing/2014/main" id="{84333D8C-4D8F-4C54-A940-582EB3E8B23C}"/>
                  </a:ext>
                </a:extLst>
              </p:cNvPr>
              <p:cNvSpPr txBox="1">
                <a:spLocks noRot="1" noChangeAspect="1" noMove="1" noResize="1" noEditPoints="1" noAdjustHandles="1" noChangeArrowheads="1" noChangeShapeType="1" noTextEdit="1"/>
              </p:cNvSpPr>
              <p:nvPr/>
            </p:nvSpPr>
            <p:spPr>
              <a:xfrm>
                <a:off x="3312617" y="1216881"/>
                <a:ext cx="3246272" cy="1508105"/>
              </a:xfrm>
              <a:prstGeom prst="rect">
                <a:avLst/>
              </a:prstGeom>
              <a:blipFill>
                <a:blip r:embed="rId2"/>
                <a:stretch>
                  <a:fillRect b="-1862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384F0C9D-19DF-40D2-9988-9E772D64EE94}"/>
                  </a:ext>
                </a:extLst>
              </p:cNvPr>
              <p:cNvSpPr txBox="1"/>
              <p:nvPr/>
            </p:nvSpPr>
            <p:spPr>
              <a:xfrm>
                <a:off x="8016306" y="1216879"/>
                <a:ext cx="3577701" cy="15081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4800" i="1" smtClean="0">
                              <a:latin typeface="Cambria Math" panose="02040503050406030204" pitchFamily="18" charset="0"/>
                            </a:rPr>
                          </m:ctrlPr>
                        </m:sSubPr>
                        <m:e>
                          <m:r>
                            <a:rPr lang="it-IT" sz="4800" b="0" i="1" smtClean="0">
                              <a:latin typeface="Cambria Math" panose="02040503050406030204" pitchFamily="18" charset="0"/>
                            </a:rPr>
                            <m:t>𝐶</m:t>
                          </m:r>
                        </m:e>
                        <m:sub>
                          <m:r>
                            <a:rPr lang="it-IT" sz="4800" b="0" i="1" smtClean="0">
                              <a:latin typeface="Cambria Math" panose="02040503050406030204" pitchFamily="18" charset="0"/>
                            </a:rPr>
                            <m:t>𝑧</m:t>
                          </m:r>
                        </m:sub>
                      </m:sSub>
                      <m:r>
                        <a:rPr lang="it-IT" sz="4800" b="0" i="1" smtClean="0">
                          <a:latin typeface="Cambria Math" panose="02040503050406030204" pitchFamily="18" charset="0"/>
                        </a:rPr>
                        <m:t>=−2,5</m:t>
                      </m:r>
                    </m:oMath>
                  </m:oMathPara>
                </a14:m>
                <a:endParaRPr lang="it-IT" sz="4800" i="1" dirty="0"/>
              </a:p>
              <a:p>
                <a:r>
                  <a:rPr lang="it-IT" sz="4400" b="1" i="1" dirty="0"/>
                  <a:t>   ALA+RUOTA</a:t>
                </a:r>
                <a:endParaRPr lang="it-IT" sz="4400" i="1" dirty="0"/>
              </a:p>
            </p:txBody>
          </p:sp>
        </mc:Choice>
        <mc:Fallback xmlns="">
          <p:sp>
            <p:nvSpPr>
              <p:cNvPr id="19" name="CasellaDiTesto 18">
                <a:extLst>
                  <a:ext uri="{FF2B5EF4-FFF2-40B4-BE49-F238E27FC236}">
                    <a16:creationId xmlns:a16="http://schemas.microsoft.com/office/drawing/2014/main" id="{384F0C9D-19DF-40D2-9988-9E772D64EE94}"/>
                  </a:ext>
                </a:extLst>
              </p:cNvPr>
              <p:cNvSpPr txBox="1">
                <a:spLocks noRot="1" noChangeAspect="1" noMove="1" noResize="1" noEditPoints="1" noAdjustHandles="1" noChangeArrowheads="1" noChangeShapeType="1" noTextEdit="1"/>
              </p:cNvSpPr>
              <p:nvPr/>
            </p:nvSpPr>
            <p:spPr>
              <a:xfrm>
                <a:off x="8016306" y="1216879"/>
                <a:ext cx="3577701" cy="1508105"/>
              </a:xfrm>
              <a:prstGeom prst="rect">
                <a:avLst/>
              </a:prstGeom>
              <a:blipFill>
                <a:blip r:embed="rId3"/>
                <a:stretch>
                  <a:fillRect r="-1704" b="-18623"/>
                </a:stretch>
              </a:blipFill>
            </p:spPr>
            <p:txBody>
              <a:bodyPr/>
              <a:lstStyle/>
              <a:p>
                <a:r>
                  <a:rPr lang="it-IT">
                    <a:noFill/>
                  </a:rPr>
                  <a:t> </a:t>
                </a:r>
              </a:p>
            </p:txBody>
          </p:sp>
        </mc:Fallback>
      </mc:AlternateContent>
      <p:cxnSp>
        <p:nvCxnSpPr>
          <p:cNvPr id="11" name="Connettore 2 10">
            <a:extLst>
              <a:ext uri="{FF2B5EF4-FFF2-40B4-BE49-F238E27FC236}">
                <a16:creationId xmlns:a16="http://schemas.microsoft.com/office/drawing/2014/main" id="{E7EBCD42-935B-441D-B9CF-D71AB44A3F6D}"/>
              </a:ext>
            </a:extLst>
          </p:cNvPr>
          <p:cNvCxnSpPr>
            <a:cxnSpLocks/>
            <a:stCxn id="17" idx="3"/>
            <a:endCxn id="19" idx="1"/>
          </p:cNvCxnSpPr>
          <p:nvPr/>
        </p:nvCxnSpPr>
        <p:spPr>
          <a:xfrm flipV="1">
            <a:off x="6558889" y="1970932"/>
            <a:ext cx="1457417" cy="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D3A2D206-8F50-40C9-A07B-DF33D68002F4}"/>
              </a:ext>
            </a:extLst>
          </p:cNvPr>
          <p:cNvSpPr txBox="1"/>
          <p:nvPr/>
        </p:nvSpPr>
        <p:spPr>
          <a:xfrm>
            <a:off x="6413146" y="1338657"/>
            <a:ext cx="1748901" cy="523220"/>
          </a:xfrm>
          <a:prstGeom prst="rect">
            <a:avLst/>
          </a:prstGeom>
          <a:noFill/>
        </p:spPr>
        <p:txBody>
          <a:bodyPr wrap="square" rtlCol="0">
            <a:spAutoFit/>
          </a:bodyPr>
          <a:lstStyle/>
          <a:p>
            <a:r>
              <a:rPr lang="it-IT" sz="2800" b="1" dirty="0">
                <a:solidFill>
                  <a:srgbClr val="FF0000"/>
                </a:solidFill>
                <a:latin typeface="Times New Roman" panose="02020603050405020304" pitchFamily="18" charset="0"/>
                <a:cs typeface="Times New Roman" panose="02020603050405020304" pitchFamily="18" charset="0"/>
              </a:rPr>
              <a:t>|</a:t>
            </a:r>
            <a:r>
              <a:rPr lang="el-GR" sz="2800" b="1" dirty="0">
                <a:solidFill>
                  <a:srgbClr val="FF0000"/>
                </a:solidFill>
                <a:latin typeface="Times New Roman" panose="02020603050405020304" pitchFamily="18" charset="0"/>
                <a:cs typeface="Times New Roman" panose="02020603050405020304" pitchFamily="18" charset="0"/>
              </a:rPr>
              <a:t>Δ</a:t>
            </a:r>
            <a:r>
              <a:rPr lang="it-IT" sz="2800" b="1" dirty="0">
                <a:solidFill>
                  <a:srgbClr val="FF0000"/>
                </a:solidFill>
                <a:latin typeface="Times New Roman" panose="02020603050405020304" pitchFamily="18" charset="0"/>
                <a:cs typeface="Times New Roman" panose="02020603050405020304" pitchFamily="18" charset="0"/>
              </a:rPr>
              <a:t>| = 31%</a:t>
            </a:r>
            <a:endParaRPr lang="it-IT" sz="2800" b="1" dirty="0">
              <a:solidFill>
                <a:srgbClr val="FF0000"/>
              </a:solidFill>
            </a:endParaRPr>
          </a:p>
        </p:txBody>
      </p:sp>
      <p:pic>
        <p:nvPicPr>
          <p:cNvPr id="30" name="Immagine 29" descr="Immagine che contiene freccia&#10;&#10;Descrizione generata automaticamente">
            <a:extLst>
              <a:ext uri="{FF2B5EF4-FFF2-40B4-BE49-F238E27FC236}">
                <a16:creationId xmlns:a16="http://schemas.microsoft.com/office/drawing/2014/main" id="{F03B883F-34F2-42C9-9037-61667398C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624" y="3207830"/>
            <a:ext cx="5114567" cy="2484931"/>
          </a:xfrm>
          <a:prstGeom prst="rect">
            <a:avLst/>
          </a:prstGeom>
        </p:spPr>
      </p:pic>
      <p:pic>
        <p:nvPicPr>
          <p:cNvPr id="34" name="Immagine 33">
            <a:extLst>
              <a:ext uri="{FF2B5EF4-FFF2-40B4-BE49-F238E27FC236}">
                <a16:creationId xmlns:a16="http://schemas.microsoft.com/office/drawing/2014/main" id="{EC0127CE-DE17-478D-AF7D-AD9F5D2023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0694" y="3207830"/>
            <a:ext cx="5114567" cy="2484931"/>
          </a:xfrm>
          <a:prstGeom prst="rect">
            <a:avLst/>
          </a:prstGeom>
        </p:spPr>
      </p:pic>
      <p:sp>
        <p:nvSpPr>
          <p:cNvPr id="35" name="CasellaDiTesto 34">
            <a:extLst>
              <a:ext uri="{FF2B5EF4-FFF2-40B4-BE49-F238E27FC236}">
                <a16:creationId xmlns:a16="http://schemas.microsoft.com/office/drawing/2014/main" id="{6BB0635E-88A6-4347-A222-55BCAA79CE64}"/>
              </a:ext>
            </a:extLst>
          </p:cNvPr>
          <p:cNvSpPr txBox="1"/>
          <p:nvPr/>
        </p:nvSpPr>
        <p:spPr>
          <a:xfrm>
            <a:off x="4052639" y="2916701"/>
            <a:ext cx="1939679" cy="369332"/>
          </a:xfrm>
          <a:prstGeom prst="rect">
            <a:avLst/>
          </a:prstGeom>
          <a:noFill/>
        </p:spPr>
        <p:txBody>
          <a:bodyPr wrap="square" rtlCol="0">
            <a:spAutoFit/>
          </a:bodyPr>
          <a:lstStyle/>
          <a:p>
            <a:r>
              <a:rPr lang="it-IT" dirty="0">
                <a:solidFill>
                  <a:schemeClr val="bg1">
                    <a:lumMod val="50000"/>
                  </a:schemeClr>
                </a:solidFill>
              </a:rPr>
              <a:t>Vista ‘TOP’ dell’ala</a:t>
            </a:r>
          </a:p>
        </p:txBody>
      </p:sp>
      <p:sp>
        <p:nvSpPr>
          <p:cNvPr id="36" name="CasellaDiTesto 35">
            <a:extLst>
              <a:ext uri="{FF2B5EF4-FFF2-40B4-BE49-F238E27FC236}">
                <a16:creationId xmlns:a16="http://schemas.microsoft.com/office/drawing/2014/main" id="{D3839DB2-EB36-4B2E-B305-142933C7C5CE}"/>
              </a:ext>
            </a:extLst>
          </p:cNvPr>
          <p:cNvSpPr txBox="1"/>
          <p:nvPr/>
        </p:nvSpPr>
        <p:spPr>
          <a:xfrm>
            <a:off x="8622996" y="2897874"/>
            <a:ext cx="2364319" cy="369332"/>
          </a:xfrm>
          <a:prstGeom prst="rect">
            <a:avLst/>
          </a:prstGeom>
          <a:noFill/>
        </p:spPr>
        <p:txBody>
          <a:bodyPr wrap="square" rtlCol="0">
            <a:spAutoFit/>
          </a:bodyPr>
          <a:lstStyle/>
          <a:p>
            <a:r>
              <a:rPr lang="it-IT" dirty="0">
                <a:solidFill>
                  <a:schemeClr val="bg1">
                    <a:lumMod val="50000"/>
                  </a:schemeClr>
                </a:solidFill>
              </a:rPr>
              <a:t>Vista ‘BOTTOM’ dell’ala</a:t>
            </a:r>
          </a:p>
        </p:txBody>
      </p:sp>
      <p:cxnSp>
        <p:nvCxnSpPr>
          <p:cNvPr id="38" name="Connettore 2 37">
            <a:extLst>
              <a:ext uri="{FF2B5EF4-FFF2-40B4-BE49-F238E27FC236}">
                <a16:creationId xmlns:a16="http://schemas.microsoft.com/office/drawing/2014/main" id="{1D2B5EC7-DE9E-4900-ADB9-3321FA192ADF}"/>
              </a:ext>
            </a:extLst>
          </p:cNvPr>
          <p:cNvCxnSpPr>
            <a:cxnSpLocks/>
            <a:stCxn id="48" idx="0"/>
          </p:cNvCxnSpPr>
          <p:nvPr/>
        </p:nvCxnSpPr>
        <p:spPr>
          <a:xfrm flipH="1" flipV="1">
            <a:off x="4267534" y="4352266"/>
            <a:ext cx="754946" cy="1398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F37BB675-273C-4650-A280-4C60DE3E5795}"/>
              </a:ext>
            </a:extLst>
          </p:cNvPr>
          <p:cNvCxnSpPr>
            <a:cxnSpLocks/>
            <a:stCxn id="49" idx="0"/>
          </p:cNvCxnSpPr>
          <p:nvPr/>
        </p:nvCxnSpPr>
        <p:spPr>
          <a:xfrm flipV="1">
            <a:off x="9840481" y="3590795"/>
            <a:ext cx="288940" cy="2144307"/>
          </a:xfrm>
          <a:prstGeom prst="straightConnector1">
            <a:avLst/>
          </a:prstGeom>
          <a:ln w="28575">
            <a:solidFill>
              <a:srgbClr val="0033FF"/>
            </a:solidFill>
            <a:tailEnd type="triangle"/>
          </a:ln>
        </p:spPr>
        <p:style>
          <a:lnRef idx="1">
            <a:schemeClr val="accent1"/>
          </a:lnRef>
          <a:fillRef idx="0">
            <a:schemeClr val="accent1"/>
          </a:fillRef>
          <a:effectRef idx="0">
            <a:schemeClr val="accent1"/>
          </a:effectRef>
          <a:fontRef idx="minor">
            <a:schemeClr val="tx1"/>
          </a:fontRef>
        </p:style>
      </p:cxnSp>
      <p:sp>
        <p:nvSpPr>
          <p:cNvPr id="48" name="CasellaDiTesto 47">
            <a:extLst>
              <a:ext uri="{FF2B5EF4-FFF2-40B4-BE49-F238E27FC236}">
                <a16:creationId xmlns:a16="http://schemas.microsoft.com/office/drawing/2014/main" id="{68B0DB13-C9A8-4F3B-90E7-B4D6F067837C}"/>
              </a:ext>
            </a:extLst>
          </p:cNvPr>
          <p:cNvSpPr txBox="1"/>
          <p:nvPr/>
        </p:nvSpPr>
        <p:spPr>
          <a:xfrm>
            <a:off x="4132431" y="5750616"/>
            <a:ext cx="1780097" cy="369332"/>
          </a:xfrm>
          <a:prstGeom prst="rect">
            <a:avLst/>
          </a:prstGeom>
          <a:noFill/>
        </p:spPr>
        <p:txBody>
          <a:bodyPr wrap="square" rtlCol="0">
            <a:spAutoFit/>
          </a:bodyPr>
          <a:lstStyle/>
          <a:p>
            <a:r>
              <a:rPr lang="it-IT" dirty="0">
                <a:solidFill>
                  <a:srgbClr val="FF0000"/>
                </a:solidFill>
              </a:rPr>
              <a:t>Cp&lt;0, intradosso</a:t>
            </a:r>
          </a:p>
        </p:txBody>
      </p:sp>
      <p:sp>
        <p:nvSpPr>
          <p:cNvPr id="49" name="CasellaDiTesto 48">
            <a:extLst>
              <a:ext uri="{FF2B5EF4-FFF2-40B4-BE49-F238E27FC236}">
                <a16:creationId xmlns:a16="http://schemas.microsoft.com/office/drawing/2014/main" id="{A5707EE7-6EC8-4B63-88ED-E06DB98010DC}"/>
              </a:ext>
            </a:extLst>
          </p:cNvPr>
          <p:cNvSpPr txBox="1"/>
          <p:nvPr/>
        </p:nvSpPr>
        <p:spPr>
          <a:xfrm>
            <a:off x="8950432" y="5735102"/>
            <a:ext cx="1780097" cy="369332"/>
          </a:xfrm>
          <a:prstGeom prst="rect">
            <a:avLst/>
          </a:prstGeom>
          <a:noFill/>
          <a:ln>
            <a:noFill/>
          </a:ln>
        </p:spPr>
        <p:txBody>
          <a:bodyPr wrap="square" rtlCol="0">
            <a:spAutoFit/>
          </a:bodyPr>
          <a:lstStyle/>
          <a:p>
            <a:r>
              <a:rPr lang="it-IT" dirty="0">
                <a:solidFill>
                  <a:srgbClr val="0033FF"/>
                </a:solidFill>
              </a:rPr>
              <a:t>Cp&gt;0, estradosso</a:t>
            </a:r>
          </a:p>
        </p:txBody>
      </p:sp>
      <p:sp>
        <p:nvSpPr>
          <p:cNvPr id="2" name="Rettangolo 1">
            <a:extLst>
              <a:ext uri="{FF2B5EF4-FFF2-40B4-BE49-F238E27FC236}">
                <a16:creationId xmlns:a16="http://schemas.microsoft.com/office/drawing/2014/main" id="{43C8128A-56B7-4E29-864A-68C8A64C5616}"/>
              </a:ext>
            </a:extLst>
          </p:cNvPr>
          <p:cNvSpPr/>
          <p:nvPr/>
        </p:nvSpPr>
        <p:spPr>
          <a:xfrm>
            <a:off x="7344943" y="3812436"/>
            <a:ext cx="484249" cy="1398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B475A084-219B-4B2D-8D31-272279C6BFB2}"/>
              </a:ext>
            </a:extLst>
          </p:cNvPr>
          <p:cNvSpPr/>
          <p:nvPr/>
        </p:nvSpPr>
        <p:spPr>
          <a:xfrm>
            <a:off x="2762381" y="3751120"/>
            <a:ext cx="484249" cy="1398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200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3908762"/>
          </a:xfrm>
          <a:prstGeom prst="rect">
            <a:avLst/>
          </a:prstGeom>
          <a:noFill/>
        </p:spPr>
        <p:txBody>
          <a:bodyPr wrap="square" rtlCol="0">
            <a:spAutoFit/>
          </a:bodyPr>
          <a:lstStyle/>
          <a:p>
            <a:r>
              <a:rPr lang="it-IT" sz="2800" dirty="0"/>
              <a:t>3.   ALA ANTERIORE e RUOTA:</a:t>
            </a:r>
          </a:p>
          <a:p>
            <a:endParaRPr lang="it-IT" sz="2000" dirty="0"/>
          </a:p>
          <a:p>
            <a:r>
              <a:rPr lang="it-IT" sz="2000" dirty="0"/>
              <a:t>Effetto della scia della ruota </a:t>
            </a:r>
            <a:r>
              <a:rPr lang="it-IT" sz="2000" b="1" i="1" dirty="0"/>
              <a:t>sull’ingresso del fondo della monoposto</a:t>
            </a:r>
            <a:r>
              <a:rPr lang="it-IT" sz="2000" dirty="0"/>
              <a:t>:</a:t>
            </a:r>
            <a:endParaRPr lang="it-IT" sz="2000" b="1" i="1"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p:txBody>
      </p:sp>
      <p:pic>
        <p:nvPicPr>
          <p:cNvPr id="11" name="Immagine 10">
            <a:extLst>
              <a:ext uri="{FF2B5EF4-FFF2-40B4-BE49-F238E27FC236}">
                <a16:creationId xmlns:a16="http://schemas.microsoft.com/office/drawing/2014/main" id="{607AA09A-19C2-4BAC-B57E-2F9F32A5F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607" y="1756538"/>
            <a:ext cx="4131848" cy="2008043"/>
          </a:xfrm>
          <a:prstGeom prst="rect">
            <a:avLst/>
          </a:prstGeom>
        </p:spPr>
      </p:pic>
      <p:pic>
        <p:nvPicPr>
          <p:cNvPr id="15" name="Immagine 14">
            <a:extLst>
              <a:ext uri="{FF2B5EF4-FFF2-40B4-BE49-F238E27FC236}">
                <a16:creationId xmlns:a16="http://schemas.microsoft.com/office/drawing/2014/main" id="{CBAE0241-2E17-4D6B-8BE8-6F6D8E6DB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925" y="4090053"/>
            <a:ext cx="4133020" cy="2008043"/>
          </a:xfrm>
          <a:prstGeom prst="rect">
            <a:avLst/>
          </a:prstGeom>
        </p:spPr>
      </p:pic>
      <p:sp>
        <p:nvSpPr>
          <p:cNvPr id="17" name="CasellaDiTesto 16">
            <a:extLst>
              <a:ext uri="{FF2B5EF4-FFF2-40B4-BE49-F238E27FC236}">
                <a16:creationId xmlns:a16="http://schemas.microsoft.com/office/drawing/2014/main" id="{35388915-C210-4F28-AC50-F51D62C7EFF4}"/>
              </a:ext>
            </a:extLst>
          </p:cNvPr>
          <p:cNvSpPr txBox="1"/>
          <p:nvPr/>
        </p:nvSpPr>
        <p:spPr>
          <a:xfrm>
            <a:off x="7432925" y="2021895"/>
            <a:ext cx="4133020" cy="1477328"/>
          </a:xfrm>
          <a:prstGeom prst="rect">
            <a:avLst/>
          </a:prstGeom>
          <a:noFill/>
        </p:spPr>
        <p:txBody>
          <a:bodyPr wrap="square" rtlCol="0">
            <a:spAutoFit/>
          </a:bodyPr>
          <a:lstStyle/>
          <a:p>
            <a:pPr marL="285750" indent="-285750">
              <a:buFont typeface="Arial" panose="020B0604020202020204" pitchFamily="34" charset="0"/>
              <a:buChar char="•"/>
            </a:pPr>
            <a:r>
              <a:rPr lang="it-IT" dirty="0"/>
              <a:t>Linee di corrente entranti nel fondo della vettura;</a:t>
            </a:r>
          </a:p>
          <a:p>
            <a:endParaRPr lang="it-IT" dirty="0"/>
          </a:p>
          <a:p>
            <a:pPr marL="285750" indent="-285750">
              <a:buFont typeface="Arial" panose="020B0604020202020204" pitchFamily="34" charset="0"/>
              <a:buChar char="•"/>
            </a:pPr>
            <a:r>
              <a:rPr lang="it-IT" dirty="0"/>
              <a:t>Vortici della ruota che interagiscono con il fondo.</a:t>
            </a:r>
          </a:p>
        </p:txBody>
      </p:sp>
      <p:sp>
        <p:nvSpPr>
          <p:cNvPr id="23" name="CasellaDiTesto 22">
            <a:extLst>
              <a:ext uri="{FF2B5EF4-FFF2-40B4-BE49-F238E27FC236}">
                <a16:creationId xmlns:a16="http://schemas.microsoft.com/office/drawing/2014/main" id="{9392A760-8CE1-4C08-B1A4-E5395875D417}"/>
              </a:ext>
            </a:extLst>
          </p:cNvPr>
          <p:cNvSpPr txBox="1"/>
          <p:nvPr/>
        </p:nvSpPr>
        <p:spPr>
          <a:xfrm>
            <a:off x="3074816" y="4355410"/>
            <a:ext cx="4133020" cy="1477328"/>
          </a:xfrm>
          <a:prstGeom prst="rect">
            <a:avLst/>
          </a:prstGeom>
          <a:noFill/>
        </p:spPr>
        <p:txBody>
          <a:bodyPr wrap="square" rtlCol="0">
            <a:spAutoFit/>
          </a:bodyPr>
          <a:lstStyle/>
          <a:p>
            <a:pPr marL="285750" indent="-285750">
              <a:buFont typeface="Arial" panose="020B0604020202020204" pitchFamily="34" charset="0"/>
              <a:buChar char="•"/>
            </a:pPr>
            <a:r>
              <a:rPr lang="it-IT" dirty="0"/>
              <a:t>Focus dei vettori velocità;</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La porzione di ingresso del fondo in cui entra aria con velocità lungo </a:t>
            </a:r>
            <a:r>
              <a:rPr lang="it-IT" i="1" dirty="0"/>
              <a:t>X</a:t>
            </a:r>
            <a:r>
              <a:rPr lang="it-IT" dirty="0"/>
              <a:t> è molto limitata.</a:t>
            </a:r>
          </a:p>
        </p:txBody>
      </p:sp>
    </p:spTree>
    <p:extLst>
      <p:ext uri="{BB962C8B-B14F-4D97-AF65-F5344CB8AC3E}">
        <p14:creationId xmlns:p14="http://schemas.microsoft.com/office/powerpoint/2010/main" val="215464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9B7DEBC-DA3B-427D-8838-6FB5EC1A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86" y="2218319"/>
            <a:ext cx="5750809" cy="4308710"/>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sz="2000" b="1" i="1" dirty="0">
                <a:solidFill>
                  <a:schemeClr val="accent1"/>
                </a:solidFill>
              </a:rPr>
              <a:t>Design of Experiment </a:t>
            </a:r>
            <a:r>
              <a:rPr lang="it-IT" sz="2000" b="1" dirty="0">
                <a:solidFill>
                  <a:schemeClr val="accent1"/>
                </a:solidFill>
              </a:rPr>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4216539"/>
          </a:xfrm>
          <a:prstGeom prst="rect">
            <a:avLst/>
          </a:prstGeom>
          <a:noFill/>
        </p:spPr>
        <p:txBody>
          <a:bodyPr wrap="square" rtlCol="0">
            <a:spAutoFit/>
          </a:bodyPr>
          <a:lstStyle/>
          <a:p>
            <a:r>
              <a:rPr lang="it-IT" sz="2800" dirty="0"/>
              <a:t>STUDIO PARAMETRICO DELL’ALA ANTERIORE</a:t>
            </a:r>
          </a:p>
          <a:p>
            <a:endParaRPr lang="it-IT" sz="2000" dirty="0"/>
          </a:p>
          <a:p>
            <a:pPr marL="342900" indent="-342900">
              <a:buFont typeface="Arial" panose="020B0604020202020204" pitchFamily="34" charset="0"/>
              <a:buChar char="•"/>
            </a:pPr>
            <a:r>
              <a:rPr lang="it-IT" sz="2000" b="1" i="1" dirty="0"/>
              <a:t>Full </a:t>
            </a:r>
            <a:r>
              <a:rPr lang="it-IT" sz="2000" b="1" i="1" dirty="0" err="1"/>
              <a:t>Factorial</a:t>
            </a:r>
            <a:endParaRPr lang="it-IT" sz="2000" dirty="0"/>
          </a:p>
          <a:p>
            <a:endParaRPr lang="it-IT" sz="2000" dirty="0"/>
          </a:p>
          <a:p>
            <a:r>
              <a:rPr lang="it-IT" sz="2000" dirty="0"/>
              <a:t>Ala multi-elemento </a:t>
            </a:r>
            <a:r>
              <a:rPr lang="it-IT" sz="2000" b="1" i="1" dirty="0"/>
              <a:t>parametrizzata</a:t>
            </a:r>
            <a:r>
              <a:rPr lang="it-IT" sz="2000" dirty="0"/>
              <a:t> e </a:t>
            </a:r>
            <a:r>
              <a:rPr lang="it-IT" sz="2000" b="1" i="1" dirty="0"/>
              <a:t>controllabile</a:t>
            </a:r>
            <a:r>
              <a:rPr lang="it-IT" sz="2000" dirty="0"/>
              <a:t> attraverso:</a:t>
            </a:r>
          </a:p>
          <a:p>
            <a:r>
              <a:rPr lang="it-IT" sz="2000" b="1" i="1" dirty="0"/>
              <a:t>      </a:t>
            </a:r>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p:txBody>
      </p:sp>
      <p:sp>
        <p:nvSpPr>
          <p:cNvPr id="12" name="CasellaDiTesto 11">
            <a:extLst>
              <a:ext uri="{FF2B5EF4-FFF2-40B4-BE49-F238E27FC236}">
                <a16:creationId xmlns:a16="http://schemas.microsoft.com/office/drawing/2014/main" id="{E4B9647C-0D6E-4FE0-A141-04FF7D95128A}"/>
              </a:ext>
            </a:extLst>
          </p:cNvPr>
          <p:cNvSpPr txBox="1"/>
          <p:nvPr/>
        </p:nvSpPr>
        <p:spPr>
          <a:xfrm>
            <a:off x="6978940" y="2806849"/>
            <a:ext cx="2725445" cy="584775"/>
          </a:xfrm>
          <a:prstGeom prst="rect">
            <a:avLst/>
          </a:prstGeom>
          <a:noFill/>
        </p:spPr>
        <p:txBody>
          <a:bodyPr wrap="square" rtlCol="0">
            <a:spAutoFit/>
          </a:bodyPr>
          <a:lstStyle/>
          <a:p>
            <a:r>
              <a:rPr lang="it-IT" sz="3200" b="1" dirty="0">
                <a:solidFill>
                  <a:schemeClr val="tx1">
                    <a:lumMod val="50000"/>
                    <a:lumOff val="50000"/>
                  </a:schemeClr>
                </a:solidFill>
              </a:rPr>
              <a:t>8 PROFILI</a:t>
            </a:r>
          </a:p>
        </p:txBody>
      </p:sp>
      <p:sp>
        <p:nvSpPr>
          <p:cNvPr id="14" name="CasellaDiTesto 13">
            <a:extLst>
              <a:ext uri="{FF2B5EF4-FFF2-40B4-BE49-F238E27FC236}">
                <a16:creationId xmlns:a16="http://schemas.microsoft.com/office/drawing/2014/main" id="{29041609-32FA-49A7-8958-2B3E92EA584F}"/>
              </a:ext>
            </a:extLst>
          </p:cNvPr>
          <p:cNvSpPr txBox="1"/>
          <p:nvPr/>
        </p:nvSpPr>
        <p:spPr>
          <a:xfrm>
            <a:off x="10118095" y="4745554"/>
            <a:ext cx="1677880" cy="584775"/>
          </a:xfrm>
          <a:prstGeom prst="rect">
            <a:avLst/>
          </a:prstGeom>
          <a:noFill/>
        </p:spPr>
        <p:txBody>
          <a:bodyPr wrap="square" rtlCol="0">
            <a:spAutoFit/>
          </a:bodyPr>
          <a:lstStyle/>
          <a:p>
            <a:r>
              <a:rPr lang="it-IT" sz="3200" b="1" dirty="0">
                <a:solidFill>
                  <a:srgbClr val="0070C0"/>
                </a:solidFill>
              </a:rPr>
              <a:t>3 ALI</a:t>
            </a:r>
          </a:p>
        </p:txBody>
      </p:sp>
    </p:spTree>
    <p:extLst>
      <p:ext uri="{BB962C8B-B14F-4D97-AF65-F5344CB8AC3E}">
        <p14:creationId xmlns:p14="http://schemas.microsoft.com/office/powerpoint/2010/main" val="372015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9B7DEBC-DA3B-427D-8838-6FB5EC1A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86" y="2218319"/>
            <a:ext cx="5750809" cy="4308710"/>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sz="2000" b="1" i="1" dirty="0">
                <a:solidFill>
                  <a:schemeClr val="accent1"/>
                </a:solidFill>
              </a:rPr>
              <a:t>Design of Experiment </a:t>
            </a:r>
            <a:r>
              <a:rPr lang="it-IT" sz="2000" b="1" dirty="0">
                <a:solidFill>
                  <a:schemeClr val="accent1"/>
                </a:solidFill>
              </a:rPr>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3293209"/>
          </a:xfrm>
          <a:prstGeom prst="rect">
            <a:avLst/>
          </a:prstGeom>
          <a:noFill/>
        </p:spPr>
        <p:txBody>
          <a:bodyPr wrap="square" rtlCol="0">
            <a:spAutoFit/>
          </a:bodyPr>
          <a:lstStyle/>
          <a:p>
            <a:r>
              <a:rPr lang="it-IT" sz="2800" dirty="0"/>
              <a:t>STUDIO PARAMETRICO DELL’ALA ANTERIORE</a:t>
            </a:r>
          </a:p>
          <a:p>
            <a:endParaRPr lang="it-IT" sz="2000" dirty="0"/>
          </a:p>
          <a:p>
            <a:r>
              <a:rPr lang="it-IT" sz="2000" b="1" dirty="0">
                <a:solidFill>
                  <a:srgbClr val="FF0000"/>
                </a:solidFill>
              </a:rPr>
              <a:t>Area di interesse dello studio parametrico</a:t>
            </a:r>
            <a:r>
              <a:rPr lang="it-IT" sz="2000" b="1" i="1" dirty="0">
                <a:solidFill>
                  <a:srgbClr val="FF0000"/>
                </a:solidFill>
              </a:rPr>
              <a:t>      </a:t>
            </a:r>
            <a:endParaRPr lang="it-IT" sz="2000" b="1" dirty="0">
              <a:solidFill>
                <a:srgbClr val="FF0000"/>
              </a:solidFill>
            </a:endParaRPr>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p:txBody>
      </p:sp>
      <p:sp>
        <p:nvSpPr>
          <p:cNvPr id="2" name="Ovale 1">
            <a:extLst>
              <a:ext uri="{FF2B5EF4-FFF2-40B4-BE49-F238E27FC236}">
                <a16:creationId xmlns:a16="http://schemas.microsoft.com/office/drawing/2014/main" id="{942D15D9-4F70-4386-82B3-047E9012E97C}"/>
              </a:ext>
            </a:extLst>
          </p:cNvPr>
          <p:cNvSpPr/>
          <p:nvPr/>
        </p:nvSpPr>
        <p:spPr>
          <a:xfrm>
            <a:off x="3915051" y="2396971"/>
            <a:ext cx="3258105" cy="303616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cxnSp>
        <p:nvCxnSpPr>
          <p:cNvPr id="11" name="Connettore 2 10">
            <a:extLst>
              <a:ext uri="{FF2B5EF4-FFF2-40B4-BE49-F238E27FC236}">
                <a16:creationId xmlns:a16="http://schemas.microsoft.com/office/drawing/2014/main" id="{DF9F20AD-F989-453C-A483-4DD300861725}"/>
              </a:ext>
            </a:extLst>
          </p:cNvPr>
          <p:cNvCxnSpPr/>
          <p:nvPr/>
        </p:nvCxnSpPr>
        <p:spPr>
          <a:xfrm>
            <a:off x="5024761" y="1731146"/>
            <a:ext cx="150921" cy="6658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86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07976423-C2E4-4353-94A5-72DC1B26E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914" y="1111481"/>
            <a:ext cx="9462417" cy="5322610"/>
          </a:xfrm>
          <a:prstGeom prst="rect">
            <a:avLst/>
          </a:prstGeom>
        </p:spPr>
      </p:pic>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7A42A924-BE2D-4FF7-9001-22235D4C1E3E}"/>
              </a:ext>
            </a:extLst>
          </p:cNvPr>
          <p:cNvSpPr txBox="1"/>
          <p:nvPr/>
        </p:nvSpPr>
        <p:spPr>
          <a:xfrm>
            <a:off x="136123" y="594804"/>
            <a:ext cx="11880000" cy="2200602"/>
          </a:xfrm>
          <a:prstGeom prst="rect">
            <a:avLst/>
          </a:prstGeom>
          <a:noFill/>
        </p:spPr>
        <p:txBody>
          <a:bodyPr wrap="square" rtlCol="0">
            <a:spAutoFit/>
          </a:bodyPr>
          <a:lstStyle/>
          <a:p>
            <a:r>
              <a:rPr lang="it-IT" sz="2800" dirty="0"/>
              <a:t>MONOPOSTO F1 – 2022</a:t>
            </a:r>
          </a:p>
          <a:p>
            <a:pPr algn="ctr"/>
            <a:r>
              <a:rPr lang="it-IT" sz="4800" b="1" dirty="0"/>
              <a:t>COMPUTATIONS 4 COMPETITIONS</a:t>
            </a:r>
          </a:p>
          <a:p>
            <a:endParaRPr lang="it-IT" sz="1000" dirty="0"/>
          </a:p>
          <a:p>
            <a:r>
              <a:rPr lang="it-IT" sz="2000" b="1" dirty="0"/>
              <a:t>Obiettivo: progettare le 3 componenti aerodinamiche fondamentali (ala anteriore, fondo e ala posteriore) per </a:t>
            </a:r>
          </a:p>
          <a:p>
            <a:r>
              <a:rPr lang="it-IT" sz="2000" b="1" dirty="0"/>
              <a:t>                   le nuove monoposto 2022 del campionato di Formula 1.</a:t>
            </a:r>
          </a:p>
          <a:p>
            <a:endParaRPr lang="it-IT" sz="1100" dirty="0"/>
          </a:p>
        </p:txBody>
      </p:sp>
      <p:sp>
        <p:nvSpPr>
          <p:cNvPr id="12" name="Figura a mano libera: forma 11">
            <a:extLst>
              <a:ext uri="{FF2B5EF4-FFF2-40B4-BE49-F238E27FC236}">
                <a16:creationId xmlns:a16="http://schemas.microsoft.com/office/drawing/2014/main" id="{C9ABEACE-2AA6-43B8-80CE-6DA7916528E2}"/>
              </a:ext>
            </a:extLst>
          </p:cNvPr>
          <p:cNvSpPr/>
          <p:nvPr/>
        </p:nvSpPr>
        <p:spPr>
          <a:xfrm>
            <a:off x="2132489" y="3656706"/>
            <a:ext cx="2976839" cy="1424759"/>
          </a:xfrm>
          <a:custGeom>
            <a:avLst/>
            <a:gdLst>
              <a:gd name="connsiteX0" fmla="*/ 2894028 w 2976839"/>
              <a:gd name="connsiteY0" fmla="*/ 348792 h 1349345"/>
              <a:gd name="connsiteX1" fmla="*/ 2884602 w 2976839"/>
              <a:gd name="connsiteY1" fmla="*/ 301658 h 1349345"/>
              <a:gd name="connsiteX2" fmla="*/ 2837468 w 2976839"/>
              <a:gd name="connsiteY2" fmla="*/ 245097 h 1349345"/>
              <a:gd name="connsiteX3" fmla="*/ 2809187 w 2976839"/>
              <a:gd name="connsiteY3" fmla="*/ 226244 h 1349345"/>
              <a:gd name="connsiteX4" fmla="*/ 2780907 w 2976839"/>
              <a:gd name="connsiteY4" fmla="*/ 197963 h 1349345"/>
              <a:gd name="connsiteX5" fmla="*/ 2762053 w 2976839"/>
              <a:gd name="connsiteY5" fmla="*/ 169683 h 1349345"/>
              <a:gd name="connsiteX6" fmla="*/ 2677212 w 2976839"/>
              <a:gd name="connsiteY6" fmla="*/ 122549 h 1349345"/>
              <a:gd name="connsiteX7" fmla="*/ 2611224 w 2976839"/>
              <a:gd name="connsiteY7" fmla="*/ 84841 h 1349345"/>
              <a:gd name="connsiteX8" fmla="*/ 2554663 w 2976839"/>
              <a:gd name="connsiteY8" fmla="*/ 56561 h 1349345"/>
              <a:gd name="connsiteX9" fmla="*/ 2516956 w 2976839"/>
              <a:gd name="connsiteY9" fmla="*/ 28281 h 1349345"/>
              <a:gd name="connsiteX10" fmla="*/ 2441542 w 2976839"/>
              <a:gd name="connsiteY10" fmla="*/ 0 h 1349345"/>
              <a:gd name="connsiteX11" fmla="*/ 2055043 w 2976839"/>
              <a:gd name="connsiteY11" fmla="*/ 9427 h 1349345"/>
              <a:gd name="connsiteX12" fmla="*/ 1979628 w 2976839"/>
              <a:gd name="connsiteY12" fmla="*/ 37707 h 1349345"/>
              <a:gd name="connsiteX13" fmla="*/ 1932494 w 2976839"/>
              <a:gd name="connsiteY13" fmla="*/ 47134 h 1349345"/>
              <a:gd name="connsiteX14" fmla="*/ 1894787 w 2976839"/>
              <a:gd name="connsiteY14" fmla="*/ 65988 h 1349345"/>
              <a:gd name="connsiteX15" fmla="*/ 1866507 w 2976839"/>
              <a:gd name="connsiteY15" fmla="*/ 84841 h 1349345"/>
              <a:gd name="connsiteX16" fmla="*/ 1838226 w 2976839"/>
              <a:gd name="connsiteY16" fmla="*/ 94268 h 1349345"/>
              <a:gd name="connsiteX17" fmla="*/ 1809946 w 2976839"/>
              <a:gd name="connsiteY17" fmla="*/ 113122 h 1349345"/>
              <a:gd name="connsiteX18" fmla="*/ 1781666 w 2976839"/>
              <a:gd name="connsiteY18" fmla="*/ 122549 h 1349345"/>
              <a:gd name="connsiteX19" fmla="*/ 1762812 w 2976839"/>
              <a:gd name="connsiteY19" fmla="*/ 150829 h 1349345"/>
              <a:gd name="connsiteX20" fmla="*/ 1734531 w 2976839"/>
              <a:gd name="connsiteY20" fmla="*/ 169683 h 1349345"/>
              <a:gd name="connsiteX21" fmla="*/ 1677971 w 2976839"/>
              <a:gd name="connsiteY21" fmla="*/ 235670 h 1349345"/>
              <a:gd name="connsiteX22" fmla="*/ 1649690 w 2976839"/>
              <a:gd name="connsiteY22" fmla="*/ 273378 h 1349345"/>
              <a:gd name="connsiteX23" fmla="*/ 1630837 w 2976839"/>
              <a:gd name="connsiteY23" fmla="*/ 301658 h 1349345"/>
              <a:gd name="connsiteX24" fmla="*/ 1602556 w 2976839"/>
              <a:gd name="connsiteY24" fmla="*/ 329938 h 1349345"/>
              <a:gd name="connsiteX25" fmla="*/ 1555422 w 2976839"/>
              <a:gd name="connsiteY25" fmla="*/ 414780 h 1349345"/>
              <a:gd name="connsiteX26" fmla="*/ 1536569 w 2976839"/>
              <a:gd name="connsiteY26" fmla="*/ 443060 h 1349345"/>
              <a:gd name="connsiteX27" fmla="*/ 1480008 w 2976839"/>
              <a:gd name="connsiteY27" fmla="*/ 480767 h 1349345"/>
              <a:gd name="connsiteX28" fmla="*/ 1432874 w 2976839"/>
              <a:gd name="connsiteY28" fmla="*/ 509048 h 1349345"/>
              <a:gd name="connsiteX29" fmla="*/ 1404593 w 2976839"/>
              <a:gd name="connsiteY29" fmla="*/ 527901 h 1349345"/>
              <a:gd name="connsiteX30" fmla="*/ 1348033 w 2976839"/>
              <a:gd name="connsiteY30" fmla="*/ 546755 h 1349345"/>
              <a:gd name="connsiteX31" fmla="*/ 1319752 w 2976839"/>
              <a:gd name="connsiteY31" fmla="*/ 565608 h 1349345"/>
              <a:gd name="connsiteX32" fmla="*/ 1282045 w 2976839"/>
              <a:gd name="connsiteY32" fmla="*/ 575035 h 1349345"/>
              <a:gd name="connsiteX33" fmla="*/ 1225484 w 2976839"/>
              <a:gd name="connsiteY33" fmla="*/ 593889 h 1349345"/>
              <a:gd name="connsiteX34" fmla="*/ 1168923 w 2976839"/>
              <a:gd name="connsiteY34" fmla="*/ 612743 h 1349345"/>
              <a:gd name="connsiteX35" fmla="*/ 1140643 w 2976839"/>
              <a:gd name="connsiteY35" fmla="*/ 622169 h 1349345"/>
              <a:gd name="connsiteX36" fmla="*/ 1065228 w 2976839"/>
              <a:gd name="connsiteY36" fmla="*/ 641023 h 1349345"/>
              <a:gd name="connsiteX37" fmla="*/ 1027521 w 2976839"/>
              <a:gd name="connsiteY37" fmla="*/ 650450 h 1349345"/>
              <a:gd name="connsiteX38" fmla="*/ 838985 w 2976839"/>
              <a:gd name="connsiteY38" fmla="*/ 678730 h 1349345"/>
              <a:gd name="connsiteX39" fmla="*/ 810705 w 2976839"/>
              <a:gd name="connsiteY39" fmla="*/ 688157 h 1349345"/>
              <a:gd name="connsiteX40" fmla="*/ 716437 w 2976839"/>
              <a:gd name="connsiteY40" fmla="*/ 697584 h 1349345"/>
              <a:gd name="connsiteX41" fmla="*/ 688156 w 2976839"/>
              <a:gd name="connsiteY41" fmla="*/ 716437 h 1349345"/>
              <a:gd name="connsiteX42" fmla="*/ 631595 w 2976839"/>
              <a:gd name="connsiteY42" fmla="*/ 725864 h 1349345"/>
              <a:gd name="connsiteX43" fmla="*/ 546754 w 2976839"/>
              <a:gd name="connsiteY43" fmla="*/ 754145 h 1349345"/>
              <a:gd name="connsiteX44" fmla="*/ 518474 w 2976839"/>
              <a:gd name="connsiteY44" fmla="*/ 763571 h 1349345"/>
              <a:gd name="connsiteX45" fmla="*/ 490193 w 2976839"/>
              <a:gd name="connsiteY45" fmla="*/ 772998 h 1349345"/>
              <a:gd name="connsiteX46" fmla="*/ 452486 w 2976839"/>
              <a:gd name="connsiteY46" fmla="*/ 782425 h 1349345"/>
              <a:gd name="connsiteX47" fmla="*/ 386499 w 2976839"/>
              <a:gd name="connsiteY47" fmla="*/ 801279 h 1349345"/>
              <a:gd name="connsiteX48" fmla="*/ 235670 w 2976839"/>
              <a:gd name="connsiteY48" fmla="*/ 829559 h 1349345"/>
              <a:gd name="connsiteX49" fmla="*/ 150828 w 2976839"/>
              <a:gd name="connsiteY49" fmla="*/ 838986 h 1349345"/>
              <a:gd name="connsiteX50" fmla="*/ 94268 w 2976839"/>
              <a:gd name="connsiteY50" fmla="*/ 857839 h 1349345"/>
              <a:gd name="connsiteX51" fmla="*/ 65987 w 2976839"/>
              <a:gd name="connsiteY51" fmla="*/ 867266 h 1349345"/>
              <a:gd name="connsiteX52" fmla="*/ 9426 w 2976839"/>
              <a:gd name="connsiteY52" fmla="*/ 914400 h 1349345"/>
              <a:gd name="connsiteX53" fmla="*/ 0 w 2976839"/>
              <a:gd name="connsiteY53" fmla="*/ 942681 h 1349345"/>
              <a:gd name="connsiteX54" fmla="*/ 9426 w 2976839"/>
              <a:gd name="connsiteY54" fmla="*/ 1008668 h 1349345"/>
              <a:gd name="connsiteX55" fmla="*/ 47134 w 2976839"/>
              <a:gd name="connsiteY55" fmla="*/ 1018095 h 1349345"/>
              <a:gd name="connsiteX56" fmla="*/ 113121 w 2976839"/>
              <a:gd name="connsiteY56" fmla="*/ 1036949 h 1349345"/>
              <a:gd name="connsiteX57" fmla="*/ 169682 w 2976839"/>
              <a:gd name="connsiteY57" fmla="*/ 1074656 h 1349345"/>
              <a:gd name="connsiteX58" fmla="*/ 245096 w 2976839"/>
              <a:gd name="connsiteY58" fmla="*/ 1093510 h 1349345"/>
              <a:gd name="connsiteX59" fmla="*/ 433633 w 2976839"/>
              <a:gd name="connsiteY59" fmla="*/ 1112363 h 1349345"/>
              <a:gd name="connsiteX60" fmla="*/ 499620 w 2976839"/>
              <a:gd name="connsiteY60" fmla="*/ 1131217 h 1349345"/>
              <a:gd name="connsiteX61" fmla="*/ 575035 w 2976839"/>
              <a:gd name="connsiteY61" fmla="*/ 1150070 h 1349345"/>
              <a:gd name="connsiteX62" fmla="*/ 650449 w 2976839"/>
              <a:gd name="connsiteY62" fmla="*/ 1178351 h 1349345"/>
              <a:gd name="connsiteX63" fmla="*/ 744717 w 2976839"/>
              <a:gd name="connsiteY63" fmla="*/ 1197204 h 1349345"/>
              <a:gd name="connsiteX64" fmla="*/ 791851 w 2976839"/>
              <a:gd name="connsiteY64" fmla="*/ 1206631 h 1349345"/>
              <a:gd name="connsiteX65" fmla="*/ 848412 w 2976839"/>
              <a:gd name="connsiteY65" fmla="*/ 1225485 h 1349345"/>
              <a:gd name="connsiteX66" fmla="*/ 914400 w 2976839"/>
              <a:gd name="connsiteY66" fmla="*/ 1244338 h 1349345"/>
              <a:gd name="connsiteX67" fmla="*/ 1197204 w 2976839"/>
              <a:gd name="connsiteY67" fmla="*/ 1234912 h 1349345"/>
              <a:gd name="connsiteX68" fmla="*/ 1366886 w 2976839"/>
              <a:gd name="connsiteY68" fmla="*/ 1216058 h 1349345"/>
              <a:gd name="connsiteX69" fmla="*/ 1432874 w 2976839"/>
              <a:gd name="connsiteY69" fmla="*/ 1197204 h 1349345"/>
              <a:gd name="connsiteX70" fmla="*/ 1621410 w 2976839"/>
              <a:gd name="connsiteY70" fmla="*/ 1187778 h 1349345"/>
              <a:gd name="connsiteX71" fmla="*/ 1753385 w 2976839"/>
              <a:gd name="connsiteY71" fmla="*/ 1178351 h 1349345"/>
              <a:gd name="connsiteX72" fmla="*/ 1781666 w 2976839"/>
              <a:gd name="connsiteY72" fmla="*/ 1168924 h 1349345"/>
              <a:gd name="connsiteX73" fmla="*/ 1960775 w 2976839"/>
              <a:gd name="connsiteY73" fmla="*/ 1187778 h 1349345"/>
              <a:gd name="connsiteX74" fmla="*/ 1989055 w 2976839"/>
              <a:gd name="connsiteY74" fmla="*/ 1206631 h 1349345"/>
              <a:gd name="connsiteX75" fmla="*/ 2026762 w 2976839"/>
              <a:gd name="connsiteY75" fmla="*/ 1225485 h 1349345"/>
              <a:gd name="connsiteX76" fmla="*/ 2045616 w 2976839"/>
              <a:gd name="connsiteY76" fmla="*/ 1253765 h 1349345"/>
              <a:gd name="connsiteX77" fmla="*/ 2073896 w 2976839"/>
              <a:gd name="connsiteY77" fmla="*/ 1263192 h 1349345"/>
              <a:gd name="connsiteX78" fmla="*/ 2102177 w 2976839"/>
              <a:gd name="connsiteY78" fmla="*/ 1282046 h 1349345"/>
              <a:gd name="connsiteX79" fmla="*/ 2205872 w 2976839"/>
              <a:gd name="connsiteY79" fmla="*/ 1310326 h 1349345"/>
              <a:gd name="connsiteX80" fmla="*/ 2375554 w 2976839"/>
              <a:gd name="connsiteY80" fmla="*/ 1329180 h 1349345"/>
              <a:gd name="connsiteX81" fmla="*/ 2630078 w 2976839"/>
              <a:gd name="connsiteY81" fmla="*/ 1329180 h 1349345"/>
              <a:gd name="connsiteX82" fmla="*/ 2667785 w 2976839"/>
              <a:gd name="connsiteY82" fmla="*/ 1310326 h 1349345"/>
              <a:gd name="connsiteX83" fmla="*/ 2724346 w 2976839"/>
              <a:gd name="connsiteY83" fmla="*/ 1282046 h 1349345"/>
              <a:gd name="connsiteX84" fmla="*/ 2752626 w 2976839"/>
              <a:gd name="connsiteY84" fmla="*/ 1253765 h 1349345"/>
              <a:gd name="connsiteX85" fmla="*/ 2790334 w 2976839"/>
              <a:gd name="connsiteY85" fmla="*/ 1168924 h 1349345"/>
              <a:gd name="connsiteX86" fmla="*/ 2837468 w 2976839"/>
              <a:gd name="connsiteY86" fmla="*/ 1084083 h 1349345"/>
              <a:gd name="connsiteX87" fmla="*/ 2856321 w 2976839"/>
              <a:gd name="connsiteY87" fmla="*/ 1027522 h 1349345"/>
              <a:gd name="connsiteX88" fmla="*/ 2865748 w 2976839"/>
              <a:gd name="connsiteY88" fmla="*/ 999241 h 1349345"/>
              <a:gd name="connsiteX89" fmla="*/ 2884602 w 2976839"/>
              <a:gd name="connsiteY89" fmla="*/ 961534 h 1349345"/>
              <a:gd name="connsiteX90" fmla="*/ 2894028 w 2976839"/>
              <a:gd name="connsiteY90" fmla="*/ 933254 h 1349345"/>
              <a:gd name="connsiteX91" fmla="*/ 2922309 w 2976839"/>
              <a:gd name="connsiteY91" fmla="*/ 904973 h 1349345"/>
              <a:gd name="connsiteX92" fmla="*/ 2960016 w 2976839"/>
              <a:gd name="connsiteY92" fmla="*/ 820132 h 1349345"/>
              <a:gd name="connsiteX93" fmla="*/ 2969443 w 2976839"/>
              <a:gd name="connsiteY93" fmla="*/ 669303 h 1349345"/>
              <a:gd name="connsiteX94" fmla="*/ 2941162 w 2976839"/>
              <a:gd name="connsiteY94" fmla="*/ 424206 h 1349345"/>
              <a:gd name="connsiteX95" fmla="*/ 2931736 w 2976839"/>
              <a:gd name="connsiteY95" fmla="*/ 395926 h 1349345"/>
              <a:gd name="connsiteX96" fmla="*/ 2894028 w 2976839"/>
              <a:gd name="connsiteY96" fmla="*/ 348792 h 13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76839" h="1349345">
                <a:moveTo>
                  <a:pt x="2894028" y="348792"/>
                </a:moveTo>
                <a:cubicBezTo>
                  <a:pt x="2886172" y="333081"/>
                  <a:pt x="2890228" y="316660"/>
                  <a:pt x="2884602" y="301658"/>
                </a:cubicBezTo>
                <a:cubicBezTo>
                  <a:pt x="2877862" y="283685"/>
                  <a:pt x="2850802" y="256209"/>
                  <a:pt x="2837468" y="245097"/>
                </a:cubicBezTo>
                <a:cubicBezTo>
                  <a:pt x="2828764" y="237844"/>
                  <a:pt x="2817891" y="233497"/>
                  <a:pt x="2809187" y="226244"/>
                </a:cubicBezTo>
                <a:cubicBezTo>
                  <a:pt x="2798945" y="217709"/>
                  <a:pt x="2789442" y="208205"/>
                  <a:pt x="2780907" y="197963"/>
                </a:cubicBezTo>
                <a:cubicBezTo>
                  <a:pt x="2773654" y="189259"/>
                  <a:pt x="2770579" y="177144"/>
                  <a:pt x="2762053" y="169683"/>
                </a:cubicBezTo>
                <a:cubicBezTo>
                  <a:pt x="2722156" y="134773"/>
                  <a:pt x="2716056" y="135496"/>
                  <a:pt x="2677212" y="122549"/>
                </a:cubicBezTo>
                <a:cubicBezTo>
                  <a:pt x="2608314" y="76617"/>
                  <a:pt x="2694940" y="132679"/>
                  <a:pt x="2611224" y="84841"/>
                </a:cubicBezTo>
                <a:cubicBezTo>
                  <a:pt x="2560059" y="55604"/>
                  <a:pt x="2606512" y="73844"/>
                  <a:pt x="2554663" y="56561"/>
                </a:cubicBezTo>
                <a:cubicBezTo>
                  <a:pt x="2542094" y="47134"/>
                  <a:pt x="2530690" y="35911"/>
                  <a:pt x="2516956" y="28281"/>
                </a:cubicBezTo>
                <a:cubicBezTo>
                  <a:pt x="2500048" y="18888"/>
                  <a:pt x="2462709" y="7056"/>
                  <a:pt x="2441542" y="0"/>
                </a:cubicBezTo>
                <a:lnTo>
                  <a:pt x="2055043" y="9427"/>
                </a:lnTo>
                <a:cubicBezTo>
                  <a:pt x="1972528" y="13015"/>
                  <a:pt x="2038403" y="15667"/>
                  <a:pt x="1979628" y="37707"/>
                </a:cubicBezTo>
                <a:cubicBezTo>
                  <a:pt x="1964626" y="43333"/>
                  <a:pt x="1948205" y="43992"/>
                  <a:pt x="1932494" y="47134"/>
                </a:cubicBezTo>
                <a:cubicBezTo>
                  <a:pt x="1919925" y="53419"/>
                  <a:pt x="1906988" y="59016"/>
                  <a:pt x="1894787" y="65988"/>
                </a:cubicBezTo>
                <a:cubicBezTo>
                  <a:pt x="1884950" y="71609"/>
                  <a:pt x="1876640" y="79774"/>
                  <a:pt x="1866507" y="84841"/>
                </a:cubicBezTo>
                <a:cubicBezTo>
                  <a:pt x="1857619" y="89285"/>
                  <a:pt x="1847653" y="91126"/>
                  <a:pt x="1838226" y="94268"/>
                </a:cubicBezTo>
                <a:cubicBezTo>
                  <a:pt x="1828799" y="100553"/>
                  <a:pt x="1820079" y="108055"/>
                  <a:pt x="1809946" y="113122"/>
                </a:cubicBezTo>
                <a:cubicBezTo>
                  <a:pt x="1801058" y="117566"/>
                  <a:pt x="1789425" y="116342"/>
                  <a:pt x="1781666" y="122549"/>
                </a:cubicBezTo>
                <a:cubicBezTo>
                  <a:pt x="1772819" y="129627"/>
                  <a:pt x="1770823" y="142818"/>
                  <a:pt x="1762812" y="150829"/>
                </a:cubicBezTo>
                <a:cubicBezTo>
                  <a:pt x="1754801" y="158840"/>
                  <a:pt x="1743958" y="163398"/>
                  <a:pt x="1734531" y="169683"/>
                </a:cubicBezTo>
                <a:cubicBezTo>
                  <a:pt x="1694163" y="230236"/>
                  <a:pt x="1741975" y="162522"/>
                  <a:pt x="1677971" y="235670"/>
                </a:cubicBezTo>
                <a:cubicBezTo>
                  <a:pt x="1667625" y="247494"/>
                  <a:pt x="1658822" y="260593"/>
                  <a:pt x="1649690" y="273378"/>
                </a:cubicBezTo>
                <a:cubicBezTo>
                  <a:pt x="1643105" y="282597"/>
                  <a:pt x="1638090" y="292955"/>
                  <a:pt x="1630837" y="301658"/>
                </a:cubicBezTo>
                <a:cubicBezTo>
                  <a:pt x="1622302" y="311900"/>
                  <a:pt x="1611983" y="320511"/>
                  <a:pt x="1602556" y="329938"/>
                </a:cubicBezTo>
                <a:cubicBezTo>
                  <a:pt x="1585963" y="379716"/>
                  <a:pt x="1598641" y="349951"/>
                  <a:pt x="1555422" y="414780"/>
                </a:cubicBezTo>
                <a:cubicBezTo>
                  <a:pt x="1549138" y="424207"/>
                  <a:pt x="1545996" y="436776"/>
                  <a:pt x="1536569" y="443060"/>
                </a:cubicBezTo>
                <a:cubicBezTo>
                  <a:pt x="1517715" y="455629"/>
                  <a:pt x="1499125" y="468602"/>
                  <a:pt x="1480008" y="480767"/>
                </a:cubicBezTo>
                <a:cubicBezTo>
                  <a:pt x="1464550" y="490604"/>
                  <a:pt x="1448119" y="498885"/>
                  <a:pt x="1432874" y="509048"/>
                </a:cubicBezTo>
                <a:cubicBezTo>
                  <a:pt x="1423447" y="515332"/>
                  <a:pt x="1414946" y="523300"/>
                  <a:pt x="1404593" y="527901"/>
                </a:cubicBezTo>
                <a:cubicBezTo>
                  <a:pt x="1386433" y="535972"/>
                  <a:pt x="1364569" y="535732"/>
                  <a:pt x="1348033" y="546755"/>
                </a:cubicBezTo>
                <a:cubicBezTo>
                  <a:pt x="1338606" y="553039"/>
                  <a:pt x="1330166" y="561145"/>
                  <a:pt x="1319752" y="565608"/>
                </a:cubicBezTo>
                <a:cubicBezTo>
                  <a:pt x="1307844" y="570711"/>
                  <a:pt x="1294454" y="571312"/>
                  <a:pt x="1282045" y="575035"/>
                </a:cubicBezTo>
                <a:cubicBezTo>
                  <a:pt x="1263010" y="580746"/>
                  <a:pt x="1244338" y="587604"/>
                  <a:pt x="1225484" y="593889"/>
                </a:cubicBezTo>
                <a:lnTo>
                  <a:pt x="1168923" y="612743"/>
                </a:lnTo>
                <a:cubicBezTo>
                  <a:pt x="1159496" y="615885"/>
                  <a:pt x="1150283" y="619759"/>
                  <a:pt x="1140643" y="622169"/>
                </a:cubicBezTo>
                <a:lnTo>
                  <a:pt x="1065228" y="641023"/>
                </a:lnTo>
                <a:cubicBezTo>
                  <a:pt x="1052659" y="644165"/>
                  <a:pt x="1040347" y="648618"/>
                  <a:pt x="1027521" y="650450"/>
                </a:cubicBezTo>
                <a:cubicBezTo>
                  <a:pt x="876624" y="672006"/>
                  <a:pt x="939380" y="661997"/>
                  <a:pt x="838985" y="678730"/>
                </a:cubicBezTo>
                <a:cubicBezTo>
                  <a:pt x="829558" y="681872"/>
                  <a:pt x="820526" y="686646"/>
                  <a:pt x="810705" y="688157"/>
                </a:cubicBezTo>
                <a:cubicBezTo>
                  <a:pt x="779493" y="692959"/>
                  <a:pt x="747208" y="690483"/>
                  <a:pt x="716437" y="697584"/>
                </a:cubicBezTo>
                <a:cubicBezTo>
                  <a:pt x="705397" y="700132"/>
                  <a:pt x="698904" y="712854"/>
                  <a:pt x="688156" y="716437"/>
                </a:cubicBezTo>
                <a:cubicBezTo>
                  <a:pt x="670023" y="722481"/>
                  <a:pt x="650449" y="722722"/>
                  <a:pt x="631595" y="725864"/>
                </a:cubicBezTo>
                <a:lnTo>
                  <a:pt x="546754" y="754145"/>
                </a:lnTo>
                <a:lnTo>
                  <a:pt x="518474" y="763571"/>
                </a:lnTo>
                <a:cubicBezTo>
                  <a:pt x="509047" y="766713"/>
                  <a:pt x="499833" y="770588"/>
                  <a:pt x="490193" y="772998"/>
                </a:cubicBezTo>
                <a:cubicBezTo>
                  <a:pt x="477624" y="776140"/>
                  <a:pt x="464943" y="778866"/>
                  <a:pt x="452486" y="782425"/>
                </a:cubicBezTo>
                <a:cubicBezTo>
                  <a:pt x="403030" y="796556"/>
                  <a:pt x="445431" y="788651"/>
                  <a:pt x="386499" y="801279"/>
                </a:cubicBezTo>
                <a:cubicBezTo>
                  <a:pt x="354318" y="808175"/>
                  <a:pt x="275628" y="824231"/>
                  <a:pt x="235670" y="829559"/>
                </a:cubicBezTo>
                <a:cubicBezTo>
                  <a:pt x="207465" y="833320"/>
                  <a:pt x="179109" y="835844"/>
                  <a:pt x="150828" y="838986"/>
                </a:cubicBezTo>
                <a:lnTo>
                  <a:pt x="94268" y="857839"/>
                </a:lnTo>
                <a:lnTo>
                  <a:pt x="65987" y="867266"/>
                </a:lnTo>
                <a:cubicBezTo>
                  <a:pt x="45122" y="881176"/>
                  <a:pt x="23941" y="892628"/>
                  <a:pt x="9426" y="914400"/>
                </a:cubicBezTo>
                <a:cubicBezTo>
                  <a:pt x="3914" y="922668"/>
                  <a:pt x="3142" y="933254"/>
                  <a:pt x="0" y="942681"/>
                </a:cubicBezTo>
                <a:cubicBezTo>
                  <a:pt x="3142" y="964677"/>
                  <a:pt x="-2350" y="989826"/>
                  <a:pt x="9426" y="1008668"/>
                </a:cubicBezTo>
                <a:cubicBezTo>
                  <a:pt x="16293" y="1019655"/>
                  <a:pt x="34676" y="1014536"/>
                  <a:pt x="47134" y="1018095"/>
                </a:cubicBezTo>
                <a:cubicBezTo>
                  <a:pt x="141812" y="1045146"/>
                  <a:pt x="-4773" y="1007475"/>
                  <a:pt x="113121" y="1036949"/>
                </a:cubicBezTo>
                <a:cubicBezTo>
                  <a:pt x="131975" y="1049518"/>
                  <a:pt x="147699" y="1069160"/>
                  <a:pt x="169682" y="1074656"/>
                </a:cubicBezTo>
                <a:cubicBezTo>
                  <a:pt x="194820" y="1080941"/>
                  <a:pt x="219445" y="1089846"/>
                  <a:pt x="245096" y="1093510"/>
                </a:cubicBezTo>
                <a:cubicBezTo>
                  <a:pt x="438223" y="1121099"/>
                  <a:pt x="300825" y="1088216"/>
                  <a:pt x="433633" y="1112363"/>
                </a:cubicBezTo>
                <a:cubicBezTo>
                  <a:pt x="498288" y="1124119"/>
                  <a:pt x="445775" y="1117755"/>
                  <a:pt x="499620" y="1131217"/>
                </a:cubicBezTo>
                <a:cubicBezTo>
                  <a:pt x="555864" y="1145278"/>
                  <a:pt x="531946" y="1133912"/>
                  <a:pt x="575035" y="1150070"/>
                </a:cubicBezTo>
                <a:cubicBezTo>
                  <a:pt x="587474" y="1154734"/>
                  <a:pt x="631907" y="1174072"/>
                  <a:pt x="650449" y="1178351"/>
                </a:cubicBezTo>
                <a:cubicBezTo>
                  <a:pt x="681673" y="1185557"/>
                  <a:pt x="713294" y="1190920"/>
                  <a:pt x="744717" y="1197204"/>
                </a:cubicBezTo>
                <a:cubicBezTo>
                  <a:pt x="760428" y="1200346"/>
                  <a:pt x="776651" y="1201564"/>
                  <a:pt x="791851" y="1206631"/>
                </a:cubicBezTo>
                <a:cubicBezTo>
                  <a:pt x="810705" y="1212916"/>
                  <a:pt x="829132" y="1220665"/>
                  <a:pt x="848412" y="1225485"/>
                </a:cubicBezTo>
                <a:cubicBezTo>
                  <a:pt x="895759" y="1237322"/>
                  <a:pt x="873828" y="1230815"/>
                  <a:pt x="914400" y="1244338"/>
                </a:cubicBezTo>
                <a:cubicBezTo>
                  <a:pt x="1008668" y="1241196"/>
                  <a:pt x="1103067" y="1240795"/>
                  <a:pt x="1197204" y="1234912"/>
                </a:cubicBezTo>
                <a:cubicBezTo>
                  <a:pt x="1254002" y="1231362"/>
                  <a:pt x="1366886" y="1216058"/>
                  <a:pt x="1366886" y="1216058"/>
                </a:cubicBezTo>
                <a:cubicBezTo>
                  <a:pt x="1383247" y="1210604"/>
                  <a:pt x="1417093" y="1198519"/>
                  <a:pt x="1432874" y="1197204"/>
                </a:cubicBezTo>
                <a:cubicBezTo>
                  <a:pt x="1495580" y="1191979"/>
                  <a:pt x="1558595" y="1191473"/>
                  <a:pt x="1621410" y="1187778"/>
                </a:cubicBezTo>
                <a:cubicBezTo>
                  <a:pt x="1665438" y="1185188"/>
                  <a:pt x="1709393" y="1181493"/>
                  <a:pt x="1753385" y="1178351"/>
                </a:cubicBezTo>
                <a:cubicBezTo>
                  <a:pt x="1762812" y="1175209"/>
                  <a:pt x="1771729" y="1168924"/>
                  <a:pt x="1781666" y="1168924"/>
                </a:cubicBezTo>
                <a:cubicBezTo>
                  <a:pt x="1894841" y="1168924"/>
                  <a:pt x="1888527" y="1169716"/>
                  <a:pt x="1960775" y="1187778"/>
                </a:cubicBezTo>
                <a:cubicBezTo>
                  <a:pt x="1970202" y="1194062"/>
                  <a:pt x="1979218" y="1201010"/>
                  <a:pt x="1989055" y="1206631"/>
                </a:cubicBezTo>
                <a:cubicBezTo>
                  <a:pt x="2001256" y="1213603"/>
                  <a:pt x="2015966" y="1216489"/>
                  <a:pt x="2026762" y="1225485"/>
                </a:cubicBezTo>
                <a:cubicBezTo>
                  <a:pt x="2035466" y="1232738"/>
                  <a:pt x="2036769" y="1246687"/>
                  <a:pt x="2045616" y="1253765"/>
                </a:cubicBezTo>
                <a:cubicBezTo>
                  <a:pt x="2053375" y="1259972"/>
                  <a:pt x="2065008" y="1258748"/>
                  <a:pt x="2073896" y="1263192"/>
                </a:cubicBezTo>
                <a:cubicBezTo>
                  <a:pt x="2084030" y="1268259"/>
                  <a:pt x="2091824" y="1277445"/>
                  <a:pt x="2102177" y="1282046"/>
                </a:cubicBezTo>
                <a:cubicBezTo>
                  <a:pt x="2130236" y="1294517"/>
                  <a:pt x="2174484" y="1306232"/>
                  <a:pt x="2205872" y="1310326"/>
                </a:cubicBezTo>
                <a:cubicBezTo>
                  <a:pt x="2262303" y="1317687"/>
                  <a:pt x="2375554" y="1329180"/>
                  <a:pt x="2375554" y="1329180"/>
                </a:cubicBezTo>
                <a:cubicBezTo>
                  <a:pt x="2470820" y="1360932"/>
                  <a:pt x="2429017" y="1350722"/>
                  <a:pt x="2630078" y="1329180"/>
                </a:cubicBezTo>
                <a:cubicBezTo>
                  <a:pt x="2644051" y="1327683"/>
                  <a:pt x="2654869" y="1315862"/>
                  <a:pt x="2667785" y="1310326"/>
                </a:cubicBezTo>
                <a:cubicBezTo>
                  <a:pt x="2702797" y="1295321"/>
                  <a:pt x="2692378" y="1308686"/>
                  <a:pt x="2724346" y="1282046"/>
                </a:cubicBezTo>
                <a:cubicBezTo>
                  <a:pt x="2734588" y="1273511"/>
                  <a:pt x="2743199" y="1263192"/>
                  <a:pt x="2752626" y="1253765"/>
                </a:cubicBezTo>
                <a:cubicBezTo>
                  <a:pt x="2775063" y="1186456"/>
                  <a:pt x="2760456" y="1213740"/>
                  <a:pt x="2790334" y="1168924"/>
                </a:cubicBezTo>
                <a:cubicBezTo>
                  <a:pt x="2813403" y="1099716"/>
                  <a:pt x="2795134" y="1126415"/>
                  <a:pt x="2837468" y="1084083"/>
                </a:cubicBezTo>
                <a:lnTo>
                  <a:pt x="2856321" y="1027522"/>
                </a:lnTo>
                <a:cubicBezTo>
                  <a:pt x="2859463" y="1018095"/>
                  <a:pt x="2861304" y="1008129"/>
                  <a:pt x="2865748" y="999241"/>
                </a:cubicBezTo>
                <a:cubicBezTo>
                  <a:pt x="2872033" y="986672"/>
                  <a:pt x="2879066" y="974450"/>
                  <a:pt x="2884602" y="961534"/>
                </a:cubicBezTo>
                <a:cubicBezTo>
                  <a:pt x="2888516" y="952401"/>
                  <a:pt x="2888516" y="941522"/>
                  <a:pt x="2894028" y="933254"/>
                </a:cubicBezTo>
                <a:cubicBezTo>
                  <a:pt x="2901423" y="922161"/>
                  <a:pt x="2912882" y="914400"/>
                  <a:pt x="2922309" y="904973"/>
                </a:cubicBezTo>
                <a:cubicBezTo>
                  <a:pt x="2944745" y="837665"/>
                  <a:pt x="2930138" y="864948"/>
                  <a:pt x="2960016" y="820132"/>
                </a:cubicBezTo>
                <a:cubicBezTo>
                  <a:pt x="2963158" y="769856"/>
                  <a:pt x="2969443" y="719677"/>
                  <a:pt x="2969443" y="669303"/>
                </a:cubicBezTo>
                <a:cubicBezTo>
                  <a:pt x="2969443" y="456047"/>
                  <a:pt x="2998590" y="510347"/>
                  <a:pt x="2941162" y="424206"/>
                </a:cubicBezTo>
                <a:cubicBezTo>
                  <a:pt x="2938020" y="414779"/>
                  <a:pt x="2937248" y="404194"/>
                  <a:pt x="2931736" y="395926"/>
                </a:cubicBezTo>
                <a:cubicBezTo>
                  <a:pt x="2924341" y="384834"/>
                  <a:pt x="2901884" y="364503"/>
                  <a:pt x="2894028" y="348792"/>
                </a:cubicBezTo>
                <a:close/>
              </a:path>
            </a:pathLst>
          </a:custGeom>
          <a:noFill/>
          <a:ln w="762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9A986F4F-76BA-4C3E-BA74-B0C35EE589DD}"/>
              </a:ext>
            </a:extLst>
          </p:cNvPr>
          <p:cNvSpPr/>
          <p:nvPr/>
        </p:nvSpPr>
        <p:spPr>
          <a:xfrm>
            <a:off x="5109328" y="3770722"/>
            <a:ext cx="3696749" cy="1187777"/>
          </a:xfrm>
          <a:custGeom>
            <a:avLst/>
            <a:gdLst>
              <a:gd name="connsiteX0" fmla="*/ 518474 w 3696749"/>
              <a:gd name="connsiteY0" fmla="*/ 292707 h 877170"/>
              <a:gd name="connsiteX1" fmla="*/ 273377 w 3696749"/>
              <a:gd name="connsiteY1" fmla="*/ 273854 h 877170"/>
              <a:gd name="connsiteX2" fmla="*/ 131975 w 3696749"/>
              <a:gd name="connsiteY2" fmla="*/ 255000 h 877170"/>
              <a:gd name="connsiteX3" fmla="*/ 75414 w 3696749"/>
              <a:gd name="connsiteY3" fmla="*/ 264427 h 877170"/>
              <a:gd name="connsiteX4" fmla="*/ 65987 w 3696749"/>
              <a:gd name="connsiteY4" fmla="*/ 320988 h 877170"/>
              <a:gd name="connsiteX5" fmla="*/ 47134 w 3696749"/>
              <a:gd name="connsiteY5" fmla="*/ 386975 h 877170"/>
              <a:gd name="connsiteX6" fmla="*/ 37707 w 3696749"/>
              <a:gd name="connsiteY6" fmla="*/ 434109 h 877170"/>
              <a:gd name="connsiteX7" fmla="*/ 28280 w 3696749"/>
              <a:gd name="connsiteY7" fmla="*/ 471817 h 877170"/>
              <a:gd name="connsiteX8" fmla="*/ 9427 w 3696749"/>
              <a:gd name="connsiteY8" fmla="*/ 603792 h 877170"/>
              <a:gd name="connsiteX9" fmla="*/ 0 w 3696749"/>
              <a:gd name="connsiteY9" fmla="*/ 660353 h 877170"/>
              <a:gd name="connsiteX10" fmla="*/ 9427 w 3696749"/>
              <a:gd name="connsiteY10" fmla="*/ 867742 h 877170"/>
              <a:gd name="connsiteX11" fmla="*/ 37707 w 3696749"/>
              <a:gd name="connsiteY11" fmla="*/ 877169 h 877170"/>
              <a:gd name="connsiteX12" fmla="*/ 282804 w 3696749"/>
              <a:gd name="connsiteY12" fmla="*/ 867742 h 877170"/>
              <a:gd name="connsiteX13" fmla="*/ 405352 w 3696749"/>
              <a:gd name="connsiteY13" fmla="*/ 839462 h 877170"/>
              <a:gd name="connsiteX14" fmla="*/ 546754 w 3696749"/>
              <a:gd name="connsiteY14" fmla="*/ 811181 h 877170"/>
              <a:gd name="connsiteX15" fmla="*/ 970961 w 3696749"/>
              <a:gd name="connsiteY15" fmla="*/ 801755 h 877170"/>
              <a:gd name="connsiteX16" fmla="*/ 1093509 w 3696749"/>
              <a:gd name="connsiteY16" fmla="*/ 782901 h 877170"/>
              <a:gd name="connsiteX17" fmla="*/ 1253765 w 3696749"/>
              <a:gd name="connsiteY17" fmla="*/ 773474 h 877170"/>
              <a:gd name="connsiteX18" fmla="*/ 1998482 w 3696749"/>
              <a:gd name="connsiteY18" fmla="*/ 764047 h 877170"/>
              <a:gd name="connsiteX19" fmla="*/ 2469823 w 3696749"/>
              <a:gd name="connsiteY19" fmla="*/ 745194 h 877170"/>
              <a:gd name="connsiteX20" fmla="*/ 2648932 w 3696749"/>
              <a:gd name="connsiteY20" fmla="*/ 735767 h 877170"/>
              <a:gd name="connsiteX21" fmla="*/ 2696066 w 3696749"/>
              <a:gd name="connsiteY21" fmla="*/ 726340 h 877170"/>
              <a:gd name="connsiteX22" fmla="*/ 2724346 w 3696749"/>
              <a:gd name="connsiteY22" fmla="*/ 716913 h 877170"/>
              <a:gd name="connsiteX23" fmla="*/ 2922309 w 3696749"/>
              <a:gd name="connsiteY23" fmla="*/ 698060 h 877170"/>
              <a:gd name="connsiteX24" fmla="*/ 2978870 w 3696749"/>
              <a:gd name="connsiteY24" fmla="*/ 679206 h 877170"/>
              <a:gd name="connsiteX25" fmla="*/ 3167406 w 3696749"/>
              <a:gd name="connsiteY25" fmla="*/ 660353 h 877170"/>
              <a:gd name="connsiteX26" fmla="*/ 3289954 w 3696749"/>
              <a:gd name="connsiteY26" fmla="*/ 632072 h 877170"/>
              <a:gd name="connsiteX27" fmla="*/ 3355942 w 3696749"/>
              <a:gd name="connsiteY27" fmla="*/ 613219 h 877170"/>
              <a:gd name="connsiteX28" fmla="*/ 3403076 w 3696749"/>
              <a:gd name="connsiteY28" fmla="*/ 603792 h 877170"/>
              <a:gd name="connsiteX29" fmla="*/ 3506771 w 3696749"/>
              <a:gd name="connsiteY29" fmla="*/ 566085 h 877170"/>
              <a:gd name="connsiteX30" fmla="*/ 3535051 w 3696749"/>
              <a:gd name="connsiteY30" fmla="*/ 556658 h 877170"/>
              <a:gd name="connsiteX31" fmla="*/ 3601039 w 3696749"/>
              <a:gd name="connsiteY31" fmla="*/ 518951 h 877170"/>
              <a:gd name="connsiteX32" fmla="*/ 3629319 w 3696749"/>
              <a:gd name="connsiteY32" fmla="*/ 509524 h 877170"/>
              <a:gd name="connsiteX33" fmla="*/ 3685880 w 3696749"/>
              <a:gd name="connsiteY33" fmla="*/ 471817 h 877170"/>
              <a:gd name="connsiteX34" fmla="*/ 3685880 w 3696749"/>
              <a:gd name="connsiteY34" fmla="*/ 368122 h 877170"/>
              <a:gd name="connsiteX35" fmla="*/ 3676453 w 3696749"/>
              <a:gd name="connsiteY35" fmla="*/ 311561 h 877170"/>
              <a:gd name="connsiteX36" fmla="*/ 3648173 w 3696749"/>
              <a:gd name="connsiteY36" fmla="*/ 236146 h 877170"/>
              <a:gd name="connsiteX37" fmla="*/ 3657600 w 3696749"/>
              <a:gd name="connsiteY37" fmla="*/ 19330 h 877170"/>
              <a:gd name="connsiteX38" fmla="*/ 3629319 w 3696749"/>
              <a:gd name="connsiteY38" fmla="*/ 476 h 877170"/>
              <a:gd name="connsiteX39" fmla="*/ 3487917 w 3696749"/>
              <a:gd name="connsiteY39" fmla="*/ 9903 h 877170"/>
              <a:gd name="connsiteX40" fmla="*/ 3431357 w 3696749"/>
              <a:gd name="connsiteY40" fmla="*/ 28757 h 877170"/>
              <a:gd name="connsiteX41" fmla="*/ 3374796 w 3696749"/>
              <a:gd name="connsiteY41" fmla="*/ 57037 h 877170"/>
              <a:gd name="connsiteX42" fmla="*/ 3346515 w 3696749"/>
              <a:gd name="connsiteY42" fmla="*/ 75891 h 877170"/>
              <a:gd name="connsiteX43" fmla="*/ 3280528 w 3696749"/>
              <a:gd name="connsiteY43" fmla="*/ 113598 h 877170"/>
              <a:gd name="connsiteX44" fmla="*/ 3223967 w 3696749"/>
              <a:gd name="connsiteY44" fmla="*/ 170159 h 877170"/>
              <a:gd name="connsiteX45" fmla="*/ 3157979 w 3696749"/>
              <a:gd name="connsiteY45" fmla="*/ 217293 h 877170"/>
              <a:gd name="connsiteX46" fmla="*/ 3101418 w 3696749"/>
              <a:gd name="connsiteY46" fmla="*/ 255000 h 877170"/>
              <a:gd name="connsiteX47" fmla="*/ 3073138 w 3696749"/>
              <a:gd name="connsiteY47" fmla="*/ 273854 h 877170"/>
              <a:gd name="connsiteX48" fmla="*/ 3035431 w 3696749"/>
              <a:gd name="connsiteY48" fmla="*/ 292707 h 877170"/>
              <a:gd name="connsiteX49" fmla="*/ 3007150 w 3696749"/>
              <a:gd name="connsiteY49" fmla="*/ 311561 h 877170"/>
              <a:gd name="connsiteX50" fmla="*/ 2978870 w 3696749"/>
              <a:gd name="connsiteY50" fmla="*/ 320988 h 877170"/>
              <a:gd name="connsiteX51" fmla="*/ 2941163 w 3696749"/>
              <a:gd name="connsiteY51" fmla="*/ 339841 h 877170"/>
              <a:gd name="connsiteX52" fmla="*/ 2884602 w 3696749"/>
              <a:gd name="connsiteY52" fmla="*/ 358695 h 877170"/>
              <a:gd name="connsiteX53" fmla="*/ 2828041 w 3696749"/>
              <a:gd name="connsiteY53" fmla="*/ 377548 h 877170"/>
              <a:gd name="connsiteX54" fmla="*/ 2752627 w 3696749"/>
              <a:gd name="connsiteY54" fmla="*/ 396402 h 877170"/>
              <a:gd name="connsiteX55" fmla="*/ 2714919 w 3696749"/>
              <a:gd name="connsiteY55" fmla="*/ 405829 h 877170"/>
              <a:gd name="connsiteX56" fmla="*/ 2601798 w 3696749"/>
              <a:gd name="connsiteY56" fmla="*/ 424683 h 877170"/>
              <a:gd name="connsiteX57" fmla="*/ 2564091 w 3696749"/>
              <a:gd name="connsiteY57" fmla="*/ 434109 h 877170"/>
              <a:gd name="connsiteX58" fmla="*/ 2507530 w 3696749"/>
              <a:gd name="connsiteY58" fmla="*/ 452963 h 877170"/>
              <a:gd name="connsiteX59" fmla="*/ 2469823 w 3696749"/>
              <a:gd name="connsiteY59" fmla="*/ 462390 h 877170"/>
              <a:gd name="connsiteX60" fmla="*/ 952107 w 3696749"/>
              <a:gd name="connsiteY60" fmla="*/ 452963 h 877170"/>
              <a:gd name="connsiteX61" fmla="*/ 923827 w 3696749"/>
              <a:gd name="connsiteY61" fmla="*/ 443536 h 877170"/>
              <a:gd name="connsiteX62" fmla="*/ 876693 w 3696749"/>
              <a:gd name="connsiteY62" fmla="*/ 434109 h 877170"/>
              <a:gd name="connsiteX63" fmla="*/ 848412 w 3696749"/>
              <a:gd name="connsiteY63" fmla="*/ 424683 h 877170"/>
              <a:gd name="connsiteX64" fmla="*/ 744717 w 3696749"/>
              <a:gd name="connsiteY64" fmla="*/ 396402 h 877170"/>
              <a:gd name="connsiteX65" fmla="*/ 716437 w 3696749"/>
              <a:gd name="connsiteY65" fmla="*/ 377548 h 877170"/>
              <a:gd name="connsiteX66" fmla="*/ 641023 w 3696749"/>
              <a:gd name="connsiteY66" fmla="*/ 358695 h 877170"/>
              <a:gd name="connsiteX67" fmla="*/ 593888 w 3696749"/>
              <a:gd name="connsiteY67" fmla="*/ 339841 h 877170"/>
              <a:gd name="connsiteX68" fmla="*/ 556181 w 3696749"/>
              <a:gd name="connsiteY68" fmla="*/ 330414 h 877170"/>
              <a:gd name="connsiteX69" fmla="*/ 509047 w 3696749"/>
              <a:gd name="connsiteY69" fmla="*/ 311561 h 877170"/>
              <a:gd name="connsiteX70" fmla="*/ 518474 w 3696749"/>
              <a:gd name="connsiteY70" fmla="*/ 292707 h 87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96749" h="877170">
                <a:moveTo>
                  <a:pt x="518474" y="292707"/>
                </a:moveTo>
                <a:cubicBezTo>
                  <a:pt x="479196" y="286422"/>
                  <a:pt x="354202" y="287325"/>
                  <a:pt x="273377" y="273854"/>
                </a:cubicBezTo>
                <a:cubicBezTo>
                  <a:pt x="188749" y="259749"/>
                  <a:pt x="235813" y="266538"/>
                  <a:pt x="131975" y="255000"/>
                </a:cubicBezTo>
                <a:cubicBezTo>
                  <a:pt x="113121" y="258142"/>
                  <a:pt x="88929" y="250912"/>
                  <a:pt x="75414" y="264427"/>
                </a:cubicBezTo>
                <a:cubicBezTo>
                  <a:pt x="61899" y="277942"/>
                  <a:pt x="70285" y="302364"/>
                  <a:pt x="65987" y="320988"/>
                </a:cubicBezTo>
                <a:cubicBezTo>
                  <a:pt x="60843" y="343278"/>
                  <a:pt x="52682" y="364782"/>
                  <a:pt x="47134" y="386975"/>
                </a:cubicBezTo>
                <a:cubicBezTo>
                  <a:pt x="43248" y="402519"/>
                  <a:pt x="41183" y="418468"/>
                  <a:pt x="37707" y="434109"/>
                </a:cubicBezTo>
                <a:cubicBezTo>
                  <a:pt x="34896" y="446757"/>
                  <a:pt x="30821" y="459112"/>
                  <a:pt x="28280" y="471817"/>
                </a:cubicBezTo>
                <a:cubicBezTo>
                  <a:pt x="17031" y="528062"/>
                  <a:pt x="18118" y="542950"/>
                  <a:pt x="9427" y="603792"/>
                </a:cubicBezTo>
                <a:cubicBezTo>
                  <a:pt x="6724" y="622714"/>
                  <a:pt x="3142" y="641499"/>
                  <a:pt x="0" y="660353"/>
                </a:cubicBezTo>
                <a:cubicBezTo>
                  <a:pt x="3142" y="729483"/>
                  <a:pt x="-2430" y="799564"/>
                  <a:pt x="9427" y="867742"/>
                </a:cubicBezTo>
                <a:cubicBezTo>
                  <a:pt x="11130" y="877532"/>
                  <a:pt x="27770" y="877169"/>
                  <a:pt x="37707" y="877169"/>
                </a:cubicBezTo>
                <a:cubicBezTo>
                  <a:pt x="119466" y="877169"/>
                  <a:pt x="201105" y="870884"/>
                  <a:pt x="282804" y="867742"/>
                </a:cubicBezTo>
                <a:cubicBezTo>
                  <a:pt x="373762" y="845003"/>
                  <a:pt x="332810" y="853971"/>
                  <a:pt x="405352" y="839462"/>
                </a:cubicBezTo>
                <a:cubicBezTo>
                  <a:pt x="462270" y="801517"/>
                  <a:pt x="431847" y="815213"/>
                  <a:pt x="546754" y="811181"/>
                </a:cubicBezTo>
                <a:cubicBezTo>
                  <a:pt x="688104" y="806222"/>
                  <a:pt x="829559" y="804897"/>
                  <a:pt x="970961" y="801755"/>
                </a:cubicBezTo>
                <a:cubicBezTo>
                  <a:pt x="1025922" y="783434"/>
                  <a:pt x="999769" y="789845"/>
                  <a:pt x="1093509" y="782901"/>
                </a:cubicBezTo>
                <a:cubicBezTo>
                  <a:pt x="1146874" y="778948"/>
                  <a:pt x="1200266" y="774589"/>
                  <a:pt x="1253765" y="773474"/>
                </a:cubicBezTo>
                <a:lnTo>
                  <a:pt x="1998482" y="764047"/>
                </a:lnTo>
                <a:cubicBezTo>
                  <a:pt x="2186975" y="726352"/>
                  <a:pt x="2006043" y="759687"/>
                  <a:pt x="2469823" y="745194"/>
                </a:cubicBezTo>
                <a:cubicBezTo>
                  <a:pt x="2529579" y="743327"/>
                  <a:pt x="2589229" y="738909"/>
                  <a:pt x="2648932" y="735767"/>
                </a:cubicBezTo>
                <a:cubicBezTo>
                  <a:pt x="2664643" y="732625"/>
                  <a:pt x="2680522" y="730226"/>
                  <a:pt x="2696066" y="726340"/>
                </a:cubicBezTo>
                <a:cubicBezTo>
                  <a:pt x="2705706" y="723930"/>
                  <a:pt x="2714486" y="718145"/>
                  <a:pt x="2724346" y="716913"/>
                </a:cubicBezTo>
                <a:cubicBezTo>
                  <a:pt x="2790120" y="708691"/>
                  <a:pt x="2922309" y="698060"/>
                  <a:pt x="2922309" y="698060"/>
                </a:cubicBezTo>
                <a:cubicBezTo>
                  <a:pt x="2941163" y="691775"/>
                  <a:pt x="2959196" y="682017"/>
                  <a:pt x="2978870" y="679206"/>
                </a:cubicBezTo>
                <a:cubicBezTo>
                  <a:pt x="3085416" y="663985"/>
                  <a:pt x="3022704" y="671483"/>
                  <a:pt x="3167406" y="660353"/>
                </a:cubicBezTo>
                <a:cubicBezTo>
                  <a:pt x="3264747" y="627905"/>
                  <a:pt x="3182267" y="651652"/>
                  <a:pt x="3289954" y="632072"/>
                </a:cubicBezTo>
                <a:cubicBezTo>
                  <a:pt x="3354602" y="620318"/>
                  <a:pt x="3302102" y="626679"/>
                  <a:pt x="3355942" y="613219"/>
                </a:cubicBezTo>
                <a:cubicBezTo>
                  <a:pt x="3371486" y="609333"/>
                  <a:pt x="3387618" y="608008"/>
                  <a:pt x="3403076" y="603792"/>
                </a:cubicBezTo>
                <a:cubicBezTo>
                  <a:pt x="3451479" y="590591"/>
                  <a:pt x="3461800" y="582949"/>
                  <a:pt x="3506771" y="566085"/>
                </a:cubicBezTo>
                <a:cubicBezTo>
                  <a:pt x="3516075" y="562596"/>
                  <a:pt x="3525918" y="560572"/>
                  <a:pt x="3535051" y="556658"/>
                </a:cubicBezTo>
                <a:cubicBezTo>
                  <a:pt x="3650745" y="507074"/>
                  <a:pt x="3506364" y="566289"/>
                  <a:pt x="3601039" y="518951"/>
                </a:cubicBezTo>
                <a:cubicBezTo>
                  <a:pt x="3609927" y="514507"/>
                  <a:pt x="3620633" y="514350"/>
                  <a:pt x="3629319" y="509524"/>
                </a:cubicBezTo>
                <a:cubicBezTo>
                  <a:pt x="3649127" y="498520"/>
                  <a:pt x="3685880" y="471817"/>
                  <a:pt x="3685880" y="471817"/>
                </a:cubicBezTo>
                <a:cubicBezTo>
                  <a:pt x="3702900" y="420757"/>
                  <a:pt x="3697605" y="450198"/>
                  <a:pt x="3685880" y="368122"/>
                </a:cubicBezTo>
                <a:cubicBezTo>
                  <a:pt x="3683177" y="349200"/>
                  <a:pt x="3680599" y="330220"/>
                  <a:pt x="3676453" y="311561"/>
                </a:cubicBezTo>
                <a:cubicBezTo>
                  <a:pt x="3672757" y="294926"/>
                  <a:pt x="3651849" y="245335"/>
                  <a:pt x="3648173" y="236146"/>
                </a:cubicBezTo>
                <a:cubicBezTo>
                  <a:pt x="3651315" y="163874"/>
                  <a:pt x="3663369" y="91440"/>
                  <a:pt x="3657600" y="19330"/>
                </a:cubicBezTo>
                <a:cubicBezTo>
                  <a:pt x="3656696" y="8036"/>
                  <a:pt x="3640631" y="1104"/>
                  <a:pt x="3629319" y="476"/>
                </a:cubicBezTo>
                <a:cubicBezTo>
                  <a:pt x="3582153" y="-2144"/>
                  <a:pt x="3535051" y="6761"/>
                  <a:pt x="3487917" y="9903"/>
                </a:cubicBezTo>
                <a:cubicBezTo>
                  <a:pt x="3469064" y="16188"/>
                  <a:pt x="3447893" y="17734"/>
                  <a:pt x="3431357" y="28757"/>
                </a:cubicBezTo>
                <a:cubicBezTo>
                  <a:pt x="3350297" y="82794"/>
                  <a:pt x="3452862" y="18003"/>
                  <a:pt x="3374796" y="57037"/>
                </a:cubicBezTo>
                <a:cubicBezTo>
                  <a:pt x="3364662" y="62104"/>
                  <a:pt x="3356352" y="70270"/>
                  <a:pt x="3346515" y="75891"/>
                </a:cubicBezTo>
                <a:cubicBezTo>
                  <a:pt x="3322611" y="89550"/>
                  <a:pt x="3301202" y="95221"/>
                  <a:pt x="3280528" y="113598"/>
                </a:cubicBezTo>
                <a:cubicBezTo>
                  <a:pt x="3260600" y="131312"/>
                  <a:pt x="3246152" y="155370"/>
                  <a:pt x="3223967" y="170159"/>
                </a:cubicBezTo>
                <a:cubicBezTo>
                  <a:pt x="3132067" y="231422"/>
                  <a:pt x="3274844" y="135487"/>
                  <a:pt x="3157979" y="217293"/>
                </a:cubicBezTo>
                <a:cubicBezTo>
                  <a:pt x="3139416" y="230287"/>
                  <a:pt x="3120272" y="242431"/>
                  <a:pt x="3101418" y="255000"/>
                </a:cubicBezTo>
                <a:cubicBezTo>
                  <a:pt x="3091991" y="261285"/>
                  <a:pt x="3083272" y="268787"/>
                  <a:pt x="3073138" y="273854"/>
                </a:cubicBezTo>
                <a:cubicBezTo>
                  <a:pt x="3060569" y="280138"/>
                  <a:pt x="3047632" y="285735"/>
                  <a:pt x="3035431" y="292707"/>
                </a:cubicBezTo>
                <a:cubicBezTo>
                  <a:pt x="3025594" y="298328"/>
                  <a:pt x="3017284" y="306494"/>
                  <a:pt x="3007150" y="311561"/>
                </a:cubicBezTo>
                <a:cubicBezTo>
                  <a:pt x="2998262" y="316005"/>
                  <a:pt x="2988003" y="317074"/>
                  <a:pt x="2978870" y="320988"/>
                </a:cubicBezTo>
                <a:cubicBezTo>
                  <a:pt x="2965954" y="326524"/>
                  <a:pt x="2954210" y="334622"/>
                  <a:pt x="2941163" y="339841"/>
                </a:cubicBezTo>
                <a:cubicBezTo>
                  <a:pt x="2922711" y="347222"/>
                  <a:pt x="2903456" y="352410"/>
                  <a:pt x="2884602" y="358695"/>
                </a:cubicBezTo>
                <a:cubicBezTo>
                  <a:pt x="2884592" y="358698"/>
                  <a:pt x="2828052" y="377545"/>
                  <a:pt x="2828041" y="377548"/>
                </a:cubicBezTo>
                <a:lnTo>
                  <a:pt x="2752627" y="396402"/>
                </a:lnTo>
                <a:cubicBezTo>
                  <a:pt x="2740058" y="399544"/>
                  <a:pt x="2727745" y="403997"/>
                  <a:pt x="2714919" y="405829"/>
                </a:cubicBezTo>
                <a:cubicBezTo>
                  <a:pt x="2659823" y="413700"/>
                  <a:pt x="2651428" y="413654"/>
                  <a:pt x="2601798" y="424683"/>
                </a:cubicBezTo>
                <a:cubicBezTo>
                  <a:pt x="2589151" y="427493"/>
                  <a:pt x="2576500" y="430386"/>
                  <a:pt x="2564091" y="434109"/>
                </a:cubicBezTo>
                <a:cubicBezTo>
                  <a:pt x="2545056" y="439820"/>
                  <a:pt x="2526810" y="448143"/>
                  <a:pt x="2507530" y="452963"/>
                </a:cubicBezTo>
                <a:lnTo>
                  <a:pt x="2469823" y="462390"/>
                </a:lnTo>
                <a:lnTo>
                  <a:pt x="952107" y="452963"/>
                </a:lnTo>
                <a:cubicBezTo>
                  <a:pt x="942171" y="452842"/>
                  <a:pt x="933467" y="445946"/>
                  <a:pt x="923827" y="443536"/>
                </a:cubicBezTo>
                <a:cubicBezTo>
                  <a:pt x="908283" y="439650"/>
                  <a:pt x="892237" y="437995"/>
                  <a:pt x="876693" y="434109"/>
                </a:cubicBezTo>
                <a:cubicBezTo>
                  <a:pt x="867053" y="431699"/>
                  <a:pt x="857999" y="427298"/>
                  <a:pt x="848412" y="424683"/>
                </a:cubicBezTo>
                <a:cubicBezTo>
                  <a:pt x="731480" y="392793"/>
                  <a:pt x="809805" y="418098"/>
                  <a:pt x="744717" y="396402"/>
                </a:cubicBezTo>
                <a:cubicBezTo>
                  <a:pt x="735290" y="390117"/>
                  <a:pt x="726570" y="382615"/>
                  <a:pt x="716437" y="377548"/>
                </a:cubicBezTo>
                <a:cubicBezTo>
                  <a:pt x="691559" y="365109"/>
                  <a:pt x="667904" y="366759"/>
                  <a:pt x="641023" y="358695"/>
                </a:cubicBezTo>
                <a:cubicBezTo>
                  <a:pt x="624815" y="353832"/>
                  <a:pt x="609942" y="345192"/>
                  <a:pt x="593888" y="339841"/>
                </a:cubicBezTo>
                <a:cubicBezTo>
                  <a:pt x="581597" y="335744"/>
                  <a:pt x="568472" y="334511"/>
                  <a:pt x="556181" y="330414"/>
                </a:cubicBezTo>
                <a:cubicBezTo>
                  <a:pt x="540128" y="325063"/>
                  <a:pt x="524891" y="317503"/>
                  <a:pt x="509047" y="311561"/>
                </a:cubicBezTo>
                <a:cubicBezTo>
                  <a:pt x="499743" y="308072"/>
                  <a:pt x="557752" y="298992"/>
                  <a:pt x="518474" y="292707"/>
                </a:cubicBezTo>
                <a:close/>
              </a:path>
            </a:pathLst>
          </a:custGeom>
          <a:noFill/>
          <a:ln w="7620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CasellaDiTesto 17">
            <a:extLst>
              <a:ext uri="{FF2B5EF4-FFF2-40B4-BE49-F238E27FC236}">
                <a16:creationId xmlns:a16="http://schemas.microsoft.com/office/drawing/2014/main" id="{D09045DB-9370-4F70-A1D8-F4974128BFF0}"/>
              </a:ext>
            </a:extLst>
          </p:cNvPr>
          <p:cNvSpPr txBox="1"/>
          <p:nvPr/>
        </p:nvSpPr>
        <p:spPr>
          <a:xfrm>
            <a:off x="1164181" y="5543452"/>
            <a:ext cx="3166346" cy="954107"/>
          </a:xfrm>
          <a:prstGeom prst="rect">
            <a:avLst/>
          </a:prstGeom>
          <a:noFill/>
        </p:spPr>
        <p:txBody>
          <a:bodyPr wrap="square" rtlCol="0">
            <a:spAutoFit/>
          </a:bodyPr>
          <a:lstStyle/>
          <a:p>
            <a:pPr algn="ctr"/>
            <a:r>
              <a:rPr lang="it-IT" sz="2800" b="1" dirty="0">
                <a:solidFill>
                  <a:srgbClr val="00FF00"/>
                </a:solidFill>
              </a:rPr>
              <a:t>1° - ALA ANTERIORE</a:t>
            </a:r>
          </a:p>
          <a:p>
            <a:pPr algn="ctr"/>
            <a:r>
              <a:rPr lang="it-IT" sz="2800" b="1" dirty="0">
                <a:solidFill>
                  <a:srgbClr val="00FF00"/>
                </a:solidFill>
              </a:rPr>
              <a:t> E RUOTA</a:t>
            </a:r>
          </a:p>
        </p:txBody>
      </p:sp>
      <p:cxnSp>
        <p:nvCxnSpPr>
          <p:cNvPr id="20" name="Connettore 2 19">
            <a:extLst>
              <a:ext uri="{FF2B5EF4-FFF2-40B4-BE49-F238E27FC236}">
                <a16:creationId xmlns:a16="http://schemas.microsoft.com/office/drawing/2014/main" id="{6FCC8A57-AA01-47A8-A84B-5B84D106FAD7}"/>
              </a:ext>
            </a:extLst>
          </p:cNvPr>
          <p:cNvCxnSpPr>
            <a:cxnSpLocks/>
            <a:stCxn id="18" idx="0"/>
          </p:cNvCxnSpPr>
          <p:nvPr/>
        </p:nvCxnSpPr>
        <p:spPr>
          <a:xfrm flipV="1">
            <a:off x="2747354" y="5028562"/>
            <a:ext cx="240943" cy="514890"/>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B35D2FA-5BB0-4D85-BA9E-F3DB06D2CEEE}"/>
              </a:ext>
            </a:extLst>
          </p:cNvPr>
          <p:cNvSpPr txBox="1"/>
          <p:nvPr/>
        </p:nvSpPr>
        <p:spPr>
          <a:xfrm>
            <a:off x="5780672" y="5538948"/>
            <a:ext cx="1971284" cy="954107"/>
          </a:xfrm>
          <a:prstGeom prst="rect">
            <a:avLst/>
          </a:prstGeom>
          <a:noFill/>
        </p:spPr>
        <p:txBody>
          <a:bodyPr wrap="square" rtlCol="0">
            <a:spAutoFit/>
          </a:bodyPr>
          <a:lstStyle/>
          <a:p>
            <a:pPr algn="ctr"/>
            <a:r>
              <a:rPr lang="it-IT" sz="2800" b="1" dirty="0">
                <a:solidFill>
                  <a:srgbClr val="00FFFF"/>
                </a:solidFill>
              </a:rPr>
              <a:t>2° - FONDO </a:t>
            </a:r>
          </a:p>
          <a:p>
            <a:pPr algn="ctr"/>
            <a:r>
              <a:rPr lang="it-IT" sz="2800" b="1" dirty="0">
                <a:solidFill>
                  <a:srgbClr val="00FFFF"/>
                </a:solidFill>
              </a:rPr>
              <a:t>E </a:t>
            </a:r>
            <a:r>
              <a:rPr lang="it-IT" sz="2800" b="1" i="1" dirty="0">
                <a:solidFill>
                  <a:srgbClr val="00FFFF"/>
                </a:solidFill>
              </a:rPr>
              <a:t>FENCES</a:t>
            </a:r>
          </a:p>
        </p:txBody>
      </p:sp>
      <p:cxnSp>
        <p:nvCxnSpPr>
          <p:cNvPr id="22" name="Connettore 2 21">
            <a:extLst>
              <a:ext uri="{FF2B5EF4-FFF2-40B4-BE49-F238E27FC236}">
                <a16:creationId xmlns:a16="http://schemas.microsoft.com/office/drawing/2014/main" id="{54C8515C-D066-4C48-B530-4334B83F588F}"/>
              </a:ext>
            </a:extLst>
          </p:cNvPr>
          <p:cNvCxnSpPr>
            <a:cxnSpLocks/>
            <a:stCxn id="21" idx="0"/>
          </p:cNvCxnSpPr>
          <p:nvPr/>
        </p:nvCxnSpPr>
        <p:spPr>
          <a:xfrm flipV="1">
            <a:off x="6766314" y="4903343"/>
            <a:ext cx="0" cy="635605"/>
          </a:xfrm>
          <a:prstGeom prst="straightConnector1">
            <a:avLst/>
          </a:prstGeom>
          <a:ln w="57150">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F47FE64E-A83F-4BE3-A5C9-209CC43D31B2}"/>
              </a:ext>
            </a:extLst>
          </p:cNvPr>
          <p:cNvSpPr txBox="1"/>
          <p:nvPr/>
        </p:nvSpPr>
        <p:spPr>
          <a:xfrm>
            <a:off x="9110671" y="5538948"/>
            <a:ext cx="2061898" cy="954107"/>
          </a:xfrm>
          <a:prstGeom prst="rect">
            <a:avLst/>
          </a:prstGeom>
          <a:noFill/>
        </p:spPr>
        <p:txBody>
          <a:bodyPr wrap="square" rtlCol="0">
            <a:spAutoFit/>
          </a:bodyPr>
          <a:lstStyle/>
          <a:p>
            <a:pPr algn="ctr"/>
            <a:r>
              <a:rPr lang="it-IT" sz="2800" b="1" dirty="0">
                <a:solidFill>
                  <a:srgbClr val="FFC000"/>
                </a:solidFill>
              </a:rPr>
              <a:t>3° - ALA POSTERIORE</a:t>
            </a:r>
          </a:p>
        </p:txBody>
      </p:sp>
      <p:cxnSp>
        <p:nvCxnSpPr>
          <p:cNvPr id="27" name="Connettore 2 26">
            <a:extLst>
              <a:ext uri="{FF2B5EF4-FFF2-40B4-BE49-F238E27FC236}">
                <a16:creationId xmlns:a16="http://schemas.microsoft.com/office/drawing/2014/main" id="{A9B59627-E766-42AC-8A66-C64263BD54CD}"/>
              </a:ext>
            </a:extLst>
          </p:cNvPr>
          <p:cNvCxnSpPr>
            <a:cxnSpLocks/>
            <a:stCxn id="26" idx="0"/>
          </p:cNvCxnSpPr>
          <p:nvPr/>
        </p:nvCxnSpPr>
        <p:spPr>
          <a:xfrm flipH="1" flipV="1">
            <a:off x="9605913" y="3805540"/>
            <a:ext cx="535707" cy="173340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Figura a mano libera: forma 1">
            <a:extLst>
              <a:ext uri="{FF2B5EF4-FFF2-40B4-BE49-F238E27FC236}">
                <a16:creationId xmlns:a16="http://schemas.microsoft.com/office/drawing/2014/main" id="{FE5D9FCB-673C-4E01-96C8-CB04D496642C}"/>
              </a:ext>
            </a:extLst>
          </p:cNvPr>
          <p:cNvSpPr/>
          <p:nvPr/>
        </p:nvSpPr>
        <p:spPr>
          <a:xfrm>
            <a:off x="8247172" y="2760955"/>
            <a:ext cx="1678064" cy="1044585"/>
          </a:xfrm>
          <a:custGeom>
            <a:avLst/>
            <a:gdLst>
              <a:gd name="connsiteX0" fmla="*/ 213248 w 1749085"/>
              <a:gd name="connsiteY0" fmla="*/ 896645 h 949911"/>
              <a:gd name="connsiteX1" fmla="*/ 204371 w 1749085"/>
              <a:gd name="connsiteY1" fmla="*/ 692459 h 949911"/>
              <a:gd name="connsiteX2" fmla="*/ 195493 w 1749085"/>
              <a:gd name="connsiteY2" fmla="*/ 665826 h 949911"/>
              <a:gd name="connsiteX3" fmla="*/ 168860 w 1749085"/>
              <a:gd name="connsiteY3" fmla="*/ 648070 h 949911"/>
              <a:gd name="connsiteX4" fmla="*/ 142227 w 1749085"/>
              <a:gd name="connsiteY4" fmla="*/ 621437 h 949911"/>
              <a:gd name="connsiteX5" fmla="*/ 88961 w 1749085"/>
              <a:gd name="connsiteY5" fmla="*/ 594804 h 949911"/>
              <a:gd name="connsiteX6" fmla="*/ 62328 w 1749085"/>
              <a:gd name="connsiteY6" fmla="*/ 559294 h 949911"/>
              <a:gd name="connsiteX7" fmla="*/ 17940 w 1749085"/>
              <a:gd name="connsiteY7" fmla="*/ 497150 h 949911"/>
              <a:gd name="connsiteX8" fmla="*/ 184 w 1749085"/>
              <a:gd name="connsiteY8" fmla="*/ 435006 h 949911"/>
              <a:gd name="connsiteX9" fmla="*/ 9062 w 1749085"/>
              <a:gd name="connsiteY9" fmla="*/ 310719 h 949911"/>
              <a:gd name="connsiteX10" fmla="*/ 44573 w 1749085"/>
              <a:gd name="connsiteY10" fmla="*/ 275208 h 949911"/>
              <a:gd name="connsiteX11" fmla="*/ 239881 w 1749085"/>
              <a:gd name="connsiteY11" fmla="*/ 266330 h 949911"/>
              <a:gd name="connsiteX12" fmla="*/ 275392 w 1749085"/>
              <a:gd name="connsiteY12" fmla="*/ 221942 h 949911"/>
              <a:gd name="connsiteX13" fmla="*/ 328658 w 1749085"/>
              <a:gd name="connsiteY13" fmla="*/ 168676 h 949911"/>
              <a:gd name="connsiteX14" fmla="*/ 364169 w 1749085"/>
              <a:gd name="connsiteY14" fmla="*/ 142043 h 949911"/>
              <a:gd name="connsiteX15" fmla="*/ 390802 w 1749085"/>
              <a:gd name="connsiteY15" fmla="*/ 115410 h 949911"/>
              <a:gd name="connsiteX16" fmla="*/ 452946 w 1749085"/>
              <a:gd name="connsiteY16" fmla="*/ 79899 h 949911"/>
              <a:gd name="connsiteX17" fmla="*/ 479579 w 1749085"/>
              <a:gd name="connsiteY17" fmla="*/ 53266 h 949911"/>
              <a:gd name="connsiteX18" fmla="*/ 541722 w 1749085"/>
              <a:gd name="connsiteY18" fmla="*/ 35511 h 949911"/>
              <a:gd name="connsiteX19" fmla="*/ 603866 w 1749085"/>
              <a:gd name="connsiteY19" fmla="*/ 8878 h 949911"/>
              <a:gd name="connsiteX20" fmla="*/ 630499 w 1749085"/>
              <a:gd name="connsiteY20" fmla="*/ 0 h 949911"/>
              <a:gd name="connsiteX21" fmla="*/ 1109893 w 1749085"/>
              <a:gd name="connsiteY21" fmla="*/ 17756 h 949911"/>
              <a:gd name="connsiteX22" fmla="*/ 1154281 w 1749085"/>
              <a:gd name="connsiteY22" fmla="*/ 26633 h 949911"/>
              <a:gd name="connsiteX23" fmla="*/ 1340712 w 1749085"/>
              <a:gd name="connsiteY23" fmla="*/ 35511 h 949911"/>
              <a:gd name="connsiteX24" fmla="*/ 1402856 w 1749085"/>
              <a:gd name="connsiteY24" fmla="*/ 44389 h 949911"/>
              <a:gd name="connsiteX25" fmla="*/ 1429489 w 1749085"/>
              <a:gd name="connsiteY25" fmla="*/ 53266 h 949911"/>
              <a:gd name="connsiteX26" fmla="*/ 1571532 w 1749085"/>
              <a:gd name="connsiteY26" fmla="*/ 71022 h 949911"/>
              <a:gd name="connsiteX27" fmla="*/ 1615920 w 1749085"/>
              <a:gd name="connsiteY27" fmla="*/ 79899 h 949911"/>
              <a:gd name="connsiteX28" fmla="*/ 1642553 w 1749085"/>
              <a:gd name="connsiteY28" fmla="*/ 88777 h 949911"/>
              <a:gd name="connsiteX29" fmla="*/ 1678064 w 1749085"/>
              <a:gd name="connsiteY29" fmla="*/ 97655 h 949911"/>
              <a:gd name="connsiteX30" fmla="*/ 1731330 w 1749085"/>
              <a:gd name="connsiteY30" fmla="*/ 142043 h 949911"/>
              <a:gd name="connsiteX31" fmla="*/ 1740208 w 1749085"/>
              <a:gd name="connsiteY31" fmla="*/ 186431 h 949911"/>
              <a:gd name="connsiteX32" fmla="*/ 1749085 w 1749085"/>
              <a:gd name="connsiteY32" fmla="*/ 213064 h 949911"/>
              <a:gd name="connsiteX33" fmla="*/ 1740208 w 1749085"/>
              <a:gd name="connsiteY33" fmla="*/ 381740 h 949911"/>
              <a:gd name="connsiteX34" fmla="*/ 1713575 w 1749085"/>
              <a:gd name="connsiteY34" fmla="*/ 435006 h 949911"/>
              <a:gd name="connsiteX35" fmla="*/ 1704697 w 1749085"/>
              <a:gd name="connsiteY35" fmla="*/ 461639 h 949911"/>
              <a:gd name="connsiteX36" fmla="*/ 1669186 w 1749085"/>
              <a:gd name="connsiteY36" fmla="*/ 497150 h 949911"/>
              <a:gd name="connsiteX37" fmla="*/ 1607043 w 1749085"/>
              <a:gd name="connsiteY37" fmla="*/ 585927 h 949911"/>
              <a:gd name="connsiteX38" fmla="*/ 1571532 w 1749085"/>
              <a:gd name="connsiteY38" fmla="*/ 639193 h 949911"/>
              <a:gd name="connsiteX39" fmla="*/ 1536021 w 1749085"/>
              <a:gd name="connsiteY39" fmla="*/ 683581 h 949911"/>
              <a:gd name="connsiteX40" fmla="*/ 1527144 w 1749085"/>
              <a:gd name="connsiteY40" fmla="*/ 710214 h 949911"/>
              <a:gd name="connsiteX41" fmla="*/ 1465000 w 1749085"/>
              <a:gd name="connsiteY41" fmla="*/ 763480 h 949911"/>
              <a:gd name="connsiteX42" fmla="*/ 1402856 w 1749085"/>
              <a:gd name="connsiteY42" fmla="*/ 807868 h 949911"/>
              <a:gd name="connsiteX43" fmla="*/ 1243058 w 1749085"/>
              <a:gd name="connsiteY43" fmla="*/ 816746 h 949911"/>
              <a:gd name="connsiteX44" fmla="*/ 941217 w 1749085"/>
              <a:gd name="connsiteY44" fmla="*/ 825624 h 949911"/>
              <a:gd name="connsiteX45" fmla="*/ 879074 w 1749085"/>
              <a:gd name="connsiteY45" fmla="*/ 843379 h 949911"/>
              <a:gd name="connsiteX46" fmla="*/ 852441 w 1749085"/>
              <a:gd name="connsiteY46" fmla="*/ 852257 h 949911"/>
              <a:gd name="connsiteX47" fmla="*/ 834685 w 1749085"/>
              <a:gd name="connsiteY47" fmla="*/ 870012 h 949911"/>
              <a:gd name="connsiteX48" fmla="*/ 799175 w 1749085"/>
              <a:gd name="connsiteY48" fmla="*/ 878890 h 949911"/>
              <a:gd name="connsiteX49" fmla="*/ 772542 w 1749085"/>
              <a:gd name="connsiteY49" fmla="*/ 887767 h 949911"/>
              <a:gd name="connsiteX50" fmla="*/ 745909 w 1749085"/>
              <a:gd name="connsiteY50" fmla="*/ 905523 h 949911"/>
              <a:gd name="connsiteX51" fmla="*/ 692643 w 1749085"/>
              <a:gd name="connsiteY51" fmla="*/ 923278 h 949911"/>
              <a:gd name="connsiteX52" fmla="*/ 666010 w 1749085"/>
              <a:gd name="connsiteY52" fmla="*/ 932156 h 949911"/>
              <a:gd name="connsiteX53" fmla="*/ 639377 w 1749085"/>
              <a:gd name="connsiteY53" fmla="*/ 941033 h 949911"/>
              <a:gd name="connsiteX54" fmla="*/ 612744 w 1749085"/>
              <a:gd name="connsiteY54" fmla="*/ 949911 h 949911"/>
              <a:gd name="connsiteX55" fmla="*/ 266514 w 1749085"/>
              <a:gd name="connsiteY55" fmla="*/ 941033 h 949911"/>
              <a:gd name="connsiteX56" fmla="*/ 239881 w 1749085"/>
              <a:gd name="connsiteY56" fmla="*/ 932156 h 949911"/>
              <a:gd name="connsiteX57" fmla="*/ 213248 w 1749085"/>
              <a:gd name="connsiteY57" fmla="*/ 896645 h 94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49085" h="949911">
                <a:moveTo>
                  <a:pt x="213248" y="896645"/>
                </a:moveTo>
                <a:cubicBezTo>
                  <a:pt x="207330" y="856695"/>
                  <a:pt x="209596" y="760385"/>
                  <a:pt x="204371" y="692459"/>
                </a:cubicBezTo>
                <a:cubicBezTo>
                  <a:pt x="203653" y="683129"/>
                  <a:pt x="201339" y="673133"/>
                  <a:pt x="195493" y="665826"/>
                </a:cubicBezTo>
                <a:cubicBezTo>
                  <a:pt x="188828" y="657494"/>
                  <a:pt x="177057" y="654901"/>
                  <a:pt x="168860" y="648070"/>
                </a:cubicBezTo>
                <a:cubicBezTo>
                  <a:pt x="159215" y="640032"/>
                  <a:pt x="151872" y="629474"/>
                  <a:pt x="142227" y="621437"/>
                </a:cubicBezTo>
                <a:cubicBezTo>
                  <a:pt x="119282" y="602316"/>
                  <a:pt x="115653" y="603702"/>
                  <a:pt x="88961" y="594804"/>
                </a:cubicBezTo>
                <a:cubicBezTo>
                  <a:pt x="80083" y="582967"/>
                  <a:pt x="70928" y="571334"/>
                  <a:pt x="62328" y="559294"/>
                </a:cubicBezTo>
                <a:cubicBezTo>
                  <a:pt x="-2601" y="468394"/>
                  <a:pt x="105012" y="613247"/>
                  <a:pt x="17940" y="497150"/>
                </a:cubicBezTo>
                <a:cubicBezTo>
                  <a:pt x="13753" y="484590"/>
                  <a:pt x="184" y="446154"/>
                  <a:pt x="184" y="435006"/>
                </a:cubicBezTo>
                <a:cubicBezTo>
                  <a:pt x="184" y="393471"/>
                  <a:pt x="-2055" y="350738"/>
                  <a:pt x="9062" y="310719"/>
                </a:cubicBezTo>
                <a:cubicBezTo>
                  <a:pt x="13542" y="294590"/>
                  <a:pt x="27850" y="275968"/>
                  <a:pt x="44573" y="275208"/>
                </a:cubicBezTo>
                <a:lnTo>
                  <a:pt x="239881" y="266330"/>
                </a:lnTo>
                <a:cubicBezTo>
                  <a:pt x="317871" y="188345"/>
                  <a:pt x="185830" y="322700"/>
                  <a:pt x="275392" y="221942"/>
                </a:cubicBezTo>
                <a:cubicBezTo>
                  <a:pt x="292074" y="203175"/>
                  <a:pt x="308570" y="183742"/>
                  <a:pt x="328658" y="168676"/>
                </a:cubicBezTo>
                <a:cubicBezTo>
                  <a:pt x="340495" y="159798"/>
                  <a:pt x="352935" y="151672"/>
                  <a:pt x="364169" y="142043"/>
                </a:cubicBezTo>
                <a:cubicBezTo>
                  <a:pt x="373701" y="133872"/>
                  <a:pt x="380586" y="122707"/>
                  <a:pt x="390802" y="115410"/>
                </a:cubicBezTo>
                <a:cubicBezTo>
                  <a:pt x="451588" y="71991"/>
                  <a:pt x="402616" y="121840"/>
                  <a:pt x="452946" y="79899"/>
                </a:cubicBezTo>
                <a:cubicBezTo>
                  <a:pt x="462591" y="71862"/>
                  <a:pt x="469133" y="60230"/>
                  <a:pt x="479579" y="53266"/>
                </a:cubicBezTo>
                <a:cubicBezTo>
                  <a:pt x="487558" y="47947"/>
                  <a:pt x="536547" y="36990"/>
                  <a:pt x="541722" y="35511"/>
                </a:cubicBezTo>
                <a:cubicBezTo>
                  <a:pt x="583360" y="23614"/>
                  <a:pt x="556521" y="29169"/>
                  <a:pt x="603866" y="8878"/>
                </a:cubicBezTo>
                <a:cubicBezTo>
                  <a:pt x="612467" y="5192"/>
                  <a:pt x="621621" y="2959"/>
                  <a:pt x="630499" y="0"/>
                </a:cubicBezTo>
                <a:lnTo>
                  <a:pt x="1109893" y="17756"/>
                </a:lnTo>
                <a:cubicBezTo>
                  <a:pt x="1124963" y="18522"/>
                  <a:pt x="1139236" y="25476"/>
                  <a:pt x="1154281" y="26633"/>
                </a:cubicBezTo>
                <a:cubicBezTo>
                  <a:pt x="1216312" y="31405"/>
                  <a:pt x="1278568" y="32552"/>
                  <a:pt x="1340712" y="35511"/>
                </a:cubicBezTo>
                <a:cubicBezTo>
                  <a:pt x="1361427" y="38470"/>
                  <a:pt x="1382337" y="40285"/>
                  <a:pt x="1402856" y="44389"/>
                </a:cubicBezTo>
                <a:cubicBezTo>
                  <a:pt x="1412032" y="46224"/>
                  <a:pt x="1420246" y="51807"/>
                  <a:pt x="1429489" y="53266"/>
                </a:cubicBezTo>
                <a:cubicBezTo>
                  <a:pt x="1476621" y="60708"/>
                  <a:pt x="1524742" y="61665"/>
                  <a:pt x="1571532" y="71022"/>
                </a:cubicBezTo>
                <a:cubicBezTo>
                  <a:pt x="1586328" y="73981"/>
                  <a:pt x="1601282" y="76239"/>
                  <a:pt x="1615920" y="79899"/>
                </a:cubicBezTo>
                <a:cubicBezTo>
                  <a:pt x="1624999" y="82169"/>
                  <a:pt x="1633555" y="86206"/>
                  <a:pt x="1642553" y="88777"/>
                </a:cubicBezTo>
                <a:cubicBezTo>
                  <a:pt x="1654285" y="92129"/>
                  <a:pt x="1666227" y="94696"/>
                  <a:pt x="1678064" y="97655"/>
                </a:cubicBezTo>
                <a:cubicBezTo>
                  <a:pt x="1693360" y="107852"/>
                  <a:pt x="1722785" y="124954"/>
                  <a:pt x="1731330" y="142043"/>
                </a:cubicBezTo>
                <a:cubicBezTo>
                  <a:pt x="1738078" y="155539"/>
                  <a:pt x="1736548" y="171792"/>
                  <a:pt x="1740208" y="186431"/>
                </a:cubicBezTo>
                <a:cubicBezTo>
                  <a:pt x="1742478" y="195509"/>
                  <a:pt x="1746126" y="204186"/>
                  <a:pt x="1749085" y="213064"/>
                </a:cubicBezTo>
                <a:cubicBezTo>
                  <a:pt x="1746126" y="269289"/>
                  <a:pt x="1745305" y="325668"/>
                  <a:pt x="1740208" y="381740"/>
                </a:cubicBezTo>
                <a:cubicBezTo>
                  <a:pt x="1737729" y="409011"/>
                  <a:pt x="1725378" y="411400"/>
                  <a:pt x="1713575" y="435006"/>
                </a:cubicBezTo>
                <a:cubicBezTo>
                  <a:pt x="1709390" y="443376"/>
                  <a:pt x="1710136" y="454024"/>
                  <a:pt x="1704697" y="461639"/>
                </a:cubicBezTo>
                <a:cubicBezTo>
                  <a:pt x="1694967" y="475261"/>
                  <a:pt x="1679230" y="483758"/>
                  <a:pt x="1669186" y="497150"/>
                </a:cubicBezTo>
                <a:cubicBezTo>
                  <a:pt x="1652482" y="519422"/>
                  <a:pt x="1617975" y="564063"/>
                  <a:pt x="1607043" y="585927"/>
                </a:cubicBezTo>
                <a:cubicBezTo>
                  <a:pt x="1571252" y="657505"/>
                  <a:pt x="1607683" y="594002"/>
                  <a:pt x="1571532" y="639193"/>
                </a:cubicBezTo>
                <a:cubicBezTo>
                  <a:pt x="1526747" y="695177"/>
                  <a:pt x="1578884" y="640720"/>
                  <a:pt x="1536021" y="683581"/>
                </a:cubicBezTo>
                <a:cubicBezTo>
                  <a:pt x="1533062" y="692459"/>
                  <a:pt x="1532583" y="702599"/>
                  <a:pt x="1527144" y="710214"/>
                </a:cubicBezTo>
                <a:cubicBezTo>
                  <a:pt x="1495763" y="754147"/>
                  <a:pt x="1498120" y="735880"/>
                  <a:pt x="1465000" y="763480"/>
                </a:cubicBezTo>
                <a:cubicBezTo>
                  <a:pt x="1443536" y="781366"/>
                  <a:pt x="1434283" y="803582"/>
                  <a:pt x="1402856" y="807868"/>
                </a:cubicBezTo>
                <a:cubicBezTo>
                  <a:pt x="1349997" y="815076"/>
                  <a:pt x="1296367" y="814696"/>
                  <a:pt x="1243058" y="816746"/>
                </a:cubicBezTo>
                <a:lnTo>
                  <a:pt x="941217" y="825624"/>
                </a:lnTo>
                <a:cubicBezTo>
                  <a:pt x="877340" y="846915"/>
                  <a:pt x="957131" y="821076"/>
                  <a:pt x="879074" y="843379"/>
                </a:cubicBezTo>
                <a:cubicBezTo>
                  <a:pt x="870076" y="845950"/>
                  <a:pt x="861319" y="849298"/>
                  <a:pt x="852441" y="852257"/>
                </a:cubicBezTo>
                <a:cubicBezTo>
                  <a:pt x="846522" y="858175"/>
                  <a:pt x="842171" y="866269"/>
                  <a:pt x="834685" y="870012"/>
                </a:cubicBezTo>
                <a:cubicBezTo>
                  <a:pt x="823772" y="875468"/>
                  <a:pt x="810907" y="875538"/>
                  <a:pt x="799175" y="878890"/>
                </a:cubicBezTo>
                <a:cubicBezTo>
                  <a:pt x="790177" y="881461"/>
                  <a:pt x="781420" y="884808"/>
                  <a:pt x="772542" y="887767"/>
                </a:cubicBezTo>
                <a:cubicBezTo>
                  <a:pt x="763664" y="893686"/>
                  <a:pt x="755659" y="901190"/>
                  <a:pt x="745909" y="905523"/>
                </a:cubicBezTo>
                <a:cubicBezTo>
                  <a:pt x="728806" y="913124"/>
                  <a:pt x="710398" y="917360"/>
                  <a:pt x="692643" y="923278"/>
                </a:cubicBezTo>
                <a:lnTo>
                  <a:pt x="666010" y="932156"/>
                </a:lnTo>
                <a:lnTo>
                  <a:pt x="639377" y="941033"/>
                </a:lnTo>
                <a:lnTo>
                  <a:pt x="612744" y="949911"/>
                </a:lnTo>
                <a:cubicBezTo>
                  <a:pt x="497334" y="946952"/>
                  <a:pt x="381831" y="946524"/>
                  <a:pt x="266514" y="941033"/>
                </a:cubicBezTo>
                <a:cubicBezTo>
                  <a:pt x="257167" y="940588"/>
                  <a:pt x="246498" y="938773"/>
                  <a:pt x="239881" y="932156"/>
                </a:cubicBezTo>
                <a:cubicBezTo>
                  <a:pt x="230523" y="922798"/>
                  <a:pt x="219166" y="936595"/>
                  <a:pt x="213248" y="896645"/>
                </a:cubicBezTo>
                <a:close/>
              </a:path>
            </a:pathLst>
          </a:custGeom>
          <a:noFill/>
          <a:ln w="762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64716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9B7DEBC-DA3B-427D-8838-6FB5EC1A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386" y="2870687"/>
            <a:ext cx="1953614" cy="1463717"/>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sz="2000" b="1" i="1" dirty="0">
                <a:solidFill>
                  <a:schemeClr val="accent1"/>
                </a:solidFill>
              </a:rPr>
              <a:t>Design of Experiment </a:t>
            </a:r>
            <a:r>
              <a:rPr lang="it-IT" sz="2000" b="1" dirty="0">
                <a:solidFill>
                  <a:schemeClr val="accent1"/>
                </a:solidFill>
              </a:rPr>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815882"/>
          </a:xfrm>
          <a:prstGeom prst="rect">
            <a:avLst/>
          </a:prstGeom>
          <a:noFill/>
        </p:spPr>
        <p:txBody>
          <a:bodyPr wrap="square" rtlCol="0">
            <a:spAutoFit/>
          </a:bodyPr>
          <a:lstStyle/>
          <a:p>
            <a:r>
              <a:rPr lang="it-IT" sz="2800" dirty="0"/>
              <a:t>STUDIO PARAMETRICO DELL’ALA ANTERIORE</a:t>
            </a:r>
          </a:p>
          <a:p>
            <a:endParaRPr lang="it-IT" sz="1400" dirty="0"/>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r>
              <a:rPr lang="it-IT" sz="1400" b="1" dirty="0">
                <a:solidFill>
                  <a:srgbClr val="FF0000"/>
                </a:solidFill>
              </a:rPr>
              <a:t>Area di interesse dello studio parametrico</a:t>
            </a:r>
            <a:r>
              <a:rPr lang="it-IT" sz="1400" b="1" i="1" dirty="0">
                <a:solidFill>
                  <a:srgbClr val="FF0000"/>
                </a:solidFill>
              </a:rPr>
              <a:t>      </a:t>
            </a:r>
            <a:endParaRPr lang="it-IT" sz="1400" b="1" dirty="0">
              <a:solidFill>
                <a:srgbClr val="FF0000"/>
              </a:solidFill>
            </a:endParaRPr>
          </a:p>
        </p:txBody>
      </p:sp>
      <p:sp>
        <p:nvSpPr>
          <p:cNvPr id="2" name="Ovale 1">
            <a:extLst>
              <a:ext uri="{FF2B5EF4-FFF2-40B4-BE49-F238E27FC236}">
                <a16:creationId xmlns:a16="http://schemas.microsoft.com/office/drawing/2014/main" id="{942D15D9-4F70-4386-82B3-047E9012E97C}"/>
              </a:ext>
            </a:extLst>
          </p:cNvPr>
          <p:cNvSpPr/>
          <p:nvPr/>
        </p:nvSpPr>
        <p:spPr>
          <a:xfrm>
            <a:off x="4007283" y="2870687"/>
            <a:ext cx="1085539" cy="1117332"/>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cxnSp>
        <p:nvCxnSpPr>
          <p:cNvPr id="11" name="Connettore 2 10">
            <a:extLst>
              <a:ext uri="{FF2B5EF4-FFF2-40B4-BE49-F238E27FC236}">
                <a16:creationId xmlns:a16="http://schemas.microsoft.com/office/drawing/2014/main" id="{DF9F20AD-F989-453C-A483-4DD300861725}"/>
              </a:ext>
            </a:extLst>
          </p:cNvPr>
          <p:cNvCxnSpPr>
            <a:cxnSpLocks/>
          </p:cNvCxnSpPr>
          <p:nvPr/>
        </p:nvCxnSpPr>
        <p:spPr>
          <a:xfrm>
            <a:off x="4142386" y="2424459"/>
            <a:ext cx="101140" cy="4462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E44CBC77-9A60-484A-B736-1042BAA73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658" y="1254480"/>
            <a:ext cx="4131848" cy="2008043"/>
          </a:xfrm>
          <a:prstGeom prst="rect">
            <a:avLst/>
          </a:prstGeom>
        </p:spPr>
      </p:pic>
      <p:pic>
        <p:nvPicPr>
          <p:cNvPr id="17" name="Immagine 16">
            <a:extLst>
              <a:ext uri="{FF2B5EF4-FFF2-40B4-BE49-F238E27FC236}">
                <a16:creationId xmlns:a16="http://schemas.microsoft.com/office/drawing/2014/main" id="{65A9177B-B991-419D-99DE-8A9DAF43B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8658" y="3727408"/>
            <a:ext cx="4131848" cy="2019925"/>
          </a:xfrm>
          <a:prstGeom prst="rect">
            <a:avLst/>
          </a:prstGeom>
        </p:spPr>
      </p:pic>
      <p:sp>
        <p:nvSpPr>
          <p:cNvPr id="18" name="CasellaDiTesto 17">
            <a:extLst>
              <a:ext uri="{FF2B5EF4-FFF2-40B4-BE49-F238E27FC236}">
                <a16:creationId xmlns:a16="http://schemas.microsoft.com/office/drawing/2014/main" id="{8A187F1B-2D49-4757-9AC7-E99615488269}"/>
              </a:ext>
            </a:extLst>
          </p:cNvPr>
          <p:cNvSpPr txBox="1"/>
          <p:nvPr/>
        </p:nvSpPr>
        <p:spPr>
          <a:xfrm>
            <a:off x="7388658" y="3492943"/>
            <a:ext cx="2364319" cy="369332"/>
          </a:xfrm>
          <a:prstGeom prst="rect">
            <a:avLst/>
          </a:prstGeom>
          <a:noFill/>
        </p:spPr>
        <p:txBody>
          <a:bodyPr wrap="square" rtlCol="0">
            <a:spAutoFit/>
          </a:bodyPr>
          <a:lstStyle/>
          <a:p>
            <a:r>
              <a:rPr lang="it-IT" dirty="0">
                <a:solidFill>
                  <a:schemeClr val="tx1">
                    <a:lumMod val="75000"/>
                    <a:lumOff val="25000"/>
                  </a:schemeClr>
                </a:solidFill>
              </a:rPr>
              <a:t>Vista ‘BOTTOM’ dell’ala</a:t>
            </a:r>
          </a:p>
        </p:txBody>
      </p:sp>
      <p:cxnSp>
        <p:nvCxnSpPr>
          <p:cNvPr id="23" name="Connettore 2 22">
            <a:extLst>
              <a:ext uri="{FF2B5EF4-FFF2-40B4-BE49-F238E27FC236}">
                <a16:creationId xmlns:a16="http://schemas.microsoft.com/office/drawing/2014/main" id="{8512B6F8-CA33-4B10-AABE-26A131AC4652}"/>
              </a:ext>
            </a:extLst>
          </p:cNvPr>
          <p:cNvCxnSpPr>
            <a:cxnSpLocks/>
            <a:endCxn id="17" idx="1"/>
          </p:cNvCxnSpPr>
          <p:nvPr/>
        </p:nvCxnSpPr>
        <p:spPr>
          <a:xfrm>
            <a:off x="6276513" y="3727408"/>
            <a:ext cx="1112145" cy="10099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27A8CCD8-C1F9-43F6-BED2-6AE86C43D859}"/>
              </a:ext>
            </a:extLst>
          </p:cNvPr>
          <p:cNvCxnSpPr>
            <a:cxnSpLocks/>
          </p:cNvCxnSpPr>
          <p:nvPr/>
        </p:nvCxnSpPr>
        <p:spPr>
          <a:xfrm flipV="1">
            <a:off x="6276513" y="2424459"/>
            <a:ext cx="1047565" cy="13029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926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descr="Immagine che contiene tavolo&#10;&#10;Descrizione generata automaticamente">
            <a:extLst>
              <a:ext uri="{FF2B5EF4-FFF2-40B4-BE49-F238E27FC236}">
                <a16:creationId xmlns:a16="http://schemas.microsoft.com/office/drawing/2014/main" id="{6F419D64-2859-4050-9535-37CD1D775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951" y="2067747"/>
            <a:ext cx="5385948" cy="3203836"/>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sz="2000" b="1" i="1" dirty="0">
                <a:solidFill>
                  <a:schemeClr val="accent1"/>
                </a:solidFill>
              </a:rPr>
              <a:t>Design of Experiment </a:t>
            </a:r>
            <a:r>
              <a:rPr lang="it-IT" sz="2000" b="1" dirty="0">
                <a:solidFill>
                  <a:schemeClr val="accent1"/>
                </a:solidFill>
              </a:rPr>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661993"/>
          </a:xfrm>
          <a:prstGeom prst="rect">
            <a:avLst/>
          </a:prstGeom>
          <a:noFill/>
        </p:spPr>
        <p:txBody>
          <a:bodyPr wrap="square" rtlCol="0">
            <a:spAutoFit/>
          </a:bodyPr>
          <a:lstStyle/>
          <a:p>
            <a:r>
              <a:rPr lang="it-IT" sz="2800" dirty="0"/>
              <a:t>STUDIO PARAMETRICO DELL’ALA ANTERIORE</a:t>
            </a:r>
          </a:p>
          <a:p>
            <a:endParaRPr lang="it-IT" sz="1400" dirty="0"/>
          </a:p>
          <a:p>
            <a:r>
              <a:rPr lang="it-IT" sz="2000" dirty="0"/>
              <a:t>Tabella </a:t>
            </a:r>
            <a:r>
              <a:rPr lang="it-IT" sz="2000" b="1" dirty="0"/>
              <a:t>Full-</a:t>
            </a:r>
            <a:r>
              <a:rPr lang="it-IT" sz="2000" b="1" dirty="0" err="1"/>
              <a:t>Factorial</a:t>
            </a:r>
            <a:r>
              <a:rPr lang="it-IT" sz="2000" dirty="0"/>
              <a:t>:</a:t>
            </a:r>
          </a:p>
          <a:p>
            <a:pPr marL="342900" indent="-342900">
              <a:buFont typeface="Arial" panose="020B0604020202020204" pitchFamily="34" charset="0"/>
              <a:buChar char="•"/>
            </a:pPr>
            <a:r>
              <a:rPr lang="it-IT" sz="2000" dirty="0"/>
              <a:t>+/- 2° rispetto alla configurazione iniziale</a:t>
            </a:r>
          </a:p>
          <a:p>
            <a:endParaRPr lang="it-IT" sz="2000" dirty="0"/>
          </a:p>
        </p:txBody>
      </p:sp>
      <p:sp>
        <p:nvSpPr>
          <p:cNvPr id="3" name="CasellaDiTesto 2">
            <a:extLst>
              <a:ext uri="{FF2B5EF4-FFF2-40B4-BE49-F238E27FC236}">
                <a16:creationId xmlns:a16="http://schemas.microsoft.com/office/drawing/2014/main" id="{97166986-0A89-4B8C-A304-96C62F577E1C}"/>
              </a:ext>
            </a:extLst>
          </p:cNvPr>
          <p:cNvSpPr txBox="1"/>
          <p:nvPr/>
        </p:nvSpPr>
        <p:spPr>
          <a:xfrm>
            <a:off x="6716433" y="5276348"/>
            <a:ext cx="1432984" cy="707886"/>
          </a:xfrm>
          <a:prstGeom prst="rect">
            <a:avLst/>
          </a:prstGeom>
          <a:noFill/>
        </p:spPr>
        <p:txBody>
          <a:bodyPr wrap="square" rtlCol="0">
            <a:spAutoFit/>
          </a:bodyPr>
          <a:lstStyle/>
          <a:p>
            <a:r>
              <a:rPr lang="it-IT" sz="4000" b="1" dirty="0"/>
              <a:t>N = </a:t>
            </a:r>
            <a:r>
              <a:rPr lang="it-IT" sz="4000" b="1" dirty="0">
                <a:solidFill>
                  <a:schemeClr val="accent4">
                    <a:lumMod val="60000"/>
                    <a:lumOff val="40000"/>
                  </a:schemeClr>
                </a:solidFill>
              </a:rPr>
              <a:t>3</a:t>
            </a:r>
            <a:r>
              <a:rPr lang="it-IT" sz="4000" b="1" baseline="30000" dirty="0">
                <a:solidFill>
                  <a:schemeClr val="accent5">
                    <a:lumMod val="60000"/>
                    <a:lumOff val="40000"/>
                  </a:schemeClr>
                </a:solidFill>
              </a:rPr>
              <a:t>3</a:t>
            </a:r>
            <a:endParaRPr lang="it-IT" sz="4000" b="1" dirty="0">
              <a:solidFill>
                <a:schemeClr val="accent5">
                  <a:lumMod val="60000"/>
                  <a:lumOff val="40000"/>
                </a:schemeClr>
              </a:solidFill>
            </a:endParaRPr>
          </a:p>
        </p:txBody>
      </p:sp>
      <p:sp>
        <p:nvSpPr>
          <p:cNvPr id="5" name="CasellaDiTesto 4">
            <a:extLst>
              <a:ext uri="{FF2B5EF4-FFF2-40B4-BE49-F238E27FC236}">
                <a16:creationId xmlns:a16="http://schemas.microsoft.com/office/drawing/2014/main" id="{B161A874-83CC-44C4-AC9A-DA00D2620A5B}"/>
              </a:ext>
            </a:extLst>
          </p:cNvPr>
          <p:cNvSpPr txBox="1"/>
          <p:nvPr/>
        </p:nvSpPr>
        <p:spPr>
          <a:xfrm>
            <a:off x="4157238" y="5433610"/>
            <a:ext cx="2144433" cy="382162"/>
          </a:xfrm>
          <a:prstGeom prst="rect">
            <a:avLst/>
          </a:prstGeom>
          <a:noFill/>
        </p:spPr>
        <p:txBody>
          <a:bodyPr wrap="square" rtlCol="0">
            <a:spAutoFit/>
          </a:bodyPr>
          <a:lstStyle/>
          <a:p>
            <a:r>
              <a:rPr lang="it-IT" b="1" dirty="0"/>
              <a:t>Numero di campioni</a:t>
            </a:r>
          </a:p>
        </p:txBody>
      </p:sp>
      <p:cxnSp>
        <p:nvCxnSpPr>
          <p:cNvPr id="12" name="Connettore 2 11">
            <a:extLst>
              <a:ext uri="{FF2B5EF4-FFF2-40B4-BE49-F238E27FC236}">
                <a16:creationId xmlns:a16="http://schemas.microsoft.com/office/drawing/2014/main" id="{E675676A-E8C1-4450-9DC3-AB58B6E40462}"/>
              </a:ext>
            </a:extLst>
          </p:cNvPr>
          <p:cNvCxnSpPr>
            <a:cxnSpLocks/>
            <a:stCxn id="5" idx="3"/>
            <a:endCxn id="3" idx="1"/>
          </p:cNvCxnSpPr>
          <p:nvPr/>
        </p:nvCxnSpPr>
        <p:spPr>
          <a:xfrm>
            <a:off x="6301671" y="5624691"/>
            <a:ext cx="414762" cy="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618BA2A3-6836-4A92-93A5-3F73C0606979}"/>
              </a:ext>
            </a:extLst>
          </p:cNvPr>
          <p:cNvSpPr txBox="1"/>
          <p:nvPr/>
        </p:nvSpPr>
        <p:spPr>
          <a:xfrm>
            <a:off x="8264776" y="5740735"/>
            <a:ext cx="2144433" cy="646331"/>
          </a:xfrm>
          <a:prstGeom prst="rect">
            <a:avLst/>
          </a:prstGeom>
          <a:noFill/>
        </p:spPr>
        <p:txBody>
          <a:bodyPr wrap="square" rtlCol="0">
            <a:spAutoFit/>
          </a:bodyPr>
          <a:lstStyle/>
          <a:p>
            <a:r>
              <a:rPr lang="it-IT" b="1" dirty="0">
                <a:solidFill>
                  <a:schemeClr val="accent4">
                    <a:lumMod val="60000"/>
                    <a:lumOff val="40000"/>
                  </a:schemeClr>
                </a:solidFill>
              </a:rPr>
              <a:t>Numero di FATTORI: </a:t>
            </a:r>
            <a:r>
              <a:rPr lang="it-IT" b="1" i="1" dirty="0" err="1">
                <a:solidFill>
                  <a:schemeClr val="accent4">
                    <a:lumMod val="60000"/>
                    <a:lumOff val="40000"/>
                  </a:schemeClr>
                </a:solidFill>
              </a:rPr>
              <a:t>main</a:t>
            </a:r>
            <a:r>
              <a:rPr lang="it-IT" b="1" i="1" dirty="0">
                <a:solidFill>
                  <a:schemeClr val="accent4">
                    <a:lumMod val="60000"/>
                    <a:lumOff val="40000"/>
                  </a:schemeClr>
                </a:solidFill>
              </a:rPr>
              <a:t>, vane </a:t>
            </a:r>
            <a:r>
              <a:rPr lang="it-IT" b="1" dirty="0">
                <a:solidFill>
                  <a:schemeClr val="accent4">
                    <a:lumMod val="60000"/>
                    <a:lumOff val="40000"/>
                  </a:schemeClr>
                </a:solidFill>
              </a:rPr>
              <a:t>e</a:t>
            </a:r>
            <a:r>
              <a:rPr lang="it-IT" b="1" i="1" dirty="0">
                <a:solidFill>
                  <a:schemeClr val="accent4">
                    <a:lumMod val="60000"/>
                    <a:lumOff val="40000"/>
                  </a:schemeClr>
                </a:solidFill>
              </a:rPr>
              <a:t> flap</a:t>
            </a:r>
          </a:p>
        </p:txBody>
      </p:sp>
      <p:sp>
        <p:nvSpPr>
          <p:cNvPr id="15" name="CasellaDiTesto 14">
            <a:extLst>
              <a:ext uri="{FF2B5EF4-FFF2-40B4-BE49-F238E27FC236}">
                <a16:creationId xmlns:a16="http://schemas.microsoft.com/office/drawing/2014/main" id="{11548782-48F5-4362-BEC8-D46C73EF2E21}"/>
              </a:ext>
            </a:extLst>
          </p:cNvPr>
          <p:cNvSpPr txBox="1"/>
          <p:nvPr/>
        </p:nvSpPr>
        <p:spPr>
          <a:xfrm>
            <a:off x="8272765" y="5098541"/>
            <a:ext cx="2017337" cy="646331"/>
          </a:xfrm>
          <a:prstGeom prst="rect">
            <a:avLst/>
          </a:prstGeom>
          <a:noFill/>
        </p:spPr>
        <p:txBody>
          <a:bodyPr wrap="square" rtlCol="0">
            <a:spAutoFit/>
          </a:bodyPr>
          <a:lstStyle/>
          <a:p>
            <a:r>
              <a:rPr lang="it-IT" b="1" dirty="0">
                <a:solidFill>
                  <a:schemeClr val="accent5">
                    <a:lumMod val="60000"/>
                    <a:lumOff val="40000"/>
                  </a:schemeClr>
                </a:solidFill>
              </a:rPr>
              <a:t>Numero di LIVELLI: </a:t>
            </a:r>
            <a:r>
              <a:rPr lang="it-IT" b="1" i="1" dirty="0">
                <a:solidFill>
                  <a:schemeClr val="accent5">
                    <a:lumMod val="60000"/>
                    <a:lumOff val="40000"/>
                  </a:schemeClr>
                </a:solidFill>
              </a:rPr>
              <a:t>+2°,0°,-2°</a:t>
            </a:r>
          </a:p>
        </p:txBody>
      </p:sp>
      <p:cxnSp>
        <p:nvCxnSpPr>
          <p:cNvPr id="21" name="Connettore 2 20">
            <a:extLst>
              <a:ext uri="{FF2B5EF4-FFF2-40B4-BE49-F238E27FC236}">
                <a16:creationId xmlns:a16="http://schemas.microsoft.com/office/drawing/2014/main" id="{22D4CB90-1CFE-4812-A00C-158B4FA4A738}"/>
              </a:ext>
            </a:extLst>
          </p:cNvPr>
          <p:cNvCxnSpPr>
            <a:stCxn id="14" idx="1"/>
          </p:cNvCxnSpPr>
          <p:nvPr/>
        </p:nvCxnSpPr>
        <p:spPr>
          <a:xfrm flipH="1" flipV="1">
            <a:off x="7871381" y="5847096"/>
            <a:ext cx="393395" cy="216805"/>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74657877-02EC-4D78-B146-4CB0DE6FC249}"/>
              </a:ext>
            </a:extLst>
          </p:cNvPr>
          <p:cNvCxnSpPr>
            <a:cxnSpLocks/>
            <a:stCxn id="15" idx="1"/>
          </p:cNvCxnSpPr>
          <p:nvPr/>
        </p:nvCxnSpPr>
        <p:spPr>
          <a:xfrm flipH="1">
            <a:off x="8068079" y="5421707"/>
            <a:ext cx="204686" cy="74120"/>
          </a:xfrm>
          <a:prstGeom prst="straightConnector1">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97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87066377-F12A-4E79-80E0-3F58646A4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229" y="1562470"/>
            <a:ext cx="5225283" cy="5051394"/>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sz="2000" b="1" i="1" dirty="0">
                <a:solidFill>
                  <a:schemeClr val="accent1"/>
                </a:solidFill>
              </a:rPr>
              <a:t>Design of Experiment </a:t>
            </a:r>
            <a:r>
              <a:rPr lang="it-IT" sz="2000" b="1" dirty="0">
                <a:solidFill>
                  <a:schemeClr val="accent1"/>
                </a:solidFill>
              </a:rPr>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046440"/>
          </a:xfrm>
          <a:prstGeom prst="rect">
            <a:avLst/>
          </a:prstGeom>
          <a:noFill/>
        </p:spPr>
        <p:txBody>
          <a:bodyPr wrap="square" rtlCol="0">
            <a:spAutoFit/>
          </a:bodyPr>
          <a:lstStyle/>
          <a:p>
            <a:r>
              <a:rPr lang="it-IT" sz="2800" dirty="0"/>
              <a:t>STUDIO PARAMETRICO DELL’ALA ANTERIORE</a:t>
            </a:r>
          </a:p>
          <a:p>
            <a:endParaRPr lang="it-IT" sz="1400" dirty="0"/>
          </a:p>
          <a:p>
            <a:r>
              <a:rPr lang="it-IT" sz="2000" dirty="0"/>
              <a:t>Risultati per i </a:t>
            </a:r>
            <a:r>
              <a:rPr lang="it-IT" sz="2000" b="1" dirty="0"/>
              <a:t>coefficienti di carico (C</a:t>
            </a:r>
            <a:r>
              <a:rPr lang="it-IT" sz="2000" b="1" baseline="-25000" dirty="0"/>
              <a:t>Z</a:t>
            </a:r>
            <a:r>
              <a:rPr lang="it-IT" sz="2000" b="1" dirty="0"/>
              <a:t>) e di attrito (C</a:t>
            </a:r>
            <a:r>
              <a:rPr lang="it-IT" sz="2000" b="1" baseline="-25000" dirty="0"/>
              <a:t>X</a:t>
            </a:r>
            <a:r>
              <a:rPr lang="it-IT" sz="2000" b="1" dirty="0"/>
              <a:t>)</a:t>
            </a:r>
            <a:r>
              <a:rPr lang="it-IT" sz="2000" dirty="0"/>
              <a:t> dell’analisi </a:t>
            </a:r>
            <a:r>
              <a:rPr lang="it-IT" sz="2000" b="1" i="1" dirty="0"/>
              <a:t>Full-</a:t>
            </a:r>
            <a:r>
              <a:rPr lang="it-IT" sz="2000" b="1" i="1" dirty="0" err="1"/>
              <a:t>Factorial</a:t>
            </a:r>
            <a:r>
              <a:rPr lang="it-IT" sz="2000" dirty="0"/>
              <a:t>:</a:t>
            </a:r>
          </a:p>
        </p:txBody>
      </p:sp>
      <p:cxnSp>
        <p:nvCxnSpPr>
          <p:cNvPr id="3" name="Connettore 2 2">
            <a:extLst>
              <a:ext uri="{FF2B5EF4-FFF2-40B4-BE49-F238E27FC236}">
                <a16:creationId xmlns:a16="http://schemas.microsoft.com/office/drawing/2014/main" id="{9256FEB7-C4A8-4FDB-A2E9-894D270542E8}"/>
              </a:ext>
            </a:extLst>
          </p:cNvPr>
          <p:cNvCxnSpPr>
            <a:cxnSpLocks/>
          </p:cNvCxnSpPr>
          <p:nvPr/>
        </p:nvCxnSpPr>
        <p:spPr>
          <a:xfrm flipH="1" flipV="1">
            <a:off x="6574586" y="5889067"/>
            <a:ext cx="858339" cy="2381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B9F651DC-6A6A-4AC1-8725-3F06C8E90A8F}"/>
              </a:ext>
            </a:extLst>
          </p:cNvPr>
          <p:cNvSpPr txBox="1"/>
          <p:nvPr/>
        </p:nvSpPr>
        <p:spPr>
          <a:xfrm>
            <a:off x="7368466" y="5773288"/>
            <a:ext cx="1846556" cy="707886"/>
          </a:xfrm>
          <a:prstGeom prst="rect">
            <a:avLst/>
          </a:prstGeom>
          <a:noFill/>
        </p:spPr>
        <p:txBody>
          <a:bodyPr wrap="square" rtlCol="0">
            <a:spAutoFit/>
          </a:bodyPr>
          <a:lstStyle/>
          <a:p>
            <a:r>
              <a:rPr lang="it-IT" sz="2000" b="1" dirty="0">
                <a:solidFill>
                  <a:srgbClr val="FF0000"/>
                </a:solidFill>
                <a:cs typeface="Times New Roman" panose="02020603050405020304" pitchFamily="18" charset="0"/>
              </a:rPr>
              <a:t>|</a:t>
            </a:r>
            <a:r>
              <a:rPr lang="el-GR" sz="2000" b="1" dirty="0">
                <a:solidFill>
                  <a:srgbClr val="FF0000"/>
                </a:solidFill>
                <a:cs typeface="Times New Roman" panose="02020603050405020304" pitchFamily="18" charset="0"/>
              </a:rPr>
              <a:t>Δ</a:t>
            </a:r>
            <a:r>
              <a:rPr lang="it-IT" sz="2000" b="1" dirty="0">
                <a:solidFill>
                  <a:srgbClr val="FF0000"/>
                </a:solidFill>
              </a:rPr>
              <a:t>C</a:t>
            </a:r>
            <a:r>
              <a:rPr lang="it-IT" sz="2000" b="1" baseline="-25000" dirty="0">
                <a:solidFill>
                  <a:srgbClr val="FF0000"/>
                </a:solidFill>
              </a:rPr>
              <a:t>Z</a:t>
            </a:r>
            <a:r>
              <a:rPr lang="it-IT" sz="2000" b="1" dirty="0">
                <a:solidFill>
                  <a:srgbClr val="FF0000"/>
                </a:solidFill>
              </a:rPr>
              <a:t>|+3,13%</a:t>
            </a:r>
          </a:p>
          <a:p>
            <a:r>
              <a:rPr lang="it-IT" sz="2000" b="1" dirty="0">
                <a:solidFill>
                  <a:srgbClr val="FF0000"/>
                </a:solidFill>
                <a:cs typeface="Times New Roman" panose="02020603050405020304" pitchFamily="18" charset="0"/>
              </a:rPr>
              <a:t>  </a:t>
            </a:r>
            <a:r>
              <a:rPr lang="el-GR" sz="2000" b="1" dirty="0">
                <a:solidFill>
                  <a:srgbClr val="FF0000"/>
                </a:solidFill>
                <a:cs typeface="Times New Roman" panose="02020603050405020304" pitchFamily="18" charset="0"/>
              </a:rPr>
              <a:t>Δ</a:t>
            </a:r>
            <a:r>
              <a:rPr lang="it-IT" sz="2000" b="1" dirty="0">
                <a:solidFill>
                  <a:srgbClr val="FF0000"/>
                </a:solidFill>
              </a:rPr>
              <a:t>C</a:t>
            </a:r>
            <a:r>
              <a:rPr lang="it-IT" sz="2000" b="1" baseline="-25000" dirty="0">
                <a:solidFill>
                  <a:srgbClr val="FF0000"/>
                </a:solidFill>
              </a:rPr>
              <a:t>X</a:t>
            </a:r>
            <a:r>
              <a:rPr lang="it-IT" sz="2000" b="1" dirty="0">
                <a:solidFill>
                  <a:srgbClr val="FF0000"/>
                </a:solidFill>
              </a:rPr>
              <a:t>  +0,2%</a:t>
            </a:r>
          </a:p>
        </p:txBody>
      </p:sp>
    </p:spTree>
    <p:extLst>
      <p:ext uri="{BB962C8B-B14F-4D97-AF65-F5344CB8AC3E}">
        <p14:creationId xmlns:p14="http://schemas.microsoft.com/office/powerpoint/2010/main" val="361490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D86E82AE-D0D3-49A4-8466-40E94DCE4214}"/>
              </a:ext>
            </a:extLst>
          </p:cNvPr>
          <p:cNvSpPr txBox="1"/>
          <p:nvPr/>
        </p:nvSpPr>
        <p:spPr>
          <a:xfrm>
            <a:off x="10227143" y="1792573"/>
            <a:ext cx="1393794" cy="954107"/>
          </a:xfrm>
          <a:prstGeom prst="rect">
            <a:avLst/>
          </a:prstGeom>
          <a:noFill/>
        </p:spPr>
        <p:txBody>
          <a:bodyPr wrap="square" rtlCol="0">
            <a:spAutoFit/>
          </a:bodyPr>
          <a:lstStyle/>
          <a:p>
            <a:r>
              <a:rPr lang="it-IT" sz="1400" dirty="0">
                <a:solidFill>
                  <a:srgbClr val="0000FF"/>
                </a:solidFill>
              </a:rPr>
              <a:t>Limite superiore incertezza</a:t>
            </a:r>
          </a:p>
          <a:p>
            <a:r>
              <a:rPr lang="it-IT" sz="1400" dirty="0">
                <a:solidFill>
                  <a:srgbClr val="FF4C4C"/>
                </a:solidFill>
              </a:rPr>
              <a:t>Limite inferiore incertezza</a:t>
            </a:r>
          </a:p>
        </p:txBody>
      </p:sp>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sz="2000" b="1" i="1" dirty="0">
                <a:solidFill>
                  <a:schemeClr val="accent1"/>
                </a:solidFill>
              </a:rPr>
              <a:t>Design of Experiment </a:t>
            </a:r>
            <a:r>
              <a:rPr lang="it-IT" sz="2000" b="1" dirty="0">
                <a:solidFill>
                  <a:schemeClr val="accent1"/>
                </a:solidFill>
              </a:rPr>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046440"/>
          </a:xfrm>
          <a:prstGeom prst="rect">
            <a:avLst/>
          </a:prstGeom>
          <a:noFill/>
        </p:spPr>
        <p:txBody>
          <a:bodyPr wrap="square" rtlCol="0">
            <a:spAutoFit/>
          </a:bodyPr>
          <a:lstStyle/>
          <a:p>
            <a:r>
              <a:rPr lang="it-IT" sz="2800" dirty="0"/>
              <a:t>STUDIO PARAMETRICO DELL’ALA ANTERIORE</a:t>
            </a:r>
          </a:p>
          <a:p>
            <a:endParaRPr lang="it-IT" sz="1400" dirty="0"/>
          </a:p>
          <a:p>
            <a:r>
              <a:rPr lang="it-IT" sz="2000" dirty="0"/>
              <a:t>Risultati per la </a:t>
            </a:r>
            <a:r>
              <a:rPr lang="it-IT" sz="2000" b="1" dirty="0"/>
              <a:t>pressione totale </a:t>
            </a:r>
            <a:r>
              <a:rPr lang="it-IT" sz="2000" dirty="0"/>
              <a:t>dell’analisi </a:t>
            </a:r>
            <a:r>
              <a:rPr lang="it-IT" sz="2000" b="1" i="1" dirty="0"/>
              <a:t>Full-</a:t>
            </a:r>
            <a:r>
              <a:rPr lang="it-IT" sz="2000" b="1" i="1" dirty="0" err="1"/>
              <a:t>Factorial</a:t>
            </a:r>
            <a:r>
              <a:rPr lang="it-IT" sz="2000" dirty="0"/>
              <a:t>:</a:t>
            </a:r>
          </a:p>
        </p:txBody>
      </p:sp>
      <p:pic>
        <p:nvPicPr>
          <p:cNvPr id="5" name="Immagine 4">
            <a:extLst>
              <a:ext uri="{FF2B5EF4-FFF2-40B4-BE49-F238E27FC236}">
                <a16:creationId xmlns:a16="http://schemas.microsoft.com/office/drawing/2014/main" id="{D457E199-0721-4C0A-933B-89870818D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707" y="1566437"/>
            <a:ext cx="5588436" cy="4942461"/>
          </a:xfrm>
          <a:prstGeom prst="rect">
            <a:avLst/>
          </a:prstGeom>
        </p:spPr>
      </p:pic>
      <p:cxnSp>
        <p:nvCxnSpPr>
          <p:cNvPr id="11" name="Connettore 2 10">
            <a:extLst>
              <a:ext uri="{FF2B5EF4-FFF2-40B4-BE49-F238E27FC236}">
                <a16:creationId xmlns:a16="http://schemas.microsoft.com/office/drawing/2014/main" id="{A9D8E121-BCA7-4F92-9CB9-2A3F0DFB3506}"/>
              </a:ext>
            </a:extLst>
          </p:cNvPr>
          <p:cNvCxnSpPr>
            <a:cxnSpLocks/>
          </p:cNvCxnSpPr>
          <p:nvPr/>
        </p:nvCxnSpPr>
        <p:spPr>
          <a:xfrm>
            <a:off x="9607011" y="5458289"/>
            <a:ext cx="0" cy="6288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C1565778-C17B-4F01-B6D4-C4BDF767C7CF}"/>
              </a:ext>
            </a:extLst>
          </p:cNvPr>
          <p:cNvSpPr/>
          <p:nvPr/>
        </p:nvSpPr>
        <p:spPr>
          <a:xfrm>
            <a:off x="9863091" y="1810630"/>
            <a:ext cx="301841" cy="142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49635D89-C511-439D-BA6B-5F926667356B}"/>
              </a:ext>
            </a:extLst>
          </p:cNvPr>
          <p:cNvSpPr/>
          <p:nvPr/>
        </p:nvSpPr>
        <p:spPr>
          <a:xfrm>
            <a:off x="10027429" y="1913665"/>
            <a:ext cx="230819" cy="45719"/>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2681EAC2-6CFE-4776-AF8B-FBC996339B32}"/>
              </a:ext>
            </a:extLst>
          </p:cNvPr>
          <p:cNvSpPr/>
          <p:nvPr/>
        </p:nvSpPr>
        <p:spPr>
          <a:xfrm>
            <a:off x="10027497" y="2361105"/>
            <a:ext cx="230819" cy="45719"/>
          </a:xfrm>
          <a:prstGeom prst="rect">
            <a:avLst/>
          </a:prstGeom>
          <a:solidFill>
            <a:srgbClr val="FF4C4C"/>
          </a:solidFill>
          <a:ln>
            <a:solidFill>
              <a:srgbClr val="FF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2B05A3E9-9767-4DBF-8447-F41719BF6391}"/>
              </a:ext>
            </a:extLst>
          </p:cNvPr>
          <p:cNvSpPr txBox="1"/>
          <p:nvPr/>
        </p:nvSpPr>
        <p:spPr>
          <a:xfrm>
            <a:off x="9610940" y="5359432"/>
            <a:ext cx="2009997" cy="677108"/>
          </a:xfrm>
          <a:prstGeom prst="rect">
            <a:avLst/>
          </a:prstGeom>
          <a:noFill/>
        </p:spPr>
        <p:txBody>
          <a:bodyPr wrap="square" rtlCol="0">
            <a:spAutoFit/>
          </a:bodyPr>
          <a:lstStyle/>
          <a:p>
            <a:r>
              <a:rPr lang="el-GR" sz="2000" b="1" dirty="0">
                <a:solidFill>
                  <a:srgbClr val="FF0000"/>
                </a:solidFill>
                <a:cs typeface="Times New Roman" panose="02020603050405020304" pitchFamily="18" charset="0"/>
              </a:rPr>
              <a:t>Δ</a:t>
            </a:r>
            <a:r>
              <a:rPr lang="it-IT" sz="2000" b="1" dirty="0" err="1">
                <a:solidFill>
                  <a:srgbClr val="FF0000"/>
                </a:solidFill>
              </a:rPr>
              <a:t>C</a:t>
            </a:r>
            <a:r>
              <a:rPr lang="it-IT" sz="2000" b="1" baseline="-25000" dirty="0" err="1">
                <a:solidFill>
                  <a:srgbClr val="FF0000"/>
                </a:solidFill>
              </a:rPr>
              <a:t>Ptot</a:t>
            </a:r>
            <a:r>
              <a:rPr lang="it-IT" sz="2000" b="1" baseline="-25000" dirty="0">
                <a:solidFill>
                  <a:srgbClr val="FF0000"/>
                </a:solidFill>
              </a:rPr>
              <a:t>  </a:t>
            </a:r>
            <a:r>
              <a:rPr lang="it-IT" sz="2000" b="1" dirty="0">
                <a:solidFill>
                  <a:srgbClr val="FF0000"/>
                </a:solidFill>
              </a:rPr>
              <a:t>+5,42%</a:t>
            </a:r>
          </a:p>
          <a:p>
            <a:r>
              <a:rPr lang="it-IT" b="1" dirty="0">
                <a:solidFill>
                  <a:srgbClr val="FF0000"/>
                </a:solidFill>
                <a:cs typeface="Times New Roman" panose="02020603050405020304" pitchFamily="18" charset="0"/>
              </a:rPr>
              <a:t>  </a:t>
            </a:r>
            <a:endParaRPr lang="it-IT" b="1" dirty="0">
              <a:solidFill>
                <a:srgbClr val="FF0000"/>
              </a:solidFill>
            </a:endParaRPr>
          </a:p>
        </p:txBody>
      </p:sp>
    </p:spTree>
    <p:extLst>
      <p:ext uri="{BB962C8B-B14F-4D97-AF65-F5344CB8AC3E}">
        <p14:creationId xmlns:p14="http://schemas.microsoft.com/office/powerpoint/2010/main" val="2304333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sz="2000" b="1" dirty="0">
                <a:solidFill>
                  <a:schemeClr val="accent1"/>
                </a:solidFill>
              </a:rPr>
              <a:t>Calcolo con </a:t>
            </a:r>
            <a:r>
              <a:rPr lang="it-IT" sz="2000" b="1" i="1" dirty="0" err="1">
                <a:solidFill>
                  <a:schemeClr val="accent1"/>
                </a:solidFill>
              </a:rPr>
              <a:t>Adjoint</a:t>
            </a:r>
            <a:r>
              <a:rPr lang="it-IT" sz="2000" b="1" i="1" dirty="0">
                <a:solidFill>
                  <a:schemeClr val="accent1"/>
                </a:solidFill>
              </a:rPr>
              <a:t> </a:t>
            </a:r>
            <a:r>
              <a:rPr lang="it-IT" sz="2000" b="1" dirty="0">
                <a:solidFill>
                  <a:schemeClr val="accent1"/>
                </a:solidFill>
              </a:rPr>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138773"/>
          </a:xfrm>
          <a:prstGeom prst="rect">
            <a:avLst/>
          </a:prstGeom>
          <a:noFill/>
        </p:spPr>
        <p:txBody>
          <a:bodyPr wrap="square" rtlCol="0">
            <a:spAutoFit/>
          </a:bodyPr>
          <a:lstStyle/>
          <a:p>
            <a:r>
              <a:rPr lang="it-IT" sz="2800" dirty="0"/>
              <a:t>METODO DELL’EQUAZIONE AGGIUNTA</a:t>
            </a:r>
          </a:p>
          <a:p>
            <a:r>
              <a:rPr lang="it-IT" sz="2000" dirty="0"/>
              <a:t>per ottimizzare la </a:t>
            </a:r>
            <a:r>
              <a:rPr lang="it-IT" sz="2000" b="1" dirty="0"/>
              <a:t>configurazione 24</a:t>
            </a:r>
          </a:p>
          <a:p>
            <a:endParaRPr lang="it-IT" sz="2000" dirty="0"/>
          </a:p>
        </p:txBody>
      </p:sp>
      <p:pic>
        <p:nvPicPr>
          <p:cNvPr id="3" name="Immagine 2">
            <a:extLst>
              <a:ext uri="{FF2B5EF4-FFF2-40B4-BE49-F238E27FC236}">
                <a16:creationId xmlns:a16="http://schemas.microsoft.com/office/drawing/2014/main" id="{FD48BB1A-F67A-468E-949E-891561BB7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728" y="1610467"/>
            <a:ext cx="8862828" cy="4077053"/>
          </a:xfrm>
          <a:prstGeom prst="rect">
            <a:avLst/>
          </a:prstGeom>
        </p:spPr>
      </p:pic>
    </p:spTree>
    <p:extLst>
      <p:ext uri="{BB962C8B-B14F-4D97-AF65-F5344CB8AC3E}">
        <p14:creationId xmlns:p14="http://schemas.microsoft.com/office/powerpoint/2010/main" val="320503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2D2E54C9-F782-4A0E-A2BB-5C5044F44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4781" y="2283382"/>
            <a:ext cx="4582820" cy="3928885"/>
          </a:xfrm>
          <a:prstGeom prst="rect">
            <a:avLst/>
          </a:prstGeom>
        </p:spPr>
      </p:pic>
      <p:pic>
        <p:nvPicPr>
          <p:cNvPr id="11" name="Immagine 10" descr="Immagine che contiene freccia&#10;&#10;Descrizione generata automaticamente">
            <a:extLst>
              <a:ext uri="{FF2B5EF4-FFF2-40B4-BE49-F238E27FC236}">
                <a16:creationId xmlns:a16="http://schemas.microsoft.com/office/drawing/2014/main" id="{77DCA7E4-DDB1-4D2E-B1E6-4F1EB30EA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625" y="2673008"/>
            <a:ext cx="4582820" cy="3149631"/>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sz="2000" b="1" dirty="0">
                <a:solidFill>
                  <a:schemeClr val="accent1"/>
                </a:solidFill>
              </a:rPr>
              <a:t>Calcolo con </a:t>
            </a:r>
            <a:r>
              <a:rPr lang="it-IT" sz="2000" b="1" i="1" dirty="0" err="1">
                <a:solidFill>
                  <a:schemeClr val="accent1"/>
                </a:solidFill>
              </a:rPr>
              <a:t>Adjoint</a:t>
            </a:r>
            <a:r>
              <a:rPr lang="it-IT" sz="2000" b="1" i="1" dirty="0">
                <a:solidFill>
                  <a:schemeClr val="accent1"/>
                </a:solidFill>
              </a:rPr>
              <a:t> </a:t>
            </a:r>
            <a:r>
              <a:rPr lang="it-IT" sz="2000" b="1" dirty="0">
                <a:solidFill>
                  <a:schemeClr val="accent1"/>
                </a:solidFill>
              </a:rPr>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877437"/>
          </a:xfrm>
          <a:prstGeom prst="rect">
            <a:avLst/>
          </a:prstGeom>
          <a:noFill/>
        </p:spPr>
        <p:txBody>
          <a:bodyPr wrap="square" rtlCol="0">
            <a:spAutoFit/>
          </a:bodyPr>
          <a:lstStyle/>
          <a:p>
            <a:r>
              <a:rPr lang="it-IT" sz="2800" dirty="0"/>
              <a:t>RISULTATI:</a:t>
            </a:r>
          </a:p>
          <a:p>
            <a:pPr marL="457200" indent="-457200">
              <a:buFont typeface="+mj-lt"/>
              <a:buAutoNum type="arabicPeriod"/>
            </a:pPr>
            <a:r>
              <a:rPr lang="it-IT" sz="2800" dirty="0"/>
              <a:t>Primo calcolo (preliminare):</a:t>
            </a:r>
          </a:p>
          <a:p>
            <a:r>
              <a:rPr lang="it-IT" sz="2000" dirty="0"/>
              <a:t>Osservabili:</a:t>
            </a:r>
          </a:p>
          <a:p>
            <a:pPr marL="342900" indent="-342900">
              <a:buFontTx/>
              <a:buChar char="-"/>
            </a:pPr>
            <a:r>
              <a:rPr lang="it-IT" sz="2000" dirty="0"/>
              <a:t>Portanza dell’ala anteriore;</a:t>
            </a:r>
          </a:p>
          <a:p>
            <a:pPr marL="342900" indent="-342900">
              <a:buFontTx/>
              <a:buChar char="-"/>
            </a:pPr>
            <a:r>
              <a:rPr lang="it-IT" sz="2000" dirty="0"/>
              <a:t>Pressione totale all’ingresso del fondo.</a:t>
            </a:r>
          </a:p>
        </p:txBody>
      </p:sp>
      <p:sp>
        <p:nvSpPr>
          <p:cNvPr id="12" name="Ovale 11">
            <a:extLst>
              <a:ext uri="{FF2B5EF4-FFF2-40B4-BE49-F238E27FC236}">
                <a16:creationId xmlns:a16="http://schemas.microsoft.com/office/drawing/2014/main" id="{CF7661DB-1718-4E27-8210-71E6B498C16F}"/>
              </a:ext>
            </a:extLst>
          </p:cNvPr>
          <p:cNvSpPr/>
          <p:nvPr/>
        </p:nvSpPr>
        <p:spPr>
          <a:xfrm>
            <a:off x="3826275" y="4061784"/>
            <a:ext cx="932156" cy="557754"/>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a:extLst>
              <a:ext uri="{FF2B5EF4-FFF2-40B4-BE49-F238E27FC236}">
                <a16:creationId xmlns:a16="http://schemas.microsoft.com/office/drawing/2014/main" id="{05923644-9FD2-4203-B4AE-B61C6217FE46}"/>
              </a:ext>
            </a:extLst>
          </p:cNvPr>
          <p:cNvCxnSpPr>
            <a:cxnSpLocks/>
          </p:cNvCxnSpPr>
          <p:nvPr/>
        </p:nvCxnSpPr>
        <p:spPr>
          <a:xfrm flipH="1" flipV="1">
            <a:off x="3981636" y="3861017"/>
            <a:ext cx="621434" cy="162449"/>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18" name="Ovale 17">
            <a:extLst>
              <a:ext uri="{FF2B5EF4-FFF2-40B4-BE49-F238E27FC236}">
                <a16:creationId xmlns:a16="http://schemas.microsoft.com/office/drawing/2014/main" id="{AE231E2D-B1D6-4855-961D-F32BBBFB47BA}"/>
              </a:ext>
            </a:extLst>
          </p:cNvPr>
          <p:cNvSpPr/>
          <p:nvPr/>
        </p:nvSpPr>
        <p:spPr>
          <a:xfrm>
            <a:off x="8208035" y="4106883"/>
            <a:ext cx="932156" cy="557754"/>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2 18">
            <a:extLst>
              <a:ext uri="{FF2B5EF4-FFF2-40B4-BE49-F238E27FC236}">
                <a16:creationId xmlns:a16="http://schemas.microsoft.com/office/drawing/2014/main" id="{28773974-37D1-46CF-AC41-CF7288CAD401}"/>
              </a:ext>
            </a:extLst>
          </p:cNvPr>
          <p:cNvCxnSpPr>
            <a:cxnSpLocks/>
          </p:cNvCxnSpPr>
          <p:nvPr/>
        </p:nvCxnSpPr>
        <p:spPr>
          <a:xfrm flipH="1" flipV="1">
            <a:off x="8363396" y="3906116"/>
            <a:ext cx="621434" cy="162449"/>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21" name="Ovale 20">
            <a:extLst>
              <a:ext uri="{FF2B5EF4-FFF2-40B4-BE49-F238E27FC236}">
                <a16:creationId xmlns:a16="http://schemas.microsoft.com/office/drawing/2014/main" id="{E1710AE2-5A22-42EB-901D-503DFAE029D5}"/>
              </a:ext>
            </a:extLst>
          </p:cNvPr>
          <p:cNvSpPr/>
          <p:nvPr/>
        </p:nvSpPr>
        <p:spPr>
          <a:xfrm>
            <a:off x="4074851" y="4567711"/>
            <a:ext cx="3067282" cy="3695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2 21">
            <a:extLst>
              <a:ext uri="{FF2B5EF4-FFF2-40B4-BE49-F238E27FC236}">
                <a16:creationId xmlns:a16="http://schemas.microsoft.com/office/drawing/2014/main" id="{89788A15-0535-4DB3-9203-DD75E535C2E6}"/>
              </a:ext>
            </a:extLst>
          </p:cNvPr>
          <p:cNvCxnSpPr>
            <a:cxnSpLocks/>
          </p:cNvCxnSpPr>
          <p:nvPr/>
        </p:nvCxnSpPr>
        <p:spPr>
          <a:xfrm flipH="1">
            <a:off x="8063161" y="4962935"/>
            <a:ext cx="493957" cy="1"/>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3" name="Ovale 22">
            <a:extLst>
              <a:ext uri="{FF2B5EF4-FFF2-40B4-BE49-F238E27FC236}">
                <a16:creationId xmlns:a16="http://schemas.microsoft.com/office/drawing/2014/main" id="{B1924811-F3E7-4624-AB86-33F46ADB1A10}"/>
              </a:ext>
            </a:extLst>
          </p:cNvPr>
          <p:cNvSpPr/>
          <p:nvPr/>
        </p:nvSpPr>
        <p:spPr>
          <a:xfrm>
            <a:off x="8905007" y="4479846"/>
            <a:ext cx="3067282" cy="36958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23">
            <a:extLst>
              <a:ext uri="{FF2B5EF4-FFF2-40B4-BE49-F238E27FC236}">
                <a16:creationId xmlns:a16="http://schemas.microsoft.com/office/drawing/2014/main" id="{D81A01B4-0968-43A9-B14E-CD773C6C1825}"/>
              </a:ext>
            </a:extLst>
          </p:cNvPr>
          <p:cNvCxnSpPr>
            <a:cxnSpLocks/>
          </p:cNvCxnSpPr>
          <p:nvPr/>
        </p:nvCxnSpPr>
        <p:spPr>
          <a:xfrm>
            <a:off x="7226427" y="4664636"/>
            <a:ext cx="0" cy="3426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56E2B0AA-17F1-4A55-AD80-37C0A1B51778}"/>
              </a:ext>
            </a:extLst>
          </p:cNvPr>
          <p:cNvCxnSpPr>
            <a:cxnSpLocks/>
          </p:cNvCxnSpPr>
          <p:nvPr/>
        </p:nvCxnSpPr>
        <p:spPr>
          <a:xfrm flipV="1">
            <a:off x="11972289" y="4752501"/>
            <a:ext cx="0" cy="3283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e 27">
            <a:extLst>
              <a:ext uri="{FF2B5EF4-FFF2-40B4-BE49-F238E27FC236}">
                <a16:creationId xmlns:a16="http://schemas.microsoft.com/office/drawing/2014/main" id="{5BA37AA7-1AF2-4F52-A2A2-96D9BDE81B70}"/>
              </a:ext>
            </a:extLst>
          </p:cNvPr>
          <p:cNvSpPr/>
          <p:nvPr/>
        </p:nvSpPr>
        <p:spPr>
          <a:xfrm>
            <a:off x="3512982" y="4567711"/>
            <a:ext cx="588501" cy="395225"/>
          </a:xfrm>
          <a:prstGeom prst="ellipse">
            <a:avLst/>
          </a:prstGeom>
          <a:no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a:extLst>
              <a:ext uri="{FF2B5EF4-FFF2-40B4-BE49-F238E27FC236}">
                <a16:creationId xmlns:a16="http://schemas.microsoft.com/office/drawing/2014/main" id="{BA639ACB-C220-4018-AB9E-AE1D79329A59}"/>
              </a:ext>
            </a:extLst>
          </p:cNvPr>
          <p:cNvSpPr/>
          <p:nvPr/>
        </p:nvSpPr>
        <p:spPr>
          <a:xfrm>
            <a:off x="7960398" y="4483167"/>
            <a:ext cx="588501" cy="395225"/>
          </a:xfrm>
          <a:prstGeom prst="ellipse">
            <a:avLst/>
          </a:prstGeom>
          <a:no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0" name="Connettore 2 29">
            <a:extLst>
              <a:ext uri="{FF2B5EF4-FFF2-40B4-BE49-F238E27FC236}">
                <a16:creationId xmlns:a16="http://schemas.microsoft.com/office/drawing/2014/main" id="{43C2EBCB-9113-4A19-92BD-B915C6E128EE}"/>
              </a:ext>
            </a:extLst>
          </p:cNvPr>
          <p:cNvCxnSpPr>
            <a:cxnSpLocks/>
          </p:cNvCxnSpPr>
          <p:nvPr/>
        </p:nvCxnSpPr>
        <p:spPr>
          <a:xfrm flipH="1">
            <a:off x="3613212" y="5010054"/>
            <a:ext cx="461640" cy="171711"/>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34" name="Ovale 33">
            <a:extLst>
              <a:ext uri="{FF2B5EF4-FFF2-40B4-BE49-F238E27FC236}">
                <a16:creationId xmlns:a16="http://schemas.microsoft.com/office/drawing/2014/main" id="{AF744A56-836C-43D4-A549-A390CBF44A9D}"/>
              </a:ext>
            </a:extLst>
          </p:cNvPr>
          <p:cNvSpPr/>
          <p:nvPr/>
        </p:nvSpPr>
        <p:spPr>
          <a:xfrm>
            <a:off x="3512982" y="3442233"/>
            <a:ext cx="333551" cy="61955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5" name="Connettore 2 34">
            <a:extLst>
              <a:ext uri="{FF2B5EF4-FFF2-40B4-BE49-F238E27FC236}">
                <a16:creationId xmlns:a16="http://schemas.microsoft.com/office/drawing/2014/main" id="{62B7B540-43A3-4752-90C8-A01091CA022A}"/>
              </a:ext>
            </a:extLst>
          </p:cNvPr>
          <p:cNvCxnSpPr>
            <a:cxnSpLocks/>
          </p:cNvCxnSpPr>
          <p:nvPr/>
        </p:nvCxnSpPr>
        <p:spPr>
          <a:xfrm flipH="1">
            <a:off x="3466733" y="3359754"/>
            <a:ext cx="35954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Ovale 36">
            <a:extLst>
              <a:ext uri="{FF2B5EF4-FFF2-40B4-BE49-F238E27FC236}">
                <a16:creationId xmlns:a16="http://schemas.microsoft.com/office/drawing/2014/main" id="{18CB7EA1-84B6-4F60-860A-22E683130E4C}"/>
              </a:ext>
            </a:extLst>
          </p:cNvPr>
          <p:cNvSpPr/>
          <p:nvPr/>
        </p:nvSpPr>
        <p:spPr>
          <a:xfrm>
            <a:off x="4712683" y="3982905"/>
            <a:ext cx="1968359" cy="229349"/>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a:extLst>
              <a:ext uri="{FF2B5EF4-FFF2-40B4-BE49-F238E27FC236}">
                <a16:creationId xmlns:a16="http://schemas.microsoft.com/office/drawing/2014/main" id="{363C5250-46A0-47DE-B659-84F50DA9F665}"/>
              </a:ext>
            </a:extLst>
          </p:cNvPr>
          <p:cNvSpPr/>
          <p:nvPr/>
        </p:nvSpPr>
        <p:spPr>
          <a:xfrm>
            <a:off x="9316656" y="3985500"/>
            <a:ext cx="1968359" cy="229349"/>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a:extLst>
              <a:ext uri="{FF2B5EF4-FFF2-40B4-BE49-F238E27FC236}">
                <a16:creationId xmlns:a16="http://schemas.microsoft.com/office/drawing/2014/main" id="{3C175D27-594B-482E-9016-669A71B1BCAA}"/>
              </a:ext>
            </a:extLst>
          </p:cNvPr>
          <p:cNvSpPr/>
          <p:nvPr/>
        </p:nvSpPr>
        <p:spPr>
          <a:xfrm>
            <a:off x="6564042" y="3817492"/>
            <a:ext cx="180000" cy="180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Ovale 43">
            <a:extLst>
              <a:ext uri="{FF2B5EF4-FFF2-40B4-BE49-F238E27FC236}">
                <a16:creationId xmlns:a16="http://schemas.microsoft.com/office/drawing/2014/main" id="{A99CA736-7332-41FE-A55E-7E3678E90DD6}"/>
              </a:ext>
            </a:extLst>
          </p:cNvPr>
          <p:cNvSpPr/>
          <p:nvPr/>
        </p:nvSpPr>
        <p:spPr>
          <a:xfrm>
            <a:off x="6627042" y="3880492"/>
            <a:ext cx="54000" cy="54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a:extLst>
              <a:ext uri="{FF2B5EF4-FFF2-40B4-BE49-F238E27FC236}">
                <a16:creationId xmlns:a16="http://schemas.microsoft.com/office/drawing/2014/main" id="{2D623D1D-64C3-4967-954F-1660B783DE08}"/>
              </a:ext>
            </a:extLst>
          </p:cNvPr>
          <p:cNvSpPr/>
          <p:nvPr/>
        </p:nvSpPr>
        <p:spPr>
          <a:xfrm>
            <a:off x="11195015" y="3817492"/>
            <a:ext cx="180000" cy="180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46" name="Connettore diritto 45">
            <a:extLst>
              <a:ext uri="{FF2B5EF4-FFF2-40B4-BE49-F238E27FC236}">
                <a16:creationId xmlns:a16="http://schemas.microsoft.com/office/drawing/2014/main" id="{63D5288F-7996-4EA1-BCF9-02B9426B09D5}"/>
              </a:ext>
            </a:extLst>
          </p:cNvPr>
          <p:cNvCxnSpPr>
            <a:cxnSpLocks/>
            <a:endCxn id="45" idx="3"/>
          </p:cNvCxnSpPr>
          <p:nvPr/>
        </p:nvCxnSpPr>
        <p:spPr>
          <a:xfrm flipH="1">
            <a:off x="11221375" y="3852812"/>
            <a:ext cx="122138" cy="1183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7BF5E57D-CAD7-4222-B6A7-AE041A6D41AC}"/>
              </a:ext>
            </a:extLst>
          </p:cNvPr>
          <p:cNvCxnSpPr>
            <a:cxnSpLocks/>
            <a:endCxn id="45" idx="5"/>
          </p:cNvCxnSpPr>
          <p:nvPr/>
        </p:nvCxnSpPr>
        <p:spPr>
          <a:xfrm>
            <a:off x="11241239" y="3852812"/>
            <a:ext cx="107416" cy="1183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CasellaDiTesto 47">
            <a:extLst>
              <a:ext uri="{FF2B5EF4-FFF2-40B4-BE49-F238E27FC236}">
                <a16:creationId xmlns:a16="http://schemas.microsoft.com/office/drawing/2014/main" id="{70CAD48A-81C0-435A-901D-551D866E4B35}"/>
              </a:ext>
            </a:extLst>
          </p:cNvPr>
          <p:cNvSpPr txBox="1"/>
          <p:nvPr/>
        </p:nvSpPr>
        <p:spPr>
          <a:xfrm>
            <a:off x="6364859" y="3599137"/>
            <a:ext cx="918886" cy="261610"/>
          </a:xfrm>
          <a:prstGeom prst="rect">
            <a:avLst/>
          </a:prstGeom>
          <a:noFill/>
        </p:spPr>
        <p:txBody>
          <a:bodyPr wrap="square" rtlCol="0">
            <a:spAutoFit/>
          </a:bodyPr>
          <a:lstStyle/>
          <a:p>
            <a:r>
              <a:rPr lang="it-IT" sz="1100" i="1" dirty="0">
                <a:solidFill>
                  <a:srgbClr val="002060"/>
                </a:solidFill>
              </a:rPr>
              <a:t>uscente</a:t>
            </a:r>
          </a:p>
        </p:txBody>
      </p:sp>
      <p:sp>
        <p:nvSpPr>
          <p:cNvPr id="49" name="CasellaDiTesto 48">
            <a:extLst>
              <a:ext uri="{FF2B5EF4-FFF2-40B4-BE49-F238E27FC236}">
                <a16:creationId xmlns:a16="http://schemas.microsoft.com/office/drawing/2014/main" id="{699F2E00-51A4-461B-9D7C-50106710825F}"/>
              </a:ext>
            </a:extLst>
          </p:cNvPr>
          <p:cNvSpPr txBox="1"/>
          <p:nvPr/>
        </p:nvSpPr>
        <p:spPr>
          <a:xfrm>
            <a:off x="10959792" y="3611095"/>
            <a:ext cx="767442" cy="261610"/>
          </a:xfrm>
          <a:prstGeom prst="rect">
            <a:avLst/>
          </a:prstGeom>
          <a:noFill/>
        </p:spPr>
        <p:txBody>
          <a:bodyPr wrap="square" rtlCol="0">
            <a:spAutoFit/>
          </a:bodyPr>
          <a:lstStyle/>
          <a:p>
            <a:r>
              <a:rPr lang="it-IT" sz="1100" i="1" dirty="0">
                <a:solidFill>
                  <a:srgbClr val="002060"/>
                </a:solidFill>
              </a:rPr>
              <a:t>entrante</a:t>
            </a:r>
          </a:p>
        </p:txBody>
      </p:sp>
      <p:sp>
        <p:nvSpPr>
          <p:cNvPr id="50" name="CasellaDiTesto 49">
            <a:extLst>
              <a:ext uri="{FF2B5EF4-FFF2-40B4-BE49-F238E27FC236}">
                <a16:creationId xmlns:a16="http://schemas.microsoft.com/office/drawing/2014/main" id="{85F291D1-0EEB-4AA1-B35F-7CF2187B4033}"/>
              </a:ext>
            </a:extLst>
          </p:cNvPr>
          <p:cNvSpPr txBox="1"/>
          <p:nvPr/>
        </p:nvSpPr>
        <p:spPr>
          <a:xfrm>
            <a:off x="4825013" y="3083693"/>
            <a:ext cx="1473693" cy="369332"/>
          </a:xfrm>
          <a:prstGeom prst="rect">
            <a:avLst/>
          </a:prstGeom>
          <a:noFill/>
        </p:spPr>
        <p:txBody>
          <a:bodyPr wrap="square" rtlCol="0">
            <a:spAutoFit/>
          </a:bodyPr>
          <a:lstStyle/>
          <a:p>
            <a:r>
              <a:rPr lang="it-IT" b="1" dirty="0"/>
              <a:t>DEPORTANZA</a:t>
            </a:r>
          </a:p>
        </p:txBody>
      </p:sp>
      <p:sp>
        <p:nvSpPr>
          <p:cNvPr id="51" name="CasellaDiTesto 50">
            <a:extLst>
              <a:ext uri="{FF2B5EF4-FFF2-40B4-BE49-F238E27FC236}">
                <a16:creationId xmlns:a16="http://schemas.microsoft.com/office/drawing/2014/main" id="{2CB24953-17D9-405F-AD7E-A4730A1D6D36}"/>
              </a:ext>
            </a:extLst>
          </p:cNvPr>
          <p:cNvSpPr txBox="1"/>
          <p:nvPr/>
        </p:nvSpPr>
        <p:spPr>
          <a:xfrm>
            <a:off x="8984830" y="3077928"/>
            <a:ext cx="2199902" cy="369332"/>
          </a:xfrm>
          <a:prstGeom prst="rect">
            <a:avLst/>
          </a:prstGeom>
          <a:noFill/>
        </p:spPr>
        <p:txBody>
          <a:bodyPr wrap="square" rtlCol="0">
            <a:spAutoFit/>
          </a:bodyPr>
          <a:lstStyle/>
          <a:p>
            <a:r>
              <a:rPr lang="it-IT" b="1" dirty="0"/>
              <a:t>PRESSIONE TOTALE</a:t>
            </a:r>
          </a:p>
        </p:txBody>
      </p:sp>
      <p:sp>
        <p:nvSpPr>
          <p:cNvPr id="2" name="Ovale 1">
            <a:extLst>
              <a:ext uri="{FF2B5EF4-FFF2-40B4-BE49-F238E27FC236}">
                <a16:creationId xmlns:a16="http://schemas.microsoft.com/office/drawing/2014/main" id="{DF6113D1-3D8D-4D04-81E9-29C09FB3FB10}"/>
              </a:ext>
            </a:extLst>
          </p:cNvPr>
          <p:cNvSpPr/>
          <p:nvPr/>
        </p:nvSpPr>
        <p:spPr>
          <a:xfrm>
            <a:off x="6282022" y="5693718"/>
            <a:ext cx="720000" cy="720000"/>
          </a:xfrm>
          <a:prstGeom prst="ellipse">
            <a:avLst/>
          </a:prstGeom>
          <a:solidFill>
            <a:srgbClr val="00FF00"/>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a:extLst>
              <a:ext uri="{FF2B5EF4-FFF2-40B4-BE49-F238E27FC236}">
                <a16:creationId xmlns:a16="http://schemas.microsoft.com/office/drawing/2014/main" id="{4B7F44E6-BF68-490B-8C37-C1B7AC02761B}"/>
              </a:ext>
            </a:extLst>
          </p:cNvPr>
          <p:cNvSpPr/>
          <p:nvPr/>
        </p:nvSpPr>
        <p:spPr>
          <a:xfrm>
            <a:off x="7103745" y="5902760"/>
            <a:ext cx="360000" cy="36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a:extLst>
              <a:ext uri="{FF2B5EF4-FFF2-40B4-BE49-F238E27FC236}">
                <a16:creationId xmlns:a16="http://schemas.microsoft.com/office/drawing/2014/main" id="{15C4F8E9-0974-47D8-966C-F350118EC60D}"/>
              </a:ext>
            </a:extLst>
          </p:cNvPr>
          <p:cNvSpPr/>
          <p:nvPr/>
        </p:nvSpPr>
        <p:spPr>
          <a:xfrm>
            <a:off x="5460299" y="5698823"/>
            <a:ext cx="720000" cy="720000"/>
          </a:xfrm>
          <a:prstGeom prst="ellipse">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4CD8A7CE-1BC9-4A3E-9E3B-F7BD2EA7115C}"/>
              </a:ext>
            </a:extLst>
          </p:cNvPr>
          <p:cNvSpPr txBox="1"/>
          <p:nvPr/>
        </p:nvSpPr>
        <p:spPr>
          <a:xfrm>
            <a:off x="2915894" y="5826452"/>
            <a:ext cx="3134039" cy="400110"/>
          </a:xfrm>
          <a:prstGeom prst="rect">
            <a:avLst/>
          </a:prstGeom>
          <a:noFill/>
        </p:spPr>
        <p:txBody>
          <a:bodyPr wrap="square" rtlCol="0">
            <a:spAutoFit/>
          </a:bodyPr>
          <a:lstStyle/>
          <a:p>
            <a:r>
              <a:rPr lang="it-IT" sz="2000" b="1" dirty="0"/>
              <a:t>INDICAZIONI SEGUITE:</a:t>
            </a:r>
          </a:p>
        </p:txBody>
      </p:sp>
    </p:spTree>
    <p:extLst>
      <p:ext uri="{BB962C8B-B14F-4D97-AF65-F5344CB8AC3E}">
        <p14:creationId xmlns:p14="http://schemas.microsoft.com/office/powerpoint/2010/main" val="2573561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sz="2000" b="1" dirty="0">
                <a:solidFill>
                  <a:schemeClr val="accent1"/>
                </a:solidFill>
              </a:rPr>
              <a:t>Calcolo con </a:t>
            </a:r>
            <a:r>
              <a:rPr lang="it-IT" sz="2000" b="1" i="1" dirty="0" err="1">
                <a:solidFill>
                  <a:schemeClr val="accent1"/>
                </a:solidFill>
              </a:rPr>
              <a:t>Adjoint</a:t>
            </a:r>
            <a:r>
              <a:rPr lang="it-IT" sz="2000" b="1" i="1" dirty="0">
                <a:solidFill>
                  <a:schemeClr val="accent1"/>
                </a:solidFill>
              </a:rPr>
              <a:t> </a:t>
            </a:r>
            <a:r>
              <a:rPr lang="it-IT" sz="2000" b="1" dirty="0">
                <a:solidFill>
                  <a:schemeClr val="accent1"/>
                </a:solidFill>
              </a:rPr>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7094250"/>
          </a:xfrm>
          <a:prstGeom prst="rect">
            <a:avLst/>
          </a:prstGeom>
          <a:noFill/>
        </p:spPr>
        <p:txBody>
          <a:bodyPr wrap="square" rtlCol="0">
            <a:spAutoFit/>
          </a:bodyPr>
          <a:lstStyle/>
          <a:p>
            <a:r>
              <a:rPr lang="it-IT" sz="2800" dirty="0"/>
              <a:t>VARIAZIONE DELLA GEOMETRIA:</a:t>
            </a:r>
          </a:p>
          <a:p>
            <a:endParaRPr lang="it-IT" sz="2800" dirty="0"/>
          </a:p>
          <a:p>
            <a:endParaRPr lang="it-IT" sz="2800" dirty="0"/>
          </a:p>
          <a:p>
            <a:endParaRPr lang="it-IT" sz="2800" dirty="0"/>
          </a:p>
          <a:p>
            <a:endParaRPr lang="it-IT" sz="2800" dirty="0"/>
          </a:p>
          <a:p>
            <a:endParaRPr lang="it-IT" sz="2800" dirty="0"/>
          </a:p>
          <a:p>
            <a:endParaRPr lang="it-IT" sz="2800" dirty="0"/>
          </a:p>
          <a:p>
            <a:endParaRPr lang="it-IT" sz="2800" dirty="0"/>
          </a:p>
          <a:p>
            <a:endParaRPr lang="it-IT" sz="2800" dirty="0"/>
          </a:p>
          <a:p>
            <a:pPr marL="285750" indent="-285750">
              <a:buFont typeface="Arial" panose="020B0604020202020204" pitchFamily="34" charset="0"/>
              <a:buChar char="•"/>
            </a:pPr>
            <a:r>
              <a:rPr lang="it-IT" sz="1600" dirty="0"/>
              <a:t>DEPORTANZA [-]:  </a:t>
            </a:r>
            <a:r>
              <a:rPr lang="it-IT" sz="2400" b="1" dirty="0">
                <a:cs typeface="Times New Roman" panose="02020603050405020304" pitchFamily="18" charset="0"/>
              </a:rPr>
              <a:t>ΔC</a:t>
            </a:r>
            <a:r>
              <a:rPr lang="it-IT" sz="2400" b="1" baseline="-25000" dirty="0">
                <a:cs typeface="Times New Roman" panose="02020603050405020304" pitchFamily="18" charset="0"/>
              </a:rPr>
              <a:t>Z </a:t>
            </a:r>
            <a:r>
              <a:rPr lang="it-IT" sz="2400" b="1" dirty="0">
                <a:cs typeface="Times New Roman" panose="02020603050405020304" pitchFamily="18" charset="0"/>
              </a:rPr>
              <a:t>=  + 0,74% </a:t>
            </a:r>
            <a:r>
              <a:rPr lang="it-IT" sz="1400" dirty="0">
                <a:cs typeface="Times New Roman" panose="02020603050405020304" pitchFamily="18" charset="0"/>
              </a:rPr>
              <a:t>(imposto +2%) 	</a:t>
            </a:r>
            <a:r>
              <a:rPr lang="it-IT" sz="1600" dirty="0"/>
              <a:t> 	          -2,53                      -2,55</a:t>
            </a:r>
          </a:p>
          <a:p>
            <a:pPr marL="285750" indent="-285750">
              <a:buFont typeface="Arial" panose="020B0604020202020204" pitchFamily="34" charset="0"/>
              <a:buChar char="•"/>
            </a:pPr>
            <a:endParaRPr lang="it-IT" sz="1100" dirty="0">
              <a:cs typeface="Times New Roman" panose="02020603050405020304" pitchFamily="18" charset="0"/>
            </a:endParaRPr>
          </a:p>
          <a:p>
            <a:pPr marL="285750" indent="-285750">
              <a:buFont typeface="Arial" panose="020B0604020202020204" pitchFamily="34" charset="0"/>
              <a:buChar char="•"/>
            </a:pPr>
            <a:r>
              <a:rPr lang="it-IT" sz="1600" dirty="0"/>
              <a:t>COEFFICIENTE DI PRESSIONE TOTALE [-]: </a:t>
            </a:r>
            <a:r>
              <a:rPr lang="it-IT" sz="1400" dirty="0">
                <a:cs typeface="Times New Roman" panose="02020603050405020304" pitchFamily="18" charset="0"/>
              </a:rPr>
              <a:t> </a:t>
            </a:r>
            <a:r>
              <a:rPr lang="it-IT" sz="2400" b="1" dirty="0" err="1">
                <a:cs typeface="Times New Roman" panose="02020603050405020304" pitchFamily="18" charset="0"/>
              </a:rPr>
              <a:t>ΔCp</a:t>
            </a:r>
            <a:r>
              <a:rPr lang="it-IT" sz="2400" b="1" baseline="-25000" dirty="0" err="1">
                <a:cs typeface="Times New Roman" panose="02020603050405020304" pitchFamily="18" charset="0"/>
              </a:rPr>
              <a:t>tot</a:t>
            </a:r>
            <a:r>
              <a:rPr lang="it-IT" sz="2400" b="1" baseline="-25000" dirty="0">
                <a:cs typeface="Times New Roman" panose="02020603050405020304" pitchFamily="18" charset="0"/>
              </a:rPr>
              <a:t> </a:t>
            </a:r>
            <a:r>
              <a:rPr lang="it-IT" sz="2400" b="1" dirty="0">
                <a:cs typeface="Times New Roman" panose="02020603050405020304" pitchFamily="18" charset="0"/>
              </a:rPr>
              <a:t>=  +2,28% </a:t>
            </a:r>
            <a:r>
              <a:rPr lang="it-IT" sz="1400" dirty="0">
                <a:cs typeface="Times New Roman" panose="02020603050405020304" pitchFamily="18" charset="0"/>
              </a:rPr>
              <a:t>(imposto +6%)</a:t>
            </a:r>
            <a:r>
              <a:rPr lang="it-IT" sz="1400" b="1" dirty="0">
                <a:cs typeface="Times New Roman" panose="02020603050405020304" pitchFamily="18" charset="0"/>
              </a:rPr>
              <a:t>   </a:t>
            </a:r>
            <a:r>
              <a:rPr lang="it-IT" sz="1600" dirty="0">
                <a:cs typeface="Times New Roman" panose="02020603050405020304" pitchFamily="18" charset="0"/>
              </a:rPr>
              <a:t>0,53	                      0,55</a:t>
            </a:r>
          </a:p>
          <a:p>
            <a:pPr marL="285750" indent="-285750">
              <a:buFont typeface="Arial" panose="020B0604020202020204" pitchFamily="34" charset="0"/>
              <a:buChar char="•"/>
            </a:pPr>
            <a:endParaRPr lang="it-IT" sz="1400" dirty="0">
              <a:cs typeface="Times New Roman" panose="02020603050405020304" pitchFamily="18" charset="0"/>
            </a:endParaRPr>
          </a:p>
          <a:p>
            <a:pPr marL="285750" indent="-285750">
              <a:buFont typeface="Arial" panose="020B0604020202020204" pitchFamily="34" charset="0"/>
              <a:buChar char="•"/>
            </a:pPr>
            <a:r>
              <a:rPr lang="it-IT" sz="1600" dirty="0">
                <a:cs typeface="Times New Roman" panose="02020603050405020304" pitchFamily="18" charset="0"/>
              </a:rPr>
              <a:t>COEFFICIENTE DI RESISTENZA AERODINAMICA [-]: </a:t>
            </a:r>
            <a:r>
              <a:rPr lang="it-IT" sz="2400" b="1" dirty="0">
                <a:cs typeface="Times New Roman" panose="02020603050405020304" pitchFamily="18" charset="0"/>
              </a:rPr>
              <a:t>ΔC</a:t>
            </a:r>
            <a:r>
              <a:rPr lang="it-IT" sz="2400" b="1" baseline="-25000" dirty="0">
                <a:cs typeface="Times New Roman" panose="02020603050405020304" pitchFamily="18" charset="0"/>
              </a:rPr>
              <a:t>X </a:t>
            </a:r>
            <a:r>
              <a:rPr lang="it-IT" sz="2400" b="1" dirty="0">
                <a:cs typeface="Times New Roman" panose="02020603050405020304" pitchFamily="18" charset="0"/>
              </a:rPr>
              <a:t>=  -1,72%             </a:t>
            </a:r>
            <a:r>
              <a:rPr lang="it-IT" sz="1600" dirty="0">
                <a:cs typeface="Times New Roman" panose="02020603050405020304" pitchFamily="18" charset="0"/>
              </a:rPr>
              <a:t>0,58	                      0,56</a:t>
            </a:r>
          </a:p>
          <a:p>
            <a:r>
              <a:rPr lang="it-IT" sz="1600" b="1" dirty="0">
                <a:cs typeface="Times New Roman" panose="02020603050405020304" pitchFamily="18" charset="0"/>
              </a:rPr>
              <a:t>	</a:t>
            </a:r>
          </a:p>
          <a:p>
            <a:r>
              <a:rPr lang="it-IT" dirty="0">
                <a:cs typeface="Times New Roman" panose="02020603050405020304" pitchFamily="18" charset="0"/>
              </a:rPr>
              <a:t>		</a:t>
            </a:r>
            <a:endParaRPr lang="it-IT" sz="1400" dirty="0"/>
          </a:p>
          <a:p>
            <a:endParaRPr lang="it-IT" sz="2800" dirty="0"/>
          </a:p>
          <a:p>
            <a:endParaRPr lang="it-IT" sz="2800" dirty="0"/>
          </a:p>
        </p:txBody>
      </p:sp>
      <p:cxnSp>
        <p:nvCxnSpPr>
          <p:cNvPr id="12" name="Connettore 2 11">
            <a:extLst>
              <a:ext uri="{FF2B5EF4-FFF2-40B4-BE49-F238E27FC236}">
                <a16:creationId xmlns:a16="http://schemas.microsoft.com/office/drawing/2014/main" id="{EA3501D2-A044-4663-A183-458B644939B6}"/>
              </a:ext>
            </a:extLst>
          </p:cNvPr>
          <p:cNvCxnSpPr>
            <a:cxnSpLocks/>
          </p:cNvCxnSpPr>
          <p:nvPr/>
        </p:nvCxnSpPr>
        <p:spPr>
          <a:xfrm>
            <a:off x="10306975" y="4700299"/>
            <a:ext cx="870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Immagine 18">
            <a:extLst>
              <a:ext uri="{FF2B5EF4-FFF2-40B4-BE49-F238E27FC236}">
                <a16:creationId xmlns:a16="http://schemas.microsoft.com/office/drawing/2014/main" id="{2156D9DC-EF30-4A60-9CF8-4D7AC9088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168" y="1168495"/>
            <a:ext cx="4529952" cy="3441312"/>
          </a:xfrm>
          <a:prstGeom prst="rect">
            <a:avLst/>
          </a:prstGeom>
        </p:spPr>
      </p:pic>
      <p:pic>
        <p:nvPicPr>
          <p:cNvPr id="21" name="Immagine 20">
            <a:extLst>
              <a:ext uri="{FF2B5EF4-FFF2-40B4-BE49-F238E27FC236}">
                <a16:creationId xmlns:a16="http://schemas.microsoft.com/office/drawing/2014/main" id="{DF032E2D-3188-48A1-B02C-01862CE59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974" y="1163515"/>
            <a:ext cx="4529952" cy="3372493"/>
          </a:xfrm>
          <a:prstGeom prst="rect">
            <a:avLst/>
          </a:prstGeom>
        </p:spPr>
      </p:pic>
      <p:sp>
        <p:nvSpPr>
          <p:cNvPr id="22" name="CasellaDiTesto 21">
            <a:extLst>
              <a:ext uri="{FF2B5EF4-FFF2-40B4-BE49-F238E27FC236}">
                <a16:creationId xmlns:a16="http://schemas.microsoft.com/office/drawing/2014/main" id="{B65AD3DA-FC9A-43DA-AD5D-5824ECD7D19C}"/>
              </a:ext>
            </a:extLst>
          </p:cNvPr>
          <p:cNvSpPr txBox="1"/>
          <p:nvPr/>
        </p:nvSpPr>
        <p:spPr>
          <a:xfrm>
            <a:off x="5097532" y="1474459"/>
            <a:ext cx="1525486" cy="646331"/>
          </a:xfrm>
          <a:prstGeom prst="rect">
            <a:avLst/>
          </a:prstGeom>
          <a:noFill/>
        </p:spPr>
        <p:txBody>
          <a:bodyPr wrap="square" rtlCol="0">
            <a:spAutoFit/>
          </a:bodyPr>
          <a:lstStyle/>
          <a:p>
            <a:r>
              <a:rPr lang="it-IT" b="1" dirty="0"/>
              <a:t>CASO 24 </a:t>
            </a:r>
          </a:p>
          <a:p>
            <a:r>
              <a:rPr lang="it-IT" b="1" i="1" dirty="0"/>
              <a:t>Originale</a:t>
            </a:r>
          </a:p>
        </p:txBody>
      </p:sp>
      <p:sp>
        <p:nvSpPr>
          <p:cNvPr id="23" name="CasellaDiTesto 22">
            <a:extLst>
              <a:ext uri="{FF2B5EF4-FFF2-40B4-BE49-F238E27FC236}">
                <a16:creationId xmlns:a16="http://schemas.microsoft.com/office/drawing/2014/main" id="{C124EADF-F99C-418A-87BF-DE2BDE64D25A}"/>
              </a:ext>
            </a:extLst>
          </p:cNvPr>
          <p:cNvSpPr txBox="1"/>
          <p:nvPr/>
        </p:nvSpPr>
        <p:spPr>
          <a:xfrm>
            <a:off x="9653642" y="1335960"/>
            <a:ext cx="2293082" cy="923330"/>
          </a:xfrm>
          <a:prstGeom prst="rect">
            <a:avLst/>
          </a:prstGeom>
          <a:noFill/>
        </p:spPr>
        <p:txBody>
          <a:bodyPr wrap="square" rtlCol="0">
            <a:spAutoFit/>
          </a:bodyPr>
          <a:lstStyle/>
          <a:p>
            <a:r>
              <a:rPr lang="it-IT" b="1" dirty="0"/>
              <a:t>CASO 24 </a:t>
            </a:r>
          </a:p>
          <a:p>
            <a:r>
              <a:rPr lang="it-IT" b="1" i="1" dirty="0"/>
              <a:t>Prima ottimizzazione con aggiunto</a:t>
            </a:r>
          </a:p>
        </p:txBody>
      </p:sp>
      <p:cxnSp>
        <p:nvCxnSpPr>
          <p:cNvPr id="18" name="Connettore 2 17">
            <a:extLst>
              <a:ext uri="{FF2B5EF4-FFF2-40B4-BE49-F238E27FC236}">
                <a16:creationId xmlns:a16="http://schemas.microsoft.com/office/drawing/2014/main" id="{FA401DF5-1515-49E8-BF1B-FD5171B3327C}"/>
              </a:ext>
            </a:extLst>
          </p:cNvPr>
          <p:cNvCxnSpPr>
            <a:cxnSpLocks/>
          </p:cNvCxnSpPr>
          <p:nvPr/>
        </p:nvCxnSpPr>
        <p:spPr>
          <a:xfrm>
            <a:off x="10306975" y="5234439"/>
            <a:ext cx="870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A402F6B9-15E3-477A-87FF-93AAF8F16A2E}"/>
              </a:ext>
            </a:extLst>
          </p:cNvPr>
          <p:cNvCxnSpPr>
            <a:cxnSpLocks/>
          </p:cNvCxnSpPr>
          <p:nvPr/>
        </p:nvCxnSpPr>
        <p:spPr>
          <a:xfrm>
            <a:off x="10306975" y="5793732"/>
            <a:ext cx="870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8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sz="2000" b="1" dirty="0">
                <a:solidFill>
                  <a:schemeClr val="accent1"/>
                </a:solidFill>
              </a:rPr>
              <a:t>Calcolo con </a:t>
            </a:r>
            <a:r>
              <a:rPr lang="it-IT" sz="2000" b="1" i="1" dirty="0" err="1">
                <a:solidFill>
                  <a:schemeClr val="accent1"/>
                </a:solidFill>
              </a:rPr>
              <a:t>Adjoint</a:t>
            </a:r>
            <a:r>
              <a:rPr lang="it-IT" sz="2000" b="1" i="1" dirty="0">
                <a:solidFill>
                  <a:schemeClr val="accent1"/>
                </a:solidFill>
              </a:rPr>
              <a:t> </a:t>
            </a:r>
            <a:r>
              <a:rPr lang="it-IT" sz="2000" b="1" dirty="0">
                <a:solidFill>
                  <a:schemeClr val="accent1"/>
                </a:solidFill>
              </a:rPr>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261884"/>
          </a:xfrm>
          <a:prstGeom prst="rect">
            <a:avLst/>
          </a:prstGeom>
          <a:noFill/>
        </p:spPr>
        <p:txBody>
          <a:bodyPr wrap="square" rtlCol="0">
            <a:spAutoFit/>
          </a:bodyPr>
          <a:lstStyle/>
          <a:p>
            <a:r>
              <a:rPr lang="it-IT" sz="2800" dirty="0"/>
              <a:t>RISULTATI:</a:t>
            </a:r>
          </a:p>
          <a:p>
            <a:r>
              <a:rPr lang="it-IT" sz="2800" dirty="0"/>
              <a:t>2.   Secondo calcolo (finale):</a:t>
            </a:r>
          </a:p>
          <a:p>
            <a:endParaRPr lang="it-IT" sz="2000" dirty="0"/>
          </a:p>
        </p:txBody>
      </p:sp>
      <p:sp>
        <p:nvSpPr>
          <p:cNvPr id="41" name="CasellaDiTesto 40">
            <a:extLst>
              <a:ext uri="{FF2B5EF4-FFF2-40B4-BE49-F238E27FC236}">
                <a16:creationId xmlns:a16="http://schemas.microsoft.com/office/drawing/2014/main" id="{9858C608-1464-4CEB-B93A-C4018BF4D35A}"/>
              </a:ext>
            </a:extLst>
          </p:cNvPr>
          <p:cNvSpPr txBox="1"/>
          <p:nvPr/>
        </p:nvSpPr>
        <p:spPr>
          <a:xfrm>
            <a:off x="4667564" y="2089394"/>
            <a:ext cx="1473693" cy="369332"/>
          </a:xfrm>
          <a:prstGeom prst="rect">
            <a:avLst/>
          </a:prstGeom>
          <a:noFill/>
        </p:spPr>
        <p:txBody>
          <a:bodyPr wrap="square" rtlCol="0">
            <a:spAutoFit/>
          </a:bodyPr>
          <a:lstStyle/>
          <a:p>
            <a:r>
              <a:rPr lang="it-IT" b="1" dirty="0"/>
              <a:t>DEPORTANZA</a:t>
            </a:r>
          </a:p>
        </p:txBody>
      </p:sp>
      <p:sp>
        <p:nvSpPr>
          <p:cNvPr id="42" name="CasellaDiTesto 41">
            <a:extLst>
              <a:ext uri="{FF2B5EF4-FFF2-40B4-BE49-F238E27FC236}">
                <a16:creationId xmlns:a16="http://schemas.microsoft.com/office/drawing/2014/main" id="{8730D364-5F01-4B82-A502-9C7E6DF3DFB5}"/>
              </a:ext>
            </a:extLst>
          </p:cNvPr>
          <p:cNvSpPr txBox="1"/>
          <p:nvPr/>
        </p:nvSpPr>
        <p:spPr>
          <a:xfrm>
            <a:off x="8827381" y="2083629"/>
            <a:ext cx="2199902" cy="369332"/>
          </a:xfrm>
          <a:prstGeom prst="rect">
            <a:avLst/>
          </a:prstGeom>
          <a:noFill/>
        </p:spPr>
        <p:txBody>
          <a:bodyPr wrap="square" rtlCol="0">
            <a:spAutoFit/>
          </a:bodyPr>
          <a:lstStyle/>
          <a:p>
            <a:r>
              <a:rPr lang="it-IT" b="1" dirty="0"/>
              <a:t>PRESSIONE TOTALE</a:t>
            </a:r>
          </a:p>
        </p:txBody>
      </p:sp>
      <p:pic>
        <p:nvPicPr>
          <p:cNvPr id="17" name="Immagine 16">
            <a:extLst>
              <a:ext uri="{FF2B5EF4-FFF2-40B4-BE49-F238E27FC236}">
                <a16:creationId xmlns:a16="http://schemas.microsoft.com/office/drawing/2014/main" id="{0B97EDF4-6786-45FA-AEC6-9A3364B61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53" y="2550313"/>
            <a:ext cx="4099752" cy="2597814"/>
          </a:xfrm>
          <a:prstGeom prst="rect">
            <a:avLst/>
          </a:prstGeom>
        </p:spPr>
      </p:pic>
      <p:pic>
        <p:nvPicPr>
          <p:cNvPr id="19" name="Immagine 18">
            <a:extLst>
              <a:ext uri="{FF2B5EF4-FFF2-40B4-BE49-F238E27FC236}">
                <a16:creationId xmlns:a16="http://schemas.microsoft.com/office/drawing/2014/main" id="{B7C24C20-59CB-4210-A474-4B90ACBF9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379" y="2550313"/>
            <a:ext cx="4355292" cy="2597814"/>
          </a:xfrm>
          <a:prstGeom prst="rect">
            <a:avLst/>
          </a:prstGeom>
        </p:spPr>
      </p:pic>
      <p:sp>
        <p:nvSpPr>
          <p:cNvPr id="22" name="Ovale 21">
            <a:extLst>
              <a:ext uri="{FF2B5EF4-FFF2-40B4-BE49-F238E27FC236}">
                <a16:creationId xmlns:a16="http://schemas.microsoft.com/office/drawing/2014/main" id="{CA79278A-2F97-4FA5-B172-A73F199B2364}"/>
              </a:ext>
            </a:extLst>
          </p:cNvPr>
          <p:cNvSpPr/>
          <p:nvPr/>
        </p:nvSpPr>
        <p:spPr>
          <a:xfrm>
            <a:off x="4339196" y="3299325"/>
            <a:ext cx="1968359" cy="229349"/>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8A8A5548-30AA-4BE1-B1AB-6D3493759A9A}"/>
              </a:ext>
            </a:extLst>
          </p:cNvPr>
          <p:cNvSpPr/>
          <p:nvPr/>
        </p:nvSpPr>
        <p:spPr>
          <a:xfrm>
            <a:off x="6190555" y="3133912"/>
            <a:ext cx="180000" cy="180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Ovale 23">
            <a:extLst>
              <a:ext uri="{FF2B5EF4-FFF2-40B4-BE49-F238E27FC236}">
                <a16:creationId xmlns:a16="http://schemas.microsoft.com/office/drawing/2014/main" id="{B72C2EFB-597A-43D2-8181-C0BC53123704}"/>
              </a:ext>
            </a:extLst>
          </p:cNvPr>
          <p:cNvSpPr/>
          <p:nvPr/>
        </p:nvSpPr>
        <p:spPr>
          <a:xfrm>
            <a:off x="6253555" y="3196912"/>
            <a:ext cx="54000" cy="54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86E3CBF1-943A-486B-A866-99C866BD5B4F}"/>
              </a:ext>
            </a:extLst>
          </p:cNvPr>
          <p:cNvSpPr txBox="1"/>
          <p:nvPr/>
        </p:nvSpPr>
        <p:spPr>
          <a:xfrm>
            <a:off x="5991372" y="2915557"/>
            <a:ext cx="918886" cy="261610"/>
          </a:xfrm>
          <a:prstGeom prst="rect">
            <a:avLst/>
          </a:prstGeom>
          <a:noFill/>
        </p:spPr>
        <p:txBody>
          <a:bodyPr wrap="square" rtlCol="0">
            <a:spAutoFit/>
          </a:bodyPr>
          <a:lstStyle/>
          <a:p>
            <a:r>
              <a:rPr lang="it-IT" sz="1100" i="1" dirty="0">
                <a:solidFill>
                  <a:srgbClr val="002060"/>
                </a:solidFill>
              </a:rPr>
              <a:t>uscente</a:t>
            </a:r>
          </a:p>
        </p:txBody>
      </p:sp>
      <p:sp>
        <p:nvSpPr>
          <p:cNvPr id="26" name="Ovale 25">
            <a:extLst>
              <a:ext uri="{FF2B5EF4-FFF2-40B4-BE49-F238E27FC236}">
                <a16:creationId xmlns:a16="http://schemas.microsoft.com/office/drawing/2014/main" id="{C8CD7ADB-A097-44CE-AD67-583E4F10BE7C}"/>
              </a:ext>
            </a:extLst>
          </p:cNvPr>
          <p:cNvSpPr/>
          <p:nvPr/>
        </p:nvSpPr>
        <p:spPr>
          <a:xfrm>
            <a:off x="9250974" y="3444852"/>
            <a:ext cx="1968359" cy="229349"/>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048D9100-A005-4EF0-B432-D5C4D4F04CE3}"/>
              </a:ext>
            </a:extLst>
          </p:cNvPr>
          <p:cNvSpPr txBox="1"/>
          <p:nvPr/>
        </p:nvSpPr>
        <p:spPr>
          <a:xfrm>
            <a:off x="10894110" y="3070447"/>
            <a:ext cx="767442" cy="261610"/>
          </a:xfrm>
          <a:prstGeom prst="rect">
            <a:avLst/>
          </a:prstGeom>
          <a:noFill/>
        </p:spPr>
        <p:txBody>
          <a:bodyPr wrap="square" rtlCol="0">
            <a:spAutoFit/>
          </a:bodyPr>
          <a:lstStyle/>
          <a:p>
            <a:r>
              <a:rPr lang="it-IT" sz="1100" i="1" dirty="0">
                <a:solidFill>
                  <a:srgbClr val="002060"/>
                </a:solidFill>
              </a:rPr>
              <a:t>entrante</a:t>
            </a:r>
          </a:p>
        </p:txBody>
      </p:sp>
      <p:sp>
        <p:nvSpPr>
          <p:cNvPr id="28" name="Ovale 27">
            <a:extLst>
              <a:ext uri="{FF2B5EF4-FFF2-40B4-BE49-F238E27FC236}">
                <a16:creationId xmlns:a16="http://schemas.microsoft.com/office/drawing/2014/main" id="{B635F567-13AD-4D61-A7AA-FB63300F630F}"/>
              </a:ext>
            </a:extLst>
          </p:cNvPr>
          <p:cNvSpPr/>
          <p:nvPr/>
        </p:nvSpPr>
        <p:spPr>
          <a:xfrm>
            <a:off x="11129333" y="3278863"/>
            <a:ext cx="180000" cy="180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9" name="Connettore diritto 28">
            <a:extLst>
              <a:ext uri="{FF2B5EF4-FFF2-40B4-BE49-F238E27FC236}">
                <a16:creationId xmlns:a16="http://schemas.microsoft.com/office/drawing/2014/main" id="{8FFBB057-EA69-4418-9B0A-561272738136}"/>
              </a:ext>
            </a:extLst>
          </p:cNvPr>
          <p:cNvCxnSpPr>
            <a:cxnSpLocks/>
            <a:endCxn id="28" idx="3"/>
          </p:cNvCxnSpPr>
          <p:nvPr/>
        </p:nvCxnSpPr>
        <p:spPr>
          <a:xfrm flipH="1">
            <a:off x="11155693" y="3314183"/>
            <a:ext cx="122138" cy="1183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21AB94E6-6CD3-4A93-B93F-3F88100525C4}"/>
              </a:ext>
            </a:extLst>
          </p:cNvPr>
          <p:cNvCxnSpPr>
            <a:cxnSpLocks/>
            <a:endCxn id="28" idx="5"/>
          </p:cNvCxnSpPr>
          <p:nvPr/>
        </p:nvCxnSpPr>
        <p:spPr>
          <a:xfrm>
            <a:off x="11175557" y="3314183"/>
            <a:ext cx="107416" cy="1183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Ovale 30">
            <a:extLst>
              <a:ext uri="{FF2B5EF4-FFF2-40B4-BE49-F238E27FC236}">
                <a16:creationId xmlns:a16="http://schemas.microsoft.com/office/drawing/2014/main" id="{68CAA972-77C7-4BB0-B12D-0C45CEACBE3E}"/>
              </a:ext>
            </a:extLst>
          </p:cNvPr>
          <p:cNvSpPr/>
          <p:nvPr/>
        </p:nvSpPr>
        <p:spPr>
          <a:xfrm>
            <a:off x="9436963" y="4054791"/>
            <a:ext cx="2089375" cy="229349"/>
          </a:xfrm>
          <a:prstGeom prst="ellipse">
            <a:avLst/>
          </a:prstGeom>
          <a:noFill/>
          <a:ln w="38100">
            <a:solidFill>
              <a:srgbClr val="5C1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2" name="Connettore 2 31">
            <a:extLst>
              <a:ext uri="{FF2B5EF4-FFF2-40B4-BE49-F238E27FC236}">
                <a16:creationId xmlns:a16="http://schemas.microsoft.com/office/drawing/2014/main" id="{F27D3045-32DB-4A04-AA6B-54C1B4F8900E}"/>
              </a:ext>
            </a:extLst>
          </p:cNvPr>
          <p:cNvCxnSpPr>
            <a:cxnSpLocks/>
          </p:cNvCxnSpPr>
          <p:nvPr/>
        </p:nvCxnSpPr>
        <p:spPr>
          <a:xfrm flipV="1">
            <a:off x="11640109" y="4153923"/>
            <a:ext cx="0" cy="328353"/>
          </a:xfrm>
          <a:prstGeom prst="straightConnector1">
            <a:avLst/>
          </a:prstGeom>
          <a:ln w="38100">
            <a:solidFill>
              <a:srgbClr val="5C1BED"/>
            </a:solidFill>
            <a:tailEnd type="triangle"/>
          </a:ln>
        </p:spPr>
        <p:style>
          <a:lnRef idx="1">
            <a:schemeClr val="accent1"/>
          </a:lnRef>
          <a:fillRef idx="0">
            <a:schemeClr val="accent1"/>
          </a:fillRef>
          <a:effectRef idx="0">
            <a:schemeClr val="accent1"/>
          </a:effectRef>
          <a:fontRef idx="minor">
            <a:schemeClr val="tx1"/>
          </a:fontRef>
        </p:style>
      </p:cxnSp>
      <p:sp>
        <p:nvSpPr>
          <p:cNvPr id="33" name="Ovale 32">
            <a:extLst>
              <a:ext uri="{FF2B5EF4-FFF2-40B4-BE49-F238E27FC236}">
                <a16:creationId xmlns:a16="http://schemas.microsoft.com/office/drawing/2014/main" id="{283F84B2-374E-4DE2-B954-75876CA99F54}"/>
              </a:ext>
            </a:extLst>
          </p:cNvPr>
          <p:cNvSpPr/>
          <p:nvPr/>
        </p:nvSpPr>
        <p:spPr>
          <a:xfrm>
            <a:off x="10350271" y="3861792"/>
            <a:ext cx="959056" cy="18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2 33">
            <a:extLst>
              <a:ext uri="{FF2B5EF4-FFF2-40B4-BE49-F238E27FC236}">
                <a16:creationId xmlns:a16="http://schemas.microsoft.com/office/drawing/2014/main" id="{BDA0116B-7366-4749-AF21-9B0B89191318}"/>
              </a:ext>
            </a:extLst>
          </p:cNvPr>
          <p:cNvCxnSpPr>
            <a:cxnSpLocks/>
          </p:cNvCxnSpPr>
          <p:nvPr/>
        </p:nvCxnSpPr>
        <p:spPr>
          <a:xfrm flipV="1">
            <a:off x="11427432" y="3791805"/>
            <a:ext cx="0" cy="25490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Ovale 39">
            <a:extLst>
              <a:ext uri="{FF2B5EF4-FFF2-40B4-BE49-F238E27FC236}">
                <a16:creationId xmlns:a16="http://schemas.microsoft.com/office/drawing/2014/main" id="{A466F768-FCFC-4FEF-8007-74B06D9EE514}"/>
              </a:ext>
            </a:extLst>
          </p:cNvPr>
          <p:cNvSpPr/>
          <p:nvPr/>
        </p:nvSpPr>
        <p:spPr>
          <a:xfrm>
            <a:off x="3452163" y="3973817"/>
            <a:ext cx="3630494" cy="2616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3" name="Connettore 2 42">
            <a:extLst>
              <a:ext uri="{FF2B5EF4-FFF2-40B4-BE49-F238E27FC236}">
                <a16:creationId xmlns:a16="http://schemas.microsoft.com/office/drawing/2014/main" id="{00DA3C2F-AE03-41E0-86A7-BE5EFED57342}"/>
              </a:ext>
            </a:extLst>
          </p:cNvPr>
          <p:cNvCxnSpPr>
            <a:cxnSpLocks/>
          </p:cNvCxnSpPr>
          <p:nvPr/>
        </p:nvCxnSpPr>
        <p:spPr>
          <a:xfrm>
            <a:off x="7153219" y="4001317"/>
            <a:ext cx="0" cy="305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Ovale 44">
            <a:extLst>
              <a:ext uri="{FF2B5EF4-FFF2-40B4-BE49-F238E27FC236}">
                <a16:creationId xmlns:a16="http://schemas.microsoft.com/office/drawing/2014/main" id="{1ECF2EBE-DEC5-442E-92EF-A450FC7ABA34}"/>
              </a:ext>
            </a:extLst>
          </p:cNvPr>
          <p:cNvSpPr/>
          <p:nvPr/>
        </p:nvSpPr>
        <p:spPr>
          <a:xfrm>
            <a:off x="3064784" y="3884456"/>
            <a:ext cx="442625" cy="422074"/>
          </a:xfrm>
          <a:prstGeom prst="ellipse">
            <a:avLst/>
          </a:prstGeom>
          <a:no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2 45">
            <a:extLst>
              <a:ext uri="{FF2B5EF4-FFF2-40B4-BE49-F238E27FC236}">
                <a16:creationId xmlns:a16="http://schemas.microsoft.com/office/drawing/2014/main" id="{4635F213-2E79-4963-9490-6F33693076B1}"/>
              </a:ext>
            </a:extLst>
          </p:cNvPr>
          <p:cNvCxnSpPr>
            <a:cxnSpLocks/>
          </p:cNvCxnSpPr>
          <p:nvPr/>
        </p:nvCxnSpPr>
        <p:spPr>
          <a:xfrm flipH="1">
            <a:off x="2999504" y="4406322"/>
            <a:ext cx="44262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50" name="Ovale 49">
            <a:extLst>
              <a:ext uri="{FF2B5EF4-FFF2-40B4-BE49-F238E27FC236}">
                <a16:creationId xmlns:a16="http://schemas.microsoft.com/office/drawing/2014/main" id="{10029A9C-3909-4213-9633-5040B1E8169A}"/>
              </a:ext>
            </a:extLst>
          </p:cNvPr>
          <p:cNvSpPr/>
          <p:nvPr/>
        </p:nvSpPr>
        <p:spPr>
          <a:xfrm>
            <a:off x="3664358" y="3639770"/>
            <a:ext cx="348349" cy="19216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2" name="Connettore 2 51">
            <a:extLst>
              <a:ext uri="{FF2B5EF4-FFF2-40B4-BE49-F238E27FC236}">
                <a16:creationId xmlns:a16="http://schemas.microsoft.com/office/drawing/2014/main" id="{20336117-2D47-4C30-B5CC-4C444B9DAEE3}"/>
              </a:ext>
            </a:extLst>
          </p:cNvPr>
          <p:cNvCxnSpPr>
            <a:cxnSpLocks/>
          </p:cNvCxnSpPr>
          <p:nvPr/>
        </p:nvCxnSpPr>
        <p:spPr>
          <a:xfrm flipH="1" flipV="1">
            <a:off x="3543822" y="3630934"/>
            <a:ext cx="87121" cy="240623"/>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54" name="Ovale 53">
            <a:extLst>
              <a:ext uri="{FF2B5EF4-FFF2-40B4-BE49-F238E27FC236}">
                <a16:creationId xmlns:a16="http://schemas.microsoft.com/office/drawing/2014/main" id="{3BA3B1D1-2C20-4C07-AEDA-287F7262E9D4}"/>
              </a:ext>
            </a:extLst>
          </p:cNvPr>
          <p:cNvSpPr/>
          <p:nvPr/>
        </p:nvSpPr>
        <p:spPr>
          <a:xfrm>
            <a:off x="4048844" y="3429000"/>
            <a:ext cx="348349" cy="19216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2 54">
            <a:extLst>
              <a:ext uri="{FF2B5EF4-FFF2-40B4-BE49-F238E27FC236}">
                <a16:creationId xmlns:a16="http://schemas.microsoft.com/office/drawing/2014/main" id="{073D0EC3-E35F-445D-B9FA-5313E3F67B5B}"/>
              </a:ext>
            </a:extLst>
          </p:cNvPr>
          <p:cNvCxnSpPr>
            <a:cxnSpLocks/>
          </p:cNvCxnSpPr>
          <p:nvPr/>
        </p:nvCxnSpPr>
        <p:spPr>
          <a:xfrm flipH="1" flipV="1">
            <a:off x="3909553" y="3343135"/>
            <a:ext cx="87121" cy="240623"/>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56" name="Ovale 55">
            <a:extLst>
              <a:ext uri="{FF2B5EF4-FFF2-40B4-BE49-F238E27FC236}">
                <a16:creationId xmlns:a16="http://schemas.microsoft.com/office/drawing/2014/main" id="{4F837616-8593-4CD6-84DC-4295FF287DA9}"/>
              </a:ext>
            </a:extLst>
          </p:cNvPr>
          <p:cNvSpPr/>
          <p:nvPr/>
        </p:nvSpPr>
        <p:spPr>
          <a:xfrm>
            <a:off x="8016702" y="3528674"/>
            <a:ext cx="927315" cy="56949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7" name="Connettore 2 56">
            <a:extLst>
              <a:ext uri="{FF2B5EF4-FFF2-40B4-BE49-F238E27FC236}">
                <a16:creationId xmlns:a16="http://schemas.microsoft.com/office/drawing/2014/main" id="{4EF9E63B-425B-40CA-B2C1-BF0359AC4771}"/>
              </a:ext>
            </a:extLst>
          </p:cNvPr>
          <p:cNvCxnSpPr>
            <a:cxnSpLocks/>
          </p:cNvCxnSpPr>
          <p:nvPr/>
        </p:nvCxnSpPr>
        <p:spPr>
          <a:xfrm flipH="1" flipV="1">
            <a:off x="8204006" y="3361291"/>
            <a:ext cx="552706" cy="105415"/>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61" name="Ovale 60">
            <a:extLst>
              <a:ext uri="{FF2B5EF4-FFF2-40B4-BE49-F238E27FC236}">
                <a16:creationId xmlns:a16="http://schemas.microsoft.com/office/drawing/2014/main" id="{97E9CB83-0898-4B7E-AF09-2CB970E25633}"/>
              </a:ext>
            </a:extLst>
          </p:cNvPr>
          <p:cNvSpPr/>
          <p:nvPr/>
        </p:nvSpPr>
        <p:spPr>
          <a:xfrm>
            <a:off x="7684369" y="4041793"/>
            <a:ext cx="431949" cy="3043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2" name="Connettore 2 61">
            <a:extLst>
              <a:ext uri="{FF2B5EF4-FFF2-40B4-BE49-F238E27FC236}">
                <a16:creationId xmlns:a16="http://schemas.microsoft.com/office/drawing/2014/main" id="{2B6FC2FF-F4E2-447D-B1DC-00BC79EED438}"/>
              </a:ext>
            </a:extLst>
          </p:cNvPr>
          <p:cNvCxnSpPr>
            <a:cxnSpLocks/>
          </p:cNvCxnSpPr>
          <p:nvPr/>
        </p:nvCxnSpPr>
        <p:spPr>
          <a:xfrm flipH="1" flipV="1">
            <a:off x="7738641" y="4430802"/>
            <a:ext cx="323404" cy="3366"/>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8" name="Ovale 37">
            <a:extLst>
              <a:ext uri="{FF2B5EF4-FFF2-40B4-BE49-F238E27FC236}">
                <a16:creationId xmlns:a16="http://schemas.microsoft.com/office/drawing/2014/main" id="{8CE53174-3FA5-4C59-825B-32EED31CFF12}"/>
              </a:ext>
            </a:extLst>
          </p:cNvPr>
          <p:cNvSpPr/>
          <p:nvPr/>
        </p:nvSpPr>
        <p:spPr>
          <a:xfrm>
            <a:off x="6282022" y="5693718"/>
            <a:ext cx="720000" cy="72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a:extLst>
              <a:ext uri="{FF2B5EF4-FFF2-40B4-BE49-F238E27FC236}">
                <a16:creationId xmlns:a16="http://schemas.microsoft.com/office/drawing/2014/main" id="{8989A29F-270C-4437-BA00-FE0679250966}"/>
              </a:ext>
            </a:extLst>
          </p:cNvPr>
          <p:cNvSpPr/>
          <p:nvPr/>
        </p:nvSpPr>
        <p:spPr>
          <a:xfrm>
            <a:off x="5460299" y="5698823"/>
            <a:ext cx="720000" cy="720000"/>
          </a:xfrm>
          <a:prstGeom prst="ellipse">
            <a:avLst/>
          </a:prstGeom>
          <a:solidFill>
            <a:srgbClr val="5C1BED"/>
          </a:solidFill>
          <a:ln>
            <a:solidFill>
              <a:srgbClr val="5C1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a:extLst>
              <a:ext uri="{FF2B5EF4-FFF2-40B4-BE49-F238E27FC236}">
                <a16:creationId xmlns:a16="http://schemas.microsoft.com/office/drawing/2014/main" id="{AE18A369-E887-44CB-8AFD-A8BB8118CB03}"/>
              </a:ext>
            </a:extLst>
          </p:cNvPr>
          <p:cNvSpPr txBox="1"/>
          <p:nvPr/>
        </p:nvSpPr>
        <p:spPr>
          <a:xfrm>
            <a:off x="2915894" y="5826452"/>
            <a:ext cx="3134039" cy="400110"/>
          </a:xfrm>
          <a:prstGeom prst="rect">
            <a:avLst/>
          </a:prstGeom>
          <a:noFill/>
          <a:ln>
            <a:noFill/>
          </a:ln>
        </p:spPr>
        <p:txBody>
          <a:bodyPr wrap="square" rtlCol="0">
            <a:spAutoFit/>
          </a:bodyPr>
          <a:lstStyle/>
          <a:p>
            <a:r>
              <a:rPr lang="it-IT" sz="2000" b="1" dirty="0"/>
              <a:t>INDICAZIONI SEGUITE:</a:t>
            </a:r>
          </a:p>
        </p:txBody>
      </p:sp>
      <p:sp>
        <p:nvSpPr>
          <p:cNvPr id="48" name="Ovale 47">
            <a:extLst>
              <a:ext uri="{FF2B5EF4-FFF2-40B4-BE49-F238E27FC236}">
                <a16:creationId xmlns:a16="http://schemas.microsoft.com/office/drawing/2014/main" id="{72DB9A96-B400-4D04-BB47-DB65390E1B93}"/>
              </a:ext>
            </a:extLst>
          </p:cNvPr>
          <p:cNvSpPr/>
          <p:nvPr/>
        </p:nvSpPr>
        <p:spPr>
          <a:xfrm>
            <a:off x="7103745" y="5689279"/>
            <a:ext cx="720000" cy="720000"/>
          </a:xfrm>
          <a:prstGeom prst="ellipse">
            <a:avLst/>
          </a:prstGeom>
          <a:solidFill>
            <a:srgbClr val="00FF00"/>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a:extLst>
              <a:ext uri="{FF2B5EF4-FFF2-40B4-BE49-F238E27FC236}">
                <a16:creationId xmlns:a16="http://schemas.microsoft.com/office/drawing/2014/main" id="{81542EB0-339F-4744-A2C0-6A679FDF8430}"/>
              </a:ext>
            </a:extLst>
          </p:cNvPr>
          <p:cNvSpPr/>
          <p:nvPr/>
        </p:nvSpPr>
        <p:spPr>
          <a:xfrm>
            <a:off x="10350271" y="3712647"/>
            <a:ext cx="959056" cy="180000"/>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1" name="Connettore 2 50">
            <a:extLst>
              <a:ext uri="{FF2B5EF4-FFF2-40B4-BE49-F238E27FC236}">
                <a16:creationId xmlns:a16="http://schemas.microsoft.com/office/drawing/2014/main" id="{D5BE3BDD-0966-4984-A193-6E2C4011CBB3}"/>
              </a:ext>
            </a:extLst>
          </p:cNvPr>
          <p:cNvCxnSpPr>
            <a:cxnSpLocks/>
          </p:cNvCxnSpPr>
          <p:nvPr/>
        </p:nvCxnSpPr>
        <p:spPr>
          <a:xfrm>
            <a:off x="11526338" y="3669299"/>
            <a:ext cx="0" cy="297378"/>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e 52">
            <a:extLst>
              <a:ext uri="{FF2B5EF4-FFF2-40B4-BE49-F238E27FC236}">
                <a16:creationId xmlns:a16="http://schemas.microsoft.com/office/drawing/2014/main" id="{20B88D16-B2E6-4650-9E83-778729F5059D}"/>
              </a:ext>
            </a:extLst>
          </p:cNvPr>
          <p:cNvSpPr/>
          <p:nvPr/>
        </p:nvSpPr>
        <p:spPr>
          <a:xfrm>
            <a:off x="7925468" y="5689279"/>
            <a:ext cx="720000" cy="720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3480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6832640"/>
          </a:xfrm>
          <a:prstGeom prst="rect">
            <a:avLst/>
          </a:prstGeom>
          <a:noFill/>
        </p:spPr>
        <p:txBody>
          <a:bodyPr wrap="square" rtlCol="0">
            <a:spAutoFit/>
          </a:bodyPr>
          <a:lstStyle/>
          <a:p>
            <a:r>
              <a:rPr lang="it-IT" sz="2800" dirty="0"/>
              <a:t>VARIAZIONE DELLA GEOMETRIA:</a:t>
            </a:r>
          </a:p>
          <a:p>
            <a:endParaRPr lang="it-IT" sz="2800" dirty="0"/>
          </a:p>
          <a:p>
            <a:endParaRPr lang="it-IT" sz="2800" dirty="0"/>
          </a:p>
          <a:p>
            <a:endParaRPr lang="it-IT" sz="2800" dirty="0"/>
          </a:p>
          <a:p>
            <a:endParaRPr lang="it-IT" sz="2800" dirty="0"/>
          </a:p>
          <a:p>
            <a:endParaRPr lang="it-IT" sz="2800" dirty="0"/>
          </a:p>
          <a:p>
            <a:endParaRPr lang="it-IT" sz="2800" dirty="0"/>
          </a:p>
          <a:p>
            <a:endParaRPr lang="it-IT" sz="2800" dirty="0"/>
          </a:p>
          <a:p>
            <a:endParaRPr lang="it-IT" sz="2800" dirty="0"/>
          </a:p>
          <a:p>
            <a:pPr marL="285750" indent="-285750">
              <a:buFont typeface="Arial" panose="020B0604020202020204" pitchFamily="34" charset="0"/>
              <a:buChar char="•"/>
            </a:pPr>
            <a:r>
              <a:rPr lang="it-IT" sz="1600" dirty="0"/>
              <a:t>DEPORTANZA [-]:  </a:t>
            </a:r>
            <a:r>
              <a:rPr lang="it-IT" sz="2400" b="1" dirty="0">
                <a:cs typeface="Times New Roman" panose="02020603050405020304" pitchFamily="18" charset="0"/>
              </a:rPr>
              <a:t>ΔC</a:t>
            </a:r>
            <a:r>
              <a:rPr lang="it-IT" sz="2400" b="1" baseline="-25000" dirty="0">
                <a:cs typeface="Times New Roman" panose="02020603050405020304" pitchFamily="18" charset="0"/>
              </a:rPr>
              <a:t>Z </a:t>
            </a:r>
            <a:r>
              <a:rPr lang="it-IT" sz="2400" b="1" dirty="0">
                <a:cs typeface="Times New Roman" panose="02020603050405020304" pitchFamily="18" charset="0"/>
              </a:rPr>
              <a:t>=  + 3,31% </a:t>
            </a:r>
            <a:r>
              <a:rPr lang="it-IT" sz="1400" dirty="0">
                <a:cs typeface="Times New Roman" panose="02020603050405020304" pitchFamily="18" charset="0"/>
              </a:rPr>
              <a:t>(imposto +4%) 	</a:t>
            </a:r>
            <a:r>
              <a:rPr lang="it-IT" sz="1600" dirty="0"/>
              <a:t> 	          -2,55                      -2,65</a:t>
            </a:r>
          </a:p>
          <a:p>
            <a:pPr marL="285750" indent="-285750">
              <a:buFont typeface="Arial" panose="020B0604020202020204" pitchFamily="34" charset="0"/>
              <a:buChar char="•"/>
            </a:pPr>
            <a:endParaRPr lang="it-IT" sz="1100" dirty="0">
              <a:cs typeface="Times New Roman" panose="02020603050405020304" pitchFamily="18" charset="0"/>
            </a:endParaRPr>
          </a:p>
          <a:p>
            <a:pPr marL="285750" indent="-285750">
              <a:buFont typeface="Arial" panose="020B0604020202020204" pitchFamily="34" charset="0"/>
              <a:buChar char="•"/>
            </a:pPr>
            <a:r>
              <a:rPr lang="it-IT" sz="1600" dirty="0"/>
              <a:t>COEFFICIENTE DI PRESSIONE TOTALE [-]: </a:t>
            </a:r>
            <a:r>
              <a:rPr lang="it-IT" sz="1400" dirty="0">
                <a:cs typeface="Times New Roman" panose="02020603050405020304" pitchFamily="18" charset="0"/>
              </a:rPr>
              <a:t> </a:t>
            </a:r>
            <a:r>
              <a:rPr lang="it-IT" sz="2400" b="1" dirty="0" err="1">
                <a:cs typeface="Times New Roman" panose="02020603050405020304" pitchFamily="18" charset="0"/>
              </a:rPr>
              <a:t>ΔCp</a:t>
            </a:r>
            <a:r>
              <a:rPr lang="it-IT" sz="2400" b="1" baseline="-25000" dirty="0" err="1">
                <a:cs typeface="Times New Roman" panose="02020603050405020304" pitchFamily="18" charset="0"/>
              </a:rPr>
              <a:t>tot</a:t>
            </a:r>
            <a:r>
              <a:rPr lang="it-IT" sz="2400" b="1" baseline="-25000" dirty="0">
                <a:cs typeface="Times New Roman" panose="02020603050405020304" pitchFamily="18" charset="0"/>
              </a:rPr>
              <a:t> </a:t>
            </a:r>
            <a:r>
              <a:rPr lang="it-IT" sz="2400" b="1" dirty="0">
                <a:cs typeface="Times New Roman" panose="02020603050405020304" pitchFamily="18" charset="0"/>
              </a:rPr>
              <a:t>=  +4,76% </a:t>
            </a:r>
            <a:r>
              <a:rPr lang="it-IT" sz="1400" dirty="0">
                <a:cs typeface="Times New Roman" panose="02020603050405020304" pitchFamily="18" charset="0"/>
              </a:rPr>
              <a:t>(imposto +6%)</a:t>
            </a:r>
            <a:r>
              <a:rPr lang="it-IT" sz="1400" b="1" dirty="0">
                <a:cs typeface="Times New Roman" panose="02020603050405020304" pitchFamily="18" charset="0"/>
              </a:rPr>
              <a:t>   </a:t>
            </a:r>
            <a:r>
              <a:rPr lang="it-IT" sz="1600" dirty="0">
                <a:cs typeface="Times New Roman" panose="02020603050405020304" pitchFamily="18" charset="0"/>
              </a:rPr>
              <a:t>0,55                       0,58</a:t>
            </a:r>
          </a:p>
          <a:p>
            <a:pPr marL="285750" indent="-285750">
              <a:buFont typeface="Arial" panose="020B0604020202020204" pitchFamily="34" charset="0"/>
              <a:buChar char="•"/>
            </a:pPr>
            <a:endParaRPr lang="it-IT" sz="1400" dirty="0">
              <a:cs typeface="Times New Roman" panose="02020603050405020304" pitchFamily="18" charset="0"/>
            </a:endParaRPr>
          </a:p>
          <a:p>
            <a:pPr marL="285750" indent="-285750">
              <a:buFont typeface="Arial" panose="020B0604020202020204" pitchFamily="34" charset="0"/>
              <a:buChar char="•"/>
            </a:pPr>
            <a:r>
              <a:rPr lang="it-IT" sz="1600" dirty="0">
                <a:cs typeface="Times New Roman" panose="02020603050405020304" pitchFamily="18" charset="0"/>
              </a:rPr>
              <a:t>COEFFICIENTE DI RESISTENZA AERODINAMICA [-]: </a:t>
            </a:r>
            <a:r>
              <a:rPr lang="it-IT" sz="2400" b="1" dirty="0">
                <a:cs typeface="Times New Roman" panose="02020603050405020304" pitchFamily="18" charset="0"/>
              </a:rPr>
              <a:t>ΔC</a:t>
            </a:r>
            <a:r>
              <a:rPr lang="it-IT" sz="2400" b="1" baseline="-25000" dirty="0">
                <a:cs typeface="Times New Roman" panose="02020603050405020304" pitchFamily="18" charset="0"/>
              </a:rPr>
              <a:t>X </a:t>
            </a:r>
            <a:r>
              <a:rPr lang="it-IT" sz="2400" b="1" dirty="0">
                <a:cs typeface="Times New Roman" panose="02020603050405020304" pitchFamily="18" charset="0"/>
              </a:rPr>
              <a:t>=  +4,36%            </a:t>
            </a:r>
            <a:r>
              <a:rPr lang="it-IT" sz="1600" dirty="0">
                <a:cs typeface="Times New Roman" panose="02020603050405020304" pitchFamily="18" charset="0"/>
              </a:rPr>
              <a:t>0,56	                      0,59	</a:t>
            </a:r>
            <a:endParaRPr lang="it-IT" sz="1400" dirty="0"/>
          </a:p>
          <a:p>
            <a:endParaRPr lang="it-IT" sz="2800" dirty="0"/>
          </a:p>
          <a:p>
            <a:endParaRPr lang="it-IT" sz="2800" dirty="0"/>
          </a:p>
        </p:txBody>
      </p:sp>
      <p:pic>
        <p:nvPicPr>
          <p:cNvPr id="3" name="Immagine 2">
            <a:extLst>
              <a:ext uri="{FF2B5EF4-FFF2-40B4-BE49-F238E27FC236}">
                <a16:creationId xmlns:a16="http://schemas.microsoft.com/office/drawing/2014/main" id="{AF29B167-7A50-4360-AD75-AF4E6B091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925" y="969896"/>
            <a:ext cx="4529952" cy="3534416"/>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sz="2000" b="1" dirty="0">
                <a:solidFill>
                  <a:schemeClr val="accent1"/>
                </a:solidFill>
              </a:rPr>
              <a:t>Calcolo con </a:t>
            </a:r>
            <a:r>
              <a:rPr lang="it-IT" sz="2000" b="1" i="1" dirty="0" err="1">
                <a:solidFill>
                  <a:schemeClr val="accent1"/>
                </a:solidFill>
              </a:rPr>
              <a:t>Adjoint</a:t>
            </a:r>
            <a:r>
              <a:rPr lang="it-IT" sz="2000" b="1" i="1" dirty="0">
                <a:solidFill>
                  <a:schemeClr val="accent1"/>
                </a:solidFill>
              </a:rPr>
              <a:t> </a:t>
            </a:r>
            <a:r>
              <a:rPr lang="it-IT" sz="2000" b="1" dirty="0">
                <a:solidFill>
                  <a:schemeClr val="accent1"/>
                </a:solidFill>
              </a:rPr>
              <a:t>per l’ala</a:t>
            </a:r>
          </a:p>
          <a:p>
            <a:endParaRPr lang="it-IT" dirty="0"/>
          </a:p>
          <a:p>
            <a:r>
              <a:rPr lang="it-IT" dirty="0"/>
              <a:t>Conclusioni</a:t>
            </a:r>
          </a:p>
          <a:p>
            <a:endParaRPr lang="it-IT" dirty="0"/>
          </a:p>
        </p:txBody>
      </p:sp>
      <p:pic>
        <p:nvPicPr>
          <p:cNvPr id="19" name="Immagine 18">
            <a:extLst>
              <a:ext uri="{FF2B5EF4-FFF2-40B4-BE49-F238E27FC236}">
                <a16:creationId xmlns:a16="http://schemas.microsoft.com/office/drawing/2014/main" id="{2156D9DC-EF30-4A60-9CF8-4D7AC9088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553" y="1016448"/>
            <a:ext cx="4529952" cy="3441312"/>
          </a:xfrm>
          <a:prstGeom prst="rect">
            <a:avLst/>
          </a:prstGeom>
        </p:spPr>
      </p:pic>
      <p:sp>
        <p:nvSpPr>
          <p:cNvPr id="22" name="CasellaDiTesto 21">
            <a:extLst>
              <a:ext uri="{FF2B5EF4-FFF2-40B4-BE49-F238E27FC236}">
                <a16:creationId xmlns:a16="http://schemas.microsoft.com/office/drawing/2014/main" id="{B65AD3DA-FC9A-43DA-AD5D-5824ECD7D19C}"/>
              </a:ext>
            </a:extLst>
          </p:cNvPr>
          <p:cNvSpPr txBox="1"/>
          <p:nvPr/>
        </p:nvSpPr>
        <p:spPr>
          <a:xfrm>
            <a:off x="5097532" y="1474459"/>
            <a:ext cx="2335394" cy="923330"/>
          </a:xfrm>
          <a:prstGeom prst="rect">
            <a:avLst/>
          </a:prstGeom>
          <a:noFill/>
        </p:spPr>
        <p:txBody>
          <a:bodyPr wrap="square" rtlCol="0">
            <a:spAutoFit/>
          </a:bodyPr>
          <a:lstStyle/>
          <a:p>
            <a:r>
              <a:rPr lang="it-IT" b="1" dirty="0"/>
              <a:t>CASO 24 </a:t>
            </a:r>
          </a:p>
          <a:p>
            <a:r>
              <a:rPr lang="it-IT" b="1" i="1" dirty="0"/>
              <a:t>Prima ottimizzazione con aggiunto</a:t>
            </a:r>
          </a:p>
        </p:txBody>
      </p:sp>
      <p:sp>
        <p:nvSpPr>
          <p:cNvPr id="23" name="CasellaDiTesto 22">
            <a:extLst>
              <a:ext uri="{FF2B5EF4-FFF2-40B4-BE49-F238E27FC236}">
                <a16:creationId xmlns:a16="http://schemas.microsoft.com/office/drawing/2014/main" id="{C124EADF-F99C-418A-87BF-DE2BDE64D25A}"/>
              </a:ext>
            </a:extLst>
          </p:cNvPr>
          <p:cNvSpPr txBox="1"/>
          <p:nvPr/>
        </p:nvSpPr>
        <p:spPr>
          <a:xfrm>
            <a:off x="9568503" y="1474459"/>
            <a:ext cx="2447617" cy="923330"/>
          </a:xfrm>
          <a:prstGeom prst="rect">
            <a:avLst/>
          </a:prstGeom>
          <a:noFill/>
        </p:spPr>
        <p:txBody>
          <a:bodyPr wrap="square" rtlCol="0">
            <a:spAutoFit/>
          </a:bodyPr>
          <a:lstStyle/>
          <a:p>
            <a:r>
              <a:rPr lang="it-IT" b="1" dirty="0"/>
              <a:t>CASO 24 </a:t>
            </a:r>
          </a:p>
          <a:p>
            <a:r>
              <a:rPr lang="it-IT" b="1" i="1" dirty="0"/>
              <a:t>Seconda ottimizzazione con aggiunto</a:t>
            </a:r>
          </a:p>
        </p:txBody>
      </p:sp>
      <p:cxnSp>
        <p:nvCxnSpPr>
          <p:cNvPr id="15" name="Connettore 2 14">
            <a:extLst>
              <a:ext uri="{FF2B5EF4-FFF2-40B4-BE49-F238E27FC236}">
                <a16:creationId xmlns:a16="http://schemas.microsoft.com/office/drawing/2014/main" id="{DBDD2CE6-6473-4BDA-9AAA-2E1E2595694C}"/>
              </a:ext>
            </a:extLst>
          </p:cNvPr>
          <p:cNvCxnSpPr>
            <a:cxnSpLocks/>
          </p:cNvCxnSpPr>
          <p:nvPr/>
        </p:nvCxnSpPr>
        <p:spPr>
          <a:xfrm>
            <a:off x="10306975" y="4700299"/>
            <a:ext cx="870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0D03AF0C-8A9A-4726-87FC-119E8F974C53}"/>
              </a:ext>
            </a:extLst>
          </p:cNvPr>
          <p:cNvCxnSpPr>
            <a:cxnSpLocks/>
          </p:cNvCxnSpPr>
          <p:nvPr/>
        </p:nvCxnSpPr>
        <p:spPr>
          <a:xfrm>
            <a:off x="10306975" y="5234439"/>
            <a:ext cx="870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946D8744-617C-441E-B8A9-3DC8CCDE55E7}"/>
              </a:ext>
            </a:extLst>
          </p:cNvPr>
          <p:cNvCxnSpPr>
            <a:cxnSpLocks/>
          </p:cNvCxnSpPr>
          <p:nvPr/>
        </p:nvCxnSpPr>
        <p:spPr>
          <a:xfrm>
            <a:off x="10306975" y="5793732"/>
            <a:ext cx="870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231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sz="2000" b="1" dirty="0">
                <a:solidFill>
                  <a:schemeClr val="accent1"/>
                </a:solidFill>
              </a:rPr>
              <a:t>Calcolo con </a:t>
            </a:r>
            <a:r>
              <a:rPr lang="it-IT" sz="2000" b="1" i="1" dirty="0" err="1">
                <a:solidFill>
                  <a:schemeClr val="accent1"/>
                </a:solidFill>
              </a:rPr>
              <a:t>Adjoint</a:t>
            </a:r>
            <a:r>
              <a:rPr lang="it-IT" sz="2000" b="1" i="1" dirty="0">
                <a:solidFill>
                  <a:schemeClr val="accent1"/>
                </a:solidFill>
              </a:rPr>
              <a:t> </a:t>
            </a:r>
            <a:r>
              <a:rPr lang="it-IT" sz="2000" b="1" dirty="0">
                <a:solidFill>
                  <a:schemeClr val="accent1"/>
                </a:solidFill>
              </a:rPr>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261884"/>
          </a:xfrm>
          <a:prstGeom prst="rect">
            <a:avLst/>
          </a:prstGeom>
          <a:noFill/>
        </p:spPr>
        <p:txBody>
          <a:bodyPr wrap="square" rtlCol="0">
            <a:spAutoFit/>
          </a:bodyPr>
          <a:lstStyle/>
          <a:p>
            <a:r>
              <a:rPr lang="it-IT" sz="2800" dirty="0"/>
              <a:t>RISULTATI:</a:t>
            </a:r>
          </a:p>
          <a:p>
            <a:r>
              <a:rPr lang="it-IT" sz="2800" dirty="0"/>
              <a:t>2.   Secondo calcolo (finale):</a:t>
            </a:r>
          </a:p>
          <a:p>
            <a:endParaRPr lang="it-IT" sz="2000" dirty="0"/>
          </a:p>
        </p:txBody>
      </p:sp>
      <p:sp>
        <p:nvSpPr>
          <p:cNvPr id="41" name="CasellaDiTesto 40">
            <a:extLst>
              <a:ext uri="{FF2B5EF4-FFF2-40B4-BE49-F238E27FC236}">
                <a16:creationId xmlns:a16="http://schemas.microsoft.com/office/drawing/2014/main" id="{9858C608-1464-4CEB-B93A-C4018BF4D35A}"/>
              </a:ext>
            </a:extLst>
          </p:cNvPr>
          <p:cNvSpPr txBox="1"/>
          <p:nvPr/>
        </p:nvSpPr>
        <p:spPr>
          <a:xfrm>
            <a:off x="4667564" y="2089394"/>
            <a:ext cx="1473693" cy="369332"/>
          </a:xfrm>
          <a:prstGeom prst="rect">
            <a:avLst/>
          </a:prstGeom>
          <a:noFill/>
        </p:spPr>
        <p:txBody>
          <a:bodyPr wrap="square" rtlCol="0">
            <a:spAutoFit/>
          </a:bodyPr>
          <a:lstStyle/>
          <a:p>
            <a:r>
              <a:rPr lang="it-IT" b="1" dirty="0"/>
              <a:t>DEPORTANZA</a:t>
            </a:r>
          </a:p>
        </p:txBody>
      </p:sp>
      <p:sp>
        <p:nvSpPr>
          <p:cNvPr id="42" name="CasellaDiTesto 41">
            <a:extLst>
              <a:ext uri="{FF2B5EF4-FFF2-40B4-BE49-F238E27FC236}">
                <a16:creationId xmlns:a16="http://schemas.microsoft.com/office/drawing/2014/main" id="{8730D364-5F01-4B82-A502-9C7E6DF3DFB5}"/>
              </a:ext>
            </a:extLst>
          </p:cNvPr>
          <p:cNvSpPr txBox="1"/>
          <p:nvPr/>
        </p:nvSpPr>
        <p:spPr>
          <a:xfrm>
            <a:off x="8827381" y="2083629"/>
            <a:ext cx="2199902" cy="369332"/>
          </a:xfrm>
          <a:prstGeom prst="rect">
            <a:avLst/>
          </a:prstGeom>
          <a:noFill/>
        </p:spPr>
        <p:txBody>
          <a:bodyPr wrap="square" rtlCol="0">
            <a:spAutoFit/>
          </a:bodyPr>
          <a:lstStyle/>
          <a:p>
            <a:r>
              <a:rPr lang="it-IT" b="1" dirty="0"/>
              <a:t>PRESSIONE TOTALE</a:t>
            </a:r>
          </a:p>
        </p:txBody>
      </p:sp>
      <p:pic>
        <p:nvPicPr>
          <p:cNvPr id="17" name="Immagine 16">
            <a:extLst>
              <a:ext uri="{FF2B5EF4-FFF2-40B4-BE49-F238E27FC236}">
                <a16:creationId xmlns:a16="http://schemas.microsoft.com/office/drawing/2014/main" id="{0B97EDF4-6786-45FA-AEC6-9A3364B61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53" y="2550313"/>
            <a:ext cx="4099752" cy="2597814"/>
          </a:xfrm>
          <a:prstGeom prst="rect">
            <a:avLst/>
          </a:prstGeom>
        </p:spPr>
      </p:pic>
      <p:pic>
        <p:nvPicPr>
          <p:cNvPr id="19" name="Immagine 18">
            <a:extLst>
              <a:ext uri="{FF2B5EF4-FFF2-40B4-BE49-F238E27FC236}">
                <a16:creationId xmlns:a16="http://schemas.microsoft.com/office/drawing/2014/main" id="{B7C24C20-59CB-4210-A474-4B90ACBF9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379" y="2550313"/>
            <a:ext cx="4355292" cy="2597814"/>
          </a:xfrm>
          <a:prstGeom prst="rect">
            <a:avLst/>
          </a:prstGeom>
        </p:spPr>
      </p:pic>
      <p:sp>
        <p:nvSpPr>
          <p:cNvPr id="22" name="Ovale 21">
            <a:extLst>
              <a:ext uri="{FF2B5EF4-FFF2-40B4-BE49-F238E27FC236}">
                <a16:creationId xmlns:a16="http://schemas.microsoft.com/office/drawing/2014/main" id="{CA79278A-2F97-4FA5-B172-A73F199B2364}"/>
              </a:ext>
            </a:extLst>
          </p:cNvPr>
          <p:cNvSpPr/>
          <p:nvPr/>
        </p:nvSpPr>
        <p:spPr>
          <a:xfrm>
            <a:off x="4339196" y="3299325"/>
            <a:ext cx="1968359" cy="229349"/>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8A8A5548-30AA-4BE1-B1AB-6D3493759A9A}"/>
              </a:ext>
            </a:extLst>
          </p:cNvPr>
          <p:cNvSpPr/>
          <p:nvPr/>
        </p:nvSpPr>
        <p:spPr>
          <a:xfrm>
            <a:off x="6190555" y="3133912"/>
            <a:ext cx="180000" cy="180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Ovale 23">
            <a:extLst>
              <a:ext uri="{FF2B5EF4-FFF2-40B4-BE49-F238E27FC236}">
                <a16:creationId xmlns:a16="http://schemas.microsoft.com/office/drawing/2014/main" id="{B72C2EFB-597A-43D2-8181-C0BC53123704}"/>
              </a:ext>
            </a:extLst>
          </p:cNvPr>
          <p:cNvSpPr/>
          <p:nvPr/>
        </p:nvSpPr>
        <p:spPr>
          <a:xfrm>
            <a:off x="6253555" y="3196912"/>
            <a:ext cx="54000" cy="54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86E3CBF1-943A-486B-A866-99C866BD5B4F}"/>
              </a:ext>
            </a:extLst>
          </p:cNvPr>
          <p:cNvSpPr txBox="1"/>
          <p:nvPr/>
        </p:nvSpPr>
        <p:spPr>
          <a:xfrm>
            <a:off x="5991372" y="2915557"/>
            <a:ext cx="918886" cy="261610"/>
          </a:xfrm>
          <a:prstGeom prst="rect">
            <a:avLst/>
          </a:prstGeom>
          <a:noFill/>
        </p:spPr>
        <p:txBody>
          <a:bodyPr wrap="square" rtlCol="0">
            <a:spAutoFit/>
          </a:bodyPr>
          <a:lstStyle/>
          <a:p>
            <a:r>
              <a:rPr lang="it-IT" sz="1100" i="1" dirty="0">
                <a:solidFill>
                  <a:srgbClr val="002060"/>
                </a:solidFill>
              </a:rPr>
              <a:t>uscente</a:t>
            </a:r>
          </a:p>
        </p:txBody>
      </p:sp>
      <p:sp>
        <p:nvSpPr>
          <p:cNvPr id="26" name="Ovale 25">
            <a:extLst>
              <a:ext uri="{FF2B5EF4-FFF2-40B4-BE49-F238E27FC236}">
                <a16:creationId xmlns:a16="http://schemas.microsoft.com/office/drawing/2014/main" id="{C8CD7ADB-A097-44CE-AD67-583E4F10BE7C}"/>
              </a:ext>
            </a:extLst>
          </p:cNvPr>
          <p:cNvSpPr/>
          <p:nvPr/>
        </p:nvSpPr>
        <p:spPr>
          <a:xfrm>
            <a:off x="9250974" y="3444852"/>
            <a:ext cx="1968359" cy="229349"/>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048D9100-A005-4EF0-B432-D5C4D4F04CE3}"/>
              </a:ext>
            </a:extLst>
          </p:cNvPr>
          <p:cNvSpPr txBox="1"/>
          <p:nvPr/>
        </p:nvSpPr>
        <p:spPr>
          <a:xfrm>
            <a:off x="10894110" y="3070447"/>
            <a:ext cx="767442" cy="261610"/>
          </a:xfrm>
          <a:prstGeom prst="rect">
            <a:avLst/>
          </a:prstGeom>
          <a:noFill/>
        </p:spPr>
        <p:txBody>
          <a:bodyPr wrap="square" rtlCol="0">
            <a:spAutoFit/>
          </a:bodyPr>
          <a:lstStyle/>
          <a:p>
            <a:r>
              <a:rPr lang="it-IT" sz="1100" i="1" dirty="0">
                <a:solidFill>
                  <a:srgbClr val="002060"/>
                </a:solidFill>
              </a:rPr>
              <a:t>entrante</a:t>
            </a:r>
          </a:p>
        </p:txBody>
      </p:sp>
      <p:sp>
        <p:nvSpPr>
          <p:cNvPr id="28" name="Ovale 27">
            <a:extLst>
              <a:ext uri="{FF2B5EF4-FFF2-40B4-BE49-F238E27FC236}">
                <a16:creationId xmlns:a16="http://schemas.microsoft.com/office/drawing/2014/main" id="{B635F567-13AD-4D61-A7AA-FB63300F630F}"/>
              </a:ext>
            </a:extLst>
          </p:cNvPr>
          <p:cNvSpPr/>
          <p:nvPr/>
        </p:nvSpPr>
        <p:spPr>
          <a:xfrm>
            <a:off x="11129333" y="3278863"/>
            <a:ext cx="180000" cy="180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9" name="Connettore diritto 28">
            <a:extLst>
              <a:ext uri="{FF2B5EF4-FFF2-40B4-BE49-F238E27FC236}">
                <a16:creationId xmlns:a16="http://schemas.microsoft.com/office/drawing/2014/main" id="{8FFBB057-EA69-4418-9B0A-561272738136}"/>
              </a:ext>
            </a:extLst>
          </p:cNvPr>
          <p:cNvCxnSpPr>
            <a:cxnSpLocks/>
            <a:endCxn id="28" idx="3"/>
          </p:cNvCxnSpPr>
          <p:nvPr/>
        </p:nvCxnSpPr>
        <p:spPr>
          <a:xfrm flipH="1">
            <a:off x="11155693" y="3314183"/>
            <a:ext cx="122138" cy="1183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21AB94E6-6CD3-4A93-B93F-3F88100525C4}"/>
              </a:ext>
            </a:extLst>
          </p:cNvPr>
          <p:cNvCxnSpPr>
            <a:cxnSpLocks/>
            <a:endCxn id="28" idx="5"/>
          </p:cNvCxnSpPr>
          <p:nvPr/>
        </p:nvCxnSpPr>
        <p:spPr>
          <a:xfrm>
            <a:off x="11175557" y="3314183"/>
            <a:ext cx="107416" cy="1183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Ovale 30">
            <a:extLst>
              <a:ext uri="{FF2B5EF4-FFF2-40B4-BE49-F238E27FC236}">
                <a16:creationId xmlns:a16="http://schemas.microsoft.com/office/drawing/2014/main" id="{68CAA972-77C7-4BB0-B12D-0C45CEACBE3E}"/>
              </a:ext>
            </a:extLst>
          </p:cNvPr>
          <p:cNvSpPr/>
          <p:nvPr/>
        </p:nvSpPr>
        <p:spPr>
          <a:xfrm>
            <a:off x="9436963" y="4054791"/>
            <a:ext cx="2089375" cy="229349"/>
          </a:xfrm>
          <a:prstGeom prst="ellipse">
            <a:avLst/>
          </a:prstGeom>
          <a:noFill/>
          <a:ln w="38100">
            <a:solidFill>
              <a:srgbClr val="5C1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2" name="Connettore 2 31">
            <a:extLst>
              <a:ext uri="{FF2B5EF4-FFF2-40B4-BE49-F238E27FC236}">
                <a16:creationId xmlns:a16="http://schemas.microsoft.com/office/drawing/2014/main" id="{F27D3045-32DB-4A04-AA6B-54C1B4F8900E}"/>
              </a:ext>
            </a:extLst>
          </p:cNvPr>
          <p:cNvCxnSpPr>
            <a:cxnSpLocks/>
          </p:cNvCxnSpPr>
          <p:nvPr/>
        </p:nvCxnSpPr>
        <p:spPr>
          <a:xfrm flipV="1">
            <a:off x="11640109" y="4153923"/>
            <a:ext cx="0" cy="328353"/>
          </a:xfrm>
          <a:prstGeom prst="straightConnector1">
            <a:avLst/>
          </a:prstGeom>
          <a:ln w="38100">
            <a:solidFill>
              <a:srgbClr val="5C1BED"/>
            </a:solidFill>
            <a:tailEnd type="triangle"/>
          </a:ln>
        </p:spPr>
        <p:style>
          <a:lnRef idx="1">
            <a:schemeClr val="accent1"/>
          </a:lnRef>
          <a:fillRef idx="0">
            <a:schemeClr val="accent1"/>
          </a:fillRef>
          <a:effectRef idx="0">
            <a:schemeClr val="accent1"/>
          </a:effectRef>
          <a:fontRef idx="minor">
            <a:schemeClr val="tx1"/>
          </a:fontRef>
        </p:style>
      </p:cxnSp>
      <p:sp>
        <p:nvSpPr>
          <p:cNvPr id="33" name="Ovale 32">
            <a:extLst>
              <a:ext uri="{FF2B5EF4-FFF2-40B4-BE49-F238E27FC236}">
                <a16:creationId xmlns:a16="http://schemas.microsoft.com/office/drawing/2014/main" id="{283F84B2-374E-4DE2-B954-75876CA99F54}"/>
              </a:ext>
            </a:extLst>
          </p:cNvPr>
          <p:cNvSpPr/>
          <p:nvPr/>
        </p:nvSpPr>
        <p:spPr>
          <a:xfrm>
            <a:off x="10350271" y="3861792"/>
            <a:ext cx="959056" cy="1800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2 33">
            <a:extLst>
              <a:ext uri="{FF2B5EF4-FFF2-40B4-BE49-F238E27FC236}">
                <a16:creationId xmlns:a16="http://schemas.microsoft.com/office/drawing/2014/main" id="{BDA0116B-7366-4749-AF21-9B0B89191318}"/>
              </a:ext>
            </a:extLst>
          </p:cNvPr>
          <p:cNvCxnSpPr>
            <a:cxnSpLocks/>
          </p:cNvCxnSpPr>
          <p:nvPr/>
        </p:nvCxnSpPr>
        <p:spPr>
          <a:xfrm flipV="1">
            <a:off x="11427432" y="3791805"/>
            <a:ext cx="0" cy="25490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Ovale 39">
            <a:extLst>
              <a:ext uri="{FF2B5EF4-FFF2-40B4-BE49-F238E27FC236}">
                <a16:creationId xmlns:a16="http://schemas.microsoft.com/office/drawing/2014/main" id="{A466F768-FCFC-4FEF-8007-74B06D9EE514}"/>
              </a:ext>
            </a:extLst>
          </p:cNvPr>
          <p:cNvSpPr/>
          <p:nvPr/>
        </p:nvSpPr>
        <p:spPr>
          <a:xfrm>
            <a:off x="3452163" y="3973817"/>
            <a:ext cx="3630494" cy="2616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3" name="Connettore 2 42">
            <a:extLst>
              <a:ext uri="{FF2B5EF4-FFF2-40B4-BE49-F238E27FC236}">
                <a16:creationId xmlns:a16="http://schemas.microsoft.com/office/drawing/2014/main" id="{00DA3C2F-AE03-41E0-86A7-BE5EFED57342}"/>
              </a:ext>
            </a:extLst>
          </p:cNvPr>
          <p:cNvCxnSpPr>
            <a:cxnSpLocks/>
          </p:cNvCxnSpPr>
          <p:nvPr/>
        </p:nvCxnSpPr>
        <p:spPr>
          <a:xfrm>
            <a:off x="7153219" y="4001317"/>
            <a:ext cx="0" cy="305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Ovale 44">
            <a:extLst>
              <a:ext uri="{FF2B5EF4-FFF2-40B4-BE49-F238E27FC236}">
                <a16:creationId xmlns:a16="http://schemas.microsoft.com/office/drawing/2014/main" id="{1ECF2EBE-DEC5-442E-92EF-A450FC7ABA34}"/>
              </a:ext>
            </a:extLst>
          </p:cNvPr>
          <p:cNvSpPr/>
          <p:nvPr/>
        </p:nvSpPr>
        <p:spPr>
          <a:xfrm>
            <a:off x="3064784" y="3884456"/>
            <a:ext cx="442625" cy="422074"/>
          </a:xfrm>
          <a:prstGeom prst="ellipse">
            <a:avLst/>
          </a:prstGeom>
          <a:noFill/>
          <a:ln w="38100">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2 45">
            <a:extLst>
              <a:ext uri="{FF2B5EF4-FFF2-40B4-BE49-F238E27FC236}">
                <a16:creationId xmlns:a16="http://schemas.microsoft.com/office/drawing/2014/main" id="{4635F213-2E79-4963-9490-6F33693076B1}"/>
              </a:ext>
            </a:extLst>
          </p:cNvPr>
          <p:cNvCxnSpPr>
            <a:cxnSpLocks/>
          </p:cNvCxnSpPr>
          <p:nvPr/>
        </p:nvCxnSpPr>
        <p:spPr>
          <a:xfrm flipH="1">
            <a:off x="2999504" y="4406322"/>
            <a:ext cx="44262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50" name="Ovale 49">
            <a:extLst>
              <a:ext uri="{FF2B5EF4-FFF2-40B4-BE49-F238E27FC236}">
                <a16:creationId xmlns:a16="http://schemas.microsoft.com/office/drawing/2014/main" id="{10029A9C-3909-4213-9633-5040B1E8169A}"/>
              </a:ext>
            </a:extLst>
          </p:cNvPr>
          <p:cNvSpPr/>
          <p:nvPr/>
        </p:nvSpPr>
        <p:spPr>
          <a:xfrm>
            <a:off x="3664358" y="3639770"/>
            <a:ext cx="348349" cy="19216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2" name="Connettore 2 51">
            <a:extLst>
              <a:ext uri="{FF2B5EF4-FFF2-40B4-BE49-F238E27FC236}">
                <a16:creationId xmlns:a16="http://schemas.microsoft.com/office/drawing/2014/main" id="{20336117-2D47-4C30-B5CC-4C444B9DAEE3}"/>
              </a:ext>
            </a:extLst>
          </p:cNvPr>
          <p:cNvCxnSpPr>
            <a:cxnSpLocks/>
          </p:cNvCxnSpPr>
          <p:nvPr/>
        </p:nvCxnSpPr>
        <p:spPr>
          <a:xfrm flipH="1" flipV="1">
            <a:off x="3543822" y="3630934"/>
            <a:ext cx="87121" cy="240623"/>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54" name="Ovale 53">
            <a:extLst>
              <a:ext uri="{FF2B5EF4-FFF2-40B4-BE49-F238E27FC236}">
                <a16:creationId xmlns:a16="http://schemas.microsoft.com/office/drawing/2014/main" id="{3BA3B1D1-2C20-4C07-AEDA-287F7262E9D4}"/>
              </a:ext>
            </a:extLst>
          </p:cNvPr>
          <p:cNvSpPr/>
          <p:nvPr/>
        </p:nvSpPr>
        <p:spPr>
          <a:xfrm>
            <a:off x="4048844" y="3429000"/>
            <a:ext cx="348349" cy="19216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2 54">
            <a:extLst>
              <a:ext uri="{FF2B5EF4-FFF2-40B4-BE49-F238E27FC236}">
                <a16:creationId xmlns:a16="http://schemas.microsoft.com/office/drawing/2014/main" id="{073D0EC3-E35F-445D-B9FA-5313E3F67B5B}"/>
              </a:ext>
            </a:extLst>
          </p:cNvPr>
          <p:cNvCxnSpPr>
            <a:cxnSpLocks/>
          </p:cNvCxnSpPr>
          <p:nvPr/>
        </p:nvCxnSpPr>
        <p:spPr>
          <a:xfrm flipH="1" flipV="1">
            <a:off x="3909553" y="3343135"/>
            <a:ext cx="87121" cy="240623"/>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56" name="Ovale 55">
            <a:extLst>
              <a:ext uri="{FF2B5EF4-FFF2-40B4-BE49-F238E27FC236}">
                <a16:creationId xmlns:a16="http://schemas.microsoft.com/office/drawing/2014/main" id="{4F837616-8593-4CD6-84DC-4295FF287DA9}"/>
              </a:ext>
            </a:extLst>
          </p:cNvPr>
          <p:cNvSpPr/>
          <p:nvPr/>
        </p:nvSpPr>
        <p:spPr>
          <a:xfrm>
            <a:off x="8016702" y="3528674"/>
            <a:ext cx="927315" cy="56949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7" name="Connettore 2 56">
            <a:extLst>
              <a:ext uri="{FF2B5EF4-FFF2-40B4-BE49-F238E27FC236}">
                <a16:creationId xmlns:a16="http://schemas.microsoft.com/office/drawing/2014/main" id="{4EF9E63B-425B-40CA-B2C1-BF0359AC4771}"/>
              </a:ext>
            </a:extLst>
          </p:cNvPr>
          <p:cNvCxnSpPr>
            <a:cxnSpLocks/>
          </p:cNvCxnSpPr>
          <p:nvPr/>
        </p:nvCxnSpPr>
        <p:spPr>
          <a:xfrm flipH="1" flipV="1">
            <a:off x="8204006" y="3361291"/>
            <a:ext cx="552706" cy="105415"/>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61" name="Ovale 60">
            <a:extLst>
              <a:ext uri="{FF2B5EF4-FFF2-40B4-BE49-F238E27FC236}">
                <a16:creationId xmlns:a16="http://schemas.microsoft.com/office/drawing/2014/main" id="{97E9CB83-0898-4B7E-AF09-2CB970E25633}"/>
              </a:ext>
            </a:extLst>
          </p:cNvPr>
          <p:cNvSpPr/>
          <p:nvPr/>
        </p:nvSpPr>
        <p:spPr>
          <a:xfrm>
            <a:off x="7684369" y="4041793"/>
            <a:ext cx="431949" cy="3043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2" name="Connettore 2 61">
            <a:extLst>
              <a:ext uri="{FF2B5EF4-FFF2-40B4-BE49-F238E27FC236}">
                <a16:creationId xmlns:a16="http://schemas.microsoft.com/office/drawing/2014/main" id="{2B6FC2FF-F4E2-447D-B1DC-00BC79EED438}"/>
              </a:ext>
            </a:extLst>
          </p:cNvPr>
          <p:cNvCxnSpPr>
            <a:cxnSpLocks/>
          </p:cNvCxnSpPr>
          <p:nvPr/>
        </p:nvCxnSpPr>
        <p:spPr>
          <a:xfrm flipH="1" flipV="1">
            <a:off x="7738641" y="4430802"/>
            <a:ext cx="323404" cy="3366"/>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8" name="Ovale 37">
            <a:extLst>
              <a:ext uri="{FF2B5EF4-FFF2-40B4-BE49-F238E27FC236}">
                <a16:creationId xmlns:a16="http://schemas.microsoft.com/office/drawing/2014/main" id="{8CE53174-3FA5-4C59-825B-32EED31CFF12}"/>
              </a:ext>
            </a:extLst>
          </p:cNvPr>
          <p:cNvSpPr/>
          <p:nvPr/>
        </p:nvSpPr>
        <p:spPr>
          <a:xfrm>
            <a:off x="6282022" y="5693718"/>
            <a:ext cx="720000" cy="72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a:extLst>
              <a:ext uri="{FF2B5EF4-FFF2-40B4-BE49-F238E27FC236}">
                <a16:creationId xmlns:a16="http://schemas.microsoft.com/office/drawing/2014/main" id="{8989A29F-270C-4437-BA00-FE0679250966}"/>
              </a:ext>
            </a:extLst>
          </p:cNvPr>
          <p:cNvSpPr/>
          <p:nvPr/>
        </p:nvSpPr>
        <p:spPr>
          <a:xfrm>
            <a:off x="5460299" y="5698823"/>
            <a:ext cx="720000" cy="720000"/>
          </a:xfrm>
          <a:prstGeom prst="ellipse">
            <a:avLst/>
          </a:prstGeom>
          <a:solidFill>
            <a:srgbClr val="5C1BED"/>
          </a:solidFill>
          <a:ln>
            <a:solidFill>
              <a:srgbClr val="5C1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a:extLst>
              <a:ext uri="{FF2B5EF4-FFF2-40B4-BE49-F238E27FC236}">
                <a16:creationId xmlns:a16="http://schemas.microsoft.com/office/drawing/2014/main" id="{AE18A369-E887-44CB-8AFD-A8BB8118CB03}"/>
              </a:ext>
            </a:extLst>
          </p:cNvPr>
          <p:cNvSpPr txBox="1"/>
          <p:nvPr/>
        </p:nvSpPr>
        <p:spPr>
          <a:xfrm>
            <a:off x="2915894" y="5826452"/>
            <a:ext cx="3134039" cy="400110"/>
          </a:xfrm>
          <a:prstGeom prst="rect">
            <a:avLst/>
          </a:prstGeom>
          <a:noFill/>
          <a:ln>
            <a:noFill/>
          </a:ln>
        </p:spPr>
        <p:txBody>
          <a:bodyPr wrap="square" rtlCol="0">
            <a:spAutoFit/>
          </a:bodyPr>
          <a:lstStyle/>
          <a:p>
            <a:r>
              <a:rPr lang="it-IT" sz="2000" b="1" dirty="0"/>
              <a:t>INDICAZIONI SEGUITE:</a:t>
            </a:r>
          </a:p>
        </p:txBody>
      </p:sp>
      <p:sp>
        <p:nvSpPr>
          <p:cNvPr id="48" name="Ovale 47">
            <a:extLst>
              <a:ext uri="{FF2B5EF4-FFF2-40B4-BE49-F238E27FC236}">
                <a16:creationId xmlns:a16="http://schemas.microsoft.com/office/drawing/2014/main" id="{72DB9A96-B400-4D04-BB47-DB65390E1B93}"/>
              </a:ext>
            </a:extLst>
          </p:cNvPr>
          <p:cNvSpPr/>
          <p:nvPr/>
        </p:nvSpPr>
        <p:spPr>
          <a:xfrm>
            <a:off x="7103745" y="5689279"/>
            <a:ext cx="720000" cy="720000"/>
          </a:xfrm>
          <a:prstGeom prst="ellipse">
            <a:avLst/>
          </a:prstGeom>
          <a:solidFill>
            <a:srgbClr val="00FF00"/>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a:extLst>
              <a:ext uri="{FF2B5EF4-FFF2-40B4-BE49-F238E27FC236}">
                <a16:creationId xmlns:a16="http://schemas.microsoft.com/office/drawing/2014/main" id="{81542EB0-339F-4744-A2C0-6A679FDF8430}"/>
              </a:ext>
            </a:extLst>
          </p:cNvPr>
          <p:cNvSpPr/>
          <p:nvPr/>
        </p:nvSpPr>
        <p:spPr>
          <a:xfrm>
            <a:off x="10350271" y="3712647"/>
            <a:ext cx="959056" cy="180000"/>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1" name="Connettore 2 50">
            <a:extLst>
              <a:ext uri="{FF2B5EF4-FFF2-40B4-BE49-F238E27FC236}">
                <a16:creationId xmlns:a16="http://schemas.microsoft.com/office/drawing/2014/main" id="{D5BE3BDD-0966-4984-A193-6E2C4011CBB3}"/>
              </a:ext>
            </a:extLst>
          </p:cNvPr>
          <p:cNvCxnSpPr>
            <a:cxnSpLocks/>
          </p:cNvCxnSpPr>
          <p:nvPr/>
        </p:nvCxnSpPr>
        <p:spPr>
          <a:xfrm>
            <a:off x="11526338" y="3669299"/>
            <a:ext cx="0" cy="297378"/>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e 52">
            <a:extLst>
              <a:ext uri="{FF2B5EF4-FFF2-40B4-BE49-F238E27FC236}">
                <a16:creationId xmlns:a16="http://schemas.microsoft.com/office/drawing/2014/main" id="{20B88D16-B2E6-4650-9E83-778729F5059D}"/>
              </a:ext>
            </a:extLst>
          </p:cNvPr>
          <p:cNvSpPr/>
          <p:nvPr/>
        </p:nvSpPr>
        <p:spPr>
          <a:xfrm>
            <a:off x="7925468" y="5689279"/>
            <a:ext cx="720000" cy="720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6322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07976423-C2E4-4353-94A5-72DC1B26E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218" y="2454191"/>
            <a:ext cx="6771564" cy="3809005"/>
          </a:xfrm>
          <a:prstGeom prst="rect">
            <a:avLst/>
          </a:prstGeom>
        </p:spPr>
      </p:pic>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7A42A924-BE2D-4FF7-9001-22235D4C1E3E}"/>
                  </a:ext>
                </a:extLst>
              </p:cNvPr>
              <p:cNvSpPr txBox="1"/>
              <p:nvPr/>
            </p:nvSpPr>
            <p:spPr>
              <a:xfrm>
                <a:off x="136123" y="594804"/>
                <a:ext cx="11880000" cy="3069110"/>
              </a:xfrm>
              <a:prstGeom prst="rect">
                <a:avLst/>
              </a:prstGeom>
              <a:noFill/>
            </p:spPr>
            <p:txBody>
              <a:bodyPr wrap="square" rtlCol="0">
                <a:spAutoFit/>
              </a:bodyPr>
              <a:lstStyle/>
              <a:p>
                <a:r>
                  <a:rPr lang="it-IT" sz="2800" b="1" dirty="0"/>
                  <a:t>OBIETTIVI DELL’ANALISI:</a:t>
                </a:r>
              </a:p>
              <a:p>
                <a:endParaRPr lang="it-IT" dirty="0"/>
              </a:p>
              <a:p>
                <a:pPr marL="171450" indent="-171450">
                  <a:buFont typeface="Arial" panose="020B0604020202020204" pitchFamily="34" charset="0"/>
                  <a:buChar char="•"/>
                </a:pPr>
                <a:r>
                  <a:rPr lang="it-IT" sz="2400" dirty="0"/>
                  <a:t>Massimizzare il coefficiente di deportanza </a:t>
                </a:r>
                <a14:m>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𝑪</m:t>
                        </m:r>
                      </m:e>
                      <m:sub>
                        <m:r>
                          <a:rPr lang="it-IT" sz="2400" b="1" i="1" smtClean="0">
                            <a:latin typeface="Cambria Math" panose="02040503050406030204" pitchFamily="18" charset="0"/>
                          </a:rPr>
                          <m:t>𝒁</m:t>
                        </m:r>
                      </m:sub>
                    </m:sSub>
                    <m:r>
                      <a:rPr lang="it-IT" sz="2400" b="1" i="1" smtClean="0">
                        <a:latin typeface="Cambria Math" panose="02040503050406030204" pitchFamily="18" charset="0"/>
                      </a:rPr>
                      <m:t>=</m:t>
                    </m:r>
                    <m:box>
                      <m:boxPr>
                        <m:ctrlPr>
                          <a:rPr lang="it-IT" sz="2400" b="1" i="1" smtClean="0">
                            <a:latin typeface="Cambria Math" panose="02040503050406030204" pitchFamily="18" charset="0"/>
                          </a:rPr>
                        </m:ctrlPr>
                      </m:boxPr>
                      <m:e>
                        <m:f>
                          <m:fPr>
                            <m:ctrlPr>
                              <a:rPr lang="it-IT" sz="2400" b="1" i="1" smtClean="0">
                                <a:latin typeface="Cambria Math" panose="02040503050406030204" pitchFamily="18" charset="0"/>
                              </a:rPr>
                            </m:ctrlPr>
                          </m:fPr>
                          <m:num>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𝑭</m:t>
                                </m:r>
                              </m:e>
                              <m:sub>
                                <m:r>
                                  <a:rPr lang="it-IT" sz="2400" b="1" i="1" smtClean="0">
                                    <a:latin typeface="Cambria Math" panose="02040503050406030204" pitchFamily="18" charset="0"/>
                                  </a:rPr>
                                  <m:t>𝒁</m:t>
                                </m:r>
                              </m:sub>
                            </m:sSub>
                          </m:num>
                          <m:den>
                            <m:r>
                              <a:rPr lang="it-IT" sz="2400" b="1" i="1" smtClean="0">
                                <a:latin typeface="Cambria Math" panose="02040503050406030204" pitchFamily="18" charset="0"/>
                              </a:rPr>
                              <m:t>𝟎</m:t>
                            </m:r>
                            <m:r>
                              <a:rPr lang="it-IT" sz="2400" b="1" i="1" smtClean="0">
                                <a:latin typeface="Cambria Math" panose="02040503050406030204" pitchFamily="18" charset="0"/>
                              </a:rPr>
                              <m:t>,</m:t>
                            </m:r>
                            <m:r>
                              <a:rPr lang="it-IT" sz="2400" b="1" i="1" smtClean="0">
                                <a:latin typeface="Cambria Math" panose="02040503050406030204" pitchFamily="18" charset="0"/>
                              </a:rPr>
                              <m:t>𝟓</m:t>
                            </m:r>
                            <m:r>
                              <a:rPr lang="it-IT" sz="2400" b="1" i="1" smtClean="0">
                                <a:latin typeface="Cambria Math" panose="02040503050406030204" pitchFamily="18" charset="0"/>
                              </a:rPr>
                              <m:t> ∙ </m:t>
                            </m:r>
                            <m:r>
                              <a:rPr lang="it-IT" sz="2400" b="1" i="1" smtClean="0">
                                <a:latin typeface="Cambria Math" panose="02040503050406030204" pitchFamily="18" charset="0"/>
                                <a:ea typeface="Cambria Math" panose="02040503050406030204" pitchFamily="18" charset="0"/>
                              </a:rPr>
                              <m:t>𝝆</m:t>
                            </m:r>
                            <m:r>
                              <a:rPr lang="it-IT" sz="2400" b="1" i="1" smtClean="0">
                                <a:latin typeface="Cambria Math" panose="02040503050406030204" pitchFamily="18" charset="0"/>
                                <a:ea typeface="Cambria Math" panose="02040503050406030204" pitchFamily="18" charset="0"/>
                              </a:rPr>
                              <m:t> ∙ </m:t>
                            </m:r>
                            <m:r>
                              <a:rPr lang="it-IT" sz="2400" b="1" i="1" smtClean="0">
                                <a:latin typeface="Cambria Math" panose="02040503050406030204" pitchFamily="18" charset="0"/>
                                <a:ea typeface="Cambria Math" panose="02040503050406030204" pitchFamily="18" charset="0"/>
                              </a:rPr>
                              <m:t>𝒖</m:t>
                            </m:r>
                            <m:r>
                              <a:rPr lang="it-IT" sz="2400" b="1" i="1" smtClean="0">
                                <a:latin typeface="Cambria Math" panose="02040503050406030204" pitchFamily="18" charset="0"/>
                                <a:ea typeface="Cambria Math" panose="02040503050406030204" pitchFamily="18" charset="0"/>
                              </a:rPr>
                              <m:t> ∙ </m:t>
                            </m:r>
                            <m:sSub>
                              <m:sSubPr>
                                <m:ctrlPr>
                                  <a:rPr lang="it-IT" sz="2400" b="1" i="1" smtClean="0">
                                    <a:latin typeface="Cambria Math" panose="02040503050406030204" pitchFamily="18" charset="0"/>
                                    <a:ea typeface="Cambria Math" panose="02040503050406030204" pitchFamily="18" charset="0"/>
                                  </a:rPr>
                                </m:ctrlPr>
                              </m:sSubPr>
                              <m:e>
                                <m:r>
                                  <a:rPr lang="it-IT" sz="2400" b="1" i="1" smtClean="0">
                                    <a:latin typeface="Cambria Math" panose="02040503050406030204" pitchFamily="18" charset="0"/>
                                    <a:ea typeface="Cambria Math" panose="02040503050406030204" pitchFamily="18" charset="0"/>
                                  </a:rPr>
                                  <m:t>𝑨</m:t>
                                </m:r>
                              </m:e>
                              <m:sub>
                                <m:r>
                                  <a:rPr lang="it-IT" sz="2400" b="1" i="1" smtClean="0">
                                    <a:latin typeface="Cambria Math" panose="02040503050406030204" pitchFamily="18" charset="0"/>
                                    <a:ea typeface="Cambria Math" panose="02040503050406030204" pitchFamily="18" charset="0"/>
                                  </a:rPr>
                                  <m:t>𝒑𝒓𝒐𝒊𝒆𝒕𝒕𝒂𝒕𝒂</m:t>
                                </m:r>
                              </m:sub>
                            </m:sSub>
                          </m:den>
                        </m:f>
                      </m:e>
                    </m:box>
                  </m:oMath>
                </a14:m>
                <a:endParaRPr lang="it-IT" sz="2400" b="1" dirty="0"/>
              </a:p>
              <a:p>
                <a:pPr marL="171450" indent="-171450">
                  <a:buFont typeface="Arial" panose="020B0604020202020204" pitchFamily="34" charset="0"/>
                  <a:buChar char="•"/>
                </a:pPr>
                <a:endParaRPr lang="it-IT" sz="2400" b="1" dirty="0"/>
              </a:p>
              <a:p>
                <a:pPr marL="171450" indent="-171450">
                  <a:buFont typeface="Arial" panose="020B0604020202020204" pitchFamily="34" charset="0"/>
                  <a:buChar char="•"/>
                </a:pPr>
                <a:r>
                  <a:rPr lang="it-IT" sz="2400" dirty="0"/>
                  <a:t>Massimizzare il coefficiente di pressione totale in ingresso al fondo </a:t>
                </a:r>
                <a14:m>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𝑪</m:t>
                        </m:r>
                      </m:e>
                      <m:sub>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𝑷</m:t>
                            </m:r>
                          </m:e>
                          <m:sub>
                            <m:r>
                              <a:rPr lang="it-IT" sz="2400" b="1" i="1" smtClean="0">
                                <a:latin typeface="Cambria Math" panose="02040503050406030204" pitchFamily="18" charset="0"/>
                              </a:rPr>
                              <m:t>𝒕𝒐𝒕</m:t>
                            </m:r>
                          </m:sub>
                        </m:sSub>
                      </m:sub>
                    </m:sSub>
                    <m:r>
                      <a:rPr lang="it-IT" sz="2400" b="1" i="1" smtClean="0">
                        <a:latin typeface="Cambria Math" panose="02040503050406030204" pitchFamily="18" charset="0"/>
                      </a:rPr>
                      <m:t>=</m:t>
                    </m:r>
                    <m:box>
                      <m:boxPr>
                        <m:ctrlPr>
                          <a:rPr lang="it-IT" sz="2400" b="1" i="1" smtClean="0">
                            <a:latin typeface="Cambria Math" panose="02040503050406030204" pitchFamily="18" charset="0"/>
                          </a:rPr>
                        </m:ctrlPr>
                      </m:boxPr>
                      <m:e>
                        <m:argPr>
                          <m:argSz m:val="-1"/>
                        </m:argPr>
                        <m:f>
                          <m:fPr>
                            <m:ctrlPr>
                              <a:rPr lang="it-IT" sz="2400" b="1" i="1" smtClean="0">
                                <a:latin typeface="Cambria Math" panose="02040503050406030204" pitchFamily="18" charset="0"/>
                              </a:rPr>
                            </m:ctrlPr>
                          </m:fPr>
                          <m:num>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𝑷</m:t>
                                </m:r>
                              </m:e>
                              <m:sub>
                                <m:r>
                                  <a:rPr lang="it-IT" sz="2400" b="1" i="1" smtClean="0">
                                    <a:latin typeface="Cambria Math" panose="02040503050406030204" pitchFamily="18" charset="0"/>
                                  </a:rPr>
                                  <m:t>𝒕𝒐𝒕</m:t>
                                </m:r>
                              </m:sub>
                            </m:sSub>
                            <m:r>
                              <a:rPr lang="it-IT" sz="2400" b="1" i="1" smtClean="0">
                                <a:latin typeface="Cambria Math" panose="02040503050406030204" pitchFamily="18" charset="0"/>
                              </a:rPr>
                              <m:t>−</m:t>
                            </m:r>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𝑷</m:t>
                                </m:r>
                              </m:e>
                              <m:sub>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𝒔𝒕𝒂𝒕</m:t>
                                    </m:r>
                                  </m:e>
                                  <m:sub>
                                    <m:r>
                                      <a:rPr lang="it-IT" sz="2400" b="1" i="1" smtClean="0">
                                        <a:latin typeface="Cambria Math" panose="02040503050406030204" pitchFamily="18" charset="0"/>
                                        <a:ea typeface="Cambria Math" panose="02040503050406030204" pitchFamily="18" charset="0"/>
                                      </a:rPr>
                                      <m:t>∞</m:t>
                                    </m:r>
                                  </m:sub>
                                </m:sSub>
                              </m:sub>
                            </m:sSub>
                          </m:num>
                          <m:den>
                            <m:sSub>
                              <m:sSubPr>
                                <m:ctrlPr>
                                  <a:rPr lang="it-IT" sz="2400" b="1" i="1">
                                    <a:latin typeface="Cambria Math" panose="02040503050406030204" pitchFamily="18" charset="0"/>
                                  </a:rPr>
                                </m:ctrlPr>
                              </m:sSubPr>
                              <m:e>
                                <m:r>
                                  <a:rPr lang="it-IT" sz="2400" b="1" i="1">
                                    <a:latin typeface="Cambria Math" panose="02040503050406030204" pitchFamily="18" charset="0"/>
                                  </a:rPr>
                                  <m:t>𝑷</m:t>
                                </m:r>
                              </m:e>
                              <m:sub>
                                <m:sSub>
                                  <m:sSubPr>
                                    <m:ctrlPr>
                                      <a:rPr lang="it-IT" sz="2400" b="1" i="1">
                                        <a:latin typeface="Cambria Math" panose="02040503050406030204" pitchFamily="18" charset="0"/>
                                      </a:rPr>
                                    </m:ctrlPr>
                                  </m:sSubPr>
                                  <m:e>
                                    <m:r>
                                      <a:rPr lang="it-IT" sz="2400" b="1" i="1" smtClean="0">
                                        <a:latin typeface="Cambria Math" panose="02040503050406030204" pitchFamily="18" charset="0"/>
                                      </a:rPr>
                                      <m:t>𝒅𝒊𝒏</m:t>
                                    </m:r>
                                  </m:e>
                                  <m:sub>
                                    <m:r>
                                      <a:rPr lang="it-IT" sz="2400" b="1" i="1">
                                        <a:latin typeface="Cambria Math" panose="02040503050406030204" pitchFamily="18" charset="0"/>
                                        <a:ea typeface="Cambria Math" panose="02040503050406030204" pitchFamily="18" charset="0"/>
                                      </a:rPr>
                                      <m:t>∞</m:t>
                                    </m:r>
                                  </m:sub>
                                </m:sSub>
                              </m:sub>
                            </m:sSub>
                          </m:den>
                        </m:f>
                      </m:e>
                    </m:box>
                    <m:r>
                      <a:rPr lang="it-IT" sz="2400" b="1" i="1" smtClean="0">
                        <a:latin typeface="Cambria Math" panose="02040503050406030204" pitchFamily="18" charset="0"/>
                      </a:rPr>
                      <m:t> </m:t>
                    </m:r>
                  </m:oMath>
                </a14:m>
                <a:endParaRPr lang="it-IT" sz="2400" b="1" dirty="0"/>
              </a:p>
              <a:p>
                <a:pPr marL="171450" indent="-171450">
                  <a:buFont typeface="Arial" panose="020B0604020202020204" pitchFamily="34" charset="0"/>
                  <a:buChar char="•"/>
                </a:pPr>
                <a:endParaRPr lang="it-IT" sz="2400" b="1" dirty="0"/>
              </a:p>
              <a:p>
                <a:pPr marL="171450" indent="-171450">
                  <a:buFont typeface="Arial" panose="020B0604020202020204" pitchFamily="34" charset="0"/>
                  <a:buChar char="•"/>
                </a:pPr>
                <a:r>
                  <a:rPr lang="it-IT" sz="2400" dirty="0"/>
                  <a:t>Controllando la resistenza all’avanzamento</a:t>
                </a:r>
              </a:p>
            </p:txBody>
          </p:sp>
        </mc:Choice>
        <mc:Fallback xmlns="">
          <p:sp>
            <p:nvSpPr>
              <p:cNvPr id="14" name="CasellaDiTesto 13">
                <a:extLst>
                  <a:ext uri="{FF2B5EF4-FFF2-40B4-BE49-F238E27FC236}">
                    <a16:creationId xmlns:a16="http://schemas.microsoft.com/office/drawing/2014/main" id="{7A42A924-BE2D-4FF7-9001-22235D4C1E3E}"/>
                  </a:ext>
                </a:extLst>
              </p:cNvPr>
              <p:cNvSpPr txBox="1">
                <a:spLocks noRot="1" noChangeAspect="1" noMove="1" noResize="1" noEditPoints="1" noAdjustHandles="1" noChangeArrowheads="1" noChangeShapeType="1" noTextEdit="1"/>
              </p:cNvSpPr>
              <p:nvPr/>
            </p:nvSpPr>
            <p:spPr>
              <a:xfrm>
                <a:off x="136123" y="594804"/>
                <a:ext cx="11880000" cy="3069110"/>
              </a:xfrm>
              <a:prstGeom prst="rect">
                <a:avLst/>
              </a:prstGeom>
              <a:blipFill>
                <a:blip r:embed="rId3"/>
                <a:stretch>
                  <a:fillRect l="-1026" t="-1988" b="-3579"/>
                </a:stretch>
              </a:blipFill>
            </p:spPr>
            <p:txBody>
              <a:bodyPr/>
              <a:lstStyle/>
              <a:p>
                <a:r>
                  <a:rPr lang="it-IT">
                    <a:noFill/>
                  </a:rPr>
                  <a:t> </a:t>
                </a:r>
              </a:p>
            </p:txBody>
          </p:sp>
        </mc:Fallback>
      </mc:AlternateContent>
      <p:sp>
        <p:nvSpPr>
          <p:cNvPr id="12" name="Figura a mano libera: forma 11">
            <a:extLst>
              <a:ext uri="{FF2B5EF4-FFF2-40B4-BE49-F238E27FC236}">
                <a16:creationId xmlns:a16="http://schemas.microsoft.com/office/drawing/2014/main" id="{C9ABEACE-2AA6-43B8-80CE-6DA7916528E2}"/>
              </a:ext>
            </a:extLst>
          </p:cNvPr>
          <p:cNvSpPr/>
          <p:nvPr/>
        </p:nvSpPr>
        <p:spPr>
          <a:xfrm>
            <a:off x="3152830" y="4270342"/>
            <a:ext cx="2265924" cy="1018095"/>
          </a:xfrm>
          <a:custGeom>
            <a:avLst/>
            <a:gdLst>
              <a:gd name="connsiteX0" fmla="*/ 2894028 w 2976839"/>
              <a:gd name="connsiteY0" fmla="*/ 348792 h 1349345"/>
              <a:gd name="connsiteX1" fmla="*/ 2884602 w 2976839"/>
              <a:gd name="connsiteY1" fmla="*/ 301658 h 1349345"/>
              <a:gd name="connsiteX2" fmla="*/ 2837468 w 2976839"/>
              <a:gd name="connsiteY2" fmla="*/ 245097 h 1349345"/>
              <a:gd name="connsiteX3" fmla="*/ 2809187 w 2976839"/>
              <a:gd name="connsiteY3" fmla="*/ 226244 h 1349345"/>
              <a:gd name="connsiteX4" fmla="*/ 2780907 w 2976839"/>
              <a:gd name="connsiteY4" fmla="*/ 197963 h 1349345"/>
              <a:gd name="connsiteX5" fmla="*/ 2762053 w 2976839"/>
              <a:gd name="connsiteY5" fmla="*/ 169683 h 1349345"/>
              <a:gd name="connsiteX6" fmla="*/ 2677212 w 2976839"/>
              <a:gd name="connsiteY6" fmla="*/ 122549 h 1349345"/>
              <a:gd name="connsiteX7" fmla="*/ 2611224 w 2976839"/>
              <a:gd name="connsiteY7" fmla="*/ 84841 h 1349345"/>
              <a:gd name="connsiteX8" fmla="*/ 2554663 w 2976839"/>
              <a:gd name="connsiteY8" fmla="*/ 56561 h 1349345"/>
              <a:gd name="connsiteX9" fmla="*/ 2516956 w 2976839"/>
              <a:gd name="connsiteY9" fmla="*/ 28281 h 1349345"/>
              <a:gd name="connsiteX10" fmla="*/ 2441542 w 2976839"/>
              <a:gd name="connsiteY10" fmla="*/ 0 h 1349345"/>
              <a:gd name="connsiteX11" fmla="*/ 2055043 w 2976839"/>
              <a:gd name="connsiteY11" fmla="*/ 9427 h 1349345"/>
              <a:gd name="connsiteX12" fmla="*/ 1979628 w 2976839"/>
              <a:gd name="connsiteY12" fmla="*/ 37707 h 1349345"/>
              <a:gd name="connsiteX13" fmla="*/ 1932494 w 2976839"/>
              <a:gd name="connsiteY13" fmla="*/ 47134 h 1349345"/>
              <a:gd name="connsiteX14" fmla="*/ 1894787 w 2976839"/>
              <a:gd name="connsiteY14" fmla="*/ 65988 h 1349345"/>
              <a:gd name="connsiteX15" fmla="*/ 1866507 w 2976839"/>
              <a:gd name="connsiteY15" fmla="*/ 84841 h 1349345"/>
              <a:gd name="connsiteX16" fmla="*/ 1838226 w 2976839"/>
              <a:gd name="connsiteY16" fmla="*/ 94268 h 1349345"/>
              <a:gd name="connsiteX17" fmla="*/ 1809946 w 2976839"/>
              <a:gd name="connsiteY17" fmla="*/ 113122 h 1349345"/>
              <a:gd name="connsiteX18" fmla="*/ 1781666 w 2976839"/>
              <a:gd name="connsiteY18" fmla="*/ 122549 h 1349345"/>
              <a:gd name="connsiteX19" fmla="*/ 1762812 w 2976839"/>
              <a:gd name="connsiteY19" fmla="*/ 150829 h 1349345"/>
              <a:gd name="connsiteX20" fmla="*/ 1734531 w 2976839"/>
              <a:gd name="connsiteY20" fmla="*/ 169683 h 1349345"/>
              <a:gd name="connsiteX21" fmla="*/ 1677971 w 2976839"/>
              <a:gd name="connsiteY21" fmla="*/ 235670 h 1349345"/>
              <a:gd name="connsiteX22" fmla="*/ 1649690 w 2976839"/>
              <a:gd name="connsiteY22" fmla="*/ 273378 h 1349345"/>
              <a:gd name="connsiteX23" fmla="*/ 1630837 w 2976839"/>
              <a:gd name="connsiteY23" fmla="*/ 301658 h 1349345"/>
              <a:gd name="connsiteX24" fmla="*/ 1602556 w 2976839"/>
              <a:gd name="connsiteY24" fmla="*/ 329938 h 1349345"/>
              <a:gd name="connsiteX25" fmla="*/ 1555422 w 2976839"/>
              <a:gd name="connsiteY25" fmla="*/ 414780 h 1349345"/>
              <a:gd name="connsiteX26" fmla="*/ 1536569 w 2976839"/>
              <a:gd name="connsiteY26" fmla="*/ 443060 h 1349345"/>
              <a:gd name="connsiteX27" fmla="*/ 1480008 w 2976839"/>
              <a:gd name="connsiteY27" fmla="*/ 480767 h 1349345"/>
              <a:gd name="connsiteX28" fmla="*/ 1432874 w 2976839"/>
              <a:gd name="connsiteY28" fmla="*/ 509048 h 1349345"/>
              <a:gd name="connsiteX29" fmla="*/ 1404593 w 2976839"/>
              <a:gd name="connsiteY29" fmla="*/ 527901 h 1349345"/>
              <a:gd name="connsiteX30" fmla="*/ 1348033 w 2976839"/>
              <a:gd name="connsiteY30" fmla="*/ 546755 h 1349345"/>
              <a:gd name="connsiteX31" fmla="*/ 1319752 w 2976839"/>
              <a:gd name="connsiteY31" fmla="*/ 565608 h 1349345"/>
              <a:gd name="connsiteX32" fmla="*/ 1282045 w 2976839"/>
              <a:gd name="connsiteY32" fmla="*/ 575035 h 1349345"/>
              <a:gd name="connsiteX33" fmla="*/ 1225484 w 2976839"/>
              <a:gd name="connsiteY33" fmla="*/ 593889 h 1349345"/>
              <a:gd name="connsiteX34" fmla="*/ 1168923 w 2976839"/>
              <a:gd name="connsiteY34" fmla="*/ 612743 h 1349345"/>
              <a:gd name="connsiteX35" fmla="*/ 1140643 w 2976839"/>
              <a:gd name="connsiteY35" fmla="*/ 622169 h 1349345"/>
              <a:gd name="connsiteX36" fmla="*/ 1065228 w 2976839"/>
              <a:gd name="connsiteY36" fmla="*/ 641023 h 1349345"/>
              <a:gd name="connsiteX37" fmla="*/ 1027521 w 2976839"/>
              <a:gd name="connsiteY37" fmla="*/ 650450 h 1349345"/>
              <a:gd name="connsiteX38" fmla="*/ 838985 w 2976839"/>
              <a:gd name="connsiteY38" fmla="*/ 678730 h 1349345"/>
              <a:gd name="connsiteX39" fmla="*/ 810705 w 2976839"/>
              <a:gd name="connsiteY39" fmla="*/ 688157 h 1349345"/>
              <a:gd name="connsiteX40" fmla="*/ 716437 w 2976839"/>
              <a:gd name="connsiteY40" fmla="*/ 697584 h 1349345"/>
              <a:gd name="connsiteX41" fmla="*/ 688156 w 2976839"/>
              <a:gd name="connsiteY41" fmla="*/ 716437 h 1349345"/>
              <a:gd name="connsiteX42" fmla="*/ 631595 w 2976839"/>
              <a:gd name="connsiteY42" fmla="*/ 725864 h 1349345"/>
              <a:gd name="connsiteX43" fmla="*/ 546754 w 2976839"/>
              <a:gd name="connsiteY43" fmla="*/ 754145 h 1349345"/>
              <a:gd name="connsiteX44" fmla="*/ 518474 w 2976839"/>
              <a:gd name="connsiteY44" fmla="*/ 763571 h 1349345"/>
              <a:gd name="connsiteX45" fmla="*/ 490193 w 2976839"/>
              <a:gd name="connsiteY45" fmla="*/ 772998 h 1349345"/>
              <a:gd name="connsiteX46" fmla="*/ 452486 w 2976839"/>
              <a:gd name="connsiteY46" fmla="*/ 782425 h 1349345"/>
              <a:gd name="connsiteX47" fmla="*/ 386499 w 2976839"/>
              <a:gd name="connsiteY47" fmla="*/ 801279 h 1349345"/>
              <a:gd name="connsiteX48" fmla="*/ 235670 w 2976839"/>
              <a:gd name="connsiteY48" fmla="*/ 829559 h 1349345"/>
              <a:gd name="connsiteX49" fmla="*/ 150828 w 2976839"/>
              <a:gd name="connsiteY49" fmla="*/ 838986 h 1349345"/>
              <a:gd name="connsiteX50" fmla="*/ 94268 w 2976839"/>
              <a:gd name="connsiteY50" fmla="*/ 857839 h 1349345"/>
              <a:gd name="connsiteX51" fmla="*/ 65987 w 2976839"/>
              <a:gd name="connsiteY51" fmla="*/ 867266 h 1349345"/>
              <a:gd name="connsiteX52" fmla="*/ 9426 w 2976839"/>
              <a:gd name="connsiteY52" fmla="*/ 914400 h 1349345"/>
              <a:gd name="connsiteX53" fmla="*/ 0 w 2976839"/>
              <a:gd name="connsiteY53" fmla="*/ 942681 h 1349345"/>
              <a:gd name="connsiteX54" fmla="*/ 9426 w 2976839"/>
              <a:gd name="connsiteY54" fmla="*/ 1008668 h 1349345"/>
              <a:gd name="connsiteX55" fmla="*/ 47134 w 2976839"/>
              <a:gd name="connsiteY55" fmla="*/ 1018095 h 1349345"/>
              <a:gd name="connsiteX56" fmla="*/ 113121 w 2976839"/>
              <a:gd name="connsiteY56" fmla="*/ 1036949 h 1349345"/>
              <a:gd name="connsiteX57" fmla="*/ 169682 w 2976839"/>
              <a:gd name="connsiteY57" fmla="*/ 1074656 h 1349345"/>
              <a:gd name="connsiteX58" fmla="*/ 245096 w 2976839"/>
              <a:gd name="connsiteY58" fmla="*/ 1093510 h 1349345"/>
              <a:gd name="connsiteX59" fmla="*/ 433633 w 2976839"/>
              <a:gd name="connsiteY59" fmla="*/ 1112363 h 1349345"/>
              <a:gd name="connsiteX60" fmla="*/ 499620 w 2976839"/>
              <a:gd name="connsiteY60" fmla="*/ 1131217 h 1349345"/>
              <a:gd name="connsiteX61" fmla="*/ 575035 w 2976839"/>
              <a:gd name="connsiteY61" fmla="*/ 1150070 h 1349345"/>
              <a:gd name="connsiteX62" fmla="*/ 650449 w 2976839"/>
              <a:gd name="connsiteY62" fmla="*/ 1178351 h 1349345"/>
              <a:gd name="connsiteX63" fmla="*/ 744717 w 2976839"/>
              <a:gd name="connsiteY63" fmla="*/ 1197204 h 1349345"/>
              <a:gd name="connsiteX64" fmla="*/ 791851 w 2976839"/>
              <a:gd name="connsiteY64" fmla="*/ 1206631 h 1349345"/>
              <a:gd name="connsiteX65" fmla="*/ 848412 w 2976839"/>
              <a:gd name="connsiteY65" fmla="*/ 1225485 h 1349345"/>
              <a:gd name="connsiteX66" fmla="*/ 914400 w 2976839"/>
              <a:gd name="connsiteY66" fmla="*/ 1244338 h 1349345"/>
              <a:gd name="connsiteX67" fmla="*/ 1197204 w 2976839"/>
              <a:gd name="connsiteY67" fmla="*/ 1234912 h 1349345"/>
              <a:gd name="connsiteX68" fmla="*/ 1366886 w 2976839"/>
              <a:gd name="connsiteY68" fmla="*/ 1216058 h 1349345"/>
              <a:gd name="connsiteX69" fmla="*/ 1432874 w 2976839"/>
              <a:gd name="connsiteY69" fmla="*/ 1197204 h 1349345"/>
              <a:gd name="connsiteX70" fmla="*/ 1621410 w 2976839"/>
              <a:gd name="connsiteY70" fmla="*/ 1187778 h 1349345"/>
              <a:gd name="connsiteX71" fmla="*/ 1753385 w 2976839"/>
              <a:gd name="connsiteY71" fmla="*/ 1178351 h 1349345"/>
              <a:gd name="connsiteX72" fmla="*/ 1781666 w 2976839"/>
              <a:gd name="connsiteY72" fmla="*/ 1168924 h 1349345"/>
              <a:gd name="connsiteX73" fmla="*/ 1960775 w 2976839"/>
              <a:gd name="connsiteY73" fmla="*/ 1187778 h 1349345"/>
              <a:gd name="connsiteX74" fmla="*/ 1989055 w 2976839"/>
              <a:gd name="connsiteY74" fmla="*/ 1206631 h 1349345"/>
              <a:gd name="connsiteX75" fmla="*/ 2026762 w 2976839"/>
              <a:gd name="connsiteY75" fmla="*/ 1225485 h 1349345"/>
              <a:gd name="connsiteX76" fmla="*/ 2045616 w 2976839"/>
              <a:gd name="connsiteY76" fmla="*/ 1253765 h 1349345"/>
              <a:gd name="connsiteX77" fmla="*/ 2073896 w 2976839"/>
              <a:gd name="connsiteY77" fmla="*/ 1263192 h 1349345"/>
              <a:gd name="connsiteX78" fmla="*/ 2102177 w 2976839"/>
              <a:gd name="connsiteY78" fmla="*/ 1282046 h 1349345"/>
              <a:gd name="connsiteX79" fmla="*/ 2205872 w 2976839"/>
              <a:gd name="connsiteY79" fmla="*/ 1310326 h 1349345"/>
              <a:gd name="connsiteX80" fmla="*/ 2375554 w 2976839"/>
              <a:gd name="connsiteY80" fmla="*/ 1329180 h 1349345"/>
              <a:gd name="connsiteX81" fmla="*/ 2630078 w 2976839"/>
              <a:gd name="connsiteY81" fmla="*/ 1329180 h 1349345"/>
              <a:gd name="connsiteX82" fmla="*/ 2667785 w 2976839"/>
              <a:gd name="connsiteY82" fmla="*/ 1310326 h 1349345"/>
              <a:gd name="connsiteX83" fmla="*/ 2724346 w 2976839"/>
              <a:gd name="connsiteY83" fmla="*/ 1282046 h 1349345"/>
              <a:gd name="connsiteX84" fmla="*/ 2752626 w 2976839"/>
              <a:gd name="connsiteY84" fmla="*/ 1253765 h 1349345"/>
              <a:gd name="connsiteX85" fmla="*/ 2790334 w 2976839"/>
              <a:gd name="connsiteY85" fmla="*/ 1168924 h 1349345"/>
              <a:gd name="connsiteX86" fmla="*/ 2837468 w 2976839"/>
              <a:gd name="connsiteY86" fmla="*/ 1084083 h 1349345"/>
              <a:gd name="connsiteX87" fmla="*/ 2856321 w 2976839"/>
              <a:gd name="connsiteY87" fmla="*/ 1027522 h 1349345"/>
              <a:gd name="connsiteX88" fmla="*/ 2865748 w 2976839"/>
              <a:gd name="connsiteY88" fmla="*/ 999241 h 1349345"/>
              <a:gd name="connsiteX89" fmla="*/ 2884602 w 2976839"/>
              <a:gd name="connsiteY89" fmla="*/ 961534 h 1349345"/>
              <a:gd name="connsiteX90" fmla="*/ 2894028 w 2976839"/>
              <a:gd name="connsiteY90" fmla="*/ 933254 h 1349345"/>
              <a:gd name="connsiteX91" fmla="*/ 2922309 w 2976839"/>
              <a:gd name="connsiteY91" fmla="*/ 904973 h 1349345"/>
              <a:gd name="connsiteX92" fmla="*/ 2960016 w 2976839"/>
              <a:gd name="connsiteY92" fmla="*/ 820132 h 1349345"/>
              <a:gd name="connsiteX93" fmla="*/ 2969443 w 2976839"/>
              <a:gd name="connsiteY93" fmla="*/ 669303 h 1349345"/>
              <a:gd name="connsiteX94" fmla="*/ 2941162 w 2976839"/>
              <a:gd name="connsiteY94" fmla="*/ 424206 h 1349345"/>
              <a:gd name="connsiteX95" fmla="*/ 2931736 w 2976839"/>
              <a:gd name="connsiteY95" fmla="*/ 395926 h 1349345"/>
              <a:gd name="connsiteX96" fmla="*/ 2894028 w 2976839"/>
              <a:gd name="connsiteY96" fmla="*/ 348792 h 13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76839" h="1349345">
                <a:moveTo>
                  <a:pt x="2894028" y="348792"/>
                </a:moveTo>
                <a:cubicBezTo>
                  <a:pt x="2886172" y="333081"/>
                  <a:pt x="2890228" y="316660"/>
                  <a:pt x="2884602" y="301658"/>
                </a:cubicBezTo>
                <a:cubicBezTo>
                  <a:pt x="2877862" y="283685"/>
                  <a:pt x="2850802" y="256209"/>
                  <a:pt x="2837468" y="245097"/>
                </a:cubicBezTo>
                <a:cubicBezTo>
                  <a:pt x="2828764" y="237844"/>
                  <a:pt x="2817891" y="233497"/>
                  <a:pt x="2809187" y="226244"/>
                </a:cubicBezTo>
                <a:cubicBezTo>
                  <a:pt x="2798945" y="217709"/>
                  <a:pt x="2789442" y="208205"/>
                  <a:pt x="2780907" y="197963"/>
                </a:cubicBezTo>
                <a:cubicBezTo>
                  <a:pt x="2773654" y="189259"/>
                  <a:pt x="2770579" y="177144"/>
                  <a:pt x="2762053" y="169683"/>
                </a:cubicBezTo>
                <a:cubicBezTo>
                  <a:pt x="2722156" y="134773"/>
                  <a:pt x="2716056" y="135496"/>
                  <a:pt x="2677212" y="122549"/>
                </a:cubicBezTo>
                <a:cubicBezTo>
                  <a:pt x="2608314" y="76617"/>
                  <a:pt x="2694940" y="132679"/>
                  <a:pt x="2611224" y="84841"/>
                </a:cubicBezTo>
                <a:cubicBezTo>
                  <a:pt x="2560059" y="55604"/>
                  <a:pt x="2606512" y="73844"/>
                  <a:pt x="2554663" y="56561"/>
                </a:cubicBezTo>
                <a:cubicBezTo>
                  <a:pt x="2542094" y="47134"/>
                  <a:pt x="2530690" y="35911"/>
                  <a:pt x="2516956" y="28281"/>
                </a:cubicBezTo>
                <a:cubicBezTo>
                  <a:pt x="2500048" y="18888"/>
                  <a:pt x="2462709" y="7056"/>
                  <a:pt x="2441542" y="0"/>
                </a:cubicBezTo>
                <a:lnTo>
                  <a:pt x="2055043" y="9427"/>
                </a:lnTo>
                <a:cubicBezTo>
                  <a:pt x="1972528" y="13015"/>
                  <a:pt x="2038403" y="15667"/>
                  <a:pt x="1979628" y="37707"/>
                </a:cubicBezTo>
                <a:cubicBezTo>
                  <a:pt x="1964626" y="43333"/>
                  <a:pt x="1948205" y="43992"/>
                  <a:pt x="1932494" y="47134"/>
                </a:cubicBezTo>
                <a:cubicBezTo>
                  <a:pt x="1919925" y="53419"/>
                  <a:pt x="1906988" y="59016"/>
                  <a:pt x="1894787" y="65988"/>
                </a:cubicBezTo>
                <a:cubicBezTo>
                  <a:pt x="1884950" y="71609"/>
                  <a:pt x="1876640" y="79774"/>
                  <a:pt x="1866507" y="84841"/>
                </a:cubicBezTo>
                <a:cubicBezTo>
                  <a:pt x="1857619" y="89285"/>
                  <a:pt x="1847653" y="91126"/>
                  <a:pt x="1838226" y="94268"/>
                </a:cubicBezTo>
                <a:cubicBezTo>
                  <a:pt x="1828799" y="100553"/>
                  <a:pt x="1820079" y="108055"/>
                  <a:pt x="1809946" y="113122"/>
                </a:cubicBezTo>
                <a:cubicBezTo>
                  <a:pt x="1801058" y="117566"/>
                  <a:pt x="1789425" y="116342"/>
                  <a:pt x="1781666" y="122549"/>
                </a:cubicBezTo>
                <a:cubicBezTo>
                  <a:pt x="1772819" y="129627"/>
                  <a:pt x="1770823" y="142818"/>
                  <a:pt x="1762812" y="150829"/>
                </a:cubicBezTo>
                <a:cubicBezTo>
                  <a:pt x="1754801" y="158840"/>
                  <a:pt x="1743958" y="163398"/>
                  <a:pt x="1734531" y="169683"/>
                </a:cubicBezTo>
                <a:cubicBezTo>
                  <a:pt x="1694163" y="230236"/>
                  <a:pt x="1741975" y="162522"/>
                  <a:pt x="1677971" y="235670"/>
                </a:cubicBezTo>
                <a:cubicBezTo>
                  <a:pt x="1667625" y="247494"/>
                  <a:pt x="1658822" y="260593"/>
                  <a:pt x="1649690" y="273378"/>
                </a:cubicBezTo>
                <a:cubicBezTo>
                  <a:pt x="1643105" y="282597"/>
                  <a:pt x="1638090" y="292955"/>
                  <a:pt x="1630837" y="301658"/>
                </a:cubicBezTo>
                <a:cubicBezTo>
                  <a:pt x="1622302" y="311900"/>
                  <a:pt x="1611983" y="320511"/>
                  <a:pt x="1602556" y="329938"/>
                </a:cubicBezTo>
                <a:cubicBezTo>
                  <a:pt x="1585963" y="379716"/>
                  <a:pt x="1598641" y="349951"/>
                  <a:pt x="1555422" y="414780"/>
                </a:cubicBezTo>
                <a:cubicBezTo>
                  <a:pt x="1549138" y="424207"/>
                  <a:pt x="1545996" y="436776"/>
                  <a:pt x="1536569" y="443060"/>
                </a:cubicBezTo>
                <a:cubicBezTo>
                  <a:pt x="1517715" y="455629"/>
                  <a:pt x="1499125" y="468602"/>
                  <a:pt x="1480008" y="480767"/>
                </a:cubicBezTo>
                <a:cubicBezTo>
                  <a:pt x="1464550" y="490604"/>
                  <a:pt x="1448119" y="498885"/>
                  <a:pt x="1432874" y="509048"/>
                </a:cubicBezTo>
                <a:cubicBezTo>
                  <a:pt x="1423447" y="515332"/>
                  <a:pt x="1414946" y="523300"/>
                  <a:pt x="1404593" y="527901"/>
                </a:cubicBezTo>
                <a:cubicBezTo>
                  <a:pt x="1386433" y="535972"/>
                  <a:pt x="1364569" y="535732"/>
                  <a:pt x="1348033" y="546755"/>
                </a:cubicBezTo>
                <a:cubicBezTo>
                  <a:pt x="1338606" y="553039"/>
                  <a:pt x="1330166" y="561145"/>
                  <a:pt x="1319752" y="565608"/>
                </a:cubicBezTo>
                <a:cubicBezTo>
                  <a:pt x="1307844" y="570711"/>
                  <a:pt x="1294454" y="571312"/>
                  <a:pt x="1282045" y="575035"/>
                </a:cubicBezTo>
                <a:cubicBezTo>
                  <a:pt x="1263010" y="580746"/>
                  <a:pt x="1244338" y="587604"/>
                  <a:pt x="1225484" y="593889"/>
                </a:cubicBezTo>
                <a:lnTo>
                  <a:pt x="1168923" y="612743"/>
                </a:lnTo>
                <a:cubicBezTo>
                  <a:pt x="1159496" y="615885"/>
                  <a:pt x="1150283" y="619759"/>
                  <a:pt x="1140643" y="622169"/>
                </a:cubicBezTo>
                <a:lnTo>
                  <a:pt x="1065228" y="641023"/>
                </a:lnTo>
                <a:cubicBezTo>
                  <a:pt x="1052659" y="644165"/>
                  <a:pt x="1040347" y="648618"/>
                  <a:pt x="1027521" y="650450"/>
                </a:cubicBezTo>
                <a:cubicBezTo>
                  <a:pt x="876624" y="672006"/>
                  <a:pt x="939380" y="661997"/>
                  <a:pt x="838985" y="678730"/>
                </a:cubicBezTo>
                <a:cubicBezTo>
                  <a:pt x="829558" y="681872"/>
                  <a:pt x="820526" y="686646"/>
                  <a:pt x="810705" y="688157"/>
                </a:cubicBezTo>
                <a:cubicBezTo>
                  <a:pt x="779493" y="692959"/>
                  <a:pt x="747208" y="690483"/>
                  <a:pt x="716437" y="697584"/>
                </a:cubicBezTo>
                <a:cubicBezTo>
                  <a:pt x="705397" y="700132"/>
                  <a:pt x="698904" y="712854"/>
                  <a:pt x="688156" y="716437"/>
                </a:cubicBezTo>
                <a:cubicBezTo>
                  <a:pt x="670023" y="722481"/>
                  <a:pt x="650449" y="722722"/>
                  <a:pt x="631595" y="725864"/>
                </a:cubicBezTo>
                <a:lnTo>
                  <a:pt x="546754" y="754145"/>
                </a:lnTo>
                <a:lnTo>
                  <a:pt x="518474" y="763571"/>
                </a:lnTo>
                <a:cubicBezTo>
                  <a:pt x="509047" y="766713"/>
                  <a:pt x="499833" y="770588"/>
                  <a:pt x="490193" y="772998"/>
                </a:cubicBezTo>
                <a:cubicBezTo>
                  <a:pt x="477624" y="776140"/>
                  <a:pt x="464943" y="778866"/>
                  <a:pt x="452486" y="782425"/>
                </a:cubicBezTo>
                <a:cubicBezTo>
                  <a:pt x="403030" y="796556"/>
                  <a:pt x="445431" y="788651"/>
                  <a:pt x="386499" y="801279"/>
                </a:cubicBezTo>
                <a:cubicBezTo>
                  <a:pt x="354318" y="808175"/>
                  <a:pt x="275628" y="824231"/>
                  <a:pt x="235670" y="829559"/>
                </a:cubicBezTo>
                <a:cubicBezTo>
                  <a:pt x="207465" y="833320"/>
                  <a:pt x="179109" y="835844"/>
                  <a:pt x="150828" y="838986"/>
                </a:cubicBezTo>
                <a:lnTo>
                  <a:pt x="94268" y="857839"/>
                </a:lnTo>
                <a:lnTo>
                  <a:pt x="65987" y="867266"/>
                </a:lnTo>
                <a:cubicBezTo>
                  <a:pt x="45122" y="881176"/>
                  <a:pt x="23941" y="892628"/>
                  <a:pt x="9426" y="914400"/>
                </a:cubicBezTo>
                <a:cubicBezTo>
                  <a:pt x="3914" y="922668"/>
                  <a:pt x="3142" y="933254"/>
                  <a:pt x="0" y="942681"/>
                </a:cubicBezTo>
                <a:cubicBezTo>
                  <a:pt x="3142" y="964677"/>
                  <a:pt x="-2350" y="989826"/>
                  <a:pt x="9426" y="1008668"/>
                </a:cubicBezTo>
                <a:cubicBezTo>
                  <a:pt x="16293" y="1019655"/>
                  <a:pt x="34676" y="1014536"/>
                  <a:pt x="47134" y="1018095"/>
                </a:cubicBezTo>
                <a:cubicBezTo>
                  <a:pt x="141812" y="1045146"/>
                  <a:pt x="-4773" y="1007475"/>
                  <a:pt x="113121" y="1036949"/>
                </a:cubicBezTo>
                <a:cubicBezTo>
                  <a:pt x="131975" y="1049518"/>
                  <a:pt x="147699" y="1069160"/>
                  <a:pt x="169682" y="1074656"/>
                </a:cubicBezTo>
                <a:cubicBezTo>
                  <a:pt x="194820" y="1080941"/>
                  <a:pt x="219445" y="1089846"/>
                  <a:pt x="245096" y="1093510"/>
                </a:cubicBezTo>
                <a:cubicBezTo>
                  <a:pt x="438223" y="1121099"/>
                  <a:pt x="300825" y="1088216"/>
                  <a:pt x="433633" y="1112363"/>
                </a:cubicBezTo>
                <a:cubicBezTo>
                  <a:pt x="498288" y="1124119"/>
                  <a:pt x="445775" y="1117755"/>
                  <a:pt x="499620" y="1131217"/>
                </a:cubicBezTo>
                <a:cubicBezTo>
                  <a:pt x="555864" y="1145278"/>
                  <a:pt x="531946" y="1133912"/>
                  <a:pt x="575035" y="1150070"/>
                </a:cubicBezTo>
                <a:cubicBezTo>
                  <a:pt x="587474" y="1154734"/>
                  <a:pt x="631907" y="1174072"/>
                  <a:pt x="650449" y="1178351"/>
                </a:cubicBezTo>
                <a:cubicBezTo>
                  <a:pt x="681673" y="1185557"/>
                  <a:pt x="713294" y="1190920"/>
                  <a:pt x="744717" y="1197204"/>
                </a:cubicBezTo>
                <a:cubicBezTo>
                  <a:pt x="760428" y="1200346"/>
                  <a:pt x="776651" y="1201564"/>
                  <a:pt x="791851" y="1206631"/>
                </a:cubicBezTo>
                <a:cubicBezTo>
                  <a:pt x="810705" y="1212916"/>
                  <a:pt x="829132" y="1220665"/>
                  <a:pt x="848412" y="1225485"/>
                </a:cubicBezTo>
                <a:cubicBezTo>
                  <a:pt x="895759" y="1237322"/>
                  <a:pt x="873828" y="1230815"/>
                  <a:pt x="914400" y="1244338"/>
                </a:cubicBezTo>
                <a:cubicBezTo>
                  <a:pt x="1008668" y="1241196"/>
                  <a:pt x="1103067" y="1240795"/>
                  <a:pt x="1197204" y="1234912"/>
                </a:cubicBezTo>
                <a:cubicBezTo>
                  <a:pt x="1254002" y="1231362"/>
                  <a:pt x="1366886" y="1216058"/>
                  <a:pt x="1366886" y="1216058"/>
                </a:cubicBezTo>
                <a:cubicBezTo>
                  <a:pt x="1383247" y="1210604"/>
                  <a:pt x="1417093" y="1198519"/>
                  <a:pt x="1432874" y="1197204"/>
                </a:cubicBezTo>
                <a:cubicBezTo>
                  <a:pt x="1495580" y="1191979"/>
                  <a:pt x="1558595" y="1191473"/>
                  <a:pt x="1621410" y="1187778"/>
                </a:cubicBezTo>
                <a:cubicBezTo>
                  <a:pt x="1665438" y="1185188"/>
                  <a:pt x="1709393" y="1181493"/>
                  <a:pt x="1753385" y="1178351"/>
                </a:cubicBezTo>
                <a:cubicBezTo>
                  <a:pt x="1762812" y="1175209"/>
                  <a:pt x="1771729" y="1168924"/>
                  <a:pt x="1781666" y="1168924"/>
                </a:cubicBezTo>
                <a:cubicBezTo>
                  <a:pt x="1894841" y="1168924"/>
                  <a:pt x="1888527" y="1169716"/>
                  <a:pt x="1960775" y="1187778"/>
                </a:cubicBezTo>
                <a:cubicBezTo>
                  <a:pt x="1970202" y="1194062"/>
                  <a:pt x="1979218" y="1201010"/>
                  <a:pt x="1989055" y="1206631"/>
                </a:cubicBezTo>
                <a:cubicBezTo>
                  <a:pt x="2001256" y="1213603"/>
                  <a:pt x="2015966" y="1216489"/>
                  <a:pt x="2026762" y="1225485"/>
                </a:cubicBezTo>
                <a:cubicBezTo>
                  <a:pt x="2035466" y="1232738"/>
                  <a:pt x="2036769" y="1246687"/>
                  <a:pt x="2045616" y="1253765"/>
                </a:cubicBezTo>
                <a:cubicBezTo>
                  <a:pt x="2053375" y="1259972"/>
                  <a:pt x="2065008" y="1258748"/>
                  <a:pt x="2073896" y="1263192"/>
                </a:cubicBezTo>
                <a:cubicBezTo>
                  <a:pt x="2084030" y="1268259"/>
                  <a:pt x="2091824" y="1277445"/>
                  <a:pt x="2102177" y="1282046"/>
                </a:cubicBezTo>
                <a:cubicBezTo>
                  <a:pt x="2130236" y="1294517"/>
                  <a:pt x="2174484" y="1306232"/>
                  <a:pt x="2205872" y="1310326"/>
                </a:cubicBezTo>
                <a:cubicBezTo>
                  <a:pt x="2262303" y="1317687"/>
                  <a:pt x="2375554" y="1329180"/>
                  <a:pt x="2375554" y="1329180"/>
                </a:cubicBezTo>
                <a:cubicBezTo>
                  <a:pt x="2470820" y="1360932"/>
                  <a:pt x="2429017" y="1350722"/>
                  <a:pt x="2630078" y="1329180"/>
                </a:cubicBezTo>
                <a:cubicBezTo>
                  <a:pt x="2644051" y="1327683"/>
                  <a:pt x="2654869" y="1315862"/>
                  <a:pt x="2667785" y="1310326"/>
                </a:cubicBezTo>
                <a:cubicBezTo>
                  <a:pt x="2702797" y="1295321"/>
                  <a:pt x="2692378" y="1308686"/>
                  <a:pt x="2724346" y="1282046"/>
                </a:cubicBezTo>
                <a:cubicBezTo>
                  <a:pt x="2734588" y="1273511"/>
                  <a:pt x="2743199" y="1263192"/>
                  <a:pt x="2752626" y="1253765"/>
                </a:cubicBezTo>
                <a:cubicBezTo>
                  <a:pt x="2775063" y="1186456"/>
                  <a:pt x="2760456" y="1213740"/>
                  <a:pt x="2790334" y="1168924"/>
                </a:cubicBezTo>
                <a:cubicBezTo>
                  <a:pt x="2813403" y="1099716"/>
                  <a:pt x="2795134" y="1126415"/>
                  <a:pt x="2837468" y="1084083"/>
                </a:cubicBezTo>
                <a:lnTo>
                  <a:pt x="2856321" y="1027522"/>
                </a:lnTo>
                <a:cubicBezTo>
                  <a:pt x="2859463" y="1018095"/>
                  <a:pt x="2861304" y="1008129"/>
                  <a:pt x="2865748" y="999241"/>
                </a:cubicBezTo>
                <a:cubicBezTo>
                  <a:pt x="2872033" y="986672"/>
                  <a:pt x="2879066" y="974450"/>
                  <a:pt x="2884602" y="961534"/>
                </a:cubicBezTo>
                <a:cubicBezTo>
                  <a:pt x="2888516" y="952401"/>
                  <a:pt x="2888516" y="941522"/>
                  <a:pt x="2894028" y="933254"/>
                </a:cubicBezTo>
                <a:cubicBezTo>
                  <a:pt x="2901423" y="922161"/>
                  <a:pt x="2912882" y="914400"/>
                  <a:pt x="2922309" y="904973"/>
                </a:cubicBezTo>
                <a:cubicBezTo>
                  <a:pt x="2944745" y="837665"/>
                  <a:pt x="2930138" y="864948"/>
                  <a:pt x="2960016" y="820132"/>
                </a:cubicBezTo>
                <a:cubicBezTo>
                  <a:pt x="2963158" y="769856"/>
                  <a:pt x="2969443" y="719677"/>
                  <a:pt x="2969443" y="669303"/>
                </a:cubicBezTo>
                <a:cubicBezTo>
                  <a:pt x="2969443" y="456047"/>
                  <a:pt x="2998590" y="510347"/>
                  <a:pt x="2941162" y="424206"/>
                </a:cubicBezTo>
                <a:cubicBezTo>
                  <a:pt x="2938020" y="414779"/>
                  <a:pt x="2937248" y="404194"/>
                  <a:pt x="2931736" y="395926"/>
                </a:cubicBezTo>
                <a:cubicBezTo>
                  <a:pt x="2924341" y="384834"/>
                  <a:pt x="2901884" y="364503"/>
                  <a:pt x="2894028" y="348792"/>
                </a:cubicBezTo>
                <a:close/>
              </a:path>
            </a:pathLst>
          </a:custGeom>
          <a:noFill/>
          <a:ln w="381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D09045DB-9370-4F70-A1D8-F4974128BFF0}"/>
              </a:ext>
            </a:extLst>
          </p:cNvPr>
          <p:cNvSpPr txBox="1"/>
          <p:nvPr/>
        </p:nvSpPr>
        <p:spPr>
          <a:xfrm>
            <a:off x="2134021" y="5531713"/>
            <a:ext cx="2265924" cy="646331"/>
          </a:xfrm>
          <a:prstGeom prst="rect">
            <a:avLst/>
          </a:prstGeom>
          <a:noFill/>
        </p:spPr>
        <p:txBody>
          <a:bodyPr wrap="square" rtlCol="0">
            <a:spAutoFit/>
          </a:bodyPr>
          <a:lstStyle/>
          <a:p>
            <a:pPr algn="ctr"/>
            <a:r>
              <a:rPr lang="it-IT" b="1" dirty="0">
                <a:solidFill>
                  <a:srgbClr val="00FF00"/>
                </a:solidFill>
              </a:rPr>
              <a:t>1° - ALA ANTERIORE</a:t>
            </a:r>
          </a:p>
          <a:p>
            <a:pPr algn="ctr"/>
            <a:r>
              <a:rPr lang="it-IT" b="1" dirty="0">
                <a:solidFill>
                  <a:srgbClr val="00FF00"/>
                </a:solidFill>
              </a:rPr>
              <a:t> E RUOTA</a:t>
            </a:r>
          </a:p>
        </p:txBody>
      </p:sp>
      <p:cxnSp>
        <p:nvCxnSpPr>
          <p:cNvPr id="20" name="Connettore 2 19">
            <a:extLst>
              <a:ext uri="{FF2B5EF4-FFF2-40B4-BE49-F238E27FC236}">
                <a16:creationId xmlns:a16="http://schemas.microsoft.com/office/drawing/2014/main" id="{6FCC8A57-AA01-47A8-A84B-5B84D106FAD7}"/>
              </a:ext>
            </a:extLst>
          </p:cNvPr>
          <p:cNvCxnSpPr>
            <a:cxnSpLocks/>
          </p:cNvCxnSpPr>
          <p:nvPr/>
        </p:nvCxnSpPr>
        <p:spPr>
          <a:xfrm flipV="1">
            <a:off x="3266983" y="5158450"/>
            <a:ext cx="134389" cy="373263"/>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822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9AF233-B46B-4F26-83F2-68E00C7F3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469" y="2012114"/>
            <a:ext cx="4078467" cy="2763189"/>
          </a:xfrm>
          <a:prstGeom prst="rect">
            <a:avLst/>
          </a:prstGeom>
        </p:spPr>
      </p:pic>
      <p:pic>
        <p:nvPicPr>
          <p:cNvPr id="12" name="Immagine 11">
            <a:extLst>
              <a:ext uri="{FF2B5EF4-FFF2-40B4-BE49-F238E27FC236}">
                <a16:creationId xmlns:a16="http://schemas.microsoft.com/office/drawing/2014/main" id="{1D28AD85-61F2-4833-842C-20396AF6B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176" y="1976906"/>
            <a:ext cx="4078186" cy="2765497"/>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35116"/>
            <a:ext cx="2673849"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sz="2000" b="1" dirty="0">
                <a:solidFill>
                  <a:schemeClr val="accent1"/>
                </a:solidFill>
              </a:rPr>
              <a:t>Calcolo con </a:t>
            </a:r>
            <a:r>
              <a:rPr lang="it-IT" sz="2000" b="1" i="1" dirty="0" err="1">
                <a:solidFill>
                  <a:schemeClr val="accent1"/>
                </a:solidFill>
              </a:rPr>
              <a:t>Adjoint</a:t>
            </a:r>
            <a:r>
              <a:rPr lang="it-IT" sz="2000" b="1" i="1" dirty="0">
                <a:solidFill>
                  <a:schemeClr val="accent1"/>
                </a:solidFill>
              </a:rPr>
              <a:t> </a:t>
            </a:r>
            <a:r>
              <a:rPr lang="it-IT" sz="2000" b="1" dirty="0">
                <a:solidFill>
                  <a:schemeClr val="accent1"/>
                </a:solidFill>
              </a:rPr>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2431435"/>
          </a:xfrm>
          <a:prstGeom prst="rect">
            <a:avLst/>
          </a:prstGeom>
          <a:noFill/>
        </p:spPr>
        <p:txBody>
          <a:bodyPr wrap="square" rtlCol="0">
            <a:spAutoFit/>
          </a:bodyPr>
          <a:lstStyle/>
          <a:p>
            <a:r>
              <a:rPr lang="it-IT" sz="2800" dirty="0"/>
              <a:t>VARIAZIONE DELLA GEOMETRIA:</a:t>
            </a:r>
          </a:p>
          <a:p>
            <a:endParaRPr lang="it-IT" sz="2400" dirty="0"/>
          </a:p>
          <a:p>
            <a:endParaRPr lang="it-IT" sz="2400" dirty="0"/>
          </a:p>
          <a:p>
            <a:endParaRPr lang="it-IT" sz="2400" dirty="0"/>
          </a:p>
          <a:p>
            <a:r>
              <a:rPr lang="it-IT" sz="2400" dirty="0"/>
              <a:t>Caso 24 originale		          Caso 24 ottimizzato</a:t>
            </a:r>
          </a:p>
          <a:p>
            <a:endParaRPr lang="it-IT" sz="2800" dirty="0"/>
          </a:p>
        </p:txBody>
      </p:sp>
      <p:cxnSp>
        <p:nvCxnSpPr>
          <p:cNvPr id="16" name="Connettore 2 15">
            <a:extLst>
              <a:ext uri="{FF2B5EF4-FFF2-40B4-BE49-F238E27FC236}">
                <a16:creationId xmlns:a16="http://schemas.microsoft.com/office/drawing/2014/main" id="{7F38A131-80C0-46C1-B0BF-EC68616E67D3}"/>
              </a:ext>
            </a:extLst>
          </p:cNvPr>
          <p:cNvCxnSpPr>
            <a:cxnSpLocks/>
          </p:cNvCxnSpPr>
          <p:nvPr/>
        </p:nvCxnSpPr>
        <p:spPr>
          <a:xfrm flipH="1" flipV="1">
            <a:off x="4723918" y="3674182"/>
            <a:ext cx="559294" cy="1686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3CAC6C99-52E1-46CB-8062-350723E32940}"/>
              </a:ext>
            </a:extLst>
          </p:cNvPr>
          <p:cNvCxnSpPr>
            <a:cxnSpLocks/>
          </p:cNvCxnSpPr>
          <p:nvPr/>
        </p:nvCxnSpPr>
        <p:spPr>
          <a:xfrm flipH="1" flipV="1">
            <a:off x="9058027" y="3771383"/>
            <a:ext cx="568484" cy="976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1CF044A9-A0FB-4D8D-8203-E47AA4031773}"/>
              </a:ext>
            </a:extLst>
          </p:cNvPr>
          <p:cNvSpPr txBox="1"/>
          <p:nvPr/>
        </p:nvSpPr>
        <p:spPr>
          <a:xfrm>
            <a:off x="9058027" y="4079868"/>
            <a:ext cx="745724" cy="400110"/>
          </a:xfrm>
          <a:prstGeom prst="rect">
            <a:avLst/>
          </a:prstGeom>
          <a:noFill/>
        </p:spPr>
        <p:txBody>
          <a:bodyPr wrap="square" rtlCol="0">
            <a:spAutoFit/>
          </a:bodyPr>
          <a:lstStyle/>
          <a:p>
            <a:r>
              <a:rPr lang="it-IT" sz="2000" b="1" dirty="0"/>
              <a:t>14,4°</a:t>
            </a:r>
          </a:p>
        </p:txBody>
      </p:sp>
      <p:cxnSp>
        <p:nvCxnSpPr>
          <p:cNvPr id="24" name="Connettore 2 23">
            <a:extLst>
              <a:ext uri="{FF2B5EF4-FFF2-40B4-BE49-F238E27FC236}">
                <a16:creationId xmlns:a16="http://schemas.microsoft.com/office/drawing/2014/main" id="{C50A13AB-FBFF-4DB9-8BC3-41FA87D37782}"/>
              </a:ext>
            </a:extLst>
          </p:cNvPr>
          <p:cNvCxnSpPr>
            <a:cxnSpLocks/>
            <a:stCxn id="28" idx="1"/>
          </p:cNvCxnSpPr>
          <p:nvPr/>
        </p:nvCxnSpPr>
        <p:spPr>
          <a:xfrm flipH="1" flipV="1">
            <a:off x="4088572" y="4035127"/>
            <a:ext cx="1270692" cy="1340254"/>
          </a:xfrm>
          <a:prstGeom prst="straightConnector1">
            <a:avLst/>
          </a:prstGeom>
          <a:ln w="28575">
            <a:solidFill>
              <a:srgbClr val="0C0CA9"/>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E3ADAFC5-3F6F-4397-B2B6-C4DA88FF0FA6}"/>
              </a:ext>
            </a:extLst>
          </p:cNvPr>
          <p:cNvSpPr txBox="1"/>
          <p:nvPr/>
        </p:nvSpPr>
        <p:spPr>
          <a:xfrm>
            <a:off x="4723918" y="4034259"/>
            <a:ext cx="852256" cy="400110"/>
          </a:xfrm>
          <a:prstGeom prst="rect">
            <a:avLst/>
          </a:prstGeom>
          <a:noFill/>
        </p:spPr>
        <p:txBody>
          <a:bodyPr wrap="square" rtlCol="0">
            <a:spAutoFit/>
          </a:bodyPr>
          <a:lstStyle/>
          <a:p>
            <a:r>
              <a:rPr lang="it-IT" sz="2000" b="1" dirty="0"/>
              <a:t>14,72°</a:t>
            </a:r>
          </a:p>
        </p:txBody>
      </p:sp>
      <p:cxnSp>
        <p:nvCxnSpPr>
          <p:cNvPr id="26" name="Connettore 2 25">
            <a:extLst>
              <a:ext uri="{FF2B5EF4-FFF2-40B4-BE49-F238E27FC236}">
                <a16:creationId xmlns:a16="http://schemas.microsoft.com/office/drawing/2014/main" id="{B697F864-B618-4BFE-BF7F-FD33B628B085}"/>
              </a:ext>
            </a:extLst>
          </p:cNvPr>
          <p:cNvCxnSpPr>
            <a:cxnSpLocks/>
            <a:stCxn id="28" idx="3"/>
          </p:cNvCxnSpPr>
          <p:nvPr/>
        </p:nvCxnSpPr>
        <p:spPr>
          <a:xfrm flipV="1">
            <a:off x="7303176" y="3985305"/>
            <a:ext cx="1149426" cy="1390076"/>
          </a:xfrm>
          <a:prstGeom prst="straightConnector1">
            <a:avLst/>
          </a:prstGeom>
          <a:ln w="28575">
            <a:solidFill>
              <a:srgbClr val="0C0CA9"/>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08CFC8DF-7E0D-46D2-BC6A-1FF98C746323}"/>
              </a:ext>
            </a:extLst>
          </p:cNvPr>
          <p:cNvSpPr txBox="1"/>
          <p:nvPr/>
        </p:nvSpPr>
        <p:spPr>
          <a:xfrm>
            <a:off x="5359264" y="5175326"/>
            <a:ext cx="1943912" cy="400110"/>
          </a:xfrm>
          <a:prstGeom prst="rect">
            <a:avLst/>
          </a:prstGeom>
          <a:noFill/>
        </p:spPr>
        <p:txBody>
          <a:bodyPr wrap="square" rtlCol="0">
            <a:spAutoFit/>
          </a:bodyPr>
          <a:lstStyle/>
          <a:p>
            <a:r>
              <a:rPr lang="it-IT" sz="2000" b="1" dirty="0">
                <a:solidFill>
                  <a:srgbClr val="0C0CA9"/>
                </a:solidFill>
              </a:rPr>
              <a:t>Traccia della scia</a:t>
            </a:r>
            <a:endParaRPr lang="it-IT" sz="2000" b="1" dirty="0"/>
          </a:p>
        </p:txBody>
      </p:sp>
      <p:cxnSp>
        <p:nvCxnSpPr>
          <p:cNvPr id="35" name="Connettore 2 34">
            <a:extLst>
              <a:ext uri="{FF2B5EF4-FFF2-40B4-BE49-F238E27FC236}">
                <a16:creationId xmlns:a16="http://schemas.microsoft.com/office/drawing/2014/main" id="{AF09CB9A-3FED-4108-937A-F6921AF205AC}"/>
              </a:ext>
            </a:extLst>
          </p:cNvPr>
          <p:cNvCxnSpPr>
            <a:cxnSpLocks/>
          </p:cNvCxnSpPr>
          <p:nvPr/>
        </p:nvCxnSpPr>
        <p:spPr>
          <a:xfrm flipH="1">
            <a:off x="4199138" y="2062311"/>
            <a:ext cx="2148188" cy="963879"/>
          </a:xfrm>
          <a:prstGeom prst="straightConnector1">
            <a:avLst/>
          </a:prstGeom>
          <a:ln w="28575">
            <a:solidFill>
              <a:srgbClr val="9D9C9C"/>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FF979664-BE1E-4AB9-B9D5-7E6341EA944D}"/>
              </a:ext>
            </a:extLst>
          </p:cNvPr>
          <p:cNvSpPr txBox="1"/>
          <p:nvPr/>
        </p:nvSpPr>
        <p:spPr>
          <a:xfrm>
            <a:off x="5359264" y="1612004"/>
            <a:ext cx="2166071" cy="400110"/>
          </a:xfrm>
          <a:prstGeom prst="rect">
            <a:avLst/>
          </a:prstGeom>
          <a:noFill/>
        </p:spPr>
        <p:txBody>
          <a:bodyPr wrap="square" rtlCol="0">
            <a:spAutoFit/>
          </a:bodyPr>
          <a:lstStyle/>
          <a:p>
            <a:r>
              <a:rPr lang="it-IT" sz="2000" b="1" dirty="0">
                <a:solidFill>
                  <a:srgbClr val="9D9C9C"/>
                </a:solidFill>
              </a:rPr>
              <a:t>Ingresso del fondo</a:t>
            </a:r>
          </a:p>
        </p:txBody>
      </p:sp>
      <p:cxnSp>
        <p:nvCxnSpPr>
          <p:cNvPr id="43" name="Connettore 2 42">
            <a:extLst>
              <a:ext uri="{FF2B5EF4-FFF2-40B4-BE49-F238E27FC236}">
                <a16:creationId xmlns:a16="http://schemas.microsoft.com/office/drawing/2014/main" id="{0EF2264A-8D15-4C32-8945-4FFE9533AAEE}"/>
              </a:ext>
            </a:extLst>
          </p:cNvPr>
          <p:cNvCxnSpPr>
            <a:cxnSpLocks/>
          </p:cNvCxnSpPr>
          <p:nvPr/>
        </p:nvCxnSpPr>
        <p:spPr>
          <a:xfrm>
            <a:off x="6347329" y="2063761"/>
            <a:ext cx="2105273" cy="962429"/>
          </a:xfrm>
          <a:prstGeom prst="straightConnector1">
            <a:avLst/>
          </a:prstGeom>
          <a:ln w="28575">
            <a:solidFill>
              <a:srgbClr val="9D9C9C"/>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id="{7CC79943-9D45-4D42-9884-7DF9DB9F3D29}"/>
              </a:ext>
            </a:extLst>
          </p:cNvPr>
          <p:cNvCxnSpPr>
            <a:cxnSpLocks/>
            <a:stCxn id="49" idx="0"/>
          </p:cNvCxnSpPr>
          <p:nvPr/>
        </p:nvCxnSpPr>
        <p:spPr>
          <a:xfrm flipH="1" flipV="1">
            <a:off x="9484155" y="4382492"/>
            <a:ext cx="337352" cy="6625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CasellaDiTesto 48">
            <a:extLst>
              <a:ext uri="{FF2B5EF4-FFF2-40B4-BE49-F238E27FC236}">
                <a16:creationId xmlns:a16="http://schemas.microsoft.com/office/drawing/2014/main" id="{82B3A715-4916-477F-A86F-765DBC1B9D65}"/>
              </a:ext>
            </a:extLst>
          </p:cNvPr>
          <p:cNvSpPr txBox="1"/>
          <p:nvPr/>
        </p:nvSpPr>
        <p:spPr>
          <a:xfrm>
            <a:off x="8675315" y="5045026"/>
            <a:ext cx="2292383" cy="1015663"/>
          </a:xfrm>
          <a:prstGeom prst="rect">
            <a:avLst/>
          </a:prstGeom>
          <a:noFill/>
        </p:spPr>
        <p:txBody>
          <a:bodyPr wrap="square" rtlCol="0">
            <a:spAutoFit/>
          </a:bodyPr>
          <a:lstStyle/>
          <a:p>
            <a:r>
              <a:rPr lang="it-IT" sz="2000" b="1" dirty="0"/>
              <a:t>Angolo del flusso rispetto all’asse X</a:t>
            </a:r>
          </a:p>
          <a:p>
            <a:r>
              <a:rPr lang="it-IT" sz="2000" b="1" dirty="0"/>
              <a:t>(varia del 2,22%)</a:t>
            </a:r>
          </a:p>
        </p:txBody>
      </p:sp>
    </p:spTree>
    <p:extLst>
      <p:ext uri="{BB962C8B-B14F-4D97-AF65-F5344CB8AC3E}">
        <p14:creationId xmlns:p14="http://schemas.microsoft.com/office/powerpoint/2010/main" val="326891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sz="2000" b="1" dirty="0">
                <a:solidFill>
                  <a:schemeClr val="accent1"/>
                </a:solidFill>
              </a:rPr>
              <a:t>Conclusioni</a:t>
            </a:r>
            <a:endParaRPr lang="it-IT" b="1" dirty="0">
              <a:solidFill>
                <a:schemeClr val="accent1"/>
              </a:solidFill>
            </a:endParaRP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4339650"/>
          </a:xfrm>
          <a:prstGeom prst="rect">
            <a:avLst/>
          </a:prstGeom>
          <a:noFill/>
        </p:spPr>
        <p:txBody>
          <a:bodyPr wrap="square" rtlCol="0">
            <a:spAutoFit/>
          </a:bodyPr>
          <a:lstStyle/>
          <a:p>
            <a:r>
              <a:rPr lang="it-IT" sz="2800" dirty="0"/>
              <a:t>IN CONCLUSIONE</a:t>
            </a:r>
          </a:p>
          <a:p>
            <a:pPr marL="342900" indent="-342900">
              <a:buFont typeface="Arial" panose="020B0604020202020204" pitchFamily="34" charset="0"/>
              <a:buChar char="•"/>
            </a:pPr>
            <a:r>
              <a:rPr lang="it-IT" sz="2400" b="1" dirty="0"/>
              <a:t>Geometrie al confronto;</a:t>
            </a:r>
          </a:p>
          <a:p>
            <a:r>
              <a:rPr lang="it-IT" sz="2400" dirty="0"/>
              <a:t>		</a:t>
            </a:r>
            <a:r>
              <a:rPr lang="it-IT" sz="2400" b="1" dirty="0"/>
              <a:t>CASO 0			CASO 24 ottimizzato</a:t>
            </a:r>
          </a:p>
          <a:p>
            <a:pPr marL="514350" indent="-514350">
              <a:buFont typeface="+mj-lt"/>
              <a:buAutoNum type="arabicPeriod"/>
            </a:pPr>
            <a:endParaRPr lang="it-IT" sz="2800" dirty="0"/>
          </a:p>
          <a:p>
            <a:pPr marL="514350" indent="-514350">
              <a:buFont typeface="+mj-lt"/>
              <a:buAutoNum type="arabicPeriod"/>
            </a:pPr>
            <a:endParaRPr lang="it-IT" sz="2400" dirty="0"/>
          </a:p>
          <a:p>
            <a:pPr marL="514350" indent="-514350">
              <a:buFont typeface="+mj-lt"/>
              <a:buAutoNum type="arabicPeriod"/>
            </a:pPr>
            <a:endParaRPr lang="it-IT" sz="2400" dirty="0"/>
          </a:p>
          <a:p>
            <a:pPr marL="514350" indent="-514350">
              <a:buFont typeface="+mj-lt"/>
              <a:buAutoNum type="arabicPeriod"/>
            </a:pPr>
            <a:endParaRPr lang="it-IT" sz="2400" dirty="0"/>
          </a:p>
          <a:p>
            <a:pPr marL="514350" indent="-514350">
              <a:buFont typeface="+mj-lt"/>
              <a:buAutoNum type="arabicPeriod"/>
            </a:pPr>
            <a:endParaRPr lang="it-IT" sz="2400" dirty="0"/>
          </a:p>
          <a:p>
            <a:pPr marL="514350" indent="-514350">
              <a:buFont typeface="+mj-lt"/>
              <a:buAutoNum type="arabicPeriod"/>
            </a:pPr>
            <a:endParaRPr lang="it-IT" sz="2400" dirty="0"/>
          </a:p>
          <a:p>
            <a:endParaRPr lang="it-IT" sz="2400" dirty="0"/>
          </a:p>
          <a:p>
            <a:endParaRPr lang="it-IT" sz="2800" dirty="0"/>
          </a:p>
        </p:txBody>
      </p:sp>
      <p:pic>
        <p:nvPicPr>
          <p:cNvPr id="3" name="Immagine 2">
            <a:extLst>
              <a:ext uri="{FF2B5EF4-FFF2-40B4-BE49-F238E27FC236}">
                <a16:creationId xmlns:a16="http://schemas.microsoft.com/office/drawing/2014/main" id="{44242C52-AF5A-413B-8E74-5D58CE727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249" y="1865929"/>
            <a:ext cx="3154355" cy="2391835"/>
          </a:xfrm>
          <a:prstGeom prst="rect">
            <a:avLst/>
          </a:prstGeom>
        </p:spPr>
      </p:pic>
      <p:pic>
        <p:nvPicPr>
          <p:cNvPr id="11" name="Immagine 10">
            <a:extLst>
              <a:ext uri="{FF2B5EF4-FFF2-40B4-BE49-F238E27FC236}">
                <a16:creationId xmlns:a16="http://schemas.microsoft.com/office/drawing/2014/main" id="{50E3F173-CD47-4BCE-B0F9-67B271202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167" y="1874974"/>
            <a:ext cx="3154355" cy="2370059"/>
          </a:xfrm>
          <a:prstGeom prst="rect">
            <a:avLst/>
          </a:prstGeom>
        </p:spPr>
      </p:pic>
    </p:spTree>
    <p:extLst>
      <p:ext uri="{BB962C8B-B14F-4D97-AF65-F5344CB8AC3E}">
        <p14:creationId xmlns:p14="http://schemas.microsoft.com/office/powerpoint/2010/main" val="2891221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sz="2000" b="1" dirty="0">
                <a:solidFill>
                  <a:schemeClr val="accent1"/>
                </a:solidFill>
              </a:rPr>
              <a:t>Conclusioni</a:t>
            </a:r>
            <a:endParaRPr lang="it-IT" b="1" dirty="0">
              <a:solidFill>
                <a:schemeClr val="accent1"/>
              </a:solidFill>
            </a:endParaRP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4216539"/>
          </a:xfrm>
          <a:prstGeom prst="rect">
            <a:avLst/>
          </a:prstGeom>
          <a:noFill/>
        </p:spPr>
        <p:txBody>
          <a:bodyPr wrap="square" rtlCol="0">
            <a:spAutoFit/>
          </a:bodyPr>
          <a:lstStyle/>
          <a:p>
            <a:r>
              <a:rPr lang="it-IT" sz="2800" dirty="0"/>
              <a:t>IN CONCLUSIONE</a:t>
            </a:r>
          </a:p>
          <a:p>
            <a:pPr marL="342900" indent="-342900">
              <a:buFont typeface="Arial" panose="020B0604020202020204" pitchFamily="34" charset="0"/>
              <a:buChar char="•"/>
            </a:pPr>
            <a:r>
              <a:rPr lang="it-IT" sz="2400" dirty="0"/>
              <a:t>Geometrie al confronto;</a:t>
            </a:r>
          </a:p>
          <a:p>
            <a:pPr marL="342900" indent="-342900">
              <a:buFont typeface="Arial" panose="020B0604020202020204" pitchFamily="34" charset="0"/>
              <a:buChar char="•"/>
            </a:pPr>
            <a:r>
              <a:rPr lang="it-IT" sz="2400" b="1" dirty="0"/>
              <a:t>Confermato l’effetto del </a:t>
            </a:r>
            <a:r>
              <a:rPr lang="it-IT" sz="2400" b="1" dirty="0" err="1"/>
              <a:t>tip</a:t>
            </a:r>
            <a:r>
              <a:rPr lang="it-IT" sz="2400" b="1" dirty="0"/>
              <a:t> sul C</a:t>
            </a:r>
            <a:r>
              <a:rPr lang="it-IT" sz="2400" b="1" baseline="-25000" dirty="0"/>
              <a:t>P</a:t>
            </a:r>
            <a:r>
              <a:rPr lang="it-IT" sz="2400" b="1" dirty="0"/>
              <a:t> all’estradosso; </a:t>
            </a:r>
          </a:p>
          <a:p>
            <a:r>
              <a:rPr lang="it-IT" sz="2400" dirty="0"/>
              <a:t>		</a:t>
            </a:r>
            <a:r>
              <a:rPr lang="it-IT" sz="2400" b="1" dirty="0"/>
              <a:t>CASO 0			CASO 24 ottimizzato</a:t>
            </a:r>
          </a:p>
          <a:p>
            <a:endParaRPr lang="it-IT" sz="2400" dirty="0"/>
          </a:p>
          <a:p>
            <a:endParaRPr lang="it-IT" sz="2400" dirty="0"/>
          </a:p>
          <a:p>
            <a:endParaRPr lang="it-IT" sz="2400" dirty="0"/>
          </a:p>
          <a:p>
            <a:endParaRPr lang="it-IT" sz="2400" dirty="0"/>
          </a:p>
          <a:p>
            <a:endParaRPr lang="it-IT" sz="2400" dirty="0"/>
          </a:p>
          <a:p>
            <a:endParaRPr lang="it-IT" sz="2400" dirty="0"/>
          </a:p>
          <a:p>
            <a:endParaRPr lang="it-IT" sz="2400" dirty="0"/>
          </a:p>
        </p:txBody>
      </p:sp>
      <p:pic>
        <p:nvPicPr>
          <p:cNvPr id="12" name="Immagine 11">
            <a:extLst>
              <a:ext uri="{FF2B5EF4-FFF2-40B4-BE49-F238E27FC236}">
                <a16:creationId xmlns:a16="http://schemas.microsoft.com/office/drawing/2014/main" id="{CC0D4726-0CC5-43B8-9345-13A1C08D2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269" y="2233082"/>
            <a:ext cx="3422360" cy="2391835"/>
          </a:xfrm>
          <a:prstGeom prst="rect">
            <a:avLst/>
          </a:prstGeom>
        </p:spPr>
      </p:pic>
      <p:pic>
        <p:nvPicPr>
          <p:cNvPr id="14" name="Immagine 13">
            <a:extLst>
              <a:ext uri="{FF2B5EF4-FFF2-40B4-BE49-F238E27FC236}">
                <a16:creationId xmlns:a16="http://schemas.microsoft.com/office/drawing/2014/main" id="{31A5A821-3568-4750-8FAC-F60D2B4DF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44" y="2209524"/>
            <a:ext cx="3136927" cy="2391957"/>
          </a:xfrm>
          <a:prstGeom prst="rect">
            <a:avLst/>
          </a:prstGeom>
        </p:spPr>
      </p:pic>
      <p:sp>
        <p:nvSpPr>
          <p:cNvPr id="2" name="Rettangolo 1">
            <a:extLst>
              <a:ext uri="{FF2B5EF4-FFF2-40B4-BE49-F238E27FC236}">
                <a16:creationId xmlns:a16="http://schemas.microsoft.com/office/drawing/2014/main" id="{50EB68FB-E861-4866-89D6-51F6A5841B5A}"/>
              </a:ext>
            </a:extLst>
          </p:cNvPr>
          <p:cNvSpPr/>
          <p:nvPr/>
        </p:nvSpPr>
        <p:spPr>
          <a:xfrm>
            <a:off x="3505200" y="2418080"/>
            <a:ext cx="792480" cy="179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5E29DF79-1AE6-4201-B1E4-43220FC715A5}"/>
              </a:ext>
            </a:extLst>
          </p:cNvPr>
          <p:cNvSpPr/>
          <p:nvPr/>
        </p:nvSpPr>
        <p:spPr>
          <a:xfrm>
            <a:off x="8229600" y="2254354"/>
            <a:ext cx="792480" cy="2094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54602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sz="2000" b="1" dirty="0">
                <a:solidFill>
                  <a:schemeClr val="accent1"/>
                </a:solidFill>
              </a:rPr>
              <a:t>Conclusioni</a:t>
            </a:r>
            <a:endParaRPr lang="it-IT" b="1" dirty="0">
              <a:solidFill>
                <a:schemeClr val="accent1"/>
              </a:solidFill>
            </a:endParaRP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4955203"/>
          </a:xfrm>
          <a:prstGeom prst="rect">
            <a:avLst/>
          </a:prstGeom>
          <a:noFill/>
        </p:spPr>
        <p:txBody>
          <a:bodyPr wrap="square" rtlCol="0">
            <a:spAutoFit/>
          </a:bodyPr>
          <a:lstStyle/>
          <a:p>
            <a:r>
              <a:rPr lang="it-IT" sz="2800" dirty="0"/>
              <a:t>IN CONCLUSIONE</a:t>
            </a:r>
          </a:p>
          <a:p>
            <a:pPr marL="342900" indent="-342900">
              <a:buFont typeface="Arial" panose="020B0604020202020204" pitchFamily="34" charset="0"/>
              <a:buChar char="•"/>
            </a:pPr>
            <a:r>
              <a:rPr lang="it-IT" sz="2400" dirty="0"/>
              <a:t>Geometrie al confronto;</a:t>
            </a:r>
          </a:p>
          <a:p>
            <a:pPr marL="342900" indent="-342900">
              <a:buFont typeface="Arial" panose="020B0604020202020204" pitchFamily="34" charset="0"/>
              <a:buChar char="•"/>
            </a:pPr>
            <a:r>
              <a:rPr lang="it-IT" sz="2400" dirty="0"/>
              <a:t>Confermato l’effetto del </a:t>
            </a:r>
            <a:r>
              <a:rPr lang="it-IT" sz="2400" dirty="0" err="1"/>
              <a:t>tip</a:t>
            </a:r>
            <a:r>
              <a:rPr lang="it-IT" sz="2400" dirty="0"/>
              <a:t> sul C</a:t>
            </a:r>
            <a:r>
              <a:rPr lang="it-IT" sz="2400" baseline="-25000" dirty="0"/>
              <a:t>P</a:t>
            </a:r>
            <a:r>
              <a:rPr lang="it-IT" sz="2400" dirty="0"/>
              <a:t> all’estradosso; </a:t>
            </a:r>
          </a:p>
          <a:p>
            <a:pPr marL="342900" indent="-342900">
              <a:buFont typeface="Arial" panose="020B0604020202020204" pitchFamily="34" charset="0"/>
              <a:buChar char="•"/>
            </a:pPr>
            <a:r>
              <a:rPr lang="it-IT" sz="2400" dirty="0"/>
              <a:t>Confermato l’effetto del </a:t>
            </a:r>
            <a:r>
              <a:rPr lang="it-IT" sz="2400" dirty="0" err="1"/>
              <a:t>tip</a:t>
            </a:r>
            <a:r>
              <a:rPr lang="it-IT" sz="2400" dirty="0"/>
              <a:t> sul </a:t>
            </a:r>
            <a:r>
              <a:rPr lang="it-IT" sz="2400" dirty="0" err="1"/>
              <a:t>C</a:t>
            </a:r>
            <a:r>
              <a:rPr lang="it-IT" sz="2400" baseline="-25000" dirty="0" err="1"/>
              <a:t>Ptot</a:t>
            </a:r>
            <a:r>
              <a:rPr lang="it-IT" sz="2400" dirty="0"/>
              <a:t> all’ingresso del fondo; </a:t>
            </a:r>
          </a:p>
          <a:p>
            <a:pPr marL="342900" indent="-342900">
              <a:buFont typeface="Arial" panose="020B0604020202020204" pitchFamily="34" charset="0"/>
              <a:buChar char="•"/>
            </a:pPr>
            <a:r>
              <a:rPr lang="it-IT" sz="2400" b="1" dirty="0"/>
              <a:t>Validità del metodo dell’equazione aggiunta;</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r>
              <a:rPr lang="it-IT" sz="2400" dirty="0">
                <a:latin typeface="Times New Roman" panose="02020603050405020304" pitchFamily="18" charset="0"/>
                <a:cs typeface="Times New Roman" panose="02020603050405020304" pitchFamily="18" charset="0"/>
              </a:rPr>
              <a:t>	     </a:t>
            </a:r>
          </a:p>
          <a:p>
            <a:r>
              <a:rPr lang="it-IT" sz="2400"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ΔC</a:t>
            </a:r>
            <a:r>
              <a:rPr lang="it-IT" sz="2400" b="1" baseline="-25000" dirty="0" err="1">
                <a:latin typeface="Times New Roman" panose="02020603050405020304" pitchFamily="18" charset="0"/>
                <a:cs typeface="Times New Roman" panose="02020603050405020304" pitchFamily="18" charset="0"/>
              </a:rPr>
              <a:t>z</a:t>
            </a:r>
            <a:r>
              <a:rPr lang="it-IT" sz="2400" b="1" baseline="-250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 + 4.8 % 			        </a:t>
            </a:r>
            <a:r>
              <a:rPr lang="it-IT" sz="2400" b="1" dirty="0" err="1">
                <a:latin typeface="Times New Roman" panose="02020603050405020304" pitchFamily="18" charset="0"/>
                <a:cs typeface="Times New Roman" panose="02020603050405020304" pitchFamily="18" charset="0"/>
              </a:rPr>
              <a:t>Δp</a:t>
            </a:r>
            <a:r>
              <a:rPr lang="it-IT" sz="2400" b="1" baseline="-25000" dirty="0" err="1">
                <a:latin typeface="Times New Roman" panose="02020603050405020304" pitchFamily="18" charset="0"/>
                <a:cs typeface="Times New Roman" panose="02020603050405020304" pitchFamily="18" charset="0"/>
              </a:rPr>
              <a:t>tot</a:t>
            </a:r>
            <a:r>
              <a:rPr lang="it-IT" sz="2400" b="1" baseline="-250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 + 7.7%</a:t>
            </a:r>
            <a:endParaRPr lang="it-IT" sz="2400" dirty="0"/>
          </a:p>
        </p:txBody>
      </p:sp>
      <p:pic>
        <p:nvPicPr>
          <p:cNvPr id="11" name="Immagine 10">
            <a:extLst>
              <a:ext uri="{FF2B5EF4-FFF2-40B4-BE49-F238E27FC236}">
                <a16:creationId xmlns:a16="http://schemas.microsoft.com/office/drawing/2014/main" id="{1ED64FA9-2CE0-4C2A-A010-CE0009CD3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366" y="2813711"/>
            <a:ext cx="3413689" cy="2163089"/>
          </a:xfrm>
          <a:prstGeom prst="rect">
            <a:avLst/>
          </a:prstGeom>
        </p:spPr>
      </p:pic>
      <p:pic>
        <p:nvPicPr>
          <p:cNvPr id="15" name="Immagine 14">
            <a:extLst>
              <a:ext uri="{FF2B5EF4-FFF2-40B4-BE49-F238E27FC236}">
                <a16:creationId xmlns:a16="http://schemas.microsoft.com/office/drawing/2014/main" id="{570EB7EB-20DA-493E-8818-5F00F6EEA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792" y="2813711"/>
            <a:ext cx="3626466" cy="2163089"/>
          </a:xfrm>
          <a:prstGeom prst="rect">
            <a:avLst/>
          </a:prstGeom>
        </p:spPr>
      </p:pic>
      <p:sp>
        <p:nvSpPr>
          <p:cNvPr id="16" name="CasellaDiTesto 15">
            <a:extLst>
              <a:ext uri="{FF2B5EF4-FFF2-40B4-BE49-F238E27FC236}">
                <a16:creationId xmlns:a16="http://schemas.microsoft.com/office/drawing/2014/main" id="{7CBBA4DD-D51D-4773-A8FF-EACFACB9FCF4}"/>
              </a:ext>
            </a:extLst>
          </p:cNvPr>
          <p:cNvSpPr txBox="1"/>
          <p:nvPr/>
        </p:nvSpPr>
        <p:spPr>
          <a:xfrm>
            <a:off x="4382519" y="2819476"/>
            <a:ext cx="1473693" cy="369332"/>
          </a:xfrm>
          <a:prstGeom prst="rect">
            <a:avLst/>
          </a:prstGeom>
          <a:noFill/>
        </p:spPr>
        <p:txBody>
          <a:bodyPr wrap="square" rtlCol="0">
            <a:spAutoFit/>
          </a:bodyPr>
          <a:lstStyle/>
          <a:p>
            <a:r>
              <a:rPr lang="it-IT" b="1" dirty="0"/>
              <a:t>DEPORTANZA</a:t>
            </a:r>
          </a:p>
        </p:txBody>
      </p:sp>
      <p:sp>
        <p:nvSpPr>
          <p:cNvPr id="17" name="CasellaDiTesto 16">
            <a:extLst>
              <a:ext uri="{FF2B5EF4-FFF2-40B4-BE49-F238E27FC236}">
                <a16:creationId xmlns:a16="http://schemas.microsoft.com/office/drawing/2014/main" id="{DBF845C6-8B7F-4D14-B54F-F4EED22E0480}"/>
              </a:ext>
            </a:extLst>
          </p:cNvPr>
          <p:cNvSpPr txBox="1"/>
          <p:nvPr/>
        </p:nvSpPr>
        <p:spPr>
          <a:xfrm>
            <a:off x="8542336" y="2813711"/>
            <a:ext cx="2199902" cy="369332"/>
          </a:xfrm>
          <a:prstGeom prst="rect">
            <a:avLst/>
          </a:prstGeom>
          <a:noFill/>
        </p:spPr>
        <p:txBody>
          <a:bodyPr wrap="square" rtlCol="0">
            <a:spAutoFit/>
          </a:bodyPr>
          <a:lstStyle/>
          <a:p>
            <a:r>
              <a:rPr lang="it-IT" b="1" dirty="0"/>
              <a:t>PRESSIONE TOTALE</a:t>
            </a:r>
          </a:p>
        </p:txBody>
      </p:sp>
    </p:spTree>
    <p:extLst>
      <p:ext uri="{BB962C8B-B14F-4D97-AF65-F5344CB8AC3E}">
        <p14:creationId xmlns:p14="http://schemas.microsoft.com/office/powerpoint/2010/main" val="2554705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2B8410BE-A76A-4C0D-80BD-8414AD49F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994" y="2858045"/>
            <a:ext cx="3898431" cy="3954872"/>
          </a:xfrm>
          <a:prstGeom prst="rect">
            <a:avLst/>
          </a:prstGeom>
        </p:spPr>
      </p:pic>
      <p:pic>
        <p:nvPicPr>
          <p:cNvPr id="3" name="Immagine 2">
            <a:extLst>
              <a:ext uri="{FF2B5EF4-FFF2-40B4-BE49-F238E27FC236}">
                <a16:creationId xmlns:a16="http://schemas.microsoft.com/office/drawing/2014/main" id="{8F60C0F2-018A-4956-9EB3-39FBF3B51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950" y="2751524"/>
            <a:ext cx="3988535" cy="4054735"/>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sz="2000" b="1" dirty="0">
                <a:solidFill>
                  <a:schemeClr val="accent1"/>
                </a:solidFill>
              </a:rPr>
              <a:t>Conclusioni</a:t>
            </a:r>
            <a:endParaRPr lang="it-IT" b="1" dirty="0">
              <a:solidFill>
                <a:schemeClr val="accent1"/>
              </a:solidFill>
            </a:endParaRP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2308324"/>
          </a:xfrm>
          <a:prstGeom prst="rect">
            <a:avLst/>
          </a:prstGeom>
          <a:noFill/>
        </p:spPr>
        <p:txBody>
          <a:bodyPr wrap="square" rtlCol="0">
            <a:spAutoFit/>
          </a:bodyPr>
          <a:lstStyle/>
          <a:p>
            <a:r>
              <a:rPr lang="it-IT" sz="2800" dirty="0"/>
              <a:t>IN CONCLUSIONE</a:t>
            </a:r>
          </a:p>
          <a:p>
            <a:pPr marL="342900" indent="-342900">
              <a:buFont typeface="Arial" panose="020B0604020202020204" pitchFamily="34" charset="0"/>
              <a:buChar char="•"/>
            </a:pPr>
            <a:r>
              <a:rPr lang="it-IT" sz="1400" dirty="0"/>
              <a:t>Geometrie al confronto;</a:t>
            </a:r>
          </a:p>
          <a:p>
            <a:pPr marL="342900" indent="-342900">
              <a:buFont typeface="Arial" panose="020B0604020202020204" pitchFamily="34" charset="0"/>
              <a:buChar char="•"/>
            </a:pPr>
            <a:r>
              <a:rPr lang="it-IT" sz="1400" dirty="0"/>
              <a:t>Confermato l’effetto del </a:t>
            </a:r>
            <a:r>
              <a:rPr lang="it-IT" sz="1400" dirty="0" err="1"/>
              <a:t>tip</a:t>
            </a:r>
            <a:r>
              <a:rPr lang="it-IT" sz="1400" dirty="0"/>
              <a:t> sul C</a:t>
            </a:r>
            <a:r>
              <a:rPr lang="it-IT" sz="1400" baseline="-25000" dirty="0"/>
              <a:t>P</a:t>
            </a:r>
            <a:r>
              <a:rPr lang="it-IT" sz="1400" dirty="0"/>
              <a:t> all’estradosso; </a:t>
            </a:r>
          </a:p>
          <a:p>
            <a:pPr marL="342900" indent="-342900">
              <a:buFont typeface="Arial" panose="020B0604020202020204" pitchFamily="34" charset="0"/>
              <a:buChar char="•"/>
            </a:pPr>
            <a:r>
              <a:rPr lang="it-IT" sz="1400" dirty="0"/>
              <a:t>Confermato l’effetto del </a:t>
            </a:r>
            <a:r>
              <a:rPr lang="it-IT" sz="1400" dirty="0" err="1"/>
              <a:t>tip</a:t>
            </a:r>
            <a:r>
              <a:rPr lang="it-IT" sz="1400" dirty="0"/>
              <a:t> sul </a:t>
            </a:r>
            <a:r>
              <a:rPr lang="it-IT" sz="1400" dirty="0" err="1"/>
              <a:t>C</a:t>
            </a:r>
            <a:r>
              <a:rPr lang="it-IT" sz="1400" baseline="-25000" dirty="0" err="1"/>
              <a:t>Ptot</a:t>
            </a:r>
            <a:r>
              <a:rPr lang="it-IT" sz="1400" dirty="0"/>
              <a:t> all’ingresso del fondo; </a:t>
            </a:r>
          </a:p>
          <a:p>
            <a:pPr marL="342900" indent="-342900">
              <a:buFont typeface="Arial" panose="020B0604020202020204" pitchFamily="34" charset="0"/>
              <a:buChar char="•"/>
            </a:pPr>
            <a:r>
              <a:rPr lang="it-IT" sz="1400" dirty="0"/>
              <a:t>Validità del metodo dell’equazione aggiunta;</a:t>
            </a:r>
            <a:r>
              <a:rPr lang="it-IT" sz="1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it-IT" sz="2000" b="1" dirty="0"/>
              <a:t>Aumento delle performance complessive:</a:t>
            </a:r>
          </a:p>
          <a:p>
            <a:r>
              <a:rPr lang="it-IT" sz="2000" b="1" dirty="0"/>
              <a:t>    </a:t>
            </a:r>
            <a:r>
              <a:rPr lang="it-IT" sz="2000" b="1" dirty="0">
                <a:solidFill>
                  <a:srgbClr val="FF0000"/>
                </a:solidFill>
              </a:rPr>
              <a:t>-coefficiente di deportanza (C</a:t>
            </a:r>
            <a:r>
              <a:rPr lang="it-IT" sz="2000" b="1" baseline="-25000" dirty="0">
                <a:solidFill>
                  <a:srgbClr val="FF0000"/>
                </a:solidFill>
              </a:rPr>
              <a:t>Z </a:t>
            </a:r>
            <a:r>
              <a:rPr lang="it-IT" sz="2000" b="1" dirty="0">
                <a:solidFill>
                  <a:srgbClr val="FF0000"/>
                </a:solidFill>
              </a:rPr>
              <a:t>) +8,15%;  </a:t>
            </a:r>
            <a:r>
              <a:rPr lang="it-IT" sz="2000" b="1" dirty="0">
                <a:solidFill>
                  <a:srgbClr val="33CCFF"/>
                </a:solidFill>
              </a:rPr>
              <a:t>      </a:t>
            </a:r>
            <a:r>
              <a:rPr lang="it-IT" sz="2000" b="1" dirty="0"/>
              <a:t>-coefficiente di resistenza (C</a:t>
            </a:r>
            <a:r>
              <a:rPr lang="it-IT" sz="2000" b="1" baseline="-25000" dirty="0"/>
              <a:t>X </a:t>
            </a:r>
            <a:r>
              <a:rPr lang="it-IT" sz="2000" b="1" dirty="0"/>
              <a:t>) + 2,79%;</a:t>
            </a:r>
            <a:endParaRPr lang="it-IT" sz="2000" b="1" dirty="0">
              <a:solidFill>
                <a:srgbClr val="FF0000"/>
              </a:solidFill>
            </a:endParaRPr>
          </a:p>
          <a:p>
            <a:r>
              <a:rPr lang="it-IT" sz="2000" b="1" dirty="0"/>
              <a:t>    </a:t>
            </a:r>
            <a:r>
              <a:rPr lang="it-IT" sz="2000" b="1" dirty="0">
                <a:solidFill>
                  <a:srgbClr val="62FFFF"/>
                </a:solidFill>
              </a:rPr>
              <a:t>-coefficiente di pressione totale (</a:t>
            </a:r>
            <a:r>
              <a:rPr lang="it-IT" sz="2000" b="1" dirty="0" err="1">
                <a:solidFill>
                  <a:srgbClr val="62FFFF"/>
                </a:solidFill>
              </a:rPr>
              <a:t>C</a:t>
            </a:r>
            <a:r>
              <a:rPr lang="it-IT" sz="2000" b="1" baseline="-25000" dirty="0" err="1">
                <a:solidFill>
                  <a:srgbClr val="62FFFF"/>
                </a:solidFill>
              </a:rPr>
              <a:t>Ptot</a:t>
            </a:r>
            <a:r>
              <a:rPr lang="it-IT" sz="2000" b="1" baseline="-25000" dirty="0">
                <a:solidFill>
                  <a:srgbClr val="62FFFF"/>
                </a:solidFill>
              </a:rPr>
              <a:t> </a:t>
            </a:r>
            <a:r>
              <a:rPr lang="it-IT" sz="2000" b="1" dirty="0">
                <a:solidFill>
                  <a:srgbClr val="62FFFF"/>
                </a:solidFill>
              </a:rPr>
              <a:t>) +13%</a:t>
            </a:r>
          </a:p>
        </p:txBody>
      </p:sp>
      <p:sp>
        <p:nvSpPr>
          <p:cNvPr id="19" name="Ovale 18">
            <a:extLst>
              <a:ext uri="{FF2B5EF4-FFF2-40B4-BE49-F238E27FC236}">
                <a16:creationId xmlns:a16="http://schemas.microsoft.com/office/drawing/2014/main" id="{63C1FD9B-40C9-49B6-A00F-A504A595834B}"/>
              </a:ext>
            </a:extLst>
          </p:cNvPr>
          <p:cNvSpPr/>
          <p:nvPr/>
        </p:nvSpPr>
        <p:spPr>
          <a:xfrm>
            <a:off x="4954082" y="5952171"/>
            <a:ext cx="720000" cy="720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31FD56BB-4C0B-4880-B229-AEBCD3EB9F6F}"/>
              </a:ext>
            </a:extLst>
          </p:cNvPr>
          <p:cNvSpPr/>
          <p:nvPr/>
        </p:nvSpPr>
        <p:spPr>
          <a:xfrm>
            <a:off x="10198996" y="3828168"/>
            <a:ext cx="360000" cy="360000"/>
          </a:xfrm>
          <a:prstGeom prst="ellipse">
            <a:avLst/>
          </a:prstGeom>
          <a:noFill/>
          <a:ln w="38100">
            <a:solidFill>
              <a:srgbClr val="62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CC44F2A4-9466-49A0-A47B-F373214BE566}"/>
              </a:ext>
            </a:extLst>
          </p:cNvPr>
          <p:cNvSpPr/>
          <p:nvPr/>
        </p:nvSpPr>
        <p:spPr>
          <a:xfrm>
            <a:off x="3756897" y="4829691"/>
            <a:ext cx="720000" cy="72000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FA6F6456-D2BF-451C-89A0-371455A589FC}"/>
              </a:ext>
            </a:extLst>
          </p:cNvPr>
          <p:cNvSpPr/>
          <p:nvPr/>
        </p:nvSpPr>
        <p:spPr>
          <a:xfrm>
            <a:off x="9578626" y="4539409"/>
            <a:ext cx="360000" cy="360000"/>
          </a:xfrm>
          <a:prstGeom prst="ellipse">
            <a:avLst/>
          </a:prstGeom>
          <a:noFill/>
          <a:ln w="38100">
            <a:solidFill>
              <a:srgbClr val="62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5767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5309FF84-A8E2-487D-92E6-BB9C4687B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083" y="2833590"/>
            <a:ext cx="3700484" cy="3469445"/>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sz="2000" b="1" dirty="0">
                <a:solidFill>
                  <a:schemeClr val="accent1"/>
                </a:solidFill>
              </a:rPr>
              <a:t>Conclusioni</a:t>
            </a:r>
            <a:endParaRPr lang="it-IT" b="1" dirty="0">
              <a:solidFill>
                <a:schemeClr val="accent1"/>
              </a:solidFill>
            </a:endParaRP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2308324"/>
          </a:xfrm>
          <a:prstGeom prst="rect">
            <a:avLst/>
          </a:prstGeom>
          <a:noFill/>
        </p:spPr>
        <p:txBody>
          <a:bodyPr wrap="square" rtlCol="0">
            <a:spAutoFit/>
          </a:bodyPr>
          <a:lstStyle/>
          <a:p>
            <a:r>
              <a:rPr lang="it-IT" sz="2800" dirty="0"/>
              <a:t>IN CONCLUSIONE</a:t>
            </a:r>
          </a:p>
          <a:p>
            <a:pPr marL="342900" indent="-342900">
              <a:buFont typeface="Arial" panose="020B0604020202020204" pitchFamily="34" charset="0"/>
              <a:buChar char="•"/>
            </a:pPr>
            <a:r>
              <a:rPr lang="it-IT" sz="1400" dirty="0"/>
              <a:t>Geometrie al confronto;</a:t>
            </a:r>
          </a:p>
          <a:p>
            <a:pPr marL="342900" indent="-342900">
              <a:buFont typeface="Arial" panose="020B0604020202020204" pitchFamily="34" charset="0"/>
              <a:buChar char="•"/>
            </a:pPr>
            <a:r>
              <a:rPr lang="it-IT" sz="1400" dirty="0"/>
              <a:t>Confermato l’effetto del </a:t>
            </a:r>
            <a:r>
              <a:rPr lang="it-IT" sz="1400" dirty="0" err="1"/>
              <a:t>tip</a:t>
            </a:r>
            <a:r>
              <a:rPr lang="it-IT" sz="1400" dirty="0"/>
              <a:t> sul C</a:t>
            </a:r>
            <a:r>
              <a:rPr lang="it-IT" sz="1400" baseline="-25000" dirty="0"/>
              <a:t>P</a:t>
            </a:r>
            <a:r>
              <a:rPr lang="it-IT" sz="1400" dirty="0"/>
              <a:t> all’estradosso; </a:t>
            </a:r>
          </a:p>
          <a:p>
            <a:pPr marL="342900" indent="-342900">
              <a:buFont typeface="Arial" panose="020B0604020202020204" pitchFamily="34" charset="0"/>
              <a:buChar char="•"/>
            </a:pPr>
            <a:r>
              <a:rPr lang="it-IT" sz="1400" dirty="0"/>
              <a:t>Confermato l’effetto del </a:t>
            </a:r>
            <a:r>
              <a:rPr lang="it-IT" sz="1400" dirty="0" err="1"/>
              <a:t>tip</a:t>
            </a:r>
            <a:r>
              <a:rPr lang="it-IT" sz="1400" dirty="0"/>
              <a:t> sul </a:t>
            </a:r>
            <a:r>
              <a:rPr lang="it-IT" sz="1400" dirty="0" err="1"/>
              <a:t>C</a:t>
            </a:r>
            <a:r>
              <a:rPr lang="it-IT" sz="1400" baseline="-25000" dirty="0" err="1"/>
              <a:t>Ptot</a:t>
            </a:r>
            <a:r>
              <a:rPr lang="it-IT" sz="1400" dirty="0"/>
              <a:t> all’ingresso del fondo; </a:t>
            </a:r>
          </a:p>
          <a:p>
            <a:pPr marL="342900" indent="-342900">
              <a:buFont typeface="Arial" panose="020B0604020202020204" pitchFamily="34" charset="0"/>
              <a:buChar char="•"/>
            </a:pPr>
            <a:r>
              <a:rPr lang="it-IT" sz="1400" dirty="0"/>
              <a:t>Validità del metodo dell’equazione aggiunta;</a:t>
            </a:r>
            <a:r>
              <a:rPr lang="it-IT" sz="1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it-IT" sz="2000" b="1" dirty="0"/>
              <a:t>Aumento delle performance complessive:</a:t>
            </a:r>
          </a:p>
          <a:p>
            <a:r>
              <a:rPr lang="it-IT" sz="2000" b="1" dirty="0"/>
              <a:t>    </a:t>
            </a:r>
            <a:r>
              <a:rPr lang="it-IT" sz="2000" b="1" dirty="0">
                <a:solidFill>
                  <a:srgbClr val="FF0000"/>
                </a:solidFill>
              </a:rPr>
              <a:t>-coefficiente di deportanza (C</a:t>
            </a:r>
            <a:r>
              <a:rPr lang="it-IT" sz="2000" b="1" baseline="-25000" dirty="0">
                <a:solidFill>
                  <a:srgbClr val="FF0000"/>
                </a:solidFill>
              </a:rPr>
              <a:t>Z </a:t>
            </a:r>
            <a:r>
              <a:rPr lang="it-IT" sz="2000" b="1" dirty="0">
                <a:solidFill>
                  <a:srgbClr val="FF0000"/>
                </a:solidFill>
              </a:rPr>
              <a:t>) +8,15%;  </a:t>
            </a:r>
            <a:r>
              <a:rPr lang="it-IT" sz="2000" b="1" dirty="0">
                <a:solidFill>
                  <a:srgbClr val="33CCFF"/>
                </a:solidFill>
              </a:rPr>
              <a:t>      </a:t>
            </a:r>
            <a:r>
              <a:rPr lang="it-IT" sz="2000" b="1" dirty="0"/>
              <a:t>-coefficiente di resistenza (C</a:t>
            </a:r>
            <a:r>
              <a:rPr lang="it-IT" sz="2000" b="1" baseline="-25000" dirty="0"/>
              <a:t>X </a:t>
            </a:r>
            <a:r>
              <a:rPr lang="it-IT" sz="2000" b="1" dirty="0"/>
              <a:t>) + 2,79%;</a:t>
            </a:r>
            <a:endParaRPr lang="it-IT" sz="2000" b="1" dirty="0">
              <a:solidFill>
                <a:srgbClr val="FF0000"/>
              </a:solidFill>
            </a:endParaRPr>
          </a:p>
          <a:p>
            <a:r>
              <a:rPr lang="it-IT" sz="2000" b="1" dirty="0"/>
              <a:t>    </a:t>
            </a:r>
            <a:r>
              <a:rPr lang="it-IT" sz="2000" b="1" dirty="0">
                <a:solidFill>
                  <a:srgbClr val="62FFFF"/>
                </a:solidFill>
              </a:rPr>
              <a:t>-coefficiente di pressione totale (</a:t>
            </a:r>
            <a:r>
              <a:rPr lang="it-IT" sz="2000" b="1" dirty="0" err="1">
                <a:solidFill>
                  <a:srgbClr val="62FFFF"/>
                </a:solidFill>
              </a:rPr>
              <a:t>C</a:t>
            </a:r>
            <a:r>
              <a:rPr lang="it-IT" sz="2000" b="1" baseline="-25000" dirty="0" err="1">
                <a:solidFill>
                  <a:srgbClr val="62FFFF"/>
                </a:solidFill>
              </a:rPr>
              <a:t>Ptot</a:t>
            </a:r>
            <a:r>
              <a:rPr lang="it-IT" sz="2000" b="1" baseline="-25000" dirty="0">
                <a:solidFill>
                  <a:srgbClr val="62FFFF"/>
                </a:solidFill>
              </a:rPr>
              <a:t> </a:t>
            </a:r>
            <a:r>
              <a:rPr lang="it-IT" sz="2000" b="1" dirty="0">
                <a:solidFill>
                  <a:srgbClr val="62FFFF"/>
                </a:solidFill>
              </a:rPr>
              <a:t>) +13%</a:t>
            </a:r>
          </a:p>
        </p:txBody>
      </p:sp>
      <p:sp>
        <p:nvSpPr>
          <p:cNvPr id="5" name="Rettangolo 4">
            <a:extLst>
              <a:ext uri="{FF2B5EF4-FFF2-40B4-BE49-F238E27FC236}">
                <a16:creationId xmlns:a16="http://schemas.microsoft.com/office/drawing/2014/main" id="{E148E64D-520D-4CB0-BA74-AE036EB77261}"/>
              </a:ext>
            </a:extLst>
          </p:cNvPr>
          <p:cNvSpPr/>
          <p:nvPr/>
        </p:nvSpPr>
        <p:spPr>
          <a:xfrm>
            <a:off x="5281296" y="6229023"/>
            <a:ext cx="3684233"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4065CE30-9149-4F01-8A0F-110AC8006E41}"/>
              </a:ext>
            </a:extLst>
          </p:cNvPr>
          <p:cNvSpPr txBox="1"/>
          <p:nvPr/>
        </p:nvSpPr>
        <p:spPr>
          <a:xfrm>
            <a:off x="5228370" y="6278121"/>
            <a:ext cx="742950" cy="307777"/>
          </a:xfrm>
          <a:prstGeom prst="rect">
            <a:avLst/>
          </a:prstGeom>
          <a:noFill/>
        </p:spPr>
        <p:txBody>
          <a:bodyPr wrap="square" rtlCol="0">
            <a:spAutoFit/>
          </a:bodyPr>
          <a:lstStyle/>
          <a:p>
            <a:r>
              <a:rPr lang="it-IT" sz="1400" dirty="0"/>
              <a:t>CASO 0</a:t>
            </a:r>
          </a:p>
        </p:txBody>
      </p:sp>
      <p:sp>
        <p:nvSpPr>
          <p:cNvPr id="22" name="CasellaDiTesto 21">
            <a:extLst>
              <a:ext uri="{FF2B5EF4-FFF2-40B4-BE49-F238E27FC236}">
                <a16:creationId xmlns:a16="http://schemas.microsoft.com/office/drawing/2014/main" id="{E781E0CB-67BF-4C45-A8DC-966C059DF1B2}"/>
              </a:ext>
            </a:extLst>
          </p:cNvPr>
          <p:cNvSpPr txBox="1"/>
          <p:nvPr/>
        </p:nvSpPr>
        <p:spPr>
          <a:xfrm>
            <a:off x="6370472" y="6275852"/>
            <a:ext cx="525468" cy="307777"/>
          </a:xfrm>
          <a:prstGeom prst="rect">
            <a:avLst/>
          </a:prstGeom>
          <a:noFill/>
        </p:spPr>
        <p:txBody>
          <a:bodyPr wrap="square" rtlCol="0">
            <a:spAutoFit/>
          </a:bodyPr>
          <a:lstStyle/>
          <a:p>
            <a:r>
              <a:rPr lang="it-IT" sz="1400" dirty="0"/>
              <a:t>DOE</a:t>
            </a:r>
          </a:p>
        </p:txBody>
      </p:sp>
      <p:sp>
        <p:nvSpPr>
          <p:cNvPr id="24" name="CasellaDiTesto 23">
            <a:extLst>
              <a:ext uri="{FF2B5EF4-FFF2-40B4-BE49-F238E27FC236}">
                <a16:creationId xmlns:a16="http://schemas.microsoft.com/office/drawing/2014/main" id="{0C691259-B4EA-4C9C-86AC-01D5D98F6152}"/>
              </a:ext>
            </a:extLst>
          </p:cNvPr>
          <p:cNvSpPr txBox="1"/>
          <p:nvPr/>
        </p:nvSpPr>
        <p:spPr>
          <a:xfrm>
            <a:off x="7181355" y="6152148"/>
            <a:ext cx="1013148" cy="523220"/>
          </a:xfrm>
          <a:prstGeom prst="rect">
            <a:avLst/>
          </a:prstGeom>
          <a:noFill/>
        </p:spPr>
        <p:txBody>
          <a:bodyPr wrap="square" rtlCol="0">
            <a:spAutoFit/>
          </a:bodyPr>
          <a:lstStyle/>
          <a:p>
            <a:pPr algn="ctr"/>
            <a:r>
              <a:rPr lang="it-IT" sz="1400" dirty="0"/>
              <a:t>1° AGGIUNTO</a:t>
            </a:r>
          </a:p>
        </p:txBody>
      </p:sp>
      <p:sp>
        <p:nvSpPr>
          <p:cNvPr id="25" name="CasellaDiTesto 24">
            <a:extLst>
              <a:ext uri="{FF2B5EF4-FFF2-40B4-BE49-F238E27FC236}">
                <a16:creationId xmlns:a16="http://schemas.microsoft.com/office/drawing/2014/main" id="{3BE97E8F-4D00-49AE-AAD0-A32986F9FCCC}"/>
              </a:ext>
            </a:extLst>
          </p:cNvPr>
          <p:cNvSpPr txBox="1"/>
          <p:nvPr/>
        </p:nvSpPr>
        <p:spPr>
          <a:xfrm>
            <a:off x="8224311" y="6152148"/>
            <a:ext cx="1013148" cy="523220"/>
          </a:xfrm>
          <a:prstGeom prst="rect">
            <a:avLst/>
          </a:prstGeom>
          <a:noFill/>
        </p:spPr>
        <p:txBody>
          <a:bodyPr wrap="square" rtlCol="0">
            <a:spAutoFit/>
          </a:bodyPr>
          <a:lstStyle/>
          <a:p>
            <a:pPr algn="ctr"/>
            <a:r>
              <a:rPr lang="it-IT" sz="1400" dirty="0"/>
              <a:t>2° AGGIUNTO</a:t>
            </a:r>
          </a:p>
        </p:txBody>
      </p:sp>
      <p:sp>
        <p:nvSpPr>
          <p:cNvPr id="14" name="CasellaDiTesto 13">
            <a:extLst>
              <a:ext uri="{FF2B5EF4-FFF2-40B4-BE49-F238E27FC236}">
                <a16:creationId xmlns:a16="http://schemas.microsoft.com/office/drawing/2014/main" id="{89D4242F-BD36-4A2E-9956-6DBAC60FB43D}"/>
              </a:ext>
            </a:extLst>
          </p:cNvPr>
          <p:cNvSpPr txBox="1"/>
          <p:nvPr/>
        </p:nvSpPr>
        <p:spPr>
          <a:xfrm>
            <a:off x="6370472" y="5441958"/>
            <a:ext cx="659799" cy="276999"/>
          </a:xfrm>
          <a:prstGeom prst="rect">
            <a:avLst/>
          </a:prstGeom>
          <a:noFill/>
        </p:spPr>
        <p:txBody>
          <a:bodyPr wrap="square" rtlCol="0">
            <a:spAutoFit/>
          </a:bodyPr>
          <a:lstStyle/>
          <a:p>
            <a:r>
              <a:rPr lang="it-IT" sz="1200" dirty="0"/>
              <a:t>+0,2%</a:t>
            </a:r>
          </a:p>
        </p:txBody>
      </p:sp>
      <p:sp>
        <p:nvSpPr>
          <p:cNvPr id="26" name="CasellaDiTesto 25">
            <a:extLst>
              <a:ext uri="{FF2B5EF4-FFF2-40B4-BE49-F238E27FC236}">
                <a16:creationId xmlns:a16="http://schemas.microsoft.com/office/drawing/2014/main" id="{9960B383-5174-44ED-8942-41984608E1AE}"/>
              </a:ext>
            </a:extLst>
          </p:cNvPr>
          <p:cNvSpPr txBox="1"/>
          <p:nvPr/>
        </p:nvSpPr>
        <p:spPr>
          <a:xfrm>
            <a:off x="7435359" y="5984402"/>
            <a:ext cx="659799" cy="276999"/>
          </a:xfrm>
          <a:prstGeom prst="rect">
            <a:avLst/>
          </a:prstGeom>
          <a:noFill/>
        </p:spPr>
        <p:txBody>
          <a:bodyPr wrap="square" rtlCol="0">
            <a:spAutoFit/>
          </a:bodyPr>
          <a:lstStyle/>
          <a:p>
            <a:r>
              <a:rPr lang="it-IT" sz="1200" dirty="0"/>
              <a:t>-1,5%</a:t>
            </a:r>
          </a:p>
        </p:txBody>
      </p:sp>
      <p:sp>
        <p:nvSpPr>
          <p:cNvPr id="27" name="CasellaDiTesto 26">
            <a:extLst>
              <a:ext uri="{FF2B5EF4-FFF2-40B4-BE49-F238E27FC236}">
                <a16:creationId xmlns:a16="http://schemas.microsoft.com/office/drawing/2014/main" id="{48361E2E-D1FD-4180-AE54-EA11C3DEE79B}"/>
              </a:ext>
            </a:extLst>
          </p:cNvPr>
          <p:cNvSpPr txBox="1"/>
          <p:nvPr/>
        </p:nvSpPr>
        <p:spPr>
          <a:xfrm>
            <a:off x="8479917" y="4894256"/>
            <a:ext cx="659799" cy="276999"/>
          </a:xfrm>
          <a:prstGeom prst="rect">
            <a:avLst/>
          </a:prstGeom>
          <a:noFill/>
        </p:spPr>
        <p:txBody>
          <a:bodyPr wrap="square" rtlCol="0">
            <a:spAutoFit/>
          </a:bodyPr>
          <a:lstStyle/>
          <a:p>
            <a:r>
              <a:rPr lang="it-IT" sz="1200" dirty="0"/>
              <a:t>+2,8%</a:t>
            </a:r>
          </a:p>
        </p:txBody>
      </p:sp>
      <p:sp>
        <p:nvSpPr>
          <p:cNvPr id="28" name="CasellaDiTesto 27">
            <a:extLst>
              <a:ext uri="{FF2B5EF4-FFF2-40B4-BE49-F238E27FC236}">
                <a16:creationId xmlns:a16="http://schemas.microsoft.com/office/drawing/2014/main" id="{4C6F1ABA-2A6E-4065-943E-A04903B238B3}"/>
              </a:ext>
            </a:extLst>
          </p:cNvPr>
          <p:cNvSpPr txBox="1"/>
          <p:nvPr/>
        </p:nvSpPr>
        <p:spPr>
          <a:xfrm>
            <a:off x="6420257" y="5073236"/>
            <a:ext cx="659799" cy="276999"/>
          </a:xfrm>
          <a:prstGeom prst="rect">
            <a:avLst/>
          </a:prstGeom>
          <a:noFill/>
        </p:spPr>
        <p:txBody>
          <a:bodyPr wrap="square" rtlCol="0">
            <a:spAutoFit/>
          </a:bodyPr>
          <a:lstStyle/>
          <a:p>
            <a:r>
              <a:rPr lang="it-IT" sz="1200" dirty="0">
                <a:solidFill>
                  <a:srgbClr val="FF0000"/>
                </a:solidFill>
              </a:rPr>
              <a:t>+3,1%</a:t>
            </a:r>
          </a:p>
        </p:txBody>
      </p:sp>
      <p:sp>
        <p:nvSpPr>
          <p:cNvPr id="29" name="CasellaDiTesto 28">
            <a:extLst>
              <a:ext uri="{FF2B5EF4-FFF2-40B4-BE49-F238E27FC236}">
                <a16:creationId xmlns:a16="http://schemas.microsoft.com/office/drawing/2014/main" id="{832D6ADC-A787-4533-A65A-C5B76404FD37}"/>
              </a:ext>
            </a:extLst>
          </p:cNvPr>
          <p:cNvSpPr txBox="1"/>
          <p:nvPr/>
        </p:nvSpPr>
        <p:spPr>
          <a:xfrm>
            <a:off x="7358029" y="4900034"/>
            <a:ext cx="659799" cy="276999"/>
          </a:xfrm>
          <a:prstGeom prst="rect">
            <a:avLst/>
          </a:prstGeom>
          <a:noFill/>
        </p:spPr>
        <p:txBody>
          <a:bodyPr wrap="square" rtlCol="0">
            <a:spAutoFit/>
          </a:bodyPr>
          <a:lstStyle/>
          <a:p>
            <a:r>
              <a:rPr lang="it-IT" sz="1200" dirty="0">
                <a:solidFill>
                  <a:srgbClr val="FF0000"/>
                </a:solidFill>
              </a:rPr>
              <a:t>+3,9%</a:t>
            </a:r>
          </a:p>
        </p:txBody>
      </p:sp>
      <p:sp>
        <p:nvSpPr>
          <p:cNvPr id="30" name="CasellaDiTesto 29">
            <a:extLst>
              <a:ext uri="{FF2B5EF4-FFF2-40B4-BE49-F238E27FC236}">
                <a16:creationId xmlns:a16="http://schemas.microsoft.com/office/drawing/2014/main" id="{DD60414C-68E1-467B-BC75-2C30533EF219}"/>
              </a:ext>
            </a:extLst>
          </p:cNvPr>
          <p:cNvSpPr txBox="1"/>
          <p:nvPr/>
        </p:nvSpPr>
        <p:spPr>
          <a:xfrm>
            <a:off x="8479918" y="3780218"/>
            <a:ext cx="659799" cy="276999"/>
          </a:xfrm>
          <a:prstGeom prst="rect">
            <a:avLst/>
          </a:prstGeom>
          <a:noFill/>
        </p:spPr>
        <p:txBody>
          <a:bodyPr wrap="square" rtlCol="0">
            <a:spAutoFit/>
          </a:bodyPr>
          <a:lstStyle/>
          <a:p>
            <a:r>
              <a:rPr lang="it-IT" sz="1200" dirty="0">
                <a:solidFill>
                  <a:srgbClr val="FF0000"/>
                </a:solidFill>
              </a:rPr>
              <a:t>+8,1%</a:t>
            </a:r>
          </a:p>
        </p:txBody>
      </p:sp>
      <p:sp>
        <p:nvSpPr>
          <p:cNvPr id="31" name="CasellaDiTesto 30">
            <a:extLst>
              <a:ext uri="{FF2B5EF4-FFF2-40B4-BE49-F238E27FC236}">
                <a16:creationId xmlns:a16="http://schemas.microsoft.com/office/drawing/2014/main" id="{8740CC27-D4E3-46A7-B3ED-8CF8312BCA61}"/>
              </a:ext>
            </a:extLst>
          </p:cNvPr>
          <p:cNvSpPr txBox="1"/>
          <p:nvPr/>
        </p:nvSpPr>
        <p:spPr>
          <a:xfrm>
            <a:off x="6303306" y="4356843"/>
            <a:ext cx="659799" cy="276999"/>
          </a:xfrm>
          <a:prstGeom prst="rect">
            <a:avLst/>
          </a:prstGeom>
          <a:noFill/>
        </p:spPr>
        <p:txBody>
          <a:bodyPr wrap="square" rtlCol="0">
            <a:spAutoFit/>
          </a:bodyPr>
          <a:lstStyle/>
          <a:p>
            <a:r>
              <a:rPr lang="it-IT" sz="1200" dirty="0">
                <a:solidFill>
                  <a:srgbClr val="62FFFF"/>
                </a:solidFill>
              </a:rPr>
              <a:t>+5,4%</a:t>
            </a:r>
          </a:p>
        </p:txBody>
      </p:sp>
      <p:sp>
        <p:nvSpPr>
          <p:cNvPr id="32" name="CasellaDiTesto 31">
            <a:extLst>
              <a:ext uri="{FF2B5EF4-FFF2-40B4-BE49-F238E27FC236}">
                <a16:creationId xmlns:a16="http://schemas.microsoft.com/office/drawing/2014/main" id="{908CA33F-5896-43FF-A4A5-C9CE75BA8D21}"/>
              </a:ext>
            </a:extLst>
          </p:cNvPr>
          <p:cNvSpPr txBox="1"/>
          <p:nvPr/>
        </p:nvSpPr>
        <p:spPr>
          <a:xfrm>
            <a:off x="7358029" y="4128442"/>
            <a:ext cx="659799" cy="276999"/>
          </a:xfrm>
          <a:prstGeom prst="rect">
            <a:avLst/>
          </a:prstGeom>
          <a:noFill/>
        </p:spPr>
        <p:txBody>
          <a:bodyPr wrap="square" rtlCol="0">
            <a:spAutoFit/>
          </a:bodyPr>
          <a:lstStyle/>
          <a:p>
            <a:r>
              <a:rPr lang="it-IT" sz="1200" dirty="0">
                <a:solidFill>
                  <a:srgbClr val="62FFFF"/>
                </a:solidFill>
              </a:rPr>
              <a:t>+7,7%</a:t>
            </a:r>
          </a:p>
        </p:txBody>
      </p:sp>
      <p:sp>
        <p:nvSpPr>
          <p:cNvPr id="33" name="CasellaDiTesto 32">
            <a:extLst>
              <a:ext uri="{FF2B5EF4-FFF2-40B4-BE49-F238E27FC236}">
                <a16:creationId xmlns:a16="http://schemas.microsoft.com/office/drawing/2014/main" id="{2A87F6F5-4373-4C56-BECE-FB997125F4B1}"/>
              </a:ext>
            </a:extLst>
          </p:cNvPr>
          <p:cNvSpPr txBox="1"/>
          <p:nvPr/>
        </p:nvSpPr>
        <p:spPr>
          <a:xfrm>
            <a:off x="8396214" y="2757185"/>
            <a:ext cx="659799" cy="276999"/>
          </a:xfrm>
          <a:prstGeom prst="rect">
            <a:avLst/>
          </a:prstGeom>
          <a:noFill/>
        </p:spPr>
        <p:txBody>
          <a:bodyPr wrap="square" rtlCol="0">
            <a:spAutoFit/>
          </a:bodyPr>
          <a:lstStyle/>
          <a:p>
            <a:r>
              <a:rPr lang="it-IT" sz="1200" dirty="0">
                <a:solidFill>
                  <a:srgbClr val="62FFFF"/>
                </a:solidFill>
              </a:rPr>
              <a:t>+13%</a:t>
            </a:r>
          </a:p>
        </p:txBody>
      </p:sp>
    </p:spTree>
    <p:extLst>
      <p:ext uri="{BB962C8B-B14F-4D97-AF65-F5344CB8AC3E}">
        <p14:creationId xmlns:p14="http://schemas.microsoft.com/office/powerpoint/2010/main" val="2991592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57149E2E-F067-4C82-B852-F2AF33868547}"/>
              </a:ext>
            </a:extLst>
          </p:cNvPr>
          <p:cNvSpPr txBox="1"/>
          <p:nvPr/>
        </p:nvSpPr>
        <p:spPr>
          <a:xfrm>
            <a:off x="0" y="2926717"/>
            <a:ext cx="12191999" cy="1015663"/>
          </a:xfrm>
          <a:prstGeom prst="rect">
            <a:avLst/>
          </a:prstGeom>
          <a:noFill/>
        </p:spPr>
        <p:txBody>
          <a:bodyPr wrap="square" rtlCol="0">
            <a:spAutoFit/>
          </a:bodyPr>
          <a:lstStyle/>
          <a:p>
            <a:pPr algn="ctr"/>
            <a:r>
              <a:rPr lang="it-IT" sz="6000" dirty="0">
                <a:solidFill>
                  <a:schemeClr val="accent1"/>
                </a:solidFill>
              </a:rPr>
              <a:t>Grazie per l’attenzione !</a:t>
            </a:r>
          </a:p>
        </p:txBody>
      </p:sp>
    </p:spTree>
    <p:extLst>
      <p:ext uri="{BB962C8B-B14F-4D97-AF65-F5344CB8AC3E}">
        <p14:creationId xmlns:p14="http://schemas.microsoft.com/office/powerpoint/2010/main" val="1627345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419617"/>
            <a:ext cx="2673849" cy="400110"/>
          </a:xfrm>
          <a:prstGeom prst="rect">
            <a:avLst/>
          </a:prstGeom>
          <a:noFill/>
        </p:spPr>
        <p:txBody>
          <a:bodyPr wrap="square" rtlCol="0" anchor="ctr">
            <a:spAutoFit/>
          </a:bodyPr>
          <a:lstStyle/>
          <a:p>
            <a:r>
              <a:rPr lang="it-IT" sz="2000" b="1" dirty="0">
                <a:solidFill>
                  <a:srgbClr val="0070C0"/>
                </a:solidFill>
              </a:rPr>
              <a:t>BACKUP</a:t>
            </a:r>
            <a:endParaRPr lang="it-IT" b="1" dirty="0">
              <a:solidFill>
                <a:srgbClr val="0070C0"/>
              </a:solidFill>
            </a:endParaRPr>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169551"/>
          </a:xfrm>
          <a:prstGeom prst="rect">
            <a:avLst/>
          </a:prstGeom>
          <a:noFill/>
        </p:spPr>
        <p:txBody>
          <a:bodyPr wrap="square" rtlCol="0">
            <a:spAutoFit/>
          </a:bodyPr>
          <a:lstStyle/>
          <a:p>
            <a:r>
              <a:rPr lang="it-IT" sz="2800" dirty="0"/>
              <a:t>VIDEO EVOLUZIONE PRESSIONE TOTALE</a:t>
            </a:r>
            <a:endParaRPr lang="it-IT" sz="1400" dirty="0"/>
          </a:p>
          <a:p>
            <a:endParaRPr lang="it-IT" sz="1400" dirty="0"/>
          </a:p>
          <a:p>
            <a:endParaRPr lang="it-IT" sz="1400" dirty="0"/>
          </a:p>
          <a:p>
            <a:endParaRPr lang="it-IT" sz="1400" dirty="0"/>
          </a:p>
        </p:txBody>
      </p:sp>
      <p:pic>
        <p:nvPicPr>
          <p:cNvPr id="3" name="ptot">
            <a:hlinkClick r:id="" action="ppaction://media"/>
            <a:extLst>
              <a:ext uri="{FF2B5EF4-FFF2-40B4-BE49-F238E27FC236}">
                <a16:creationId xmlns:a16="http://schemas.microsoft.com/office/drawing/2014/main" id="{52D2F689-BAD4-45E8-9991-F41D0D2649D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49729" y="1107102"/>
            <a:ext cx="9166389" cy="5156094"/>
          </a:xfrm>
          <a:prstGeom prst="rect">
            <a:avLst/>
          </a:prstGeom>
        </p:spPr>
      </p:pic>
      <p:sp>
        <p:nvSpPr>
          <p:cNvPr id="14" name="Rettangolo 13">
            <a:extLst>
              <a:ext uri="{FF2B5EF4-FFF2-40B4-BE49-F238E27FC236}">
                <a16:creationId xmlns:a16="http://schemas.microsoft.com/office/drawing/2014/main" id="{4DC9B9D3-9C0A-4FC8-A3CD-2DE44607AE91}"/>
              </a:ext>
            </a:extLst>
          </p:cNvPr>
          <p:cNvSpPr/>
          <p:nvPr/>
        </p:nvSpPr>
        <p:spPr>
          <a:xfrm>
            <a:off x="2714625" y="990622"/>
            <a:ext cx="1812987" cy="5432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8D43C8AC-7666-412E-ABE7-00DE075B93DE}"/>
              </a:ext>
            </a:extLst>
          </p:cNvPr>
          <p:cNvSpPr/>
          <p:nvPr/>
        </p:nvSpPr>
        <p:spPr>
          <a:xfrm>
            <a:off x="10203132" y="990622"/>
            <a:ext cx="1812987" cy="5432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D3578C83-7C17-4250-9185-06B854C59938}"/>
              </a:ext>
            </a:extLst>
          </p:cNvPr>
          <p:cNvSpPr/>
          <p:nvPr/>
        </p:nvSpPr>
        <p:spPr>
          <a:xfrm>
            <a:off x="2989602" y="1096005"/>
            <a:ext cx="8505270" cy="712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0369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419617"/>
            <a:ext cx="2673849" cy="400110"/>
          </a:xfrm>
          <a:prstGeom prst="rect">
            <a:avLst/>
          </a:prstGeom>
          <a:noFill/>
        </p:spPr>
        <p:txBody>
          <a:bodyPr wrap="square" rtlCol="0" anchor="ctr">
            <a:spAutoFit/>
          </a:bodyPr>
          <a:lstStyle/>
          <a:p>
            <a:r>
              <a:rPr lang="it-IT" sz="2000" b="1" dirty="0">
                <a:solidFill>
                  <a:srgbClr val="0070C0"/>
                </a:solidFill>
              </a:rPr>
              <a:t>BACKUP</a:t>
            </a:r>
            <a:endParaRPr lang="it-IT" b="1" dirty="0">
              <a:solidFill>
                <a:srgbClr val="0070C0"/>
              </a:solidFill>
            </a:endParaRPr>
          </a:p>
        </p:txBody>
      </p:sp>
      <p:sp>
        <p:nvSpPr>
          <p:cNvPr id="11" name="CasellaDiTesto 10">
            <a:extLst>
              <a:ext uri="{FF2B5EF4-FFF2-40B4-BE49-F238E27FC236}">
                <a16:creationId xmlns:a16="http://schemas.microsoft.com/office/drawing/2014/main" id="{42CE9F93-EE44-42F9-B36E-96754AC24A8F}"/>
              </a:ext>
            </a:extLst>
          </p:cNvPr>
          <p:cNvSpPr txBox="1"/>
          <p:nvPr/>
        </p:nvSpPr>
        <p:spPr>
          <a:xfrm>
            <a:off x="2849731" y="594804"/>
            <a:ext cx="9166389" cy="5693866"/>
          </a:xfrm>
          <a:prstGeom prst="rect">
            <a:avLst/>
          </a:prstGeom>
          <a:noFill/>
        </p:spPr>
        <p:txBody>
          <a:bodyPr wrap="square" rtlCol="0">
            <a:spAutoFit/>
          </a:bodyPr>
          <a:lstStyle/>
          <a:p>
            <a:r>
              <a:rPr lang="it-IT" sz="2800" dirty="0"/>
              <a:t>METODO DELL’EQUAZIONE AGGIUNTA</a:t>
            </a:r>
          </a:p>
          <a:p>
            <a:pPr marL="342900" indent="-342900">
              <a:buFont typeface="Arial" panose="020B0604020202020204" pitchFamily="34" charset="0"/>
              <a:buChar char="•"/>
            </a:pPr>
            <a:r>
              <a:rPr lang="it-IT" sz="2400" dirty="0"/>
              <a:t>Sensitività</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it-IT" sz="2400" dirty="0"/>
          </a:p>
          <a:p>
            <a:pPr algn="ctr"/>
            <a:r>
              <a:rPr lang="it-IT" sz="2400" i="1" dirty="0"/>
              <a:t>«La sensitività fornisce una stima di quanto la modifica </a:t>
            </a:r>
          </a:p>
          <a:p>
            <a:pPr algn="ctr"/>
            <a:r>
              <a:rPr lang="it-IT" sz="2400" i="1" dirty="0"/>
              <a:t>di un input influisce sull’osservabile scelto. Permette quindi </a:t>
            </a:r>
          </a:p>
          <a:p>
            <a:pPr algn="ctr"/>
            <a:r>
              <a:rPr lang="it-IT" sz="2400" i="1" dirty="0"/>
              <a:t>di creare una mappa che definisce le aree più critiche </a:t>
            </a:r>
          </a:p>
          <a:p>
            <a:pPr algn="ctr"/>
            <a:r>
              <a:rPr lang="it-IT" sz="2400" i="1" dirty="0"/>
              <a:t>da modificare per ottenere una variazione dell’osservabile»</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6CC9F096-7A93-4D11-9B17-2A8FDD5F087F}"/>
                  </a:ext>
                </a:extLst>
              </p:cNvPr>
              <p:cNvSpPr txBox="1"/>
              <p:nvPr/>
            </p:nvSpPr>
            <p:spPr>
              <a:xfrm>
                <a:off x="5076863" y="2394103"/>
                <a:ext cx="2950590" cy="1557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sz="4000" i="1" smtClean="0">
                              <a:latin typeface="Cambria Math" panose="02040503050406030204" pitchFamily="18" charset="0"/>
                            </a:rPr>
                          </m:ctrlPr>
                        </m:fPr>
                        <m:num>
                          <m:r>
                            <a:rPr lang="it-IT" sz="4000" i="1" smtClean="0">
                              <a:latin typeface="Cambria Math" panose="02040503050406030204" pitchFamily="18" charset="0"/>
                              <a:ea typeface="Cambria Math" panose="02040503050406030204" pitchFamily="18" charset="0"/>
                            </a:rPr>
                            <m:t>𝜕</m:t>
                          </m:r>
                          <m:r>
                            <a:rPr lang="it-IT" sz="4000" b="0" i="1" smtClean="0">
                              <a:latin typeface="Cambria Math" panose="02040503050406030204" pitchFamily="18" charset="0"/>
                              <a:ea typeface="Cambria Math" panose="02040503050406030204" pitchFamily="18" charset="0"/>
                            </a:rPr>
                            <m:t> </m:t>
                          </m:r>
                          <m:r>
                            <a:rPr lang="it-IT" sz="4000" b="0" i="1" smtClean="0">
                              <a:solidFill>
                                <a:srgbClr val="FF0000"/>
                              </a:solidFill>
                              <a:latin typeface="Cambria Math" panose="02040503050406030204" pitchFamily="18" charset="0"/>
                              <a:ea typeface="Cambria Math" panose="02040503050406030204" pitchFamily="18" charset="0"/>
                            </a:rPr>
                            <m:t>𝐽</m:t>
                          </m:r>
                        </m:num>
                        <m:den>
                          <m:r>
                            <a:rPr lang="it-IT" sz="4000" i="1" smtClean="0">
                              <a:latin typeface="Cambria Math" panose="02040503050406030204" pitchFamily="18" charset="0"/>
                              <a:ea typeface="Cambria Math" panose="02040503050406030204" pitchFamily="18" charset="0"/>
                            </a:rPr>
                            <m:t>𝜕</m:t>
                          </m:r>
                          <m:groupChr>
                            <m:groupChrPr>
                              <m:chr m:val="→"/>
                              <m:pos m:val="top"/>
                              <m:ctrlPr>
                                <a:rPr lang="it-IT" sz="4000" i="1" smtClean="0">
                                  <a:solidFill>
                                    <a:schemeClr val="accent1"/>
                                  </a:solidFill>
                                  <a:latin typeface="Cambria Math" panose="02040503050406030204" pitchFamily="18" charset="0"/>
                                  <a:ea typeface="Cambria Math" panose="02040503050406030204" pitchFamily="18" charset="0"/>
                                </a:rPr>
                              </m:ctrlPr>
                            </m:groupChrPr>
                            <m:e>
                              <m:r>
                                <m:rPr>
                                  <m:brk m:alnAt="1"/>
                                </m:rPr>
                                <a:rPr lang="it-IT" sz="4000" b="0" i="1" smtClean="0">
                                  <a:solidFill>
                                    <a:schemeClr val="accent1"/>
                                  </a:solidFill>
                                  <a:latin typeface="Cambria Math" panose="02040503050406030204" pitchFamily="18" charset="0"/>
                                  <a:ea typeface="Cambria Math" panose="02040503050406030204" pitchFamily="18" charset="0"/>
                                </a:rPr>
                                <m:t>𝑐</m:t>
                              </m:r>
                            </m:e>
                          </m:groupChr>
                        </m:den>
                      </m:f>
                      <m:r>
                        <a:rPr lang="it-IT" sz="4000" b="0" i="1" smtClean="0">
                          <a:latin typeface="Cambria Math" panose="02040503050406030204" pitchFamily="18" charset="0"/>
                        </a:rPr>
                        <m:t>=</m:t>
                      </m:r>
                      <m:r>
                        <a:rPr lang="it-IT" sz="4000" b="0" i="1" smtClean="0">
                          <a:solidFill>
                            <a:srgbClr val="66FF66"/>
                          </a:solidFill>
                          <a:latin typeface="Cambria Math" panose="02040503050406030204" pitchFamily="18" charset="0"/>
                        </a:rPr>
                        <m:t>𝑎</m:t>
                      </m:r>
                    </m:oMath>
                  </m:oMathPara>
                </a14:m>
                <a:endParaRPr lang="it-IT" dirty="0"/>
              </a:p>
            </p:txBody>
          </p:sp>
        </mc:Choice>
        <mc:Fallback xmlns="">
          <p:sp>
            <p:nvSpPr>
              <p:cNvPr id="2" name="CasellaDiTesto 1">
                <a:extLst>
                  <a:ext uri="{FF2B5EF4-FFF2-40B4-BE49-F238E27FC236}">
                    <a16:creationId xmlns:a16="http://schemas.microsoft.com/office/drawing/2014/main" id="{6CC9F096-7A93-4D11-9B17-2A8FDD5F087F}"/>
                  </a:ext>
                </a:extLst>
              </p:cNvPr>
              <p:cNvSpPr txBox="1">
                <a:spLocks noRot="1" noChangeAspect="1" noMove="1" noResize="1" noEditPoints="1" noAdjustHandles="1" noChangeArrowheads="1" noChangeShapeType="1" noTextEdit="1"/>
              </p:cNvSpPr>
              <p:nvPr/>
            </p:nvSpPr>
            <p:spPr>
              <a:xfrm>
                <a:off x="5076863" y="2394103"/>
                <a:ext cx="2950590" cy="1557671"/>
              </a:xfrm>
              <a:prstGeom prst="rect">
                <a:avLst/>
              </a:prstGeom>
              <a:blipFill>
                <a:blip r:embed="rId2"/>
                <a:stretch>
                  <a:fillRect/>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2473A088-5C1E-4BF2-BCC5-AB3811538F37}"/>
              </a:ext>
            </a:extLst>
          </p:cNvPr>
          <p:cNvSpPr txBox="1"/>
          <p:nvPr/>
        </p:nvSpPr>
        <p:spPr>
          <a:xfrm>
            <a:off x="4963851" y="1812879"/>
            <a:ext cx="2290713" cy="523220"/>
          </a:xfrm>
          <a:prstGeom prst="rect">
            <a:avLst/>
          </a:prstGeom>
          <a:noFill/>
        </p:spPr>
        <p:txBody>
          <a:bodyPr wrap="square" rtlCol="0">
            <a:spAutoFit/>
          </a:bodyPr>
          <a:lstStyle/>
          <a:p>
            <a:r>
              <a:rPr lang="it-IT" sz="2800" b="1" dirty="0">
                <a:solidFill>
                  <a:srgbClr val="FF0000"/>
                </a:solidFill>
              </a:rPr>
              <a:t>OSSERVABILE</a:t>
            </a:r>
            <a:endParaRPr lang="it-IT" b="1" dirty="0">
              <a:solidFill>
                <a:srgbClr val="FF0000"/>
              </a:solidFill>
            </a:endParaRPr>
          </a:p>
        </p:txBody>
      </p:sp>
      <p:sp>
        <p:nvSpPr>
          <p:cNvPr id="13" name="CasellaDiTesto 12">
            <a:extLst>
              <a:ext uri="{FF2B5EF4-FFF2-40B4-BE49-F238E27FC236}">
                <a16:creationId xmlns:a16="http://schemas.microsoft.com/office/drawing/2014/main" id="{FC7F8FF4-2A24-4CC1-92DC-D938D1C92E03}"/>
              </a:ext>
            </a:extLst>
          </p:cNvPr>
          <p:cNvSpPr txBox="1"/>
          <p:nvPr/>
        </p:nvSpPr>
        <p:spPr>
          <a:xfrm>
            <a:off x="5534171" y="3951774"/>
            <a:ext cx="1150072" cy="523220"/>
          </a:xfrm>
          <a:prstGeom prst="rect">
            <a:avLst/>
          </a:prstGeom>
          <a:noFill/>
        </p:spPr>
        <p:txBody>
          <a:bodyPr wrap="square" rtlCol="0">
            <a:spAutoFit/>
          </a:bodyPr>
          <a:lstStyle/>
          <a:p>
            <a:r>
              <a:rPr lang="it-IT" sz="2800" b="1" dirty="0">
                <a:solidFill>
                  <a:schemeClr val="accent1"/>
                </a:solidFill>
              </a:rPr>
              <a:t>INPUT</a:t>
            </a:r>
            <a:endParaRPr lang="it-IT" b="1" dirty="0">
              <a:solidFill>
                <a:schemeClr val="accent1"/>
              </a:solidFill>
            </a:endParaRPr>
          </a:p>
        </p:txBody>
      </p:sp>
      <p:sp>
        <p:nvSpPr>
          <p:cNvPr id="14" name="CasellaDiTesto 13">
            <a:extLst>
              <a:ext uri="{FF2B5EF4-FFF2-40B4-BE49-F238E27FC236}">
                <a16:creationId xmlns:a16="http://schemas.microsoft.com/office/drawing/2014/main" id="{4D7F2A35-6195-4DD9-A6ED-5CCF8029C76B}"/>
              </a:ext>
            </a:extLst>
          </p:cNvPr>
          <p:cNvSpPr txBox="1"/>
          <p:nvPr/>
        </p:nvSpPr>
        <p:spPr>
          <a:xfrm>
            <a:off x="7652061" y="2905780"/>
            <a:ext cx="2290713" cy="523220"/>
          </a:xfrm>
          <a:prstGeom prst="rect">
            <a:avLst/>
          </a:prstGeom>
          <a:noFill/>
        </p:spPr>
        <p:txBody>
          <a:bodyPr wrap="square" rtlCol="0">
            <a:spAutoFit/>
          </a:bodyPr>
          <a:lstStyle/>
          <a:p>
            <a:r>
              <a:rPr lang="it-IT" sz="2800" b="1" dirty="0">
                <a:solidFill>
                  <a:srgbClr val="66FF66"/>
                </a:solidFill>
              </a:rPr>
              <a:t>SENSITIVITA’</a:t>
            </a:r>
            <a:endParaRPr lang="it-IT" b="1" dirty="0">
              <a:solidFill>
                <a:srgbClr val="66FF66"/>
              </a:solidFill>
            </a:endParaRPr>
          </a:p>
        </p:txBody>
      </p:sp>
    </p:spTree>
    <p:extLst>
      <p:ext uri="{BB962C8B-B14F-4D97-AF65-F5344CB8AC3E}">
        <p14:creationId xmlns:p14="http://schemas.microsoft.com/office/powerpoint/2010/main" val="3063158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419617"/>
            <a:ext cx="2673849" cy="400110"/>
          </a:xfrm>
          <a:prstGeom prst="rect">
            <a:avLst/>
          </a:prstGeom>
          <a:noFill/>
        </p:spPr>
        <p:txBody>
          <a:bodyPr wrap="square" rtlCol="0" anchor="ctr">
            <a:spAutoFit/>
          </a:bodyPr>
          <a:lstStyle/>
          <a:p>
            <a:r>
              <a:rPr lang="it-IT" sz="2000" b="1" dirty="0">
                <a:solidFill>
                  <a:srgbClr val="0070C0"/>
                </a:solidFill>
              </a:rPr>
              <a:t>BACKUP</a:t>
            </a:r>
            <a:endParaRPr lang="it-IT" b="1" dirty="0">
              <a:solidFill>
                <a:srgbClr val="0070C0"/>
              </a:solidFill>
            </a:endParaRPr>
          </a:p>
        </p:txBody>
      </p:sp>
      <p:sp>
        <p:nvSpPr>
          <p:cNvPr id="11" name="CasellaDiTesto 10">
            <a:extLst>
              <a:ext uri="{FF2B5EF4-FFF2-40B4-BE49-F238E27FC236}">
                <a16:creationId xmlns:a16="http://schemas.microsoft.com/office/drawing/2014/main" id="{42CE9F93-EE44-42F9-B36E-96754AC24A8F}"/>
              </a:ext>
            </a:extLst>
          </p:cNvPr>
          <p:cNvSpPr txBox="1"/>
          <p:nvPr/>
        </p:nvSpPr>
        <p:spPr>
          <a:xfrm>
            <a:off x="2849731" y="594804"/>
            <a:ext cx="9166389" cy="5416868"/>
          </a:xfrm>
          <a:prstGeom prst="rect">
            <a:avLst/>
          </a:prstGeom>
          <a:noFill/>
        </p:spPr>
        <p:txBody>
          <a:bodyPr wrap="square" rtlCol="0">
            <a:spAutoFit/>
          </a:bodyPr>
          <a:lstStyle/>
          <a:p>
            <a:r>
              <a:rPr lang="it-IT" sz="2800" dirty="0"/>
              <a:t>PROFILI ALARI UTILIZZATI</a:t>
            </a:r>
          </a:p>
          <a:p>
            <a:pPr marL="285750" indent="-285750">
              <a:buFont typeface="Arial" panose="020B0604020202020204" pitchFamily="34" charset="0"/>
              <a:buChar char="•"/>
            </a:pPr>
            <a:r>
              <a:rPr lang="it-IT" sz="2800" dirty="0"/>
              <a:t>Profili </a:t>
            </a:r>
            <a:r>
              <a:rPr lang="it-IT" sz="2800" b="1" i="1" dirty="0" err="1"/>
              <a:t>Althaus</a:t>
            </a:r>
            <a:r>
              <a:rPr lang="it-IT" sz="2800" dirty="0"/>
              <a: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pPr marL="285750" indent="-285750">
              <a:buFont typeface="Arial" panose="020B0604020202020204" pitchFamily="34" charset="0"/>
              <a:buChar char="•"/>
            </a:pPr>
            <a:r>
              <a:rPr lang="it-IT" sz="2800" dirty="0"/>
              <a:t>Profilo </a:t>
            </a:r>
            <a:r>
              <a:rPr lang="it-IT" sz="2800" b="1" i="1" dirty="0"/>
              <a:t>Selig</a:t>
            </a:r>
            <a:r>
              <a:rPr lang="it-IT" sz="2800" dirty="0"/>
              <a:t>:</a:t>
            </a:r>
          </a:p>
          <a:p>
            <a:pPr marL="285750" indent="-285750">
              <a:buFont typeface="Arial" panose="020B0604020202020204" pitchFamily="34" charset="0"/>
              <a:buChar char="•"/>
            </a:pPr>
            <a:endParaRPr lang="it-IT" dirty="0"/>
          </a:p>
          <a:p>
            <a:endParaRPr lang="it-IT" dirty="0"/>
          </a:p>
          <a:p>
            <a:endParaRPr lang="it-IT" dirty="0"/>
          </a:p>
          <a:p>
            <a:endParaRPr lang="it-IT" dirty="0"/>
          </a:p>
          <a:p>
            <a:pPr marL="285750" indent="-285750">
              <a:buFont typeface="Arial" panose="020B0604020202020204" pitchFamily="34" charset="0"/>
              <a:buChar char="•"/>
            </a:pPr>
            <a:r>
              <a:rPr lang="it-IT" sz="2800" dirty="0"/>
              <a:t>Profili </a:t>
            </a:r>
            <a:r>
              <a:rPr lang="it-IT" sz="2800" b="1" i="1" dirty="0" err="1"/>
              <a:t>Eppler</a:t>
            </a:r>
            <a:r>
              <a:rPr lang="it-IT" sz="2800" dirty="0"/>
              <a:t>:</a:t>
            </a:r>
          </a:p>
          <a:p>
            <a:endParaRPr lang="it-IT" dirty="0"/>
          </a:p>
        </p:txBody>
      </p:sp>
      <p:pic>
        <p:nvPicPr>
          <p:cNvPr id="12" name="Immagine 11" descr="Immagine che contiene testo, gara di atletica&#10;&#10;Descrizione generata automaticamente">
            <a:extLst>
              <a:ext uri="{FF2B5EF4-FFF2-40B4-BE49-F238E27FC236}">
                <a16:creationId xmlns:a16="http://schemas.microsoft.com/office/drawing/2014/main" id="{8830E94F-8203-4313-A2F5-93EEA0F85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83140"/>
            <a:ext cx="4411946" cy="689512"/>
          </a:xfrm>
          <a:prstGeom prst="rect">
            <a:avLst/>
          </a:prstGeom>
        </p:spPr>
      </p:pic>
      <p:pic>
        <p:nvPicPr>
          <p:cNvPr id="13" name="Immagine 12" descr="Immagine che contiene shoji&#10;&#10;Descrizione generata automaticamente">
            <a:extLst>
              <a:ext uri="{FF2B5EF4-FFF2-40B4-BE49-F238E27FC236}">
                <a16:creationId xmlns:a16="http://schemas.microsoft.com/office/drawing/2014/main" id="{B6DAA024-319F-4C94-8E24-5AB2AFB66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798" y="2712984"/>
            <a:ext cx="4862344" cy="689513"/>
          </a:xfrm>
          <a:prstGeom prst="rect">
            <a:avLst/>
          </a:prstGeom>
        </p:spPr>
      </p:pic>
      <p:pic>
        <p:nvPicPr>
          <p:cNvPr id="14" name="Immagine 13">
            <a:extLst>
              <a:ext uri="{FF2B5EF4-FFF2-40B4-BE49-F238E27FC236}">
                <a16:creationId xmlns:a16="http://schemas.microsoft.com/office/drawing/2014/main" id="{DAABDCB9-3035-4D9D-87FA-A45535827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690" y="4044394"/>
            <a:ext cx="5282561" cy="689513"/>
          </a:xfrm>
          <a:prstGeom prst="rect">
            <a:avLst/>
          </a:prstGeom>
        </p:spPr>
      </p:pic>
      <p:pic>
        <p:nvPicPr>
          <p:cNvPr id="16" name="Immagine 15" descr="Immagine che contiene lavagnabianca&#10;&#10;Descrizione generata automaticamente">
            <a:extLst>
              <a:ext uri="{FF2B5EF4-FFF2-40B4-BE49-F238E27FC236}">
                <a16:creationId xmlns:a16="http://schemas.microsoft.com/office/drawing/2014/main" id="{FAD0ADB8-FC10-4105-95BD-5884AFE75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45" y="5336045"/>
            <a:ext cx="4793653" cy="691295"/>
          </a:xfrm>
          <a:prstGeom prst="rect">
            <a:avLst/>
          </a:prstGeom>
        </p:spPr>
      </p:pic>
      <p:sp>
        <p:nvSpPr>
          <p:cNvPr id="17" name="CasellaDiTesto 16">
            <a:extLst>
              <a:ext uri="{FF2B5EF4-FFF2-40B4-BE49-F238E27FC236}">
                <a16:creationId xmlns:a16="http://schemas.microsoft.com/office/drawing/2014/main" id="{F9E7F945-A17A-4892-882A-027FF6DE60D0}"/>
              </a:ext>
            </a:extLst>
          </p:cNvPr>
          <p:cNvSpPr txBox="1"/>
          <p:nvPr/>
        </p:nvSpPr>
        <p:spPr>
          <a:xfrm>
            <a:off x="7532511" y="1220979"/>
            <a:ext cx="1538924" cy="400110"/>
          </a:xfrm>
          <a:prstGeom prst="rect">
            <a:avLst/>
          </a:prstGeom>
          <a:noFill/>
        </p:spPr>
        <p:txBody>
          <a:bodyPr wrap="square" rtlCol="0">
            <a:spAutoFit/>
          </a:bodyPr>
          <a:lstStyle/>
          <a:p>
            <a:r>
              <a:rPr lang="it-IT" sz="2000" b="1" dirty="0"/>
              <a:t>AH 79-100 A</a:t>
            </a:r>
          </a:p>
        </p:txBody>
      </p:sp>
      <p:sp>
        <p:nvSpPr>
          <p:cNvPr id="19" name="CasellaDiTesto 18">
            <a:extLst>
              <a:ext uri="{FF2B5EF4-FFF2-40B4-BE49-F238E27FC236}">
                <a16:creationId xmlns:a16="http://schemas.microsoft.com/office/drawing/2014/main" id="{E114D3DC-2AAA-49B4-8445-846A2D72B7E4}"/>
              </a:ext>
            </a:extLst>
          </p:cNvPr>
          <p:cNvSpPr txBox="1"/>
          <p:nvPr/>
        </p:nvSpPr>
        <p:spPr>
          <a:xfrm>
            <a:off x="7757710" y="2333481"/>
            <a:ext cx="1538924" cy="400110"/>
          </a:xfrm>
          <a:prstGeom prst="rect">
            <a:avLst/>
          </a:prstGeom>
          <a:noFill/>
        </p:spPr>
        <p:txBody>
          <a:bodyPr wrap="square" rtlCol="0">
            <a:spAutoFit/>
          </a:bodyPr>
          <a:lstStyle/>
          <a:p>
            <a:r>
              <a:rPr lang="it-IT" sz="2000" b="1" dirty="0"/>
              <a:t>AH-6-40-7</a:t>
            </a:r>
          </a:p>
        </p:txBody>
      </p:sp>
      <p:sp>
        <p:nvSpPr>
          <p:cNvPr id="20" name="CasellaDiTesto 19">
            <a:extLst>
              <a:ext uri="{FF2B5EF4-FFF2-40B4-BE49-F238E27FC236}">
                <a16:creationId xmlns:a16="http://schemas.microsoft.com/office/drawing/2014/main" id="{C57D767B-5580-4657-B1DC-62C2639F9E44}"/>
              </a:ext>
            </a:extLst>
          </p:cNvPr>
          <p:cNvSpPr txBox="1"/>
          <p:nvPr/>
        </p:nvSpPr>
        <p:spPr>
          <a:xfrm>
            <a:off x="7880959" y="3685498"/>
            <a:ext cx="842027" cy="400110"/>
          </a:xfrm>
          <a:prstGeom prst="rect">
            <a:avLst/>
          </a:prstGeom>
          <a:noFill/>
        </p:spPr>
        <p:txBody>
          <a:bodyPr wrap="square" rtlCol="0">
            <a:spAutoFit/>
          </a:bodyPr>
          <a:lstStyle/>
          <a:p>
            <a:r>
              <a:rPr lang="it-IT" sz="2000" b="1" dirty="0"/>
              <a:t>S4083</a:t>
            </a:r>
          </a:p>
        </p:txBody>
      </p:sp>
      <p:sp>
        <p:nvSpPr>
          <p:cNvPr id="21" name="CasellaDiTesto 20">
            <a:extLst>
              <a:ext uri="{FF2B5EF4-FFF2-40B4-BE49-F238E27FC236}">
                <a16:creationId xmlns:a16="http://schemas.microsoft.com/office/drawing/2014/main" id="{1737EBAA-81F5-48D2-9E85-8FA2E84C3471}"/>
              </a:ext>
            </a:extLst>
          </p:cNvPr>
          <p:cNvSpPr txBox="1"/>
          <p:nvPr/>
        </p:nvSpPr>
        <p:spPr>
          <a:xfrm>
            <a:off x="7911250" y="4942049"/>
            <a:ext cx="781444" cy="400110"/>
          </a:xfrm>
          <a:prstGeom prst="rect">
            <a:avLst/>
          </a:prstGeom>
          <a:noFill/>
        </p:spPr>
        <p:txBody>
          <a:bodyPr wrap="square" rtlCol="0">
            <a:spAutoFit/>
          </a:bodyPr>
          <a:lstStyle/>
          <a:p>
            <a:r>
              <a:rPr lang="it-IT" sz="2000" b="1" dirty="0"/>
              <a:t>E216</a:t>
            </a:r>
          </a:p>
        </p:txBody>
      </p:sp>
    </p:spTree>
    <p:extLst>
      <p:ext uri="{BB962C8B-B14F-4D97-AF65-F5344CB8AC3E}">
        <p14:creationId xmlns:p14="http://schemas.microsoft.com/office/powerpoint/2010/main" val="84774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850504"/>
            <a:ext cx="2538744" cy="4832092"/>
          </a:xfrm>
          <a:prstGeom prst="rect">
            <a:avLst/>
          </a:prstGeom>
          <a:noFill/>
        </p:spPr>
        <p:txBody>
          <a:bodyPr wrap="square" rtlCol="0" anchor="ctr">
            <a:spAutoFit/>
          </a:bodyPr>
          <a:lstStyle/>
          <a:p>
            <a:r>
              <a:rPr lang="it-IT" sz="2000" b="1" dirty="0">
                <a:solidFill>
                  <a:schemeClr val="accent1"/>
                </a:solidFill>
              </a:rPr>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1" name="CasellaDiTesto 10">
            <a:extLst>
              <a:ext uri="{FF2B5EF4-FFF2-40B4-BE49-F238E27FC236}">
                <a16:creationId xmlns:a16="http://schemas.microsoft.com/office/drawing/2014/main" id="{828C3C39-B656-45AF-A37A-77B3FBB60EDE}"/>
              </a:ext>
            </a:extLst>
          </p:cNvPr>
          <p:cNvSpPr txBox="1"/>
          <p:nvPr/>
        </p:nvSpPr>
        <p:spPr>
          <a:xfrm>
            <a:off x="2849731" y="594804"/>
            <a:ext cx="9166389" cy="4708981"/>
          </a:xfrm>
          <a:prstGeom prst="rect">
            <a:avLst/>
          </a:prstGeom>
          <a:noFill/>
        </p:spPr>
        <p:txBody>
          <a:bodyPr wrap="square" rtlCol="0">
            <a:spAutoFit/>
          </a:bodyPr>
          <a:lstStyle/>
          <a:p>
            <a:pPr marL="342900" indent="-342900">
              <a:buFont typeface="+mj-lt"/>
              <a:buAutoNum type="arabicPeriod"/>
            </a:pPr>
            <a:r>
              <a:rPr lang="it-IT" sz="2000" dirty="0"/>
              <a:t>Per la validazione dei profili ed il </a:t>
            </a:r>
            <a:r>
              <a:rPr lang="it-IT" sz="2000" i="1" dirty="0"/>
              <a:t>post-processing</a:t>
            </a:r>
            <a:r>
              <a:rPr lang="it-IT" sz="2000" dirty="0"/>
              <a:t> si è scelto di utilizzare il linguaggio di programmazione </a:t>
            </a:r>
            <a:r>
              <a:rPr lang="it-IT" sz="2000" b="1" i="1" dirty="0"/>
              <a:t>Python</a:t>
            </a:r>
            <a:r>
              <a:rPr lang="it-IT" sz="2000" dirty="0"/>
              <a:t>;</a:t>
            </a:r>
          </a:p>
          <a:p>
            <a:pPr marL="342900" indent="-342900">
              <a:buFont typeface="+mj-lt"/>
              <a:buAutoNum type="arabicPeriod"/>
            </a:pPr>
            <a:endParaRPr lang="it-IT" sz="2000" i="1" dirty="0"/>
          </a:p>
          <a:p>
            <a:pPr marL="342900" indent="-342900">
              <a:buFont typeface="+mj-lt"/>
              <a:buAutoNum type="arabicPeriod"/>
            </a:pPr>
            <a:endParaRPr lang="it-IT" sz="2000" i="1" dirty="0"/>
          </a:p>
          <a:p>
            <a:pPr marL="342900" indent="-342900">
              <a:buFont typeface="+mj-lt"/>
              <a:buAutoNum type="arabicPeriod"/>
            </a:pPr>
            <a:endParaRPr lang="it-IT" sz="2000" i="1" dirty="0"/>
          </a:p>
          <a:p>
            <a:pPr marL="342900" indent="-342900">
              <a:buFont typeface="+mj-lt"/>
              <a:buAutoNum type="arabicPeriod"/>
            </a:pPr>
            <a:endParaRPr lang="it-IT" sz="2000" dirty="0"/>
          </a:p>
          <a:p>
            <a:pPr marL="342900" indent="-342900">
              <a:buFont typeface="+mj-lt"/>
              <a:buAutoNum type="arabicPeriod"/>
            </a:pPr>
            <a:r>
              <a:rPr lang="it-IT" sz="2000" dirty="0"/>
              <a:t>Per la creazione delle geometrie e dei domini di prova è stato scelto il software CAD, parametrico ed online </a:t>
            </a:r>
            <a:r>
              <a:rPr lang="it-IT" sz="2000" b="1" i="1" dirty="0" err="1"/>
              <a:t>OnShape</a:t>
            </a:r>
            <a:r>
              <a:rPr lang="it-IT" sz="2000" dirty="0"/>
              <a:t>;</a:t>
            </a:r>
          </a:p>
          <a:p>
            <a:pPr marL="342900" indent="-342900">
              <a:buFont typeface="+mj-lt"/>
              <a:buAutoNum type="arabicPeriod"/>
            </a:pPr>
            <a:endParaRPr lang="it-IT" sz="2000" i="1" dirty="0"/>
          </a:p>
          <a:p>
            <a:pPr marL="342900" indent="-342900">
              <a:buFont typeface="+mj-lt"/>
              <a:buAutoNum type="arabicPeriod"/>
            </a:pPr>
            <a:endParaRPr lang="it-IT" sz="2000" i="1" dirty="0"/>
          </a:p>
          <a:p>
            <a:pPr marL="342900" indent="-342900">
              <a:buFont typeface="+mj-lt"/>
              <a:buAutoNum type="arabicPeriod"/>
            </a:pPr>
            <a:endParaRPr lang="it-IT" sz="2000" i="1" dirty="0"/>
          </a:p>
          <a:p>
            <a:pPr marL="342900" indent="-342900">
              <a:buFont typeface="+mj-lt"/>
              <a:buAutoNum type="arabicPeriod"/>
            </a:pPr>
            <a:endParaRPr lang="it-IT" sz="2000" i="1" dirty="0"/>
          </a:p>
          <a:p>
            <a:pPr marL="342900" indent="-342900">
              <a:buFont typeface="+mj-lt"/>
              <a:buAutoNum type="arabicPeriod"/>
            </a:pPr>
            <a:endParaRPr lang="it-IT" sz="2000" i="1" dirty="0"/>
          </a:p>
          <a:p>
            <a:pPr marL="342900" indent="-342900">
              <a:buFont typeface="+mj-lt"/>
              <a:buAutoNum type="arabicPeriod"/>
            </a:pPr>
            <a:r>
              <a:rPr lang="it-IT" sz="2000" dirty="0"/>
              <a:t>Per la generazione delle mesh, le simulazioni CFD e parte del </a:t>
            </a:r>
            <a:r>
              <a:rPr lang="it-IT" sz="2000" i="1" dirty="0"/>
              <a:t>post-processing </a:t>
            </a:r>
            <a:r>
              <a:rPr lang="it-IT" sz="2000" dirty="0"/>
              <a:t>è stato scelto il solutore </a:t>
            </a:r>
            <a:r>
              <a:rPr lang="it-IT" sz="2000" b="1" i="1" dirty="0"/>
              <a:t>ANSYS </a:t>
            </a:r>
            <a:r>
              <a:rPr lang="it-IT" sz="2000" b="1" i="1" dirty="0" err="1"/>
              <a:t>Fluent</a:t>
            </a:r>
            <a:r>
              <a:rPr lang="it-IT" sz="2000" dirty="0"/>
              <a:t>.</a:t>
            </a:r>
          </a:p>
        </p:txBody>
      </p:sp>
      <p:pic>
        <p:nvPicPr>
          <p:cNvPr id="12" name="Elemento grafico 11">
            <a:extLst>
              <a:ext uri="{FF2B5EF4-FFF2-40B4-BE49-F238E27FC236}">
                <a16:creationId xmlns:a16="http://schemas.microsoft.com/office/drawing/2014/main" id="{4BB80DDB-D62C-4226-9D30-EF8442D9AE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9392" y="1446563"/>
            <a:ext cx="3012686" cy="874884"/>
          </a:xfrm>
          <a:prstGeom prst="rect">
            <a:avLst/>
          </a:prstGeom>
        </p:spPr>
      </p:pic>
      <p:pic>
        <p:nvPicPr>
          <p:cNvPr id="13" name="Immagine 12">
            <a:extLst>
              <a:ext uri="{FF2B5EF4-FFF2-40B4-BE49-F238E27FC236}">
                <a16:creationId xmlns:a16="http://schemas.microsoft.com/office/drawing/2014/main" id="{E428D94C-3885-4FF3-A5FF-E51970EBF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790" y="3266550"/>
            <a:ext cx="3525893" cy="968210"/>
          </a:xfrm>
          <a:prstGeom prst="rect">
            <a:avLst/>
          </a:prstGeom>
        </p:spPr>
      </p:pic>
      <p:pic>
        <p:nvPicPr>
          <p:cNvPr id="14" name="Immagine 13">
            <a:extLst>
              <a:ext uri="{FF2B5EF4-FFF2-40B4-BE49-F238E27FC236}">
                <a16:creationId xmlns:a16="http://schemas.microsoft.com/office/drawing/2014/main" id="{FAD8A930-C793-4EC8-B572-8BD07F2E2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7721" y="5273145"/>
            <a:ext cx="2416029" cy="1130306"/>
          </a:xfrm>
          <a:prstGeom prst="rect">
            <a:avLst/>
          </a:prstGeom>
        </p:spPr>
      </p:pic>
    </p:spTree>
    <p:extLst>
      <p:ext uri="{BB962C8B-B14F-4D97-AF65-F5344CB8AC3E}">
        <p14:creationId xmlns:p14="http://schemas.microsoft.com/office/powerpoint/2010/main" val="661016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419617"/>
            <a:ext cx="2673849" cy="400110"/>
          </a:xfrm>
          <a:prstGeom prst="rect">
            <a:avLst/>
          </a:prstGeom>
          <a:noFill/>
        </p:spPr>
        <p:txBody>
          <a:bodyPr wrap="square" rtlCol="0" anchor="ctr">
            <a:spAutoFit/>
          </a:bodyPr>
          <a:lstStyle/>
          <a:p>
            <a:r>
              <a:rPr lang="it-IT" sz="2000" b="1" dirty="0">
                <a:solidFill>
                  <a:srgbClr val="0070C0"/>
                </a:solidFill>
              </a:rPr>
              <a:t>BACKUP</a:t>
            </a:r>
            <a:endParaRPr lang="it-IT" b="1" dirty="0">
              <a:solidFill>
                <a:srgbClr val="0070C0"/>
              </a:solidFill>
            </a:endParaRPr>
          </a:p>
        </p:txBody>
      </p:sp>
      <p:sp>
        <p:nvSpPr>
          <p:cNvPr id="11" name="CasellaDiTesto 10">
            <a:extLst>
              <a:ext uri="{FF2B5EF4-FFF2-40B4-BE49-F238E27FC236}">
                <a16:creationId xmlns:a16="http://schemas.microsoft.com/office/drawing/2014/main" id="{42CE9F93-EE44-42F9-B36E-96754AC24A8F}"/>
              </a:ext>
            </a:extLst>
          </p:cNvPr>
          <p:cNvSpPr txBox="1"/>
          <p:nvPr/>
        </p:nvSpPr>
        <p:spPr>
          <a:xfrm>
            <a:off x="2849731" y="594804"/>
            <a:ext cx="9166389" cy="892552"/>
          </a:xfrm>
          <a:prstGeom prst="rect">
            <a:avLst/>
          </a:prstGeom>
          <a:noFill/>
        </p:spPr>
        <p:txBody>
          <a:bodyPr wrap="square" rtlCol="0">
            <a:spAutoFit/>
          </a:bodyPr>
          <a:lstStyle/>
          <a:p>
            <a:r>
              <a:rPr lang="it-IT" sz="2800" dirty="0"/>
              <a:t>CONFRONTO DISTRIBUZIONE DI CARICO ALARE</a:t>
            </a:r>
          </a:p>
          <a:p>
            <a:pPr marL="457200" indent="-457200">
              <a:buFont typeface="Arial" panose="020B0604020202020204" pitchFamily="34" charset="0"/>
              <a:buChar char="•"/>
            </a:pPr>
            <a:r>
              <a:rPr lang="it-IT" sz="2400" dirty="0"/>
              <a:t>Confronto effettuato per i casi più significativi</a:t>
            </a:r>
          </a:p>
        </p:txBody>
      </p:sp>
      <p:pic>
        <p:nvPicPr>
          <p:cNvPr id="3" name="Immagine 2">
            <a:extLst>
              <a:ext uri="{FF2B5EF4-FFF2-40B4-BE49-F238E27FC236}">
                <a16:creationId xmlns:a16="http://schemas.microsoft.com/office/drawing/2014/main" id="{25562C1C-7EDD-478A-A6BF-F54F46484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151" y="1487356"/>
            <a:ext cx="5833548" cy="5082617"/>
          </a:xfrm>
          <a:prstGeom prst="rect">
            <a:avLst/>
          </a:prstGeom>
        </p:spPr>
      </p:pic>
    </p:spTree>
    <p:extLst>
      <p:ext uri="{BB962C8B-B14F-4D97-AF65-F5344CB8AC3E}">
        <p14:creationId xmlns:p14="http://schemas.microsoft.com/office/powerpoint/2010/main" val="3492578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419617"/>
            <a:ext cx="2673849" cy="400110"/>
          </a:xfrm>
          <a:prstGeom prst="rect">
            <a:avLst/>
          </a:prstGeom>
          <a:noFill/>
        </p:spPr>
        <p:txBody>
          <a:bodyPr wrap="square" rtlCol="0" anchor="ctr">
            <a:spAutoFit/>
          </a:bodyPr>
          <a:lstStyle/>
          <a:p>
            <a:r>
              <a:rPr lang="it-IT" sz="2000" b="1" dirty="0">
                <a:solidFill>
                  <a:srgbClr val="0070C0"/>
                </a:solidFill>
              </a:rPr>
              <a:t>BACKUP</a:t>
            </a:r>
            <a:endParaRPr lang="it-IT" b="1" dirty="0">
              <a:solidFill>
                <a:srgbClr val="0070C0"/>
              </a:solidFill>
            </a:endParaRPr>
          </a:p>
        </p:txBody>
      </p:sp>
      <p:sp>
        <p:nvSpPr>
          <p:cNvPr id="11" name="CasellaDiTesto 10">
            <a:extLst>
              <a:ext uri="{FF2B5EF4-FFF2-40B4-BE49-F238E27FC236}">
                <a16:creationId xmlns:a16="http://schemas.microsoft.com/office/drawing/2014/main" id="{42CE9F93-EE44-42F9-B36E-96754AC24A8F}"/>
              </a:ext>
            </a:extLst>
          </p:cNvPr>
          <p:cNvSpPr txBox="1"/>
          <p:nvPr/>
        </p:nvSpPr>
        <p:spPr>
          <a:xfrm>
            <a:off x="2849731" y="594804"/>
            <a:ext cx="9166389" cy="523220"/>
          </a:xfrm>
          <a:prstGeom prst="rect">
            <a:avLst/>
          </a:prstGeom>
          <a:noFill/>
        </p:spPr>
        <p:txBody>
          <a:bodyPr wrap="square" rtlCol="0">
            <a:spAutoFit/>
          </a:bodyPr>
          <a:lstStyle/>
          <a:p>
            <a:r>
              <a:rPr lang="it-IT" sz="2800" dirty="0"/>
              <a:t>CONTATTO TERRENO-RUOTA</a:t>
            </a:r>
          </a:p>
        </p:txBody>
      </p:sp>
      <p:pic>
        <p:nvPicPr>
          <p:cNvPr id="12" name="Immagine 11" descr="Immagine che contiene testo&#10;&#10;Descrizione generata automaticamente">
            <a:extLst>
              <a:ext uri="{FF2B5EF4-FFF2-40B4-BE49-F238E27FC236}">
                <a16:creationId xmlns:a16="http://schemas.microsoft.com/office/drawing/2014/main" id="{D9B7EE91-D90F-494C-B880-63C9C963669B}"/>
              </a:ext>
            </a:extLst>
          </p:cNvPr>
          <p:cNvPicPr>
            <a:picLocks noChangeAspect="1"/>
          </p:cNvPicPr>
          <p:nvPr/>
        </p:nvPicPr>
        <p:blipFill rotWithShape="1">
          <a:blip r:embed="rId2">
            <a:extLst>
              <a:ext uri="{28A0092B-C50C-407E-A947-70E740481C1C}">
                <a14:useLocalDpi xmlns:a14="http://schemas.microsoft.com/office/drawing/2010/main" val="0"/>
              </a:ext>
            </a:extLst>
          </a:blip>
          <a:srcRect b="41669"/>
          <a:stretch/>
        </p:blipFill>
        <p:spPr>
          <a:xfrm>
            <a:off x="2849729" y="3853070"/>
            <a:ext cx="8563491" cy="2581022"/>
          </a:xfrm>
          <a:prstGeom prst="rect">
            <a:avLst/>
          </a:prstGeom>
        </p:spPr>
      </p:pic>
      <p:pic>
        <p:nvPicPr>
          <p:cNvPr id="3" name="Immagine 2">
            <a:extLst>
              <a:ext uri="{FF2B5EF4-FFF2-40B4-BE49-F238E27FC236}">
                <a16:creationId xmlns:a16="http://schemas.microsoft.com/office/drawing/2014/main" id="{7A9F4E02-EF83-42E5-ACDF-F5DE99703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625" y="979525"/>
            <a:ext cx="5403049" cy="2789162"/>
          </a:xfrm>
          <a:prstGeom prst="rect">
            <a:avLst/>
          </a:prstGeom>
        </p:spPr>
      </p:pic>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BAADB2BE-0706-4D84-AC80-E85E817DEAB8}"/>
              </a:ext>
            </a:extLst>
          </p:cNvPr>
          <p:cNvSpPr/>
          <p:nvPr/>
        </p:nvSpPr>
        <p:spPr>
          <a:xfrm>
            <a:off x="2849729" y="3853069"/>
            <a:ext cx="8563491" cy="2581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80BE3B8D-08C7-4813-A7C5-8BF3F6DBB83A}"/>
              </a:ext>
            </a:extLst>
          </p:cNvPr>
          <p:cNvSpPr/>
          <p:nvPr/>
        </p:nvSpPr>
        <p:spPr>
          <a:xfrm>
            <a:off x="3685880" y="3506771"/>
            <a:ext cx="1112364" cy="297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a:extLst>
              <a:ext uri="{FF2B5EF4-FFF2-40B4-BE49-F238E27FC236}">
                <a16:creationId xmlns:a16="http://schemas.microsoft.com/office/drawing/2014/main" id="{D10CA8C6-2DC4-4D63-9718-A2DD7F68BD97}"/>
              </a:ext>
            </a:extLst>
          </p:cNvPr>
          <p:cNvCxnSpPr>
            <a:cxnSpLocks/>
            <a:stCxn id="14" idx="6"/>
          </p:cNvCxnSpPr>
          <p:nvPr/>
        </p:nvCxnSpPr>
        <p:spPr>
          <a:xfrm>
            <a:off x="4798244" y="3655447"/>
            <a:ext cx="707010" cy="1279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952811CD-2DF8-4E0C-880B-AE49E35E0142}"/>
              </a:ext>
            </a:extLst>
          </p:cNvPr>
          <p:cNvSpPr txBox="1"/>
          <p:nvPr/>
        </p:nvSpPr>
        <p:spPr>
          <a:xfrm>
            <a:off x="5114138" y="5524532"/>
            <a:ext cx="4034672" cy="707886"/>
          </a:xfrm>
          <a:prstGeom prst="rect">
            <a:avLst/>
          </a:prstGeom>
          <a:noFill/>
        </p:spPr>
        <p:txBody>
          <a:bodyPr wrap="square" rtlCol="0">
            <a:spAutoFit/>
          </a:bodyPr>
          <a:lstStyle/>
          <a:p>
            <a:pPr algn="ctr"/>
            <a:r>
              <a:rPr lang="it-IT" sz="2000" b="1" dirty="0">
                <a:solidFill>
                  <a:srgbClr val="EB7A29"/>
                </a:solidFill>
              </a:rPr>
              <a:t>SMUSSAMENTO DELLA GEOMETRIA</a:t>
            </a:r>
          </a:p>
          <a:p>
            <a:pPr algn="ctr"/>
            <a:r>
              <a:rPr lang="it-IT" sz="2000" b="1" dirty="0">
                <a:solidFill>
                  <a:srgbClr val="EB7A29"/>
                </a:solidFill>
              </a:rPr>
              <a:t> TRA RUOTA E TERRENO</a:t>
            </a:r>
          </a:p>
        </p:txBody>
      </p:sp>
      <p:cxnSp>
        <p:nvCxnSpPr>
          <p:cNvPr id="22" name="Connettore 2 21">
            <a:extLst>
              <a:ext uri="{FF2B5EF4-FFF2-40B4-BE49-F238E27FC236}">
                <a16:creationId xmlns:a16="http://schemas.microsoft.com/office/drawing/2014/main" id="{9D821D90-B100-4426-8C4F-36E40AA16445}"/>
              </a:ext>
            </a:extLst>
          </p:cNvPr>
          <p:cNvCxnSpPr>
            <a:stCxn id="20" idx="3"/>
          </p:cNvCxnSpPr>
          <p:nvPr/>
        </p:nvCxnSpPr>
        <p:spPr>
          <a:xfrm>
            <a:off x="9148810" y="5878475"/>
            <a:ext cx="381689" cy="177200"/>
          </a:xfrm>
          <a:prstGeom prst="straightConnector1">
            <a:avLst/>
          </a:prstGeom>
          <a:ln w="38100">
            <a:solidFill>
              <a:srgbClr val="EB7A29"/>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4E0D952D-637F-4EA0-8461-1927BBAA3A79}"/>
              </a:ext>
            </a:extLst>
          </p:cNvPr>
          <p:cNvSpPr txBox="1"/>
          <p:nvPr/>
        </p:nvSpPr>
        <p:spPr>
          <a:xfrm>
            <a:off x="8408709" y="979525"/>
            <a:ext cx="3004511" cy="2554545"/>
          </a:xfrm>
          <a:prstGeom prst="rect">
            <a:avLst/>
          </a:prstGeom>
          <a:noFill/>
        </p:spPr>
        <p:txBody>
          <a:bodyPr wrap="square" rtlCol="0">
            <a:spAutoFit/>
          </a:bodyPr>
          <a:lstStyle/>
          <a:p>
            <a:r>
              <a:rPr lang="it-IT" sz="2000" dirty="0"/>
              <a:t>Per avere una </a:t>
            </a:r>
            <a:r>
              <a:rPr lang="it-IT" sz="2000" b="1" dirty="0"/>
              <a:t>mesh di buona qualità</a:t>
            </a:r>
            <a:r>
              <a:rPr lang="it-IT" sz="2000" dirty="0"/>
              <a:t> è stato necessario </a:t>
            </a:r>
            <a:r>
              <a:rPr lang="it-IT" sz="2000" b="1" dirty="0"/>
              <a:t>smussare</a:t>
            </a:r>
            <a:r>
              <a:rPr lang="it-IT" sz="2000" dirty="0"/>
              <a:t> la </a:t>
            </a:r>
            <a:r>
              <a:rPr lang="it-IT" sz="2000" b="1" dirty="0"/>
              <a:t>zona di contatto tra terreno e ruota</a:t>
            </a:r>
            <a:r>
              <a:rPr lang="it-IT" sz="2000" dirty="0"/>
              <a:t> in modo da eliminare l’angolo acuto al vertice che si sarebbe formato altrimenti.</a:t>
            </a:r>
          </a:p>
        </p:txBody>
      </p:sp>
    </p:spTree>
    <p:extLst>
      <p:ext uri="{BB962C8B-B14F-4D97-AF65-F5344CB8AC3E}">
        <p14:creationId xmlns:p14="http://schemas.microsoft.com/office/powerpoint/2010/main" val="2016060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419617"/>
            <a:ext cx="2673849" cy="400110"/>
          </a:xfrm>
          <a:prstGeom prst="rect">
            <a:avLst/>
          </a:prstGeom>
          <a:noFill/>
        </p:spPr>
        <p:txBody>
          <a:bodyPr wrap="square" rtlCol="0" anchor="ctr">
            <a:spAutoFit/>
          </a:bodyPr>
          <a:lstStyle/>
          <a:p>
            <a:r>
              <a:rPr lang="it-IT" sz="2000" b="1" dirty="0">
                <a:solidFill>
                  <a:srgbClr val="0070C0"/>
                </a:solidFill>
              </a:rPr>
              <a:t>BACKUP</a:t>
            </a:r>
            <a:endParaRPr lang="it-IT" b="1" dirty="0">
              <a:solidFill>
                <a:srgbClr val="0070C0"/>
              </a:solidFill>
            </a:endParaRPr>
          </a:p>
        </p:txBody>
      </p:sp>
      <p:sp>
        <p:nvSpPr>
          <p:cNvPr id="11" name="CasellaDiTesto 10">
            <a:extLst>
              <a:ext uri="{FF2B5EF4-FFF2-40B4-BE49-F238E27FC236}">
                <a16:creationId xmlns:a16="http://schemas.microsoft.com/office/drawing/2014/main" id="{42CE9F93-EE44-42F9-B36E-96754AC24A8F}"/>
              </a:ext>
            </a:extLst>
          </p:cNvPr>
          <p:cNvSpPr txBox="1"/>
          <p:nvPr/>
        </p:nvSpPr>
        <p:spPr>
          <a:xfrm>
            <a:off x="2849731" y="594804"/>
            <a:ext cx="9166389" cy="6617196"/>
          </a:xfrm>
          <a:prstGeom prst="rect">
            <a:avLst/>
          </a:prstGeom>
          <a:noFill/>
        </p:spPr>
        <p:txBody>
          <a:bodyPr wrap="square" rtlCol="0">
            <a:spAutoFit/>
          </a:bodyPr>
          <a:lstStyle/>
          <a:p>
            <a:r>
              <a:rPr lang="it-IT" sz="2800" dirty="0"/>
              <a:t>CALCOLI CON I MODELLI DI TRANSIZIONE</a:t>
            </a:r>
          </a:p>
          <a:p>
            <a:pPr marL="285750" indent="-285750">
              <a:buFont typeface="Arial" panose="020B0604020202020204" pitchFamily="34" charset="0"/>
              <a:buChar char="•"/>
            </a:pPr>
            <a:r>
              <a:rPr lang="it-IT" sz="2400" dirty="0"/>
              <a:t>Modifiche alla mesh per abbassare y</a:t>
            </a:r>
            <a:r>
              <a:rPr lang="it-IT" sz="2400" baseline="30000" dirty="0"/>
              <a:t>+ </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Δx</a:t>
            </a:r>
            <a:r>
              <a:rPr lang="it-IT" sz="2400" baseline="30000" dirty="0"/>
              <a:t>+ </a:t>
            </a:r>
            <a:r>
              <a:rPr lang="it-IT" sz="2400" dirty="0">
                <a:latin typeface="Times New Roman" panose="02020603050405020304" pitchFamily="18" charset="0"/>
                <a:cs typeface="Times New Roman" panose="02020603050405020304" pitchFamily="18" charset="0"/>
              </a:rPr>
              <a:t>e </a:t>
            </a:r>
            <a:r>
              <a:rPr lang="it-IT" sz="2400" dirty="0" err="1">
                <a:latin typeface="Times New Roman" panose="02020603050405020304" pitchFamily="18" charset="0"/>
                <a:cs typeface="Times New Roman" panose="02020603050405020304" pitchFamily="18" charset="0"/>
              </a:rPr>
              <a:t>Δz</a:t>
            </a:r>
            <a:r>
              <a:rPr lang="it-IT" sz="2400" baseline="30000" dirty="0"/>
              <a:t>+</a:t>
            </a:r>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baseline="30000" dirty="0"/>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Prove con </a:t>
            </a:r>
            <a:r>
              <a:rPr lang="it-IT" sz="2400" b="1" i="1" dirty="0" err="1"/>
              <a:t>Intermittency</a:t>
            </a:r>
            <a:r>
              <a:rPr lang="it-IT" sz="2400" b="1" i="1" dirty="0"/>
              <a:t> Model</a:t>
            </a:r>
            <a:r>
              <a:rPr lang="it-IT" sz="2400" dirty="0"/>
              <a:t> e </a:t>
            </a:r>
            <a:r>
              <a:rPr lang="it-IT" sz="2400" b="1" i="1" dirty="0" err="1"/>
              <a:t>Transition</a:t>
            </a:r>
            <a:r>
              <a:rPr lang="it-IT" sz="2400" b="1" i="1" dirty="0"/>
              <a:t> SST</a:t>
            </a:r>
          </a:p>
          <a:p>
            <a:pPr marL="342900" indent="-342900">
              <a:buFont typeface="Arial" panose="020B0604020202020204" pitchFamily="34" charset="0"/>
              <a:buChar char="•"/>
            </a:pPr>
            <a:r>
              <a:rPr lang="it-IT" sz="2400" dirty="0"/>
              <a:t>Impossibilità di catturare il fenomeno a causa dei valori troppo elevati di </a:t>
            </a:r>
            <a:r>
              <a:rPr lang="it-IT" sz="2400" b="1" i="1" dirty="0" err="1"/>
              <a:t>expansion</a:t>
            </a:r>
            <a:r>
              <a:rPr lang="it-IT" sz="2400" b="1" i="1" dirty="0"/>
              <a:t> ratio</a:t>
            </a:r>
            <a:r>
              <a:rPr lang="it-IT" sz="2400" dirty="0"/>
              <a:t> delle celle, non riducibile per via della potenza di calcolo troppo elevata da soddisfare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endParaRPr lang="it-IT" sz="2400" i="1" dirty="0"/>
          </a:p>
        </p:txBody>
      </p:sp>
      <p:pic>
        <p:nvPicPr>
          <p:cNvPr id="3" name="Immagine 2">
            <a:extLst>
              <a:ext uri="{FF2B5EF4-FFF2-40B4-BE49-F238E27FC236}">
                <a16:creationId xmlns:a16="http://schemas.microsoft.com/office/drawing/2014/main" id="{9B62F0DA-7264-42B9-A095-C408B36AE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377" y="1585694"/>
            <a:ext cx="3773783" cy="3165416"/>
          </a:xfrm>
          <a:prstGeom prst="rect">
            <a:avLst/>
          </a:prstGeom>
        </p:spPr>
      </p:pic>
      <p:pic>
        <p:nvPicPr>
          <p:cNvPr id="15" name="Immagine 14">
            <a:extLst>
              <a:ext uri="{FF2B5EF4-FFF2-40B4-BE49-F238E27FC236}">
                <a16:creationId xmlns:a16="http://schemas.microsoft.com/office/drawing/2014/main" id="{276BDE02-4DA3-4B98-B874-925310C66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224" y="1585694"/>
            <a:ext cx="3741806" cy="3165416"/>
          </a:xfrm>
          <a:prstGeom prst="rect">
            <a:avLst/>
          </a:prstGeom>
        </p:spPr>
      </p:pic>
    </p:spTree>
    <p:extLst>
      <p:ext uri="{BB962C8B-B14F-4D97-AF65-F5344CB8AC3E}">
        <p14:creationId xmlns:p14="http://schemas.microsoft.com/office/powerpoint/2010/main" val="1637773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785104"/>
          </a:xfrm>
          <a:prstGeom prst="rect">
            <a:avLst/>
          </a:prstGeom>
          <a:noFill/>
        </p:spPr>
        <p:txBody>
          <a:bodyPr wrap="square" rtlCol="0">
            <a:spAutoFit/>
          </a:bodyPr>
          <a:lstStyle/>
          <a:p>
            <a:r>
              <a:rPr lang="it-IT" sz="2800" dirty="0"/>
              <a:t>STUDIO PARAMETRICO DELL’ALA ANTERIORE</a:t>
            </a:r>
          </a:p>
          <a:p>
            <a:endParaRPr lang="it-IT" sz="1400" dirty="0"/>
          </a:p>
          <a:p>
            <a:r>
              <a:rPr lang="it-IT" sz="2000" dirty="0"/>
              <a:t>Profili adimensionali di velocità ed altezza di cella (y</a:t>
            </a:r>
            <a:r>
              <a:rPr lang="it-IT" sz="2000" baseline="30000" dirty="0"/>
              <a:t>+</a:t>
            </a:r>
            <a:r>
              <a:rPr lang="it-IT" sz="2000" dirty="0"/>
              <a:t> – u</a:t>
            </a:r>
            <a:r>
              <a:rPr lang="it-IT" sz="2000" baseline="30000" dirty="0"/>
              <a:t>+</a:t>
            </a:r>
            <a:r>
              <a:rPr lang="it-IT" sz="2000" dirty="0"/>
              <a:t>)</a:t>
            </a:r>
          </a:p>
          <a:p>
            <a:r>
              <a:rPr lang="it-IT" sz="2000" dirty="0"/>
              <a:t>	</a:t>
            </a:r>
          </a:p>
          <a:p>
            <a:r>
              <a:rPr lang="it-IT" sz="2000" b="1" dirty="0"/>
              <a:t>             </a:t>
            </a:r>
            <a:r>
              <a:rPr lang="it-IT" sz="2800" b="1" dirty="0"/>
              <a:t>MAIN	           	                VANE			 FLAP</a:t>
            </a:r>
            <a:endParaRPr lang="it-IT" sz="2000" b="1" dirty="0"/>
          </a:p>
        </p:txBody>
      </p:sp>
      <p:pic>
        <p:nvPicPr>
          <p:cNvPr id="5" name="Immagine 4">
            <a:extLst>
              <a:ext uri="{FF2B5EF4-FFF2-40B4-BE49-F238E27FC236}">
                <a16:creationId xmlns:a16="http://schemas.microsoft.com/office/drawing/2014/main" id="{3BF6C158-C370-4015-B1CB-4C387924B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428" y="2502970"/>
            <a:ext cx="2459119" cy="1797563"/>
          </a:xfrm>
          <a:prstGeom prst="rect">
            <a:avLst/>
          </a:prstGeom>
        </p:spPr>
      </p:pic>
      <p:pic>
        <p:nvPicPr>
          <p:cNvPr id="12" name="Immagine 11">
            <a:extLst>
              <a:ext uri="{FF2B5EF4-FFF2-40B4-BE49-F238E27FC236}">
                <a16:creationId xmlns:a16="http://schemas.microsoft.com/office/drawing/2014/main" id="{3AA65A1A-AB88-4143-8F22-1C76E8C60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27" y="4532420"/>
            <a:ext cx="2459120" cy="1797563"/>
          </a:xfrm>
          <a:prstGeom prst="rect">
            <a:avLst/>
          </a:prstGeom>
        </p:spPr>
      </p:pic>
      <p:pic>
        <p:nvPicPr>
          <p:cNvPr id="11" name="Immagine 10">
            <a:extLst>
              <a:ext uri="{FF2B5EF4-FFF2-40B4-BE49-F238E27FC236}">
                <a16:creationId xmlns:a16="http://schemas.microsoft.com/office/drawing/2014/main" id="{B3E12194-3B79-4B20-8C26-A5CC5B9A1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502969"/>
            <a:ext cx="2459119" cy="1797563"/>
          </a:xfrm>
          <a:prstGeom prst="rect">
            <a:avLst/>
          </a:prstGeom>
        </p:spPr>
      </p:pic>
      <p:pic>
        <p:nvPicPr>
          <p:cNvPr id="14" name="Immagine 13">
            <a:extLst>
              <a:ext uri="{FF2B5EF4-FFF2-40B4-BE49-F238E27FC236}">
                <a16:creationId xmlns:a16="http://schemas.microsoft.com/office/drawing/2014/main" id="{59937114-797F-48EC-BED6-9CFE1BADA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4532419"/>
            <a:ext cx="2459119" cy="1797563"/>
          </a:xfrm>
          <a:prstGeom prst="rect">
            <a:avLst/>
          </a:prstGeom>
        </p:spPr>
      </p:pic>
      <p:pic>
        <p:nvPicPr>
          <p:cNvPr id="15" name="Immagine 14">
            <a:extLst>
              <a:ext uri="{FF2B5EF4-FFF2-40B4-BE49-F238E27FC236}">
                <a16:creationId xmlns:a16="http://schemas.microsoft.com/office/drawing/2014/main" id="{3FA0534B-75FD-44D6-8E31-36845291E7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1572" y="2502969"/>
            <a:ext cx="2459120" cy="1797563"/>
          </a:xfrm>
          <a:prstGeom prst="rect">
            <a:avLst/>
          </a:prstGeom>
        </p:spPr>
      </p:pic>
      <p:pic>
        <p:nvPicPr>
          <p:cNvPr id="16" name="Immagine 15">
            <a:extLst>
              <a:ext uri="{FF2B5EF4-FFF2-40B4-BE49-F238E27FC236}">
                <a16:creationId xmlns:a16="http://schemas.microsoft.com/office/drawing/2014/main" id="{88C7AD33-BFB4-4C82-B939-9AFB8ECBF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1571" y="4532419"/>
            <a:ext cx="2459121" cy="1797564"/>
          </a:xfrm>
          <a:prstGeom prst="rect">
            <a:avLst/>
          </a:prstGeom>
        </p:spPr>
      </p:pic>
      <p:sp>
        <p:nvSpPr>
          <p:cNvPr id="17" name="CasellaDiTesto 16">
            <a:extLst>
              <a:ext uri="{FF2B5EF4-FFF2-40B4-BE49-F238E27FC236}">
                <a16:creationId xmlns:a16="http://schemas.microsoft.com/office/drawing/2014/main" id="{12DAEE82-8FF6-45CE-939E-91047D8F25BA}"/>
              </a:ext>
            </a:extLst>
          </p:cNvPr>
          <p:cNvSpPr txBox="1"/>
          <p:nvPr/>
        </p:nvSpPr>
        <p:spPr>
          <a:xfrm>
            <a:off x="175880" y="419617"/>
            <a:ext cx="2673849" cy="400110"/>
          </a:xfrm>
          <a:prstGeom prst="rect">
            <a:avLst/>
          </a:prstGeom>
          <a:noFill/>
        </p:spPr>
        <p:txBody>
          <a:bodyPr wrap="square" rtlCol="0" anchor="ctr">
            <a:spAutoFit/>
          </a:bodyPr>
          <a:lstStyle/>
          <a:p>
            <a:r>
              <a:rPr lang="it-IT" sz="2000" b="1" dirty="0">
                <a:solidFill>
                  <a:srgbClr val="0070C0"/>
                </a:solidFill>
              </a:rPr>
              <a:t>BACKUP</a:t>
            </a:r>
            <a:endParaRPr lang="it-IT" b="1" dirty="0">
              <a:solidFill>
                <a:srgbClr val="0070C0"/>
              </a:solidFill>
            </a:endParaRPr>
          </a:p>
        </p:txBody>
      </p:sp>
    </p:spTree>
    <p:extLst>
      <p:ext uri="{BB962C8B-B14F-4D97-AF65-F5344CB8AC3E}">
        <p14:creationId xmlns:p14="http://schemas.microsoft.com/office/powerpoint/2010/main" val="2639422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419617"/>
            <a:ext cx="2673849" cy="400110"/>
          </a:xfrm>
          <a:prstGeom prst="rect">
            <a:avLst/>
          </a:prstGeom>
          <a:noFill/>
        </p:spPr>
        <p:txBody>
          <a:bodyPr wrap="square" rtlCol="0" anchor="ctr">
            <a:spAutoFit/>
          </a:bodyPr>
          <a:lstStyle/>
          <a:p>
            <a:r>
              <a:rPr lang="it-IT" sz="2000" b="1" dirty="0">
                <a:solidFill>
                  <a:srgbClr val="0070C0"/>
                </a:solidFill>
              </a:rPr>
              <a:t>BACKUP</a:t>
            </a:r>
            <a:endParaRPr lang="it-IT" b="1" dirty="0">
              <a:solidFill>
                <a:srgbClr val="0070C0"/>
              </a:solidFill>
            </a:endParaRPr>
          </a:p>
        </p:txBody>
      </p:sp>
      <p:sp>
        <p:nvSpPr>
          <p:cNvPr id="11" name="CasellaDiTesto 10">
            <a:extLst>
              <a:ext uri="{FF2B5EF4-FFF2-40B4-BE49-F238E27FC236}">
                <a16:creationId xmlns:a16="http://schemas.microsoft.com/office/drawing/2014/main" id="{42CE9F93-EE44-42F9-B36E-96754AC24A8F}"/>
              </a:ext>
            </a:extLst>
          </p:cNvPr>
          <p:cNvSpPr txBox="1"/>
          <p:nvPr/>
        </p:nvSpPr>
        <p:spPr>
          <a:xfrm>
            <a:off x="2849731" y="594804"/>
            <a:ext cx="9166389" cy="892552"/>
          </a:xfrm>
          <a:prstGeom prst="rect">
            <a:avLst/>
          </a:prstGeom>
          <a:noFill/>
        </p:spPr>
        <p:txBody>
          <a:bodyPr wrap="square" rtlCol="0">
            <a:spAutoFit/>
          </a:bodyPr>
          <a:lstStyle/>
          <a:p>
            <a:r>
              <a:rPr lang="it-IT" sz="2800" dirty="0"/>
              <a:t>SLIDE DI BACKUP carattere 28</a:t>
            </a:r>
          </a:p>
          <a:p>
            <a:r>
              <a:rPr lang="it-IT" sz="2400" dirty="0"/>
              <a:t>Dimensioni testo carattere 24</a:t>
            </a:r>
          </a:p>
        </p:txBody>
      </p:sp>
    </p:spTree>
    <p:extLst>
      <p:ext uri="{BB962C8B-B14F-4D97-AF65-F5344CB8AC3E}">
        <p14:creationId xmlns:p14="http://schemas.microsoft.com/office/powerpoint/2010/main" val="2420085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5386090"/>
          </a:xfrm>
          <a:prstGeom prst="rect">
            <a:avLst/>
          </a:prstGeom>
          <a:noFill/>
        </p:spPr>
        <p:txBody>
          <a:bodyPr wrap="square" rtlCol="0">
            <a:spAutoFit/>
          </a:bodyPr>
          <a:lstStyle/>
          <a:p>
            <a:r>
              <a:rPr lang="it-IT" sz="2800" dirty="0"/>
              <a:t>2.   sola RUOTA:</a:t>
            </a:r>
          </a:p>
          <a:p>
            <a:endParaRPr lang="it-IT" sz="2000" dirty="0"/>
          </a:p>
          <a:p>
            <a:r>
              <a:rPr lang="it-IT" sz="2000" dirty="0"/>
              <a:t>Confronto con i risultati sperimentali di </a:t>
            </a:r>
            <a:r>
              <a:rPr lang="it-IT" sz="2000" b="1" i="1" dirty="0" err="1"/>
              <a:t>Fackrell</a:t>
            </a:r>
            <a:r>
              <a:rPr lang="it-IT" sz="2000" dirty="0"/>
              <a:t>:</a:t>
            </a:r>
          </a:p>
          <a:p>
            <a:endParaRPr lang="it-IT" sz="2000" dirty="0"/>
          </a:p>
          <a:p>
            <a:r>
              <a:rPr lang="it-IT" sz="2000" dirty="0"/>
              <a:t> </a:t>
            </a:r>
            <a:endParaRPr lang="it-IT" sz="2000" dirty="0">
              <a:solidFill>
                <a:srgbClr val="00B050"/>
              </a:solidFill>
            </a:endParaRPr>
          </a:p>
          <a:p>
            <a:endParaRPr lang="it-IT" sz="2000" dirty="0"/>
          </a:p>
          <a:p>
            <a:pPr marL="514350" indent="-514350">
              <a:buFont typeface="+mj-lt"/>
              <a:buAutoNum type="arabicPeriod"/>
            </a:pPr>
            <a:endParaRPr lang="it-IT" sz="2000" dirty="0"/>
          </a:p>
          <a:p>
            <a:endParaRPr lang="it-IT" sz="1200" dirty="0"/>
          </a:p>
          <a:p>
            <a:endParaRPr lang="it-IT" sz="2800" dirty="0"/>
          </a:p>
          <a:p>
            <a:endParaRPr lang="it-IT" dirty="0"/>
          </a:p>
          <a:p>
            <a:endParaRPr lang="it-IT" dirty="0"/>
          </a:p>
          <a:p>
            <a:endParaRPr lang="it-IT" dirty="0"/>
          </a:p>
          <a:p>
            <a:endParaRPr lang="it-IT" dirty="0"/>
          </a:p>
          <a:p>
            <a:endParaRPr lang="it-IT" dirty="0"/>
          </a:p>
          <a:p>
            <a:endParaRPr lang="it-IT" dirty="0"/>
          </a:p>
          <a:p>
            <a:endParaRPr lang="it-IT" sz="2000" dirty="0"/>
          </a:p>
          <a:p>
            <a:r>
              <a:rPr lang="it-IT" sz="2000" dirty="0"/>
              <a:t>Si evidenzia una buona corrispondenza tra i risultati </a:t>
            </a:r>
            <a:r>
              <a:rPr lang="it-IT" sz="2000" b="1" dirty="0"/>
              <a:t>sperimentali</a:t>
            </a:r>
            <a:r>
              <a:rPr lang="it-IT" sz="2000" dirty="0"/>
              <a:t> e quelli </a:t>
            </a:r>
            <a:r>
              <a:rPr lang="it-IT" sz="2000" b="1" dirty="0"/>
              <a:t>numerici</a:t>
            </a:r>
            <a:r>
              <a:rPr lang="it-IT" sz="2000" dirty="0"/>
              <a:t>.</a:t>
            </a:r>
          </a:p>
        </p:txBody>
      </p:sp>
      <p:pic>
        <p:nvPicPr>
          <p:cNvPr id="3" name="Immagine 2">
            <a:extLst>
              <a:ext uri="{FF2B5EF4-FFF2-40B4-BE49-F238E27FC236}">
                <a16:creationId xmlns:a16="http://schemas.microsoft.com/office/drawing/2014/main" id="{75069626-D00A-41EA-9785-49619DD31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808" y="1947199"/>
            <a:ext cx="3788474" cy="2960740"/>
          </a:xfrm>
          <a:prstGeom prst="rect">
            <a:avLst/>
          </a:prstGeom>
        </p:spPr>
      </p:pic>
      <p:pic>
        <p:nvPicPr>
          <p:cNvPr id="12" name="Immagine 11">
            <a:extLst>
              <a:ext uri="{FF2B5EF4-FFF2-40B4-BE49-F238E27FC236}">
                <a16:creationId xmlns:a16="http://schemas.microsoft.com/office/drawing/2014/main" id="{2F15E9FC-2038-435F-88B2-E2D6744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690" y="1947199"/>
            <a:ext cx="4525158" cy="2963601"/>
          </a:xfrm>
          <a:prstGeom prst="rect">
            <a:avLst/>
          </a:prstGeom>
        </p:spPr>
      </p:pic>
      <p:sp>
        <p:nvSpPr>
          <p:cNvPr id="11" name="CasellaDiTesto 10">
            <a:extLst>
              <a:ext uri="{FF2B5EF4-FFF2-40B4-BE49-F238E27FC236}">
                <a16:creationId xmlns:a16="http://schemas.microsoft.com/office/drawing/2014/main" id="{9A7EC23C-020C-4339-BCF8-3AD644C43A9F}"/>
              </a:ext>
            </a:extLst>
          </p:cNvPr>
          <p:cNvSpPr txBox="1"/>
          <p:nvPr/>
        </p:nvSpPr>
        <p:spPr>
          <a:xfrm>
            <a:off x="4882718" y="6550223"/>
            <a:ext cx="7386222" cy="307777"/>
          </a:xfrm>
          <a:prstGeom prst="rect">
            <a:avLst/>
          </a:prstGeom>
          <a:noFill/>
        </p:spPr>
        <p:txBody>
          <a:bodyPr wrap="square" rtlCol="0">
            <a:spAutoFit/>
          </a:bodyPr>
          <a:lstStyle/>
          <a:p>
            <a:r>
              <a:rPr lang="it-IT" sz="1400" dirty="0">
                <a:solidFill>
                  <a:schemeClr val="bg1"/>
                </a:solidFill>
              </a:rPr>
              <a:t>1974 John E. </a:t>
            </a:r>
            <a:r>
              <a:rPr lang="it-IT" sz="1400" dirty="0" err="1">
                <a:solidFill>
                  <a:schemeClr val="bg1"/>
                </a:solidFill>
              </a:rPr>
              <a:t>Fackrell</a:t>
            </a:r>
            <a:r>
              <a:rPr lang="it-IT" sz="1400" dirty="0">
                <a:solidFill>
                  <a:schemeClr val="bg1"/>
                </a:solidFill>
              </a:rPr>
              <a:t>, The </a:t>
            </a:r>
            <a:r>
              <a:rPr lang="it-IT" sz="1400" dirty="0" err="1">
                <a:solidFill>
                  <a:schemeClr val="bg1"/>
                </a:solidFill>
              </a:rPr>
              <a:t>Aerodynamics</a:t>
            </a:r>
            <a:r>
              <a:rPr lang="it-IT" sz="1400" dirty="0">
                <a:solidFill>
                  <a:schemeClr val="bg1"/>
                </a:solidFill>
              </a:rPr>
              <a:t> of an </a:t>
            </a:r>
            <a:r>
              <a:rPr lang="it-IT" sz="1400" dirty="0" err="1">
                <a:solidFill>
                  <a:schemeClr val="bg1"/>
                </a:solidFill>
              </a:rPr>
              <a:t>Isolated</a:t>
            </a:r>
            <a:r>
              <a:rPr lang="it-IT" sz="1400" dirty="0">
                <a:solidFill>
                  <a:schemeClr val="bg1"/>
                </a:solidFill>
              </a:rPr>
              <a:t> Wheel </a:t>
            </a:r>
            <a:r>
              <a:rPr lang="it-IT" sz="1400" dirty="0" err="1">
                <a:solidFill>
                  <a:schemeClr val="bg1"/>
                </a:solidFill>
              </a:rPr>
              <a:t>Rotating</a:t>
            </a:r>
            <a:r>
              <a:rPr lang="it-IT" sz="1400" dirty="0">
                <a:solidFill>
                  <a:schemeClr val="bg1"/>
                </a:solidFill>
              </a:rPr>
              <a:t> in </a:t>
            </a:r>
            <a:r>
              <a:rPr lang="it-IT" sz="1400" dirty="0" err="1">
                <a:solidFill>
                  <a:schemeClr val="bg1"/>
                </a:solidFill>
              </a:rPr>
              <a:t>Contact</a:t>
            </a:r>
            <a:r>
              <a:rPr lang="it-IT" sz="1400" dirty="0">
                <a:solidFill>
                  <a:schemeClr val="bg1"/>
                </a:solidFill>
              </a:rPr>
              <a:t> with the ground. </a:t>
            </a:r>
          </a:p>
        </p:txBody>
      </p:sp>
    </p:spTree>
    <p:extLst>
      <p:ext uri="{BB962C8B-B14F-4D97-AF65-F5344CB8AC3E}">
        <p14:creationId xmlns:p14="http://schemas.microsoft.com/office/powerpoint/2010/main" val="410847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2923877"/>
          </a:xfrm>
          <a:prstGeom prst="rect">
            <a:avLst/>
          </a:prstGeom>
          <a:noFill/>
        </p:spPr>
        <p:txBody>
          <a:bodyPr wrap="square" rtlCol="0">
            <a:spAutoFit/>
          </a:bodyPr>
          <a:lstStyle/>
          <a:p>
            <a:r>
              <a:rPr lang="it-IT" sz="2800" dirty="0"/>
              <a:t>1.   sola ALA ANTERIORE:</a:t>
            </a:r>
          </a:p>
          <a:p>
            <a:endParaRPr lang="it-IT" sz="2000" dirty="0"/>
          </a:p>
          <a:p>
            <a:r>
              <a:rPr lang="it-IT" sz="2000" dirty="0"/>
              <a:t>Focus sull’aspetto </a:t>
            </a:r>
            <a:r>
              <a:rPr lang="it-IT" sz="2000" dirty="0">
                <a:solidFill>
                  <a:srgbClr val="FF0000"/>
                </a:solidFill>
              </a:rPr>
              <a:t>NEGATIVO </a:t>
            </a:r>
            <a:r>
              <a:rPr lang="it-IT" sz="2000" dirty="0"/>
              <a:t>dell’ala:</a:t>
            </a:r>
          </a:p>
          <a:p>
            <a:pPr marL="514350" indent="-514350">
              <a:buFont typeface="+mj-lt"/>
              <a:buAutoNum type="arabicPeriod"/>
            </a:pPr>
            <a:endParaRPr lang="it-IT" sz="2000" dirty="0"/>
          </a:p>
          <a:p>
            <a:pPr marL="514350" indent="-514350">
              <a:buFont typeface="+mj-lt"/>
              <a:buAutoNum type="arabicPeriod"/>
            </a:pPr>
            <a:endParaRPr lang="it-IT" sz="2000" dirty="0"/>
          </a:p>
          <a:p>
            <a:endParaRPr lang="it-IT" sz="1200" dirty="0"/>
          </a:p>
          <a:p>
            <a:endParaRPr lang="it-IT" sz="2800" dirty="0"/>
          </a:p>
          <a:p>
            <a:endParaRPr lang="it-IT" dirty="0"/>
          </a:p>
          <a:p>
            <a:endParaRPr lang="it-IT" dirty="0"/>
          </a:p>
        </p:txBody>
      </p:sp>
      <p:pic>
        <p:nvPicPr>
          <p:cNvPr id="11" name="Immagine 10" descr="Immagine che contiene testo&#10;&#10;Descrizione generata automaticamente">
            <a:extLst>
              <a:ext uri="{FF2B5EF4-FFF2-40B4-BE49-F238E27FC236}">
                <a16:creationId xmlns:a16="http://schemas.microsoft.com/office/drawing/2014/main" id="{4A656E2B-D89D-4551-B330-D49E82E3C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728" y="1679641"/>
            <a:ext cx="9268291" cy="4543607"/>
          </a:xfrm>
          <a:prstGeom prst="rect">
            <a:avLst/>
          </a:prstGeom>
        </p:spPr>
      </p:pic>
      <p:sp>
        <p:nvSpPr>
          <p:cNvPr id="14" name="CasellaDiTesto 13">
            <a:extLst>
              <a:ext uri="{FF2B5EF4-FFF2-40B4-BE49-F238E27FC236}">
                <a16:creationId xmlns:a16="http://schemas.microsoft.com/office/drawing/2014/main" id="{655FFA5A-6C41-45B3-89BF-E82E941DA652}"/>
              </a:ext>
            </a:extLst>
          </p:cNvPr>
          <p:cNvSpPr txBox="1"/>
          <p:nvPr/>
        </p:nvSpPr>
        <p:spPr>
          <a:xfrm>
            <a:off x="9131993" y="2777346"/>
            <a:ext cx="2618913" cy="1969770"/>
          </a:xfrm>
          <a:prstGeom prst="rect">
            <a:avLst/>
          </a:prstGeom>
          <a:noFill/>
        </p:spPr>
        <p:txBody>
          <a:bodyPr wrap="square" rtlCol="0">
            <a:spAutoFit/>
          </a:bodyPr>
          <a:lstStyle/>
          <a:p>
            <a:r>
              <a:rPr lang="it-IT" sz="2800" dirty="0">
                <a:solidFill>
                  <a:srgbClr val="00FFFF"/>
                </a:solidFill>
              </a:rPr>
              <a:t>VELOCITA’ DELL’ARIA INDISTURBATA</a:t>
            </a:r>
          </a:p>
          <a:p>
            <a:endParaRPr lang="it-IT" sz="2000" dirty="0">
              <a:solidFill>
                <a:srgbClr val="00FFFF"/>
              </a:solidFill>
            </a:endParaRPr>
          </a:p>
          <a:p>
            <a:endParaRPr lang="it-IT" dirty="0">
              <a:solidFill>
                <a:srgbClr val="00FFFF"/>
              </a:solidFill>
            </a:endParaRPr>
          </a:p>
        </p:txBody>
      </p:sp>
      <p:cxnSp>
        <p:nvCxnSpPr>
          <p:cNvPr id="19" name="Connettore 2 18">
            <a:extLst>
              <a:ext uri="{FF2B5EF4-FFF2-40B4-BE49-F238E27FC236}">
                <a16:creationId xmlns:a16="http://schemas.microsoft.com/office/drawing/2014/main" id="{2D033132-B017-46C8-BE53-5BC2D1228E41}"/>
              </a:ext>
            </a:extLst>
          </p:cNvPr>
          <p:cNvCxnSpPr>
            <a:cxnSpLocks/>
            <a:stCxn id="14" idx="1"/>
          </p:cNvCxnSpPr>
          <p:nvPr/>
        </p:nvCxnSpPr>
        <p:spPr>
          <a:xfrm flipH="1">
            <a:off x="6977851" y="3762231"/>
            <a:ext cx="2154142" cy="1123385"/>
          </a:xfrm>
          <a:prstGeom prst="straightConnector1">
            <a:avLst/>
          </a:prstGeom>
          <a:ln w="57150">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3CFA900D-CF9C-43C4-8D48-6D69327F366B}"/>
              </a:ext>
            </a:extLst>
          </p:cNvPr>
          <p:cNvSpPr txBox="1"/>
          <p:nvPr/>
        </p:nvSpPr>
        <p:spPr>
          <a:xfrm>
            <a:off x="6378931" y="2056742"/>
            <a:ext cx="1939679" cy="369332"/>
          </a:xfrm>
          <a:prstGeom prst="rect">
            <a:avLst/>
          </a:prstGeom>
          <a:noFill/>
        </p:spPr>
        <p:txBody>
          <a:bodyPr wrap="square" rtlCol="0">
            <a:spAutoFit/>
          </a:bodyPr>
          <a:lstStyle/>
          <a:p>
            <a:r>
              <a:rPr lang="it-IT" dirty="0">
                <a:solidFill>
                  <a:schemeClr val="bg1">
                    <a:lumMod val="50000"/>
                  </a:schemeClr>
                </a:solidFill>
              </a:rPr>
              <a:t>Vista ‘TOP’ dell’ala</a:t>
            </a:r>
          </a:p>
        </p:txBody>
      </p:sp>
    </p:spTree>
    <p:extLst>
      <p:ext uri="{BB962C8B-B14F-4D97-AF65-F5344CB8AC3E}">
        <p14:creationId xmlns:p14="http://schemas.microsoft.com/office/powerpoint/2010/main" val="258058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pic>
        <p:nvPicPr>
          <p:cNvPr id="11" name="Immagine 10" descr="Immagine che contiene testo&#10;&#10;Descrizione generata automaticamente">
            <a:extLst>
              <a:ext uri="{FF2B5EF4-FFF2-40B4-BE49-F238E27FC236}">
                <a16:creationId xmlns:a16="http://schemas.microsoft.com/office/drawing/2014/main" id="{4A656E2B-D89D-4551-B330-D49E82E3C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728" y="1679641"/>
            <a:ext cx="9268291" cy="4543607"/>
          </a:xfrm>
          <a:prstGeom prst="rect">
            <a:avLst/>
          </a:prstGeom>
        </p:spPr>
      </p:pic>
      <p:sp>
        <p:nvSpPr>
          <p:cNvPr id="14" name="CasellaDiTesto 13">
            <a:extLst>
              <a:ext uri="{FF2B5EF4-FFF2-40B4-BE49-F238E27FC236}">
                <a16:creationId xmlns:a16="http://schemas.microsoft.com/office/drawing/2014/main" id="{655FFA5A-6C41-45B3-89BF-E82E941DA652}"/>
              </a:ext>
            </a:extLst>
          </p:cNvPr>
          <p:cNvSpPr txBox="1"/>
          <p:nvPr/>
        </p:nvSpPr>
        <p:spPr>
          <a:xfrm>
            <a:off x="9131993" y="2777346"/>
            <a:ext cx="2746329" cy="1969770"/>
          </a:xfrm>
          <a:prstGeom prst="rect">
            <a:avLst/>
          </a:prstGeom>
          <a:noFill/>
        </p:spPr>
        <p:txBody>
          <a:bodyPr wrap="square" rtlCol="0">
            <a:spAutoFit/>
          </a:bodyPr>
          <a:lstStyle/>
          <a:p>
            <a:r>
              <a:rPr lang="it-IT" sz="2800" dirty="0">
                <a:solidFill>
                  <a:srgbClr val="0DAFE9"/>
                </a:solidFill>
              </a:rPr>
              <a:t>RALLENTAMENTO e AUMENTO DI PRESSIONE</a:t>
            </a:r>
          </a:p>
          <a:p>
            <a:endParaRPr lang="it-IT" sz="2000" dirty="0">
              <a:solidFill>
                <a:srgbClr val="00FFFF"/>
              </a:solidFill>
            </a:endParaRPr>
          </a:p>
          <a:p>
            <a:endParaRPr lang="it-IT" dirty="0">
              <a:solidFill>
                <a:srgbClr val="00FFFF"/>
              </a:solidFill>
            </a:endParaRPr>
          </a:p>
        </p:txBody>
      </p:sp>
      <p:cxnSp>
        <p:nvCxnSpPr>
          <p:cNvPr id="19" name="Connettore 2 18">
            <a:extLst>
              <a:ext uri="{FF2B5EF4-FFF2-40B4-BE49-F238E27FC236}">
                <a16:creationId xmlns:a16="http://schemas.microsoft.com/office/drawing/2014/main" id="{2D033132-B017-46C8-BE53-5BC2D1228E41}"/>
              </a:ext>
            </a:extLst>
          </p:cNvPr>
          <p:cNvCxnSpPr>
            <a:cxnSpLocks/>
            <a:stCxn id="14" idx="1"/>
          </p:cNvCxnSpPr>
          <p:nvPr/>
        </p:nvCxnSpPr>
        <p:spPr>
          <a:xfrm flipH="1">
            <a:off x="6951216" y="3762231"/>
            <a:ext cx="2180777" cy="294864"/>
          </a:xfrm>
          <a:prstGeom prst="straightConnector1">
            <a:avLst/>
          </a:prstGeom>
          <a:ln w="57150">
            <a:solidFill>
              <a:srgbClr val="0DAFE9"/>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BF4F35F7-0EEB-4CEC-AA34-008D582A7969}"/>
              </a:ext>
            </a:extLst>
          </p:cNvPr>
          <p:cNvSpPr txBox="1"/>
          <p:nvPr/>
        </p:nvSpPr>
        <p:spPr>
          <a:xfrm>
            <a:off x="6378931" y="2056742"/>
            <a:ext cx="1939679" cy="369332"/>
          </a:xfrm>
          <a:prstGeom prst="rect">
            <a:avLst/>
          </a:prstGeom>
          <a:noFill/>
        </p:spPr>
        <p:txBody>
          <a:bodyPr wrap="square" rtlCol="0">
            <a:spAutoFit/>
          </a:bodyPr>
          <a:lstStyle/>
          <a:p>
            <a:r>
              <a:rPr lang="it-IT" dirty="0">
                <a:solidFill>
                  <a:schemeClr val="bg1">
                    <a:lumMod val="50000"/>
                  </a:schemeClr>
                </a:solidFill>
              </a:rPr>
              <a:t>Vista ‘TOP’ dell’ala</a:t>
            </a:r>
          </a:p>
        </p:txBody>
      </p:sp>
      <p:sp>
        <p:nvSpPr>
          <p:cNvPr id="16" name="CasellaDiTesto 15">
            <a:extLst>
              <a:ext uri="{FF2B5EF4-FFF2-40B4-BE49-F238E27FC236}">
                <a16:creationId xmlns:a16="http://schemas.microsoft.com/office/drawing/2014/main" id="{30285AEF-9ABA-48A3-8856-2653BBD0BBAD}"/>
              </a:ext>
            </a:extLst>
          </p:cNvPr>
          <p:cNvSpPr txBox="1"/>
          <p:nvPr/>
        </p:nvSpPr>
        <p:spPr>
          <a:xfrm>
            <a:off x="2849731" y="594804"/>
            <a:ext cx="9166389" cy="2923877"/>
          </a:xfrm>
          <a:prstGeom prst="rect">
            <a:avLst/>
          </a:prstGeom>
          <a:noFill/>
        </p:spPr>
        <p:txBody>
          <a:bodyPr wrap="square" rtlCol="0">
            <a:spAutoFit/>
          </a:bodyPr>
          <a:lstStyle/>
          <a:p>
            <a:r>
              <a:rPr lang="it-IT" sz="2800" dirty="0"/>
              <a:t>1.   sola ALA ANTERIORE:</a:t>
            </a:r>
          </a:p>
          <a:p>
            <a:endParaRPr lang="it-IT" sz="2000" dirty="0"/>
          </a:p>
          <a:p>
            <a:r>
              <a:rPr lang="it-IT" sz="2000" dirty="0"/>
              <a:t>Focus sull’aspetto </a:t>
            </a:r>
            <a:r>
              <a:rPr lang="it-IT" sz="2000" dirty="0">
                <a:solidFill>
                  <a:srgbClr val="FF0000"/>
                </a:solidFill>
              </a:rPr>
              <a:t>NEGATIVO </a:t>
            </a:r>
            <a:r>
              <a:rPr lang="it-IT" sz="2000" dirty="0"/>
              <a:t>dell’ala:</a:t>
            </a:r>
          </a:p>
          <a:p>
            <a:pPr marL="514350" indent="-514350">
              <a:buFont typeface="+mj-lt"/>
              <a:buAutoNum type="arabicPeriod"/>
            </a:pPr>
            <a:endParaRPr lang="it-IT" sz="2000" dirty="0"/>
          </a:p>
          <a:p>
            <a:pPr marL="514350" indent="-514350">
              <a:buFont typeface="+mj-lt"/>
              <a:buAutoNum type="arabicPeriod"/>
            </a:pPr>
            <a:endParaRPr lang="it-IT" sz="2000" dirty="0"/>
          </a:p>
          <a:p>
            <a:endParaRPr lang="it-IT" sz="1200" dirty="0"/>
          </a:p>
          <a:p>
            <a:endParaRPr lang="it-IT" sz="2800" dirty="0"/>
          </a:p>
          <a:p>
            <a:endParaRPr lang="it-IT" dirty="0"/>
          </a:p>
          <a:p>
            <a:endParaRPr lang="it-IT" dirty="0"/>
          </a:p>
        </p:txBody>
      </p:sp>
    </p:spTree>
    <p:extLst>
      <p:ext uri="{BB962C8B-B14F-4D97-AF65-F5344CB8AC3E}">
        <p14:creationId xmlns:p14="http://schemas.microsoft.com/office/powerpoint/2010/main" val="677470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pic>
        <p:nvPicPr>
          <p:cNvPr id="11" name="Immagine 10" descr="Immagine che contiene testo&#10;&#10;Descrizione generata automaticamente">
            <a:extLst>
              <a:ext uri="{FF2B5EF4-FFF2-40B4-BE49-F238E27FC236}">
                <a16:creationId xmlns:a16="http://schemas.microsoft.com/office/drawing/2014/main" id="{4A656E2B-D89D-4551-B330-D49E82E3C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728" y="1679641"/>
            <a:ext cx="9268291" cy="4543607"/>
          </a:xfrm>
          <a:prstGeom prst="rect">
            <a:avLst/>
          </a:prstGeom>
        </p:spPr>
      </p:pic>
      <p:sp>
        <p:nvSpPr>
          <p:cNvPr id="14" name="CasellaDiTesto 13">
            <a:extLst>
              <a:ext uri="{FF2B5EF4-FFF2-40B4-BE49-F238E27FC236}">
                <a16:creationId xmlns:a16="http://schemas.microsoft.com/office/drawing/2014/main" id="{655FFA5A-6C41-45B3-89BF-E82E941DA652}"/>
              </a:ext>
            </a:extLst>
          </p:cNvPr>
          <p:cNvSpPr txBox="1"/>
          <p:nvPr/>
        </p:nvSpPr>
        <p:spPr>
          <a:xfrm>
            <a:off x="9131993" y="2777346"/>
            <a:ext cx="2618913" cy="1538883"/>
          </a:xfrm>
          <a:prstGeom prst="rect">
            <a:avLst/>
          </a:prstGeom>
          <a:noFill/>
        </p:spPr>
        <p:txBody>
          <a:bodyPr wrap="square" rtlCol="0">
            <a:spAutoFit/>
          </a:bodyPr>
          <a:lstStyle/>
          <a:p>
            <a:r>
              <a:rPr lang="it-IT" sz="2800" dirty="0">
                <a:solidFill>
                  <a:srgbClr val="00FFFF"/>
                </a:solidFill>
              </a:rPr>
              <a:t>ACCELERAZIONE DELL’ARIA</a:t>
            </a:r>
          </a:p>
          <a:p>
            <a:endParaRPr lang="it-IT" sz="2000" dirty="0">
              <a:solidFill>
                <a:srgbClr val="00FFFF"/>
              </a:solidFill>
            </a:endParaRPr>
          </a:p>
          <a:p>
            <a:endParaRPr lang="it-IT" dirty="0">
              <a:solidFill>
                <a:srgbClr val="00FFFF"/>
              </a:solidFill>
            </a:endParaRPr>
          </a:p>
        </p:txBody>
      </p:sp>
      <p:cxnSp>
        <p:nvCxnSpPr>
          <p:cNvPr id="19" name="Connettore 2 18">
            <a:extLst>
              <a:ext uri="{FF2B5EF4-FFF2-40B4-BE49-F238E27FC236}">
                <a16:creationId xmlns:a16="http://schemas.microsoft.com/office/drawing/2014/main" id="{2D033132-B017-46C8-BE53-5BC2D1228E41}"/>
              </a:ext>
            </a:extLst>
          </p:cNvPr>
          <p:cNvCxnSpPr>
            <a:cxnSpLocks/>
            <a:stCxn id="14" idx="1"/>
          </p:cNvCxnSpPr>
          <p:nvPr/>
        </p:nvCxnSpPr>
        <p:spPr>
          <a:xfrm flipH="1" flipV="1">
            <a:off x="6684885" y="2991775"/>
            <a:ext cx="2447108" cy="555013"/>
          </a:xfrm>
          <a:prstGeom prst="straightConnector1">
            <a:avLst/>
          </a:prstGeom>
          <a:ln w="57150">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FA07F5E2-BC28-445B-9EAA-10624EE8EF5C}"/>
              </a:ext>
            </a:extLst>
          </p:cNvPr>
          <p:cNvSpPr txBox="1"/>
          <p:nvPr/>
        </p:nvSpPr>
        <p:spPr>
          <a:xfrm>
            <a:off x="6378931" y="2056742"/>
            <a:ext cx="1939679" cy="369332"/>
          </a:xfrm>
          <a:prstGeom prst="rect">
            <a:avLst/>
          </a:prstGeom>
          <a:noFill/>
        </p:spPr>
        <p:txBody>
          <a:bodyPr wrap="square" rtlCol="0">
            <a:spAutoFit/>
          </a:bodyPr>
          <a:lstStyle/>
          <a:p>
            <a:r>
              <a:rPr lang="it-IT" dirty="0">
                <a:solidFill>
                  <a:schemeClr val="bg1">
                    <a:lumMod val="50000"/>
                  </a:schemeClr>
                </a:solidFill>
              </a:rPr>
              <a:t>Vista ‘TOP’ dell’ala</a:t>
            </a:r>
          </a:p>
        </p:txBody>
      </p:sp>
      <p:sp>
        <p:nvSpPr>
          <p:cNvPr id="17" name="CasellaDiTesto 16">
            <a:extLst>
              <a:ext uri="{FF2B5EF4-FFF2-40B4-BE49-F238E27FC236}">
                <a16:creationId xmlns:a16="http://schemas.microsoft.com/office/drawing/2014/main" id="{AC063BF8-1A44-4A41-9106-357B118DCB54}"/>
              </a:ext>
            </a:extLst>
          </p:cNvPr>
          <p:cNvSpPr txBox="1"/>
          <p:nvPr/>
        </p:nvSpPr>
        <p:spPr>
          <a:xfrm>
            <a:off x="2849731" y="594804"/>
            <a:ext cx="9166389" cy="2923877"/>
          </a:xfrm>
          <a:prstGeom prst="rect">
            <a:avLst/>
          </a:prstGeom>
          <a:noFill/>
        </p:spPr>
        <p:txBody>
          <a:bodyPr wrap="square" rtlCol="0">
            <a:spAutoFit/>
          </a:bodyPr>
          <a:lstStyle/>
          <a:p>
            <a:r>
              <a:rPr lang="it-IT" sz="2800" dirty="0"/>
              <a:t>1.   sola ALA ANTERIORE:</a:t>
            </a:r>
          </a:p>
          <a:p>
            <a:endParaRPr lang="it-IT" sz="2000" dirty="0"/>
          </a:p>
          <a:p>
            <a:r>
              <a:rPr lang="it-IT" sz="2000" dirty="0"/>
              <a:t>Focus sull’aspetto </a:t>
            </a:r>
            <a:r>
              <a:rPr lang="it-IT" sz="2000" dirty="0">
                <a:solidFill>
                  <a:srgbClr val="FF0000"/>
                </a:solidFill>
              </a:rPr>
              <a:t>NEGATIVO </a:t>
            </a:r>
            <a:r>
              <a:rPr lang="it-IT" sz="2000" dirty="0"/>
              <a:t>dell’ala:</a:t>
            </a:r>
          </a:p>
          <a:p>
            <a:pPr marL="514350" indent="-514350">
              <a:buFont typeface="+mj-lt"/>
              <a:buAutoNum type="arabicPeriod"/>
            </a:pPr>
            <a:endParaRPr lang="it-IT" sz="2000" dirty="0"/>
          </a:p>
          <a:p>
            <a:pPr marL="514350" indent="-514350">
              <a:buFont typeface="+mj-lt"/>
              <a:buAutoNum type="arabicPeriod"/>
            </a:pPr>
            <a:endParaRPr lang="it-IT" sz="2000" dirty="0"/>
          </a:p>
          <a:p>
            <a:endParaRPr lang="it-IT" sz="1200" dirty="0"/>
          </a:p>
          <a:p>
            <a:endParaRPr lang="it-IT" sz="2800" dirty="0"/>
          </a:p>
          <a:p>
            <a:endParaRPr lang="it-IT" dirty="0"/>
          </a:p>
          <a:p>
            <a:endParaRPr lang="it-IT" dirty="0"/>
          </a:p>
        </p:txBody>
      </p:sp>
    </p:spTree>
    <p:extLst>
      <p:ext uri="{BB962C8B-B14F-4D97-AF65-F5344CB8AC3E}">
        <p14:creationId xmlns:p14="http://schemas.microsoft.com/office/powerpoint/2010/main" val="809348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pic>
        <p:nvPicPr>
          <p:cNvPr id="11" name="Immagine 10" descr="Immagine che contiene testo&#10;&#10;Descrizione generata automaticamente">
            <a:extLst>
              <a:ext uri="{FF2B5EF4-FFF2-40B4-BE49-F238E27FC236}">
                <a16:creationId xmlns:a16="http://schemas.microsoft.com/office/drawing/2014/main" id="{4A656E2B-D89D-4551-B330-D49E82E3C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728" y="1679641"/>
            <a:ext cx="9268291" cy="4543607"/>
          </a:xfrm>
          <a:prstGeom prst="rect">
            <a:avLst/>
          </a:prstGeom>
        </p:spPr>
      </p:pic>
      <p:sp>
        <p:nvSpPr>
          <p:cNvPr id="14" name="CasellaDiTesto 13">
            <a:extLst>
              <a:ext uri="{FF2B5EF4-FFF2-40B4-BE49-F238E27FC236}">
                <a16:creationId xmlns:a16="http://schemas.microsoft.com/office/drawing/2014/main" id="{655FFA5A-6C41-45B3-89BF-E82E941DA652}"/>
              </a:ext>
            </a:extLst>
          </p:cNvPr>
          <p:cNvSpPr txBox="1"/>
          <p:nvPr/>
        </p:nvSpPr>
        <p:spPr>
          <a:xfrm>
            <a:off x="9131993" y="2777346"/>
            <a:ext cx="2618913" cy="1969770"/>
          </a:xfrm>
          <a:prstGeom prst="rect">
            <a:avLst/>
          </a:prstGeom>
          <a:noFill/>
        </p:spPr>
        <p:txBody>
          <a:bodyPr wrap="square" rtlCol="0">
            <a:spAutoFit/>
          </a:bodyPr>
          <a:lstStyle/>
          <a:p>
            <a:r>
              <a:rPr lang="it-IT" sz="2800" dirty="0">
                <a:solidFill>
                  <a:srgbClr val="66FF66"/>
                </a:solidFill>
              </a:rPr>
              <a:t>ULTERIORE ACCELERAZIONE DELL’ARIA</a:t>
            </a:r>
          </a:p>
          <a:p>
            <a:endParaRPr lang="it-IT" sz="2000" dirty="0">
              <a:solidFill>
                <a:srgbClr val="00FFFF"/>
              </a:solidFill>
            </a:endParaRPr>
          </a:p>
          <a:p>
            <a:endParaRPr lang="it-IT" dirty="0">
              <a:solidFill>
                <a:srgbClr val="00FFFF"/>
              </a:solidFill>
            </a:endParaRPr>
          </a:p>
        </p:txBody>
      </p:sp>
      <p:cxnSp>
        <p:nvCxnSpPr>
          <p:cNvPr id="19" name="Connettore 2 18">
            <a:extLst>
              <a:ext uri="{FF2B5EF4-FFF2-40B4-BE49-F238E27FC236}">
                <a16:creationId xmlns:a16="http://schemas.microsoft.com/office/drawing/2014/main" id="{2D033132-B017-46C8-BE53-5BC2D1228E41}"/>
              </a:ext>
            </a:extLst>
          </p:cNvPr>
          <p:cNvCxnSpPr>
            <a:cxnSpLocks/>
            <a:stCxn id="14" idx="1"/>
          </p:cNvCxnSpPr>
          <p:nvPr/>
        </p:nvCxnSpPr>
        <p:spPr>
          <a:xfrm flipH="1" flipV="1">
            <a:off x="6462944" y="2645546"/>
            <a:ext cx="2669049" cy="1116685"/>
          </a:xfrm>
          <a:prstGeom prst="straightConnector1">
            <a:avLst/>
          </a:prstGeom>
          <a:ln w="57150">
            <a:solidFill>
              <a:srgbClr val="66FF66"/>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8E2B69B8-5220-453D-BD90-F66B4F8DABC4}"/>
              </a:ext>
            </a:extLst>
          </p:cNvPr>
          <p:cNvSpPr txBox="1"/>
          <p:nvPr/>
        </p:nvSpPr>
        <p:spPr>
          <a:xfrm>
            <a:off x="6378931" y="2056742"/>
            <a:ext cx="1939679" cy="369332"/>
          </a:xfrm>
          <a:prstGeom prst="rect">
            <a:avLst/>
          </a:prstGeom>
          <a:noFill/>
        </p:spPr>
        <p:txBody>
          <a:bodyPr wrap="square" rtlCol="0">
            <a:spAutoFit/>
          </a:bodyPr>
          <a:lstStyle/>
          <a:p>
            <a:r>
              <a:rPr lang="it-IT" dirty="0">
                <a:solidFill>
                  <a:schemeClr val="bg1">
                    <a:lumMod val="50000"/>
                  </a:schemeClr>
                </a:solidFill>
              </a:rPr>
              <a:t>Vista ‘TOP’ dell’ala</a:t>
            </a:r>
          </a:p>
        </p:txBody>
      </p:sp>
      <p:sp>
        <p:nvSpPr>
          <p:cNvPr id="16" name="CasellaDiTesto 15">
            <a:extLst>
              <a:ext uri="{FF2B5EF4-FFF2-40B4-BE49-F238E27FC236}">
                <a16:creationId xmlns:a16="http://schemas.microsoft.com/office/drawing/2014/main" id="{002920A6-4B43-4060-B9DC-8EF975F692DE}"/>
              </a:ext>
            </a:extLst>
          </p:cNvPr>
          <p:cNvSpPr txBox="1"/>
          <p:nvPr/>
        </p:nvSpPr>
        <p:spPr>
          <a:xfrm>
            <a:off x="2849731" y="594804"/>
            <a:ext cx="9166389" cy="2923877"/>
          </a:xfrm>
          <a:prstGeom prst="rect">
            <a:avLst/>
          </a:prstGeom>
          <a:noFill/>
        </p:spPr>
        <p:txBody>
          <a:bodyPr wrap="square" rtlCol="0">
            <a:spAutoFit/>
          </a:bodyPr>
          <a:lstStyle/>
          <a:p>
            <a:r>
              <a:rPr lang="it-IT" sz="2800" dirty="0"/>
              <a:t>1.   sola ALA ANTERIORE:</a:t>
            </a:r>
          </a:p>
          <a:p>
            <a:endParaRPr lang="it-IT" sz="2000" dirty="0"/>
          </a:p>
          <a:p>
            <a:r>
              <a:rPr lang="it-IT" sz="2000" dirty="0"/>
              <a:t>Focus sull’aspetto </a:t>
            </a:r>
            <a:r>
              <a:rPr lang="it-IT" sz="2000" dirty="0">
                <a:solidFill>
                  <a:srgbClr val="FF0000"/>
                </a:solidFill>
              </a:rPr>
              <a:t>NEGATIVO </a:t>
            </a:r>
            <a:r>
              <a:rPr lang="it-IT" sz="2000" dirty="0"/>
              <a:t>dell’ala:</a:t>
            </a:r>
          </a:p>
          <a:p>
            <a:pPr marL="514350" indent="-514350">
              <a:buFont typeface="+mj-lt"/>
              <a:buAutoNum type="arabicPeriod"/>
            </a:pPr>
            <a:endParaRPr lang="it-IT" sz="2000" dirty="0"/>
          </a:p>
          <a:p>
            <a:pPr marL="514350" indent="-514350">
              <a:buFont typeface="+mj-lt"/>
              <a:buAutoNum type="arabicPeriod"/>
            </a:pPr>
            <a:endParaRPr lang="it-IT" sz="2000" dirty="0"/>
          </a:p>
          <a:p>
            <a:endParaRPr lang="it-IT" sz="1200" dirty="0"/>
          </a:p>
          <a:p>
            <a:endParaRPr lang="it-IT" sz="2800" dirty="0"/>
          </a:p>
          <a:p>
            <a:endParaRPr lang="it-IT" dirty="0"/>
          </a:p>
          <a:p>
            <a:endParaRPr lang="it-IT" dirty="0"/>
          </a:p>
        </p:txBody>
      </p:sp>
    </p:spTree>
    <p:extLst>
      <p:ext uri="{BB962C8B-B14F-4D97-AF65-F5344CB8AC3E}">
        <p14:creationId xmlns:p14="http://schemas.microsoft.com/office/powerpoint/2010/main" val="51592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3DA71D45-CBDC-4C58-AC06-9C905751A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650" y="1917863"/>
            <a:ext cx="5459318" cy="2333626"/>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696616"/>
            <a:ext cx="2538744" cy="5139869"/>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sz="2000" b="1" dirty="0">
                <a:solidFill>
                  <a:schemeClr val="accent1"/>
                </a:solidFill>
              </a:rPr>
              <a:t>Regolamento tecnico F1</a:t>
            </a:r>
          </a:p>
          <a:p>
            <a:endParaRPr lang="it-IT" dirty="0"/>
          </a:p>
          <a:p>
            <a:r>
              <a:rPr lang="it-IT" dirty="0"/>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5" name="CasellaDiTesto 14">
            <a:extLst>
              <a:ext uri="{FF2B5EF4-FFF2-40B4-BE49-F238E27FC236}">
                <a16:creationId xmlns:a16="http://schemas.microsoft.com/office/drawing/2014/main" id="{6523FF93-879D-45BF-B488-3DE16F3D457B}"/>
              </a:ext>
            </a:extLst>
          </p:cNvPr>
          <p:cNvSpPr txBox="1"/>
          <p:nvPr/>
        </p:nvSpPr>
        <p:spPr>
          <a:xfrm>
            <a:off x="2849731" y="594804"/>
            <a:ext cx="9166389" cy="6155531"/>
          </a:xfrm>
          <a:prstGeom prst="rect">
            <a:avLst/>
          </a:prstGeom>
          <a:noFill/>
        </p:spPr>
        <p:txBody>
          <a:bodyPr wrap="square" rtlCol="0">
            <a:spAutoFit/>
          </a:bodyPr>
          <a:lstStyle/>
          <a:p>
            <a:r>
              <a:rPr lang="it-IT" sz="2800" dirty="0"/>
              <a:t>NORME COSTRUTTIVE DI ALA E RUOTA:</a:t>
            </a:r>
          </a:p>
          <a:p>
            <a:endParaRPr lang="it-IT" sz="2000" dirty="0"/>
          </a:p>
          <a:p>
            <a:r>
              <a:rPr lang="it-IT" sz="2400" b="1" dirty="0"/>
              <a:t>ALA</a:t>
            </a:r>
          </a:p>
          <a:p>
            <a:pPr marL="342900" indent="-342900">
              <a:buFont typeface="+mj-lt"/>
              <a:buAutoNum type="arabicPeriod"/>
            </a:pPr>
            <a:r>
              <a:rPr lang="it-IT" sz="2000" dirty="0"/>
              <a:t>definizione del volume entro il quale deve giacere l’ala anteriore composta di tutte le sue parti;</a:t>
            </a:r>
          </a:p>
          <a:p>
            <a:pPr marL="342900" indent="-342900">
              <a:buFont typeface="+mj-lt"/>
              <a:buAutoNum type="arabicPeriod"/>
            </a:pPr>
            <a:endParaRPr lang="it-IT" sz="2000" dirty="0"/>
          </a:p>
          <a:p>
            <a:pPr marL="342900" indent="-342900">
              <a:buFont typeface="+mj-lt"/>
              <a:buAutoNum type="arabicPeriod"/>
            </a:pPr>
            <a:endParaRPr lang="it-IT" sz="2000" dirty="0"/>
          </a:p>
          <a:p>
            <a:pPr marL="342900" indent="-342900">
              <a:buFont typeface="+mj-lt"/>
              <a:buAutoNum type="arabicPeriod"/>
            </a:pPr>
            <a:endParaRPr lang="it-IT" sz="2000" dirty="0"/>
          </a:p>
          <a:p>
            <a:pPr marL="342900" indent="-342900">
              <a:buFont typeface="+mj-lt"/>
              <a:buAutoNum type="arabicPeriod"/>
            </a:pPr>
            <a:endParaRPr lang="it-IT" sz="2000" dirty="0"/>
          </a:p>
          <a:p>
            <a:pPr marL="342900" indent="-342900">
              <a:buFont typeface="+mj-lt"/>
              <a:buAutoNum type="arabicPeriod"/>
            </a:pPr>
            <a:endParaRPr lang="it-IT" sz="2000" dirty="0"/>
          </a:p>
          <a:p>
            <a:pPr marL="342900" indent="-342900">
              <a:buFont typeface="+mj-lt"/>
              <a:buAutoNum type="arabicPeriod"/>
            </a:pPr>
            <a:endParaRPr lang="it-IT" sz="2000" dirty="0"/>
          </a:p>
          <a:p>
            <a:pPr marL="342900" indent="-342900">
              <a:buFont typeface="+mj-lt"/>
              <a:buAutoNum type="arabicPeriod"/>
            </a:pPr>
            <a:r>
              <a:rPr lang="it-IT" sz="2000" dirty="0"/>
              <a:t>Regole riguardanti la disposizione dei componenti che costituiscono l’ala.</a:t>
            </a:r>
          </a:p>
          <a:p>
            <a:endParaRPr lang="it-IT" sz="2000" b="1" dirty="0"/>
          </a:p>
          <a:p>
            <a:endParaRPr lang="it-IT" sz="2000" b="1" dirty="0"/>
          </a:p>
          <a:p>
            <a:r>
              <a:rPr lang="it-IT" sz="2400" b="1" dirty="0"/>
              <a:t>RUOTA</a:t>
            </a:r>
          </a:p>
          <a:p>
            <a:pPr marL="342900" indent="-342900">
              <a:buFont typeface="+mj-lt"/>
              <a:buAutoNum type="arabicPeriod"/>
            </a:pPr>
            <a:r>
              <a:rPr lang="it-IT" sz="2000" dirty="0"/>
              <a:t>dimensioni della ruota e volume entro il quale deve giacere la presa d’aria del freno;</a:t>
            </a:r>
          </a:p>
          <a:p>
            <a:pPr marL="342900" indent="-342900">
              <a:buFont typeface="+mj-lt"/>
              <a:buAutoNum type="arabicPeriod"/>
            </a:pPr>
            <a:r>
              <a:rPr lang="it-IT" sz="2000" dirty="0"/>
              <a:t>componenti della ruota normate dalla federazione.</a:t>
            </a:r>
          </a:p>
          <a:p>
            <a:endParaRPr lang="it-IT" b="1" dirty="0"/>
          </a:p>
        </p:txBody>
      </p:sp>
    </p:spTree>
    <p:extLst>
      <p:ext uri="{BB962C8B-B14F-4D97-AF65-F5344CB8AC3E}">
        <p14:creationId xmlns:p14="http://schemas.microsoft.com/office/powerpoint/2010/main" val="17430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DC949250-DD3B-4C23-919A-ED32DC3E1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565" y="3638433"/>
            <a:ext cx="6039638" cy="2973450"/>
          </a:xfrm>
          <a:prstGeom prst="rect">
            <a:avLst/>
          </a:prstGeom>
        </p:spPr>
      </p:pic>
      <p:pic>
        <p:nvPicPr>
          <p:cNvPr id="19" name="Immagine 18">
            <a:extLst>
              <a:ext uri="{FF2B5EF4-FFF2-40B4-BE49-F238E27FC236}">
                <a16:creationId xmlns:a16="http://schemas.microsoft.com/office/drawing/2014/main" id="{BDDF126C-92E3-46B2-86F8-936AB674A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201" y="1273799"/>
            <a:ext cx="4273119" cy="2364634"/>
          </a:xfrm>
          <a:prstGeom prst="rect">
            <a:avLst/>
          </a:prstGeom>
        </p:spPr>
      </p:pic>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4678204"/>
          </a:xfrm>
          <a:prstGeom prst="rect">
            <a:avLst/>
          </a:prstGeom>
          <a:noFill/>
        </p:spPr>
        <p:txBody>
          <a:bodyPr wrap="square" rtlCol="0">
            <a:spAutoFit/>
          </a:bodyPr>
          <a:lstStyle/>
          <a:p>
            <a:r>
              <a:rPr lang="it-IT" sz="2800" dirty="0"/>
              <a:t>GENERAZIONE DELLA MESH</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Volume di misura su </a:t>
            </a:r>
            <a:r>
              <a:rPr lang="it-IT" b="1" i="1" dirty="0" err="1"/>
              <a:t>OnShape</a:t>
            </a:r>
            <a:r>
              <a:rPr lang="it-IT" dirty="0"/>
              <a:t>:</a:t>
            </a:r>
          </a:p>
          <a:p>
            <a:r>
              <a:rPr lang="it-IT" dirty="0"/>
              <a:t>     </a:t>
            </a:r>
          </a:p>
          <a:p>
            <a:r>
              <a:rPr lang="it-IT" dirty="0"/>
              <a:t>    - incidenza: 2°</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Mesh generata da </a:t>
            </a:r>
            <a:r>
              <a:rPr lang="it-IT" b="1" i="1" dirty="0" err="1"/>
              <a:t>Fluent</a:t>
            </a:r>
            <a:r>
              <a:rPr lang="it-IT" b="1" i="1" dirty="0"/>
              <a:t> </a:t>
            </a:r>
            <a:r>
              <a:rPr lang="it-IT" b="1" i="1" dirty="0" err="1"/>
              <a:t>Meshing</a:t>
            </a:r>
            <a:r>
              <a:rPr lang="it-IT" dirty="0"/>
              <a:t>:</a:t>
            </a:r>
          </a:p>
          <a:p>
            <a:pPr marL="285750" indent="-285750">
              <a:buFont typeface="Arial" panose="020B0604020202020204" pitchFamily="34" charset="0"/>
              <a:buChar char="•"/>
            </a:pPr>
            <a:endParaRPr lang="it-IT" dirty="0"/>
          </a:p>
          <a:p>
            <a:endParaRPr lang="it-IT" dirty="0"/>
          </a:p>
          <a:p>
            <a:endParaRPr lang="it-IT" dirty="0"/>
          </a:p>
        </p:txBody>
      </p:sp>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20" name="CasellaDiTesto 19">
            <a:extLst>
              <a:ext uri="{FF2B5EF4-FFF2-40B4-BE49-F238E27FC236}">
                <a16:creationId xmlns:a16="http://schemas.microsoft.com/office/drawing/2014/main" id="{07C506E0-7C2F-42B3-80AB-536262DDBB3E}"/>
              </a:ext>
            </a:extLst>
          </p:cNvPr>
          <p:cNvSpPr txBox="1"/>
          <p:nvPr/>
        </p:nvSpPr>
        <p:spPr>
          <a:xfrm>
            <a:off x="9522320" y="4884848"/>
            <a:ext cx="2077375" cy="369332"/>
          </a:xfrm>
          <a:prstGeom prst="rect">
            <a:avLst/>
          </a:prstGeom>
          <a:noFill/>
        </p:spPr>
        <p:txBody>
          <a:bodyPr wrap="square" rtlCol="0">
            <a:spAutoFit/>
          </a:bodyPr>
          <a:lstStyle/>
          <a:p>
            <a:r>
              <a:rPr lang="it-IT" b="1" dirty="0">
                <a:solidFill>
                  <a:schemeClr val="accent1">
                    <a:lumMod val="75000"/>
                  </a:schemeClr>
                </a:solidFill>
              </a:rPr>
              <a:t>Poly – </a:t>
            </a:r>
            <a:r>
              <a:rPr lang="it-IT" b="1" dirty="0" err="1">
                <a:solidFill>
                  <a:schemeClr val="accent1">
                    <a:lumMod val="75000"/>
                  </a:schemeClr>
                </a:solidFill>
              </a:rPr>
              <a:t>hexcore</a:t>
            </a:r>
            <a:r>
              <a:rPr lang="it-IT" b="1" dirty="0">
                <a:solidFill>
                  <a:schemeClr val="accent1">
                    <a:lumMod val="75000"/>
                  </a:schemeClr>
                </a:solidFill>
              </a:rPr>
              <a:t> </a:t>
            </a:r>
          </a:p>
        </p:txBody>
      </p:sp>
    </p:spTree>
    <p:extLst>
      <p:ext uri="{BB962C8B-B14F-4D97-AF65-F5344CB8AC3E}">
        <p14:creationId xmlns:p14="http://schemas.microsoft.com/office/powerpoint/2010/main" val="2661810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5570756"/>
          </a:xfrm>
          <a:prstGeom prst="rect">
            <a:avLst/>
          </a:prstGeom>
          <a:noFill/>
        </p:spPr>
        <p:txBody>
          <a:bodyPr wrap="square" rtlCol="0">
            <a:spAutoFit/>
          </a:bodyPr>
          <a:lstStyle/>
          <a:p>
            <a:r>
              <a:rPr lang="it-IT" sz="2800" dirty="0"/>
              <a:t>2. RUOTA isolata:</a:t>
            </a:r>
          </a:p>
          <a:p>
            <a:endParaRPr lang="it-IT" sz="2000" dirty="0"/>
          </a:p>
          <a:p>
            <a:r>
              <a:rPr lang="it-IT" sz="2000" dirty="0"/>
              <a:t>Confronto con i risultati sperimentali di </a:t>
            </a:r>
            <a:r>
              <a:rPr lang="it-IT" sz="2000" b="1" i="1" dirty="0" err="1"/>
              <a:t>Fackrell</a:t>
            </a:r>
            <a:r>
              <a:rPr lang="it-IT" sz="2000" dirty="0"/>
              <a:t>:</a:t>
            </a:r>
          </a:p>
          <a:p>
            <a:endParaRPr lang="it-IT" sz="2000" dirty="0"/>
          </a:p>
          <a:p>
            <a:r>
              <a:rPr lang="it-IT" sz="2000" dirty="0"/>
              <a:t> </a:t>
            </a:r>
            <a:endParaRPr lang="it-IT" sz="2000" dirty="0">
              <a:solidFill>
                <a:srgbClr val="00B050"/>
              </a:solidFill>
            </a:endParaRPr>
          </a:p>
          <a:p>
            <a:endParaRPr lang="it-IT" sz="2000" dirty="0"/>
          </a:p>
          <a:p>
            <a:pPr marL="514350" indent="-514350">
              <a:buFont typeface="+mj-lt"/>
              <a:buAutoNum type="arabicPeriod"/>
            </a:pPr>
            <a:endParaRPr lang="it-IT" sz="2000" dirty="0"/>
          </a:p>
          <a:p>
            <a:endParaRPr lang="it-IT" sz="1200" dirty="0"/>
          </a:p>
          <a:p>
            <a:endParaRPr lang="it-IT" sz="2800" dirty="0"/>
          </a:p>
          <a:p>
            <a:endParaRPr lang="it-IT" dirty="0"/>
          </a:p>
          <a:p>
            <a:endParaRPr lang="it-IT" dirty="0"/>
          </a:p>
          <a:p>
            <a:endParaRPr lang="it-IT" dirty="0"/>
          </a:p>
          <a:p>
            <a:endParaRPr lang="it-IT" dirty="0"/>
          </a:p>
          <a:p>
            <a:endParaRPr lang="it-IT" dirty="0"/>
          </a:p>
          <a:p>
            <a:endParaRPr lang="it-IT" dirty="0"/>
          </a:p>
          <a:p>
            <a:endParaRPr lang="it-IT" sz="2000" dirty="0"/>
          </a:p>
          <a:p>
            <a:endParaRPr lang="it-IT" sz="2000" dirty="0"/>
          </a:p>
          <a:p>
            <a:endParaRPr lang="it-IT" sz="2000" dirty="0"/>
          </a:p>
        </p:txBody>
      </p:sp>
      <p:pic>
        <p:nvPicPr>
          <p:cNvPr id="3" name="Immagine 2">
            <a:extLst>
              <a:ext uri="{FF2B5EF4-FFF2-40B4-BE49-F238E27FC236}">
                <a16:creationId xmlns:a16="http://schemas.microsoft.com/office/drawing/2014/main" id="{75069626-D00A-41EA-9785-49619DD31BA8}"/>
              </a:ext>
            </a:extLst>
          </p:cNvPr>
          <p:cNvPicPr>
            <a:picLocks noChangeAspect="1"/>
          </p:cNvPicPr>
          <p:nvPr/>
        </p:nvPicPr>
        <p:blipFill>
          <a:blip r:embed="rId2">
            <a:alphaModFix amt="90000"/>
            <a:extLst>
              <a:ext uri="{28A0092B-C50C-407E-A947-70E740481C1C}">
                <a14:useLocalDpi xmlns:a14="http://schemas.microsoft.com/office/drawing/2010/main" val="0"/>
              </a:ext>
            </a:extLst>
          </a:blip>
          <a:stretch>
            <a:fillRect/>
          </a:stretch>
        </p:blipFill>
        <p:spPr>
          <a:xfrm>
            <a:off x="4201762" y="1617234"/>
            <a:ext cx="5755037" cy="4497634"/>
          </a:xfrm>
          <a:prstGeom prst="rect">
            <a:avLst/>
          </a:prstGeom>
        </p:spPr>
      </p:pic>
      <p:sp>
        <p:nvSpPr>
          <p:cNvPr id="11" name="CasellaDiTesto 10">
            <a:extLst>
              <a:ext uri="{FF2B5EF4-FFF2-40B4-BE49-F238E27FC236}">
                <a16:creationId xmlns:a16="http://schemas.microsoft.com/office/drawing/2014/main" id="{9A7EC23C-020C-4339-BCF8-3AD644C43A9F}"/>
              </a:ext>
            </a:extLst>
          </p:cNvPr>
          <p:cNvSpPr txBox="1"/>
          <p:nvPr/>
        </p:nvSpPr>
        <p:spPr>
          <a:xfrm>
            <a:off x="4882718" y="6558585"/>
            <a:ext cx="7309282" cy="307777"/>
          </a:xfrm>
          <a:prstGeom prst="rect">
            <a:avLst/>
          </a:prstGeom>
          <a:noFill/>
        </p:spPr>
        <p:txBody>
          <a:bodyPr wrap="square" rtlCol="0">
            <a:spAutoFit/>
          </a:bodyPr>
          <a:lstStyle/>
          <a:p>
            <a:r>
              <a:rPr lang="it-IT" sz="1400" dirty="0">
                <a:solidFill>
                  <a:schemeClr val="bg1"/>
                </a:solidFill>
              </a:rPr>
              <a:t>1974 John E. </a:t>
            </a:r>
            <a:r>
              <a:rPr lang="it-IT" sz="1400" dirty="0" err="1">
                <a:solidFill>
                  <a:schemeClr val="bg1"/>
                </a:solidFill>
              </a:rPr>
              <a:t>Fackrell</a:t>
            </a:r>
            <a:r>
              <a:rPr lang="it-IT" sz="1400" dirty="0">
                <a:solidFill>
                  <a:schemeClr val="bg1"/>
                </a:solidFill>
              </a:rPr>
              <a:t>, The </a:t>
            </a:r>
            <a:r>
              <a:rPr lang="it-IT" sz="1400" dirty="0" err="1">
                <a:solidFill>
                  <a:schemeClr val="bg1"/>
                </a:solidFill>
              </a:rPr>
              <a:t>Aerodynamics</a:t>
            </a:r>
            <a:r>
              <a:rPr lang="it-IT" sz="1400" dirty="0">
                <a:solidFill>
                  <a:schemeClr val="bg1"/>
                </a:solidFill>
              </a:rPr>
              <a:t> of an </a:t>
            </a:r>
            <a:r>
              <a:rPr lang="it-IT" sz="1400" dirty="0" err="1">
                <a:solidFill>
                  <a:schemeClr val="bg1"/>
                </a:solidFill>
              </a:rPr>
              <a:t>Isolated</a:t>
            </a:r>
            <a:r>
              <a:rPr lang="it-IT" sz="1400" dirty="0">
                <a:solidFill>
                  <a:schemeClr val="bg1"/>
                </a:solidFill>
              </a:rPr>
              <a:t> Wheel </a:t>
            </a:r>
            <a:r>
              <a:rPr lang="it-IT" sz="1400" dirty="0" err="1">
                <a:solidFill>
                  <a:schemeClr val="bg1"/>
                </a:solidFill>
              </a:rPr>
              <a:t>Rotating</a:t>
            </a:r>
            <a:r>
              <a:rPr lang="it-IT" sz="1400" dirty="0">
                <a:solidFill>
                  <a:schemeClr val="bg1"/>
                </a:solidFill>
              </a:rPr>
              <a:t> in </a:t>
            </a:r>
            <a:r>
              <a:rPr lang="it-IT" sz="1400" dirty="0" err="1">
                <a:solidFill>
                  <a:schemeClr val="bg1"/>
                </a:solidFill>
              </a:rPr>
              <a:t>Contact</a:t>
            </a:r>
            <a:r>
              <a:rPr lang="it-IT" sz="1400" dirty="0">
                <a:solidFill>
                  <a:schemeClr val="bg1"/>
                </a:solidFill>
              </a:rPr>
              <a:t> with the ground. </a:t>
            </a:r>
          </a:p>
        </p:txBody>
      </p:sp>
      <p:pic>
        <p:nvPicPr>
          <p:cNvPr id="12" name="Immagine 11" descr="Immagine che contiene testo, esterni&#10;&#10;Descrizione generata automaticamente">
            <a:extLst>
              <a:ext uri="{FF2B5EF4-FFF2-40B4-BE49-F238E27FC236}">
                <a16:creationId xmlns:a16="http://schemas.microsoft.com/office/drawing/2014/main" id="{F6C7219B-17B9-448F-8E12-3F37E39A07F1}"/>
              </a:ext>
            </a:extLst>
          </p:cNvPr>
          <p:cNvPicPr>
            <a:picLocks noChangeAspect="1"/>
          </p:cNvPicPr>
          <p:nvPr/>
        </p:nvPicPr>
        <p:blipFill rotWithShape="1">
          <a:blip r:embed="rId3">
            <a:extLst>
              <a:ext uri="{28A0092B-C50C-407E-A947-70E740481C1C}">
                <a14:useLocalDpi xmlns:a14="http://schemas.microsoft.com/office/drawing/2010/main" val="0"/>
              </a:ext>
            </a:extLst>
          </a:blip>
          <a:srcRect l="12818" t="12440" r="10501" b="13867"/>
          <a:stretch/>
        </p:blipFill>
        <p:spPr>
          <a:xfrm>
            <a:off x="4389120" y="3261360"/>
            <a:ext cx="5212080" cy="2753360"/>
          </a:xfrm>
          <a:prstGeom prst="rect">
            <a:avLst/>
          </a:prstGeom>
        </p:spPr>
      </p:pic>
    </p:spTree>
    <p:extLst>
      <p:ext uri="{BB962C8B-B14F-4D97-AF65-F5344CB8AC3E}">
        <p14:creationId xmlns:p14="http://schemas.microsoft.com/office/powerpoint/2010/main" val="3728788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5139869"/>
          </a:xfrm>
          <a:prstGeom prst="rect">
            <a:avLst/>
          </a:prstGeom>
          <a:noFill/>
        </p:spPr>
        <p:txBody>
          <a:bodyPr wrap="square" rtlCol="0">
            <a:spAutoFit/>
          </a:bodyPr>
          <a:lstStyle/>
          <a:p>
            <a:r>
              <a:rPr lang="it-IT" sz="2800" dirty="0"/>
              <a:t>3.   ALA ANTERIORE e RUOTA:</a:t>
            </a:r>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r>
              <a:rPr lang="it-IT" sz="2000" dirty="0"/>
              <a:t>Tale zona interagisce con l’ala e comporta</a:t>
            </a:r>
          </a:p>
          <a:p>
            <a:endParaRPr lang="it-IT" sz="2000" dirty="0"/>
          </a:p>
          <a:p>
            <a:endParaRPr lang="it-IT" sz="2000" dirty="0"/>
          </a:p>
        </p:txBody>
      </p:sp>
      <p:pic>
        <p:nvPicPr>
          <p:cNvPr id="3" name="Immagine 2" descr="Immagine che contiene testo&#10;&#10;Descrizione generata automaticamente">
            <a:extLst>
              <a:ext uri="{FF2B5EF4-FFF2-40B4-BE49-F238E27FC236}">
                <a16:creationId xmlns:a16="http://schemas.microsoft.com/office/drawing/2014/main" id="{E63FC4B2-81A9-43D9-B0A2-F392B1672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836" y="1123327"/>
            <a:ext cx="6193558" cy="3036293"/>
          </a:xfrm>
          <a:prstGeom prst="rect">
            <a:avLst/>
          </a:prstGeom>
        </p:spPr>
      </p:pic>
      <p:sp>
        <p:nvSpPr>
          <p:cNvPr id="5" name="CasellaDiTesto 4">
            <a:extLst>
              <a:ext uri="{FF2B5EF4-FFF2-40B4-BE49-F238E27FC236}">
                <a16:creationId xmlns:a16="http://schemas.microsoft.com/office/drawing/2014/main" id="{73EDADE9-40D1-4DAC-8FB2-6911F00DB7C5}"/>
              </a:ext>
            </a:extLst>
          </p:cNvPr>
          <p:cNvSpPr txBox="1"/>
          <p:nvPr/>
        </p:nvSpPr>
        <p:spPr>
          <a:xfrm>
            <a:off x="9028590" y="1004392"/>
            <a:ext cx="2290439" cy="1200329"/>
          </a:xfrm>
          <a:prstGeom prst="rect">
            <a:avLst/>
          </a:prstGeom>
          <a:noFill/>
        </p:spPr>
        <p:txBody>
          <a:bodyPr wrap="square" rtlCol="0">
            <a:spAutoFit/>
          </a:bodyPr>
          <a:lstStyle/>
          <a:p>
            <a:r>
              <a:rPr lang="it-IT" dirty="0">
                <a:solidFill>
                  <a:schemeClr val="accent4">
                    <a:lumMod val="75000"/>
                  </a:schemeClr>
                </a:solidFill>
              </a:rPr>
              <a:t>Superficie </a:t>
            </a:r>
            <a:r>
              <a:rPr lang="it-IT" dirty="0" err="1">
                <a:solidFill>
                  <a:schemeClr val="accent4">
                    <a:lumMod val="75000"/>
                  </a:schemeClr>
                </a:solidFill>
              </a:rPr>
              <a:t>iso</a:t>
            </a:r>
            <a:r>
              <a:rPr lang="it-IT" dirty="0">
                <a:solidFill>
                  <a:schemeClr val="accent4">
                    <a:lumMod val="75000"/>
                  </a:schemeClr>
                </a:solidFill>
              </a:rPr>
              <a:t>-pressione (con p&gt;0),</a:t>
            </a:r>
          </a:p>
          <a:p>
            <a:r>
              <a:rPr lang="it-IT" dirty="0">
                <a:solidFill>
                  <a:schemeClr val="accent4">
                    <a:lumMod val="75000"/>
                  </a:schemeClr>
                </a:solidFill>
              </a:rPr>
              <a:t>causata dalla ruota (e dall’ala).</a:t>
            </a:r>
          </a:p>
        </p:txBody>
      </p:sp>
      <p:cxnSp>
        <p:nvCxnSpPr>
          <p:cNvPr id="12" name="Connettore 2 11">
            <a:extLst>
              <a:ext uri="{FF2B5EF4-FFF2-40B4-BE49-F238E27FC236}">
                <a16:creationId xmlns:a16="http://schemas.microsoft.com/office/drawing/2014/main" id="{6352292B-1D9E-48B1-878C-AD38CA53569B}"/>
              </a:ext>
            </a:extLst>
          </p:cNvPr>
          <p:cNvCxnSpPr>
            <a:cxnSpLocks/>
            <a:stCxn id="5" idx="1"/>
          </p:cNvCxnSpPr>
          <p:nvPr/>
        </p:nvCxnSpPr>
        <p:spPr>
          <a:xfrm flipH="1">
            <a:off x="7679184" y="1604557"/>
            <a:ext cx="1349406" cy="315625"/>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415AB439-6BF4-415C-9B3C-3CD62866BC85}"/>
              </a:ext>
            </a:extLst>
          </p:cNvPr>
          <p:cNvSpPr txBox="1"/>
          <p:nvPr/>
        </p:nvSpPr>
        <p:spPr>
          <a:xfrm>
            <a:off x="8433511" y="4275179"/>
            <a:ext cx="3187084" cy="646331"/>
          </a:xfrm>
          <a:prstGeom prst="rect">
            <a:avLst/>
          </a:prstGeom>
          <a:noFill/>
        </p:spPr>
        <p:txBody>
          <a:bodyPr wrap="square" rtlCol="0">
            <a:spAutoFit/>
          </a:bodyPr>
          <a:lstStyle/>
          <a:p>
            <a:r>
              <a:rPr lang="it-IT" dirty="0"/>
              <a:t>comparsa di una zona di alta pressione all’estradosso.</a:t>
            </a:r>
          </a:p>
        </p:txBody>
      </p:sp>
      <p:sp>
        <p:nvSpPr>
          <p:cNvPr id="29" name="CasellaDiTesto 28">
            <a:extLst>
              <a:ext uri="{FF2B5EF4-FFF2-40B4-BE49-F238E27FC236}">
                <a16:creationId xmlns:a16="http://schemas.microsoft.com/office/drawing/2014/main" id="{9D4291DA-66F7-43B0-A951-0EBE4BFF0150}"/>
              </a:ext>
            </a:extLst>
          </p:cNvPr>
          <p:cNvSpPr txBox="1"/>
          <p:nvPr/>
        </p:nvSpPr>
        <p:spPr>
          <a:xfrm>
            <a:off x="8433510" y="5081307"/>
            <a:ext cx="3476039" cy="646331"/>
          </a:xfrm>
          <a:prstGeom prst="rect">
            <a:avLst/>
          </a:prstGeom>
          <a:noFill/>
        </p:spPr>
        <p:txBody>
          <a:bodyPr wrap="square" rtlCol="0">
            <a:spAutoFit/>
          </a:bodyPr>
          <a:lstStyle/>
          <a:p>
            <a:r>
              <a:rPr lang="it-IT" dirty="0"/>
              <a:t>scomparsa della zona di bassa pressione all’intradosso.</a:t>
            </a:r>
          </a:p>
        </p:txBody>
      </p:sp>
      <p:cxnSp>
        <p:nvCxnSpPr>
          <p:cNvPr id="22" name="Connettore 2 21">
            <a:extLst>
              <a:ext uri="{FF2B5EF4-FFF2-40B4-BE49-F238E27FC236}">
                <a16:creationId xmlns:a16="http://schemas.microsoft.com/office/drawing/2014/main" id="{8ADA7B87-0BCA-4D8B-979F-32B622886CFD}"/>
              </a:ext>
            </a:extLst>
          </p:cNvPr>
          <p:cNvCxnSpPr>
            <a:cxnSpLocks/>
            <a:endCxn id="20" idx="1"/>
          </p:cNvCxnSpPr>
          <p:nvPr/>
        </p:nvCxnSpPr>
        <p:spPr>
          <a:xfrm flipV="1">
            <a:off x="7336669" y="4598345"/>
            <a:ext cx="1096842" cy="3231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F9086835-2EF7-46A7-90EE-A1FC31B58E22}"/>
              </a:ext>
            </a:extLst>
          </p:cNvPr>
          <p:cNvCxnSpPr>
            <a:cxnSpLocks/>
          </p:cNvCxnSpPr>
          <p:nvPr/>
        </p:nvCxnSpPr>
        <p:spPr>
          <a:xfrm>
            <a:off x="7336669" y="4921510"/>
            <a:ext cx="1045893" cy="4829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889899D2-C01F-4946-8667-ACDC313BE64B}"/>
              </a:ext>
            </a:extLst>
          </p:cNvPr>
          <p:cNvSpPr/>
          <p:nvPr/>
        </p:nvSpPr>
        <p:spPr>
          <a:xfrm>
            <a:off x="4825598" y="1757779"/>
            <a:ext cx="465990" cy="1676769"/>
          </a:xfrm>
          <a:prstGeom prst="rect">
            <a:avLst/>
          </a:prstGeom>
          <a:solidFill>
            <a:srgbClr val="532400"/>
          </a:solidFill>
          <a:ln>
            <a:solidFill>
              <a:srgbClr val="532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19616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0F074445-CBDB-4190-B7BC-648F4872D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128" y="1667410"/>
            <a:ext cx="5693593" cy="4595786"/>
          </a:xfrm>
          <a:prstGeom prst="rect">
            <a:avLst/>
          </a:prstGeom>
        </p:spPr>
      </p:pic>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569660"/>
          </a:xfrm>
          <a:prstGeom prst="rect">
            <a:avLst/>
          </a:prstGeom>
          <a:noFill/>
        </p:spPr>
        <p:txBody>
          <a:bodyPr wrap="square" rtlCol="0">
            <a:spAutoFit/>
          </a:bodyPr>
          <a:lstStyle/>
          <a:p>
            <a:pPr marL="514350" indent="-514350">
              <a:buAutoNum type="arabicPeriod" startAt="3"/>
            </a:pPr>
            <a:r>
              <a:rPr lang="it-IT" sz="2800" dirty="0"/>
              <a:t>ALA ANTERIORE e RUOTA:</a:t>
            </a:r>
          </a:p>
          <a:p>
            <a:pPr marL="514350" indent="-514350">
              <a:buAutoNum type="arabicPeriod" startAt="3"/>
            </a:pPr>
            <a:endParaRPr lang="it-IT" sz="2000" dirty="0"/>
          </a:p>
          <a:p>
            <a:r>
              <a:rPr lang="it-IT" sz="2000" dirty="0"/>
              <a:t>Effetto della scia della ruota </a:t>
            </a:r>
            <a:r>
              <a:rPr lang="it-IT" sz="2000" b="1" i="1" dirty="0"/>
              <a:t>sull’ingresso del fondo della monoposto</a:t>
            </a:r>
            <a:r>
              <a:rPr lang="it-IT" sz="2000" dirty="0"/>
              <a:t>:</a:t>
            </a:r>
            <a:endParaRPr lang="it-IT" sz="2000" b="1" i="1" dirty="0"/>
          </a:p>
          <a:p>
            <a:pPr marL="514350" indent="-514350">
              <a:buAutoNum type="arabicPeriod" startAt="3"/>
            </a:pPr>
            <a:endParaRPr lang="it-IT" sz="2800" dirty="0"/>
          </a:p>
        </p:txBody>
      </p:sp>
      <p:sp>
        <p:nvSpPr>
          <p:cNvPr id="18" name="CasellaDiTesto 17">
            <a:extLst>
              <a:ext uri="{FF2B5EF4-FFF2-40B4-BE49-F238E27FC236}">
                <a16:creationId xmlns:a16="http://schemas.microsoft.com/office/drawing/2014/main" id="{BB33C363-A05A-4DC5-B541-1358B4C5DEF9}"/>
              </a:ext>
            </a:extLst>
          </p:cNvPr>
          <p:cNvSpPr txBox="1"/>
          <p:nvPr/>
        </p:nvSpPr>
        <p:spPr>
          <a:xfrm>
            <a:off x="8433786" y="4592460"/>
            <a:ext cx="1845935" cy="830997"/>
          </a:xfrm>
          <a:prstGeom prst="rect">
            <a:avLst/>
          </a:prstGeom>
          <a:noFill/>
        </p:spPr>
        <p:txBody>
          <a:bodyPr wrap="square" rtlCol="0">
            <a:spAutoFit/>
          </a:bodyPr>
          <a:lstStyle/>
          <a:p>
            <a:r>
              <a:rPr lang="it-IT" sz="2400" b="1" dirty="0">
                <a:solidFill>
                  <a:schemeClr val="bg1">
                    <a:lumMod val="85000"/>
                  </a:schemeClr>
                </a:solidFill>
              </a:rPr>
              <a:t>INGRESSO </a:t>
            </a:r>
          </a:p>
          <a:p>
            <a:r>
              <a:rPr lang="it-IT" sz="2400" b="1" dirty="0">
                <a:solidFill>
                  <a:schemeClr val="bg1">
                    <a:lumMod val="85000"/>
                  </a:schemeClr>
                </a:solidFill>
              </a:rPr>
              <a:t>DEL FONDO</a:t>
            </a:r>
          </a:p>
        </p:txBody>
      </p:sp>
      <p:cxnSp>
        <p:nvCxnSpPr>
          <p:cNvPr id="19" name="Connettore 2 18">
            <a:extLst>
              <a:ext uri="{FF2B5EF4-FFF2-40B4-BE49-F238E27FC236}">
                <a16:creationId xmlns:a16="http://schemas.microsoft.com/office/drawing/2014/main" id="{AA4128F9-D739-4F1B-A715-96590F32654C}"/>
              </a:ext>
            </a:extLst>
          </p:cNvPr>
          <p:cNvCxnSpPr>
            <a:cxnSpLocks/>
            <a:stCxn id="18" idx="1"/>
          </p:cNvCxnSpPr>
          <p:nvPr/>
        </p:nvCxnSpPr>
        <p:spPr>
          <a:xfrm flipH="1" flipV="1">
            <a:off x="7890300" y="4673950"/>
            <a:ext cx="543486" cy="334009"/>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07C7E19D-7701-402B-ACD6-6C945B9BE50B}"/>
              </a:ext>
            </a:extLst>
          </p:cNvPr>
          <p:cNvSpPr txBox="1"/>
          <p:nvPr/>
        </p:nvSpPr>
        <p:spPr>
          <a:xfrm>
            <a:off x="7245499" y="2118201"/>
            <a:ext cx="2281561" cy="830997"/>
          </a:xfrm>
          <a:prstGeom prst="rect">
            <a:avLst/>
          </a:prstGeom>
          <a:noFill/>
        </p:spPr>
        <p:txBody>
          <a:bodyPr wrap="square" rtlCol="0">
            <a:spAutoFit/>
          </a:bodyPr>
          <a:lstStyle/>
          <a:p>
            <a:r>
              <a:rPr lang="it-IT" sz="2400" b="1" dirty="0">
                <a:solidFill>
                  <a:srgbClr val="C00000"/>
                </a:solidFill>
              </a:rPr>
              <a:t>SUPERFICIE ISO Q-CRITERION</a:t>
            </a:r>
          </a:p>
        </p:txBody>
      </p:sp>
      <p:cxnSp>
        <p:nvCxnSpPr>
          <p:cNvPr id="21" name="Connettore 2 20">
            <a:extLst>
              <a:ext uri="{FF2B5EF4-FFF2-40B4-BE49-F238E27FC236}">
                <a16:creationId xmlns:a16="http://schemas.microsoft.com/office/drawing/2014/main" id="{FC18100E-DD40-4E6C-8CE4-8071E74A402F}"/>
              </a:ext>
            </a:extLst>
          </p:cNvPr>
          <p:cNvCxnSpPr>
            <a:cxnSpLocks/>
            <a:stCxn id="20" idx="2"/>
          </p:cNvCxnSpPr>
          <p:nvPr/>
        </p:nvCxnSpPr>
        <p:spPr>
          <a:xfrm flipH="1">
            <a:off x="8140824" y="2949198"/>
            <a:ext cx="245456" cy="55100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70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80" y="835115"/>
            <a:ext cx="2538744" cy="4862870"/>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sz="2000" b="1" dirty="0">
                <a:solidFill>
                  <a:schemeClr val="accent1"/>
                </a:solidFill>
              </a:rPr>
              <a:t>Progettazione di ala e ruota</a:t>
            </a:r>
          </a:p>
          <a:p>
            <a:endParaRPr lang="it-IT" dirty="0"/>
          </a:p>
          <a:p>
            <a:r>
              <a:rPr lang="it-IT" dirty="0"/>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6124754"/>
          </a:xfrm>
          <a:prstGeom prst="rect">
            <a:avLst/>
          </a:prstGeom>
          <a:noFill/>
        </p:spPr>
        <p:txBody>
          <a:bodyPr wrap="square" rtlCol="0">
            <a:spAutoFit/>
          </a:bodyPr>
          <a:lstStyle/>
          <a:p>
            <a:r>
              <a:rPr lang="it-IT" sz="2800" dirty="0"/>
              <a:t>PROGETTAZIONE CAD DI ALA E RUOTA SU </a:t>
            </a:r>
            <a:r>
              <a:rPr lang="it-IT" sz="2800" b="1" i="1" dirty="0" err="1"/>
              <a:t>OnShape</a:t>
            </a:r>
            <a:r>
              <a:rPr lang="it-IT" sz="2800" dirty="0"/>
              <a:t>:</a:t>
            </a:r>
          </a:p>
          <a:p>
            <a:endParaRPr lang="it-IT" sz="2800" dirty="0"/>
          </a:p>
          <a:p>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endParaRPr lang="it-IT" dirty="0"/>
          </a:p>
          <a:p>
            <a:r>
              <a:rPr lang="it-IT" sz="2000" dirty="0"/>
              <a:t>La tabella </a:t>
            </a:r>
            <a:r>
              <a:rPr lang="it-IT" sz="2000" b="1" i="1" dirty="0" err="1"/>
              <a:t>Configurations</a:t>
            </a:r>
            <a:r>
              <a:rPr lang="it-IT" sz="2000" dirty="0"/>
              <a:t>, tratta da </a:t>
            </a:r>
            <a:r>
              <a:rPr lang="it-IT" sz="2000" dirty="0" err="1"/>
              <a:t>OnShape</a:t>
            </a:r>
            <a:r>
              <a:rPr lang="it-IT" sz="2000" dirty="0"/>
              <a:t>, serve per controllare parametricamente l’ala.</a:t>
            </a:r>
          </a:p>
          <a:p>
            <a:endParaRPr lang="it-IT" dirty="0"/>
          </a:p>
        </p:txBody>
      </p:sp>
      <p:pic>
        <p:nvPicPr>
          <p:cNvPr id="14" name="Immagine 13">
            <a:extLst>
              <a:ext uri="{FF2B5EF4-FFF2-40B4-BE49-F238E27FC236}">
                <a16:creationId xmlns:a16="http://schemas.microsoft.com/office/drawing/2014/main" id="{0973E350-6430-4328-99D3-F8BE3187A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729" y="1314542"/>
            <a:ext cx="4335480" cy="4028790"/>
          </a:xfrm>
          <a:prstGeom prst="rect">
            <a:avLst/>
          </a:prstGeom>
        </p:spPr>
      </p:pic>
      <p:cxnSp>
        <p:nvCxnSpPr>
          <p:cNvPr id="15" name="Connettore 2 14">
            <a:extLst>
              <a:ext uri="{FF2B5EF4-FFF2-40B4-BE49-F238E27FC236}">
                <a16:creationId xmlns:a16="http://schemas.microsoft.com/office/drawing/2014/main" id="{29A4F58C-C095-47B0-A7F7-6F1F86D06315}"/>
              </a:ext>
            </a:extLst>
          </p:cNvPr>
          <p:cNvCxnSpPr>
            <a:cxnSpLocks/>
            <a:stCxn id="16" idx="1"/>
          </p:cNvCxnSpPr>
          <p:nvPr/>
        </p:nvCxnSpPr>
        <p:spPr>
          <a:xfrm flipH="1">
            <a:off x="6604988" y="3168269"/>
            <a:ext cx="1904848" cy="800049"/>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Immagine 15" descr="Immagine che contiene tavolo&#10;&#10;Descrizione generata automaticamente">
            <a:extLst>
              <a:ext uri="{FF2B5EF4-FFF2-40B4-BE49-F238E27FC236}">
                <a16:creationId xmlns:a16="http://schemas.microsoft.com/office/drawing/2014/main" id="{D4B33EDA-EA0E-4D10-A5C9-5485AC51B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836" y="1447060"/>
            <a:ext cx="3085359" cy="3442417"/>
          </a:xfrm>
          <a:prstGeom prst="rect">
            <a:avLst/>
          </a:prstGeom>
        </p:spPr>
      </p:pic>
      <p:sp>
        <p:nvSpPr>
          <p:cNvPr id="2" name="CasellaDiTesto 1">
            <a:extLst>
              <a:ext uri="{FF2B5EF4-FFF2-40B4-BE49-F238E27FC236}">
                <a16:creationId xmlns:a16="http://schemas.microsoft.com/office/drawing/2014/main" id="{935EF39C-7BF7-4557-8DD6-2DF5DE634192}"/>
              </a:ext>
            </a:extLst>
          </p:cNvPr>
          <p:cNvSpPr txBox="1"/>
          <p:nvPr/>
        </p:nvSpPr>
        <p:spPr>
          <a:xfrm>
            <a:off x="8509835" y="4792910"/>
            <a:ext cx="1459787" cy="369332"/>
          </a:xfrm>
          <a:prstGeom prst="rect">
            <a:avLst/>
          </a:prstGeom>
          <a:noFill/>
        </p:spPr>
        <p:txBody>
          <a:bodyPr wrap="square" rtlCol="0">
            <a:spAutoFit/>
          </a:bodyPr>
          <a:lstStyle/>
          <a:p>
            <a:r>
              <a:rPr lang="it-IT" dirty="0">
                <a:solidFill>
                  <a:schemeClr val="bg1">
                    <a:lumMod val="65000"/>
                  </a:schemeClr>
                </a:solidFill>
              </a:rPr>
              <a:t>…</a:t>
            </a:r>
          </a:p>
        </p:txBody>
      </p:sp>
    </p:spTree>
    <p:extLst>
      <p:ext uri="{BB962C8B-B14F-4D97-AF65-F5344CB8AC3E}">
        <p14:creationId xmlns:p14="http://schemas.microsoft.com/office/powerpoint/2010/main" val="229436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DC949250-DD3B-4C23-919A-ED32DC3E1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181" y="3767455"/>
            <a:ext cx="6320899" cy="2973450"/>
          </a:xfrm>
          <a:prstGeom prst="rect">
            <a:avLst/>
          </a:prstGeom>
        </p:spPr>
      </p:pic>
      <p:pic>
        <p:nvPicPr>
          <p:cNvPr id="3" name="Immagine 2">
            <a:extLst>
              <a:ext uri="{FF2B5EF4-FFF2-40B4-BE49-F238E27FC236}">
                <a16:creationId xmlns:a16="http://schemas.microsoft.com/office/drawing/2014/main" id="{72D6901D-C13C-4925-8144-1AF0BB4C5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353" y="1331690"/>
            <a:ext cx="4278424" cy="2387058"/>
          </a:xfrm>
          <a:prstGeom prst="rect">
            <a:avLst/>
          </a:prstGeom>
        </p:spPr>
      </p:pic>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4955203"/>
          </a:xfrm>
          <a:prstGeom prst="rect">
            <a:avLst/>
          </a:prstGeom>
          <a:noFill/>
        </p:spPr>
        <p:txBody>
          <a:bodyPr wrap="square" rtlCol="0">
            <a:spAutoFit/>
          </a:bodyPr>
          <a:lstStyle/>
          <a:p>
            <a:r>
              <a:rPr lang="it-IT" sz="2800" dirty="0"/>
              <a:t>GENERAZIONE DELLA MESH</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Volume di misura su </a:t>
            </a:r>
            <a:r>
              <a:rPr lang="it-IT" b="1" i="1" dirty="0" err="1"/>
              <a:t>OnShape</a:t>
            </a:r>
            <a:r>
              <a:rPr lang="it-IT" dirty="0"/>
              <a:t>:</a:t>
            </a:r>
          </a:p>
          <a:p>
            <a:r>
              <a:rPr lang="it-IT" dirty="0"/>
              <a:t>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Mesh generata da </a:t>
            </a:r>
            <a:r>
              <a:rPr lang="it-IT" b="1" i="1" dirty="0" err="1"/>
              <a:t>Fluent</a:t>
            </a:r>
            <a:r>
              <a:rPr lang="it-IT" b="1" i="1" dirty="0"/>
              <a:t> </a:t>
            </a:r>
            <a:r>
              <a:rPr lang="it-IT" b="1" i="1" dirty="0" err="1"/>
              <a:t>Meshing</a:t>
            </a:r>
            <a:r>
              <a:rPr lang="it-IT" dirty="0"/>
              <a:t>:</a:t>
            </a:r>
          </a:p>
          <a:p>
            <a:pPr marL="285750" indent="-285750">
              <a:buFont typeface="Arial" panose="020B0604020202020204" pitchFamily="34" charset="0"/>
              <a:buChar char="•"/>
            </a:pPr>
            <a:endParaRPr lang="it-IT" dirty="0"/>
          </a:p>
          <a:p>
            <a:endParaRPr lang="it-IT" dirty="0"/>
          </a:p>
          <a:p>
            <a:endParaRPr lang="it-IT" dirty="0"/>
          </a:p>
        </p:txBody>
      </p:sp>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20" name="CasellaDiTesto 19">
            <a:extLst>
              <a:ext uri="{FF2B5EF4-FFF2-40B4-BE49-F238E27FC236}">
                <a16:creationId xmlns:a16="http://schemas.microsoft.com/office/drawing/2014/main" id="{07C506E0-7C2F-42B3-80AB-536262DDBB3E}"/>
              </a:ext>
            </a:extLst>
          </p:cNvPr>
          <p:cNvSpPr txBox="1"/>
          <p:nvPr/>
        </p:nvSpPr>
        <p:spPr>
          <a:xfrm>
            <a:off x="9522320" y="4884848"/>
            <a:ext cx="2077375" cy="369332"/>
          </a:xfrm>
          <a:prstGeom prst="rect">
            <a:avLst/>
          </a:prstGeom>
          <a:noFill/>
        </p:spPr>
        <p:txBody>
          <a:bodyPr wrap="square" rtlCol="0">
            <a:spAutoFit/>
          </a:bodyPr>
          <a:lstStyle/>
          <a:p>
            <a:r>
              <a:rPr lang="it-IT" b="1" dirty="0">
                <a:solidFill>
                  <a:schemeClr val="accent1">
                    <a:lumMod val="75000"/>
                  </a:schemeClr>
                </a:solidFill>
              </a:rPr>
              <a:t>Poly – </a:t>
            </a:r>
            <a:r>
              <a:rPr lang="it-IT" b="1" dirty="0" err="1">
                <a:solidFill>
                  <a:schemeClr val="accent1">
                    <a:lumMod val="75000"/>
                  </a:schemeClr>
                </a:solidFill>
              </a:rPr>
              <a:t>hexcore</a:t>
            </a:r>
            <a:r>
              <a:rPr lang="it-IT" b="1" dirty="0">
                <a:solidFill>
                  <a:schemeClr val="accent1">
                    <a:lumMod val="75000"/>
                  </a:schemeClr>
                </a:solidFill>
              </a:rPr>
              <a:t> </a:t>
            </a:r>
          </a:p>
        </p:txBody>
      </p:sp>
      <p:cxnSp>
        <p:nvCxnSpPr>
          <p:cNvPr id="11" name="Connettore diritto 10">
            <a:extLst>
              <a:ext uri="{FF2B5EF4-FFF2-40B4-BE49-F238E27FC236}">
                <a16:creationId xmlns:a16="http://schemas.microsoft.com/office/drawing/2014/main" id="{70D09162-BD7D-4FD3-BC86-86AEEF783DCD}"/>
              </a:ext>
            </a:extLst>
          </p:cNvPr>
          <p:cNvCxnSpPr>
            <a:cxnSpLocks/>
          </p:cNvCxnSpPr>
          <p:nvPr/>
        </p:nvCxnSpPr>
        <p:spPr>
          <a:xfrm flipV="1">
            <a:off x="4819650" y="2506980"/>
            <a:ext cx="4501515" cy="1531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CEF38B7A-0754-44DB-BA53-E855355FF3EF}"/>
              </a:ext>
            </a:extLst>
          </p:cNvPr>
          <p:cNvCxnSpPr>
            <a:cxnSpLocks/>
          </p:cNvCxnSpPr>
          <p:nvPr/>
        </p:nvCxnSpPr>
        <p:spPr>
          <a:xfrm flipH="1">
            <a:off x="4819650" y="2600325"/>
            <a:ext cx="4501515" cy="1339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igura a mano libera: forma 23">
            <a:extLst>
              <a:ext uri="{FF2B5EF4-FFF2-40B4-BE49-F238E27FC236}">
                <a16:creationId xmlns:a16="http://schemas.microsoft.com/office/drawing/2014/main" id="{DF51E475-9F97-426E-843E-D3791B435CD6}"/>
              </a:ext>
            </a:extLst>
          </p:cNvPr>
          <p:cNvSpPr/>
          <p:nvPr/>
        </p:nvSpPr>
        <p:spPr>
          <a:xfrm>
            <a:off x="4888230" y="3928110"/>
            <a:ext cx="19050" cy="72390"/>
          </a:xfrm>
          <a:custGeom>
            <a:avLst/>
            <a:gdLst>
              <a:gd name="connsiteX0" fmla="*/ 0 w 19050"/>
              <a:gd name="connsiteY0" fmla="*/ 0 h 72390"/>
              <a:gd name="connsiteX1" fmla="*/ 7620 w 19050"/>
              <a:gd name="connsiteY1" fmla="*/ 57150 h 72390"/>
              <a:gd name="connsiteX2" fmla="*/ 19050 w 19050"/>
              <a:gd name="connsiteY2" fmla="*/ 72390 h 72390"/>
            </a:gdLst>
            <a:ahLst/>
            <a:cxnLst>
              <a:cxn ang="0">
                <a:pos x="connsiteX0" y="connsiteY0"/>
              </a:cxn>
              <a:cxn ang="0">
                <a:pos x="connsiteX1" y="connsiteY1"/>
              </a:cxn>
              <a:cxn ang="0">
                <a:pos x="connsiteX2" y="connsiteY2"/>
              </a:cxn>
            </a:cxnLst>
            <a:rect l="l" t="t" r="r" b="b"/>
            <a:pathLst>
              <a:path w="19050" h="72390">
                <a:moveTo>
                  <a:pt x="0" y="0"/>
                </a:moveTo>
                <a:cubicBezTo>
                  <a:pt x="495" y="4953"/>
                  <a:pt x="3316" y="45672"/>
                  <a:pt x="7620" y="57150"/>
                </a:cubicBezTo>
                <a:cubicBezTo>
                  <a:pt x="10205" y="64043"/>
                  <a:pt x="14368" y="67708"/>
                  <a:pt x="19050" y="723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482A6842-AC57-4ED0-BC4A-70D9CD677206}"/>
              </a:ext>
            </a:extLst>
          </p:cNvPr>
          <p:cNvSpPr txBox="1"/>
          <p:nvPr/>
        </p:nvSpPr>
        <p:spPr>
          <a:xfrm>
            <a:off x="4559144" y="3757915"/>
            <a:ext cx="459788" cy="369332"/>
          </a:xfrm>
          <a:prstGeom prst="rect">
            <a:avLst/>
          </a:prstGeom>
          <a:noFill/>
        </p:spPr>
        <p:txBody>
          <a:bodyPr wrap="square" rtlCol="0">
            <a:spAutoFit/>
          </a:bodyPr>
          <a:lstStyle/>
          <a:p>
            <a:r>
              <a:rPr lang="it-IT" dirty="0"/>
              <a:t>2°</a:t>
            </a:r>
          </a:p>
        </p:txBody>
      </p:sp>
      <p:sp>
        <p:nvSpPr>
          <p:cNvPr id="26" name="CasellaDiTesto 25">
            <a:extLst>
              <a:ext uri="{FF2B5EF4-FFF2-40B4-BE49-F238E27FC236}">
                <a16:creationId xmlns:a16="http://schemas.microsoft.com/office/drawing/2014/main" id="{27D7AD08-70FB-4EC3-97D6-1F0B02B1B444}"/>
              </a:ext>
            </a:extLst>
          </p:cNvPr>
          <p:cNvSpPr txBox="1"/>
          <p:nvPr/>
        </p:nvSpPr>
        <p:spPr>
          <a:xfrm>
            <a:off x="2975131" y="2638420"/>
            <a:ext cx="1924651" cy="923330"/>
          </a:xfrm>
          <a:prstGeom prst="rect">
            <a:avLst/>
          </a:prstGeom>
          <a:noFill/>
        </p:spPr>
        <p:txBody>
          <a:bodyPr wrap="square" rtlCol="0">
            <a:spAutoFit/>
          </a:bodyPr>
          <a:lstStyle/>
          <a:p>
            <a:r>
              <a:rPr lang="it-IT" dirty="0"/>
              <a:t>Incidenza di 2° per simulare l’assetto </a:t>
            </a:r>
          </a:p>
          <a:p>
            <a:r>
              <a:rPr lang="it-IT" dirty="0"/>
              <a:t>della vettura.</a:t>
            </a:r>
          </a:p>
        </p:txBody>
      </p:sp>
      <p:cxnSp>
        <p:nvCxnSpPr>
          <p:cNvPr id="28" name="Connettore 2 27">
            <a:extLst>
              <a:ext uri="{FF2B5EF4-FFF2-40B4-BE49-F238E27FC236}">
                <a16:creationId xmlns:a16="http://schemas.microsoft.com/office/drawing/2014/main" id="{57A42F75-2BF2-478B-8DE3-C774BD1196C3}"/>
              </a:ext>
            </a:extLst>
          </p:cNvPr>
          <p:cNvCxnSpPr>
            <a:cxnSpLocks/>
            <a:stCxn id="26" idx="2"/>
          </p:cNvCxnSpPr>
          <p:nvPr/>
        </p:nvCxnSpPr>
        <p:spPr>
          <a:xfrm>
            <a:off x="3937457" y="3561750"/>
            <a:ext cx="486581" cy="3782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74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4"/>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1077218"/>
          </a:xfrm>
          <a:prstGeom prst="rect">
            <a:avLst/>
          </a:prstGeom>
          <a:noFill/>
        </p:spPr>
        <p:txBody>
          <a:bodyPr wrap="square" rtlCol="0">
            <a:spAutoFit/>
          </a:bodyPr>
          <a:lstStyle/>
          <a:p>
            <a:r>
              <a:rPr lang="it-IT" sz="2800" dirty="0"/>
              <a:t>CONDIZIONI AL CONTORNO</a:t>
            </a:r>
            <a:endParaRPr lang="it-IT" dirty="0"/>
          </a:p>
          <a:p>
            <a:endParaRPr lang="it-IT" dirty="0"/>
          </a:p>
          <a:p>
            <a:endParaRPr lang="it-IT" dirty="0"/>
          </a:p>
        </p:txBody>
      </p:sp>
      <p:pic>
        <p:nvPicPr>
          <p:cNvPr id="3" name="Immagine 2">
            <a:extLst>
              <a:ext uri="{FF2B5EF4-FFF2-40B4-BE49-F238E27FC236}">
                <a16:creationId xmlns:a16="http://schemas.microsoft.com/office/drawing/2014/main" id="{392AB9ED-12A7-4E8E-9CCE-2B8A83F05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754" y="1029147"/>
            <a:ext cx="5685013" cy="4336156"/>
          </a:xfrm>
          <a:prstGeom prst="rect">
            <a:avLst/>
          </a:prstGeom>
        </p:spPr>
      </p:pic>
      <p:sp>
        <p:nvSpPr>
          <p:cNvPr id="5" name="CasellaDiTesto 4">
            <a:extLst>
              <a:ext uri="{FF2B5EF4-FFF2-40B4-BE49-F238E27FC236}">
                <a16:creationId xmlns:a16="http://schemas.microsoft.com/office/drawing/2014/main" id="{1F767E3B-FBB9-46F6-B170-B02A4E3ECB84}"/>
              </a:ext>
            </a:extLst>
          </p:cNvPr>
          <p:cNvSpPr txBox="1"/>
          <p:nvPr/>
        </p:nvSpPr>
        <p:spPr>
          <a:xfrm>
            <a:off x="2897031" y="4413673"/>
            <a:ext cx="1455942" cy="646331"/>
          </a:xfrm>
          <a:prstGeom prst="rect">
            <a:avLst/>
          </a:prstGeom>
          <a:noFill/>
        </p:spPr>
        <p:txBody>
          <a:bodyPr wrap="square" rtlCol="0">
            <a:spAutoFit/>
          </a:bodyPr>
          <a:lstStyle/>
          <a:p>
            <a:r>
              <a:rPr lang="it-IT" b="1" dirty="0">
                <a:solidFill>
                  <a:srgbClr val="7030A0"/>
                </a:solidFill>
              </a:rPr>
              <a:t>VELOCITY</a:t>
            </a:r>
          </a:p>
          <a:p>
            <a:r>
              <a:rPr lang="it-IT" b="1" dirty="0">
                <a:solidFill>
                  <a:srgbClr val="7030A0"/>
                </a:solidFill>
              </a:rPr>
              <a:t>INLET</a:t>
            </a:r>
          </a:p>
        </p:txBody>
      </p:sp>
      <p:cxnSp>
        <p:nvCxnSpPr>
          <p:cNvPr id="12" name="Connettore 2 11">
            <a:extLst>
              <a:ext uri="{FF2B5EF4-FFF2-40B4-BE49-F238E27FC236}">
                <a16:creationId xmlns:a16="http://schemas.microsoft.com/office/drawing/2014/main" id="{4071FC76-979C-4A83-9627-E0DCBAA4D4E5}"/>
              </a:ext>
            </a:extLst>
          </p:cNvPr>
          <p:cNvCxnSpPr/>
          <p:nvPr/>
        </p:nvCxnSpPr>
        <p:spPr>
          <a:xfrm flipV="1">
            <a:off x="3896281" y="4239802"/>
            <a:ext cx="994299" cy="514904"/>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A3D6DC46-2E1D-4638-B5AF-10568B618283}"/>
              </a:ext>
            </a:extLst>
          </p:cNvPr>
          <p:cNvSpPr txBox="1"/>
          <p:nvPr/>
        </p:nvSpPr>
        <p:spPr>
          <a:xfrm>
            <a:off x="4249598" y="1563355"/>
            <a:ext cx="1455942" cy="369332"/>
          </a:xfrm>
          <a:prstGeom prst="rect">
            <a:avLst/>
          </a:prstGeom>
          <a:noFill/>
        </p:spPr>
        <p:txBody>
          <a:bodyPr wrap="square" rtlCol="0">
            <a:spAutoFit/>
          </a:bodyPr>
          <a:lstStyle/>
          <a:p>
            <a:r>
              <a:rPr lang="it-IT" b="1" dirty="0">
                <a:solidFill>
                  <a:srgbClr val="FFC000"/>
                </a:solidFill>
              </a:rPr>
              <a:t>SIMMETRY</a:t>
            </a:r>
          </a:p>
        </p:txBody>
      </p:sp>
      <p:cxnSp>
        <p:nvCxnSpPr>
          <p:cNvPr id="18" name="Connettore 2 17">
            <a:extLst>
              <a:ext uri="{FF2B5EF4-FFF2-40B4-BE49-F238E27FC236}">
                <a16:creationId xmlns:a16="http://schemas.microsoft.com/office/drawing/2014/main" id="{B599B4AC-996C-4A21-B485-2582BDBC463A}"/>
              </a:ext>
            </a:extLst>
          </p:cNvPr>
          <p:cNvCxnSpPr>
            <a:cxnSpLocks/>
          </p:cNvCxnSpPr>
          <p:nvPr/>
        </p:nvCxnSpPr>
        <p:spPr>
          <a:xfrm>
            <a:off x="5467075" y="1786028"/>
            <a:ext cx="1190715" cy="164297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86344A07-D9A4-4D37-B941-D01786FD8E94}"/>
              </a:ext>
            </a:extLst>
          </p:cNvPr>
          <p:cNvSpPr txBox="1"/>
          <p:nvPr/>
        </p:nvSpPr>
        <p:spPr>
          <a:xfrm>
            <a:off x="10359247" y="1245262"/>
            <a:ext cx="1455942" cy="646331"/>
          </a:xfrm>
          <a:prstGeom prst="rect">
            <a:avLst/>
          </a:prstGeom>
          <a:noFill/>
        </p:spPr>
        <p:txBody>
          <a:bodyPr wrap="square" rtlCol="0">
            <a:spAutoFit/>
          </a:bodyPr>
          <a:lstStyle/>
          <a:p>
            <a:r>
              <a:rPr lang="it-IT" b="1" dirty="0">
                <a:solidFill>
                  <a:schemeClr val="accent6"/>
                </a:solidFill>
              </a:rPr>
              <a:t>PRESSURE</a:t>
            </a:r>
          </a:p>
          <a:p>
            <a:r>
              <a:rPr lang="it-IT" b="1" dirty="0">
                <a:solidFill>
                  <a:schemeClr val="accent6"/>
                </a:solidFill>
              </a:rPr>
              <a:t>OUTLET</a:t>
            </a:r>
          </a:p>
        </p:txBody>
      </p:sp>
      <p:cxnSp>
        <p:nvCxnSpPr>
          <p:cNvPr id="21" name="Connettore 2 20">
            <a:extLst>
              <a:ext uri="{FF2B5EF4-FFF2-40B4-BE49-F238E27FC236}">
                <a16:creationId xmlns:a16="http://schemas.microsoft.com/office/drawing/2014/main" id="{FCC5F5B3-1AE8-40D6-85E0-80A756F43878}"/>
              </a:ext>
            </a:extLst>
          </p:cNvPr>
          <p:cNvCxnSpPr>
            <a:cxnSpLocks/>
          </p:cNvCxnSpPr>
          <p:nvPr/>
        </p:nvCxnSpPr>
        <p:spPr>
          <a:xfrm flipH="1">
            <a:off x="9904190" y="1614194"/>
            <a:ext cx="455057" cy="236466"/>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7C9BC16C-2819-4D27-9500-0E3836FB74C5}"/>
              </a:ext>
            </a:extLst>
          </p:cNvPr>
          <p:cNvSpPr txBox="1"/>
          <p:nvPr/>
        </p:nvSpPr>
        <p:spPr>
          <a:xfrm>
            <a:off x="9979548" y="3767342"/>
            <a:ext cx="1455942" cy="646331"/>
          </a:xfrm>
          <a:prstGeom prst="rect">
            <a:avLst/>
          </a:prstGeom>
          <a:noFill/>
        </p:spPr>
        <p:txBody>
          <a:bodyPr wrap="square" rtlCol="0">
            <a:spAutoFit/>
          </a:bodyPr>
          <a:lstStyle/>
          <a:p>
            <a:r>
              <a:rPr lang="it-IT" b="1" dirty="0">
                <a:solidFill>
                  <a:schemeClr val="bg1">
                    <a:lumMod val="65000"/>
                  </a:schemeClr>
                </a:solidFill>
              </a:rPr>
              <a:t>BODY OF </a:t>
            </a:r>
          </a:p>
          <a:p>
            <a:r>
              <a:rPr lang="it-IT" b="1" dirty="0">
                <a:solidFill>
                  <a:schemeClr val="bg1">
                    <a:lumMod val="65000"/>
                  </a:schemeClr>
                </a:solidFill>
              </a:rPr>
              <a:t>INFLUENCE</a:t>
            </a:r>
          </a:p>
        </p:txBody>
      </p:sp>
      <p:cxnSp>
        <p:nvCxnSpPr>
          <p:cNvPr id="25" name="Connettore 2 24">
            <a:extLst>
              <a:ext uri="{FF2B5EF4-FFF2-40B4-BE49-F238E27FC236}">
                <a16:creationId xmlns:a16="http://schemas.microsoft.com/office/drawing/2014/main" id="{8E28161B-AE72-4EDB-8607-30EEA9E05DF6}"/>
              </a:ext>
            </a:extLst>
          </p:cNvPr>
          <p:cNvCxnSpPr>
            <a:cxnSpLocks/>
          </p:cNvCxnSpPr>
          <p:nvPr/>
        </p:nvCxnSpPr>
        <p:spPr>
          <a:xfrm flipH="1" flipV="1">
            <a:off x="8946854" y="3583367"/>
            <a:ext cx="1032694" cy="398068"/>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9E145AF9-68E0-4C10-A576-32FB56AA48B8}"/>
              </a:ext>
            </a:extLst>
          </p:cNvPr>
          <p:cNvSpPr txBox="1"/>
          <p:nvPr/>
        </p:nvSpPr>
        <p:spPr>
          <a:xfrm>
            <a:off x="8185458" y="4777419"/>
            <a:ext cx="1794090" cy="646331"/>
          </a:xfrm>
          <a:prstGeom prst="rect">
            <a:avLst/>
          </a:prstGeom>
          <a:noFill/>
        </p:spPr>
        <p:txBody>
          <a:bodyPr wrap="square" rtlCol="0">
            <a:spAutoFit/>
          </a:bodyPr>
          <a:lstStyle/>
          <a:p>
            <a:r>
              <a:rPr lang="it-IT" b="1" dirty="0">
                <a:solidFill>
                  <a:schemeClr val="accent1"/>
                </a:solidFill>
              </a:rPr>
              <a:t>MOVING WALL</a:t>
            </a:r>
          </a:p>
          <a:p>
            <a:r>
              <a:rPr lang="it-IT" b="1" dirty="0">
                <a:solidFill>
                  <a:schemeClr val="accent1"/>
                </a:solidFill>
              </a:rPr>
              <a:t>(terreno)</a:t>
            </a:r>
          </a:p>
        </p:txBody>
      </p:sp>
      <p:cxnSp>
        <p:nvCxnSpPr>
          <p:cNvPr id="28" name="Connettore 2 27">
            <a:extLst>
              <a:ext uri="{FF2B5EF4-FFF2-40B4-BE49-F238E27FC236}">
                <a16:creationId xmlns:a16="http://schemas.microsoft.com/office/drawing/2014/main" id="{47D5BDEA-2CEA-4A8B-BADC-2E8D6300653D}"/>
              </a:ext>
            </a:extLst>
          </p:cNvPr>
          <p:cNvCxnSpPr>
            <a:cxnSpLocks/>
          </p:cNvCxnSpPr>
          <p:nvPr/>
        </p:nvCxnSpPr>
        <p:spPr>
          <a:xfrm flipH="1" flipV="1">
            <a:off x="8218883" y="3955748"/>
            <a:ext cx="126127" cy="85500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64DB10C6-0463-41D2-A37A-17E144C754CF}"/>
              </a:ext>
            </a:extLst>
          </p:cNvPr>
          <p:cNvSpPr txBox="1"/>
          <p:nvPr/>
        </p:nvSpPr>
        <p:spPr>
          <a:xfrm>
            <a:off x="6657790" y="5197075"/>
            <a:ext cx="1455942" cy="584775"/>
          </a:xfrm>
          <a:prstGeom prst="rect">
            <a:avLst/>
          </a:prstGeom>
          <a:noFill/>
        </p:spPr>
        <p:txBody>
          <a:bodyPr wrap="square" rtlCol="0">
            <a:spAutoFit/>
          </a:bodyPr>
          <a:lstStyle/>
          <a:p>
            <a:r>
              <a:rPr lang="it-IT" b="1" dirty="0"/>
              <a:t>WALL</a:t>
            </a:r>
          </a:p>
          <a:p>
            <a:r>
              <a:rPr lang="it-IT" sz="1400" b="1" dirty="0"/>
              <a:t>e </a:t>
            </a:r>
            <a:r>
              <a:rPr lang="it-IT" sz="1400" b="1" i="1" dirty="0" err="1"/>
              <a:t>moving</a:t>
            </a:r>
            <a:r>
              <a:rPr lang="it-IT" sz="1400" b="1" i="1" dirty="0"/>
              <a:t> </a:t>
            </a:r>
            <a:r>
              <a:rPr lang="it-IT" sz="1400" b="1" i="1" dirty="0" err="1"/>
              <a:t>wall</a:t>
            </a:r>
            <a:endParaRPr lang="it-IT" sz="1400" b="1" i="1" dirty="0"/>
          </a:p>
        </p:txBody>
      </p:sp>
      <p:cxnSp>
        <p:nvCxnSpPr>
          <p:cNvPr id="34" name="Connettore 2 33">
            <a:extLst>
              <a:ext uri="{FF2B5EF4-FFF2-40B4-BE49-F238E27FC236}">
                <a16:creationId xmlns:a16="http://schemas.microsoft.com/office/drawing/2014/main" id="{85414230-78ED-4510-8AEE-84FE0111982A}"/>
              </a:ext>
            </a:extLst>
          </p:cNvPr>
          <p:cNvCxnSpPr>
            <a:cxnSpLocks/>
          </p:cNvCxnSpPr>
          <p:nvPr/>
        </p:nvCxnSpPr>
        <p:spPr>
          <a:xfrm flipH="1" flipV="1">
            <a:off x="6889447" y="4497254"/>
            <a:ext cx="275527" cy="748092"/>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44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6703DCE-BBF1-4362-BBF8-D9776FBE37D0}"/>
              </a:ext>
            </a:extLst>
          </p:cNvPr>
          <p:cNvSpPr/>
          <p:nvPr/>
        </p:nvSpPr>
        <p:spPr>
          <a:xfrm>
            <a:off x="0" y="0"/>
            <a:ext cx="271462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697804B-236F-4328-8A56-942FB078C388}"/>
              </a:ext>
            </a:extLst>
          </p:cNvPr>
          <p:cNvSpPr/>
          <p:nvPr/>
        </p:nvSpPr>
        <p:spPr>
          <a:xfrm>
            <a:off x="0" y="0"/>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CA73F7D-A9F5-41FA-8822-741DA0B80B87}"/>
              </a:ext>
            </a:extLst>
          </p:cNvPr>
          <p:cNvSpPr/>
          <p:nvPr/>
        </p:nvSpPr>
        <p:spPr>
          <a:xfrm rot="10800000">
            <a:off x="0" y="6434091"/>
            <a:ext cx="12192000" cy="435006"/>
          </a:xfrm>
          <a:prstGeom prst="rect">
            <a:avLst/>
          </a:prstGeom>
          <a:gradFill flip="none" rotWithShape="1">
            <a:gsLst>
              <a:gs pos="0">
                <a:schemeClr val="accent1"/>
              </a:gs>
              <a:gs pos="50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A2CA68-BCA1-45B1-90B8-E88C8672F79F}"/>
              </a:ext>
            </a:extLst>
          </p:cNvPr>
          <p:cNvSpPr/>
          <p:nvPr/>
        </p:nvSpPr>
        <p:spPr>
          <a:xfrm>
            <a:off x="0" y="0"/>
            <a:ext cx="2714625" cy="435006"/>
          </a:xfrm>
          <a:prstGeom prst="rect">
            <a:avLst/>
          </a:prstGeom>
          <a:gradFill>
            <a:gsLst>
              <a:gs pos="0">
                <a:schemeClr val="accent1"/>
              </a:gs>
              <a:gs pos="50000">
                <a:schemeClr val="accent1">
                  <a:lumMod val="40000"/>
                  <a:lumOff val="60000"/>
                </a:schemeClr>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9D0E250-B4A8-4C13-90BE-A15F8FC683C1}"/>
              </a:ext>
            </a:extLst>
          </p:cNvPr>
          <p:cNvSpPr/>
          <p:nvPr/>
        </p:nvSpPr>
        <p:spPr>
          <a:xfrm>
            <a:off x="0" y="6434091"/>
            <a:ext cx="2714625" cy="435006"/>
          </a:xfrm>
          <a:prstGeom prst="rect">
            <a:avLst/>
          </a:prstGeom>
          <a:gradFill>
            <a:gsLst>
              <a:gs pos="0">
                <a:schemeClr val="accent1">
                  <a:lumMod val="20000"/>
                  <a:lumOff val="80000"/>
                </a:schemeClr>
              </a:gs>
              <a:gs pos="50000">
                <a:schemeClr val="accent1">
                  <a:lumMod val="40000"/>
                  <a:lumOff val="6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F36B2978-8EB1-4301-8F4D-8B137F88054A}"/>
              </a:ext>
            </a:extLst>
          </p:cNvPr>
          <p:cNvSpPr txBox="1"/>
          <p:nvPr/>
        </p:nvSpPr>
        <p:spPr>
          <a:xfrm>
            <a:off x="175879" y="850505"/>
            <a:ext cx="2673849" cy="4832092"/>
          </a:xfrm>
          <a:prstGeom prst="rect">
            <a:avLst/>
          </a:prstGeom>
          <a:noFill/>
        </p:spPr>
        <p:txBody>
          <a:bodyPr wrap="square" rtlCol="0" anchor="ctr">
            <a:spAutoFit/>
          </a:bodyPr>
          <a:lstStyle/>
          <a:p>
            <a:r>
              <a:rPr lang="it-IT" dirty="0"/>
              <a:t>Strumenti Utilizzati</a:t>
            </a:r>
          </a:p>
          <a:p>
            <a:pPr>
              <a:buSzPct val="70000"/>
            </a:pPr>
            <a:endParaRPr lang="it-IT" b="1" dirty="0">
              <a:solidFill>
                <a:schemeClr val="accent1"/>
              </a:solidFill>
            </a:endParaRPr>
          </a:p>
          <a:p>
            <a:r>
              <a:rPr lang="it-IT" dirty="0"/>
              <a:t>Regolamento tecnico F1</a:t>
            </a:r>
          </a:p>
          <a:p>
            <a:endParaRPr lang="it-IT" dirty="0"/>
          </a:p>
          <a:p>
            <a:r>
              <a:rPr lang="it-IT" dirty="0"/>
              <a:t>Progettazione di ala e ruota</a:t>
            </a:r>
          </a:p>
          <a:p>
            <a:endParaRPr lang="it-IT" dirty="0"/>
          </a:p>
          <a:p>
            <a:r>
              <a:rPr lang="it-IT" sz="2000" b="1" dirty="0">
                <a:solidFill>
                  <a:schemeClr val="accent1"/>
                </a:solidFill>
              </a:rPr>
              <a:t>Simulazioni preliminari</a:t>
            </a:r>
          </a:p>
          <a:p>
            <a:endParaRPr lang="it-IT" dirty="0"/>
          </a:p>
          <a:p>
            <a:r>
              <a:rPr lang="it-IT" i="1" dirty="0"/>
              <a:t>Design of Experiment </a:t>
            </a:r>
            <a:r>
              <a:rPr lang="it-IT" dirty="0"/>
              <a:t>per l’ala</a:t>
            </a:r>
          </a:p>
          <a:p>
            <a:endParaRPr lang="it-IT" dirty="0"/>
          </a:p>
          <a:p>
            <a:r>
              <a:rPr lang="it-IT" dirty="0"/>
              <a:t>Calcolo con </a:t>
            </a:r>
            <a:r>
              <a:rPr lang="it-IT" i="1" dirty="0" err="1"/>
              <a:t>Adjoint</a:t>
            </a:r>
            <a:r>
              <a:rPr lang="it-IT" i="1" dirty="0"/>
              <a:t> </a:t>
            </a:r>
            <a:r>
              <a:rPr lang="it-IT" dirty="0"/>
              <a:t>per l’ala</a:t>
            </a:r>
          </a:p>
          <a:p>
            <a:endParaRPr lang="it-IT" dirty="0"/>
          </a:p>
          <a:p>
            <a:r>
              <a:rPr lang="it-IT" dirty="0"/>
              <a:t>Conclusioni</a:t>
            </a:r>
          </a:p>
          <a:p>
            <a:endParaRPr lang="it-IT" dirty="0"/>
          </a:p>
        </p:txBody>
      </p:sp>
      <p:sp>
        <p:nvSpPr>
          <p:cNvPr id="13" name="CasellaDiTesto 12">
            <a:extLst>
              <a:ext uri="{FF2B5EF4-FFF2-40B4-BE49-F238E27FC236}">
                <a16:creationId xmlns:a16="http://schemas.microsoft.com/office/drawing/2014/main" id="{D452A794-7387-4C27-B21F-51A312E25497}"/>
              </a:ext>
            </a:extLst>
          </p:cNvPr>
          <p:cNvSpPr txBox="1"/>
          <p:nvPr/>
        </p:nvSpPr>
        <p:spPr>
          <a:xfrm>
            <a:off x="2849731" y="594804"/>
            <a:ext cx="9166389" cy="5262979"/>
          </a:xfrm>
          <a:prstGeom prst="rect">
            <a:avLst/>
          </a:prstGeom>
          <a:noFill/>
        </p:spPr>
        <p:txBody>
          <a:bodyPr wrap="square" rtlCol="0">
            <a:spAutoFit/>
          </a:bodyPr>
          <a:lstStyle/>
          <a:p>
            <a:r>
              <a:rPr lang="it-IT" sz="2800" dirty="0"/>
              <a:t>SETUP DI FLUENT</a:t>
            </a:r>
          </a:p>
          <a:p>
            <a:pPr marL="514350" indent="-514350">
              <a:buFont typeface="+mj-lt"/>
              <a:buAutoNum type="arabicPeriod"/>
            </a:pPr>
            <a:endParaRPr lang="it-IT" sz="2800" dirty="0"/>
          </a:p>
          <a:p>
            <a:pPr marL="457200" indent="-457200">
              <a:buFont typeface="+mj-lt"/>
              <a:buAutoNum type="arabicPeriod"/>
            </a:pPr>
            <a:r>
              <a:rPr lang="it-IT" sz="2000" dirty="0"/>
              <a:t>Pressure </a:t>
            </a:r>
            <a:r>
              <a:rPr lang="it-IT" sz="2000" dirty="0" err="1"/>
              <a:t>based</a:t>
            </a:r>
            <a:r>
              <a:rPr lang="it-IT" sz="2000" dirty="0"/>
              <a:t> – </a:t>
            </a:r>
            <a:r>
              <a:rPr lang="it-IT" sz="2000" b="1" dirty="0"/>
              <a:t>steady solver</a:t>
            </a:r>
            <a:r>
              <a:rPr lang="it-IT" sz="2000" dirty="0"/>
              <a:t>;</a:t>
            </a:r>
          </a:p>
          <a:p>
            <a:pPr marL="457200" indent="-457200">
              <a:buFont typeface="+mj-lt"/>
              <a:buAutoNum type="arabicPeriod"/>
            </a:pPr>
            <a:endParaRPr lang="it-IT" sz="2000" dirty="0"/>
          </a:p>
          <a:p>
            <a:pPr marL="457200" indent="-457200">
              <a:buFont typeface="+mj-lt"/>
              <a:buAutoNum type="arabicPeriod"/>
            </a:pPr>
            <a:r>
              <a:rPr lang="it-IT" sz="2000" dirty="0"/>
              <a:t>Modello di Turbolenza: </a:t>
            </a:r>
            <a:r>
              <a:rPr lang="it-IT" sz="2000" b="1" dirty="0"/>
              <a:t>k-</a:t>
            </a:r>
            <a:r>
              <a:rPr lang="el-GR" sz="2000" b="1" dirty="0">
                <a:latin typeface="Times New Roman" panose="02020603050405020304" pitchFamily="18" charset="0"/>
                <a:cs typeface="Times New Roman" panose="02020603050405020304" pitchFamily="18" charset="0"/>
              </a:rPr>
              <a:t>ω</a:t>
            </a:r>
            <a:r>
              <a:rPr lang="it-IT" sz="2000" b="1" dirty="0">
                <a:latin typeface="Times New Roman" panose="02020603050405020304" pitchFamily="18" charset="0"/>
                <a:cs typeface="Times New Roman" panose="02020603050405020304" pitchFamily="18" charset="0"/>
              </a:rPr>
              <a:t> </a:t>
            </a:r>
            <a:r>
              <a:rPr lang="it-IT" sz="2000" b="1" dirty="0"/>
              <a:t>SST </a:t>
            </a:r>
            <a:r>
              <a:rPr lang="it-IT" sz="2000" dirty="0"/>
              <a:t>con ‘</a:t>
            </a:r>
            <a:r>
              <a:rPr lang="it-IT" sz="2000" b="1" dirty="0"/>
              <a:t>curvature </a:t>
            </a:r>
            <a:r>
              <a:rPr lang="it-IT" sz="2000" b="1" dirty="0" err="1"/>
              <a:t>correction</a:t>
            </a:r>
            <a:r>
              <a:rPr lang="it-IT" sz="2000" dirty="0"/>
              <a:t>’ e ‘</a:t>
            </a:r>
            <a:r>
              <a:rPr lang="it-IT" sz="2000" b="1" dirty="0"/>
              <a:t>Kato-</a:t>
            </a:r>
            <a:r>
              <a:rPr lang="it-IT" sz="2000" b="1" dirty="0" err="1"/>
              <a:t>Launder</a:t>
            </a:r>
            <a:r>
              <a:rPr lang="it-IT" sz="2000" b="1" dirty="0"/>
              <a:t> production </a:t>
            </a:r>
            <a:r>
              <a:rPr lang="it-IT" sz="2000" b="1" dirty="0" err="1"/>
              <a:t>limiter</a:t>
            </a:r>
            <a:r>
              <a:rPr lang="it-IT" sz="2000" dirty="0"/>
              <a:t>’;</a:t>
            </a:r>
          </a:p>
          <a:p>
            <a:pPr marL="457200" indent="-457200">
              <a:buFont typeface="+mj-lt"/>
              <a:buAutoNum type="arabicPeriod"/>
            </a:pPr>
            <a:endParaRPr lang="it-IT" sz="2000" dirty="0"/>
          </a:p>
          <a:p>
            <a:pPr marL="457200" indent="-457200">
              <a:buFont typeface="+mj-lt"/>
              <a:buAutoNum type="arabicPeriod"/>
            </a:pPr>
            <a:r>
              <a:rPr lang="it-IT" sz="2000" dirty="0"/>
              <a:t>Parametri del </a:t>
            </a:r>
            <a:r>
              <a:rPr lang="it-IT" sz="2000" i="1" dirty="0" err="1"/>
              <a:t>working</a:t>
            </a:r>
            <a:r>
              <a:rPr lang="it-IT" sz="2000" i="1" dirty="0"/>
              <a:t> </a:t>
            </a:r>
            <a:r>
              <a:rPr lang="it-IT" sz="2000" i="1" dirty="0" err="1"/>
              <a:t>fluid</a:t>
            </a:r>
            <a:r>
              <a:rPr lang="it-IT" sz="2000" dirty="0"/>
              <a:t> e dell’</a:t>
            </a:r>
            <a:r>
              <a:rPr lang="it-IT" sz="2000" i="1" dirty="0" err="1"/>
              <a:t>inlet</a:t>
            </a:r>
            <a:r>
              <a:rPr lang="it-IT" sz="2000" i="1" dirty="0"/>
              <a:t> </a:t>
            </a:r>
            <a:r>
              <a:rPr lang="it-IT" sz="2000" dirty="0"/>
              <a:t>scelti in modo da simulare </a:t>
            </a:r>
            <a:r>
              <a:rPr lang="it-IT" sz="2000" b="1" dirty="0"/>
              <a:t>un numero di Reynolds che si avrebbe a circa 200 km/h</a:t>
            </a:r>
            <a:r>
              <a:rPr lang="it-IT" sz="2000" dirty="0"/>
              <a:t>;</a:t>
            </a:r>
          </a:p>
          <a:p>
            <a:pPr marL="457200" indent="-457200">
              <a:buFont typeface="+mj-lt"/>
              <a:buAutoNum type="arabicPeriod"/>
            </a:pPr>
            <a:endParaRPr lang="it-IT" sz="2000" dirty="0"/>
          </a:p>
          <a:p>
            <a:pPr marL="457200" indent="-457200">
              <a:buFont typeface="+mj-lt"/>
              <a:buAutoNum type="arabicPeriod"/>
            </a:pPr>
            <a:r>
              <a:rPr lang="it-IT" sz="2000" dirty="0"/>
              <a:t>Monitor per </a:t>
            </a:r>
            <a:r>
              <a:rPr lang="it-IT" sz="2000" b="1" i="1" dirty="0"/>
              <a:t>y</a:t>
            </a:r>
            <a:r>
              <a:rPr lang="it-IT" sz="2000" b="1" i="1" baseline="30000" dirty="0"/>
              <a:t>+ </a:t>
            </a:r>
            <a:r>
              <a:rPr lang="it-IT" sz="2000" b="1" dirty="0"/>
              <a:t>medio</a:t>
            </a:r>
            <a:r>
              <a:rPr lang="it-IT" sz="2000" dirty="0"/>
              <a:t>, </a:t>
            </a:r>
            <a:r>
              <a:rPr lang="it-IT" sz="2000" b="1" dirty="0"/>
              <a:t>coefficienti di deportanza e resistenza aerodinamica</a:t>
            </a:r>
            <a:r>
              <a:rPr lang="it-IT" sz="2000" dirty="0"/>
              <a:t> per ciascuna parte (parti dell’ala e ruota) e </a:t>
            </a:r>
            <a:r>
              <a:rPr lang="it-IT" sz="2000" b="1" dirty="0"/>
              <a:t>pressione totale in ingresso al fondo</a:t>
            </a:r>
            <a:r>
              <a:rPr lang="it-IT" sz="2000" dirty="0"/>
              <a:t>;</a:t>
            </a:r>
          </a:p>
          <a:p>
            <a:r>
              <a:rPr lang="it-IT" sz="2000" dirty="0"/>
              <a:t> </a:t>
            </a:r>
          </a:p>
          <a:p>
            <a:pPr marL="342900" indent="-342900">
              <a:buFont typeface="Arial" panose="020B0604020202020204" pitchFamily="34" charset="0"/>
              <a:buChar char="•"/>
            </a:pPr>
            <a:endParaRPr lang="it-IT" sz="2000" i="1" dirty="0"/>
          </a:p>
          <a:p>
            <a:pPr marL="342900" indent="-342900">
              <a:buFont typeface="Arial" panose="020B0604020202020204" pitchFamily="34" charset="0"/>
              <a:buChar char="•"/>
            </a:pPr>
            <a:endParaRPr lang="it-IT" sz="2000" i="1" dirty="0"/>
          </a:p>
          <a:p>
            <a:endParaRPr lang="it-IT" sz="2000" dirty="0"/>
          </a:p>
        </p:txBody>
      </p:sp>
    </p:spTree>
    <p:extLst>
      <p:ext uri="{BB962C8B-B14F-4D97-AF65-F5344CB8AC3E}">
        <p14:creationId xmlns:p14="http://schemas.microsoft.com/office/powerpoint/2010/main" val="13618816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32048</TotalTime>
  <Words>3078</Words>
  <Application>Microsoft Office PowerPoint</Application>
  <PresentationFormat>Widescreen</PresentationFormat>
  <Paragraphs>1133</Paragraphs>
  <Slides>53</Slides>
  <Notes>1</Notes>
  <HiddenSlides>10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53</vt:i4>
      </vt:variant>
    </vt:vector>
  </HeadingPairs>
  <TitlesOfParts>
    <vt:vector size="59" baseType="lpstr">
      <vt:lpstr>Arial</vt:lpstr>
      <vt:lpstr>Calibri</vt:lpstr>
      <vt:lpstr>Calibri Light</vt:lpstr>
      <vt:lpstr>Cambria Math</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eric segalerba</dc:creator>
  <cp:lastModifiedBy>eric segalerba</cp:lastModifiedBy>
  <cp:revision>227</cp:revision>
  <dcterms:created xsi:type="dcterms:W3CDTF">2021-02-08T10:36:40Z</dcterms:created>
  <dcterms:modified xsi:type="dcterms:W3CDTF">2021-03-30T06:34:26Z</dcterms:modified>
</cp:coreProperties>
</file>