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2" r:id="rId14"/>
    <p:sldId id="273" r:id="rId15"/>
    <p:sldId id="277" r:id="rId16"/>
    <p:sldId id="274" r:id="rId17"/>
    <p:sldId id="27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F0D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17"/>
    <p:restoredTop sz="94650"/>
  </p:normalViewPr>
  <p:slideViewPr>
    <p:cSldViewPr snapToGrid="0">
      <p:cViewPr>
        <p:scale>
          <a:sx n="99" d="100"/>
          <a:sy n="99" d="100"/>
        </p:scale>
        <p:origin x="105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9EFCDF2-8C04-8605-4793-B44C801307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A48916-9B10-7A22-2AE9-FD18BBBED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71694-CF8D-9945-B450-B5E00BC2C7F3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9B1777-2E8E-D751-6BE4-68714FF1CA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2937EA-E54B-40A6-996F-7692D4B0D8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FCEBE-818B-5C4B-AAE6-4D685EA5B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12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3A31-2FD2-554A-ACB8-0484DAF45492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1423-7F30-F44E-BA84-2F172CA25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88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5E5509-0EAB-CE02-CC4B-35E994C1E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6E1DBC-1ECD-75AB-3D59-F3DD5D532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046E2-4F84-A88F-B944-22B24CBD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804DC9-5EE3-F76C-90FC-D7B54DC7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274228-133C-ABFC-4419-30C70FEE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89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C9B22-26F6-E9C2-8B65-23B624BB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13FAA0-98FB-A11E-23AB-AD51466D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18290E-22D4-DF40-5F3C-15CEF48F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32A92F-0BAB-C969-1520-747F3C4E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645ADE-E199-C633-8F72-0A016630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35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7DB6E3F-654C-73A3-AD57-5EB6767B7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6FB547-E2E4-57B2-CE74-81E8799E8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DC531D-12C6-8F54-7A68-F3E94080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5D6239-F4E6-7F16-A16F-191B0889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25BC8F-1FAC-93C5-ED64-93EAC5AF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3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90789-D1C9-8681-6311-B3247495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7809C6-33CB-4D37-33C2-86F50A179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FB6DF4-A34B-F22D-7393-6DDE637E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7FC91-0660-B88B-6284-D294FFF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C97552-02E2-AD87-2334-69126985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88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DE547-8767-F729-23A7-B977849F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934968-9E6C-9E38-0AB1-857870962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9DD8D-90E4-D40D-33E4-38DDB320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C629BF-2D08-7E43-5C08-3C96A723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A161D-7ED3-E2E1-0B2B-13C54E01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95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8A452-1C31-CC72-CE0F-841EAAF9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50EF40-6EAE-9EC2-43DF-D9B968F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EEB4EF-D58D-579B-DE6E-9C38B1AD6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ACC9E3-B767-072D-8C51-BBB652E0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936FE7-2999-59DE-B413-42DEFD2F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43A419-6E40-D9BD-AD9B-F1613B73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45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9C1381-2FC1-2C17-65E1-3B8FA806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3EF6ED-7419-CD67-64A3-79D02447A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BA3E34-AB15-B7C8-32F5-C4400CC5B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E366C6-AAD5-CCFD-1655-14BFD02A5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2C11FD-4F42-8E56-E74E-654E33042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68C1304-45BE-4787-4276-30C63E0E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A75852-D3F2-F0A4-E0B7-B4ED301E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ACEB5BC-E06E-DE73-7CEC-A569921E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12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0AEE9A-7982-9277-E251-7372DDC8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8D42BA-911D-793D-98DD-4AD90DAD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76C5DB-90A3-E13C-048B-57F12F9C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131F9F-9BBC-CF21-E9A1-5678EEF7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33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1BB7FBD-7901-162F-91F0-C3A121EC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CC9352-D7F8-C457-F981-3E07BCCF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F0ED98-53EE-D7DD-B7E6-214100D1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16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ACC57-6965-3685-8256-967BE0DF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F6C21A-BD8D-DEE7-EBD1-C3131DBC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E55F0A-FE21-CBD1-54FA-B08035B82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571986-EBF4-3E25-7DF0-E87E3052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F44348-F8B2-9F5A-CC55-BE2473FA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545103-41D2-CC09-0470-3A122FF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75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CC1DE-E0C4-A8B9-4C20-3DF5B12C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2550E9-32F6-9CCE-FC7B-52772707D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F4E5F5-6B83-DF9D-E1F5-9E15D5F9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2141CD-2467-F9D0-FAFA-E5D851A4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8E44B8-86D7-21D2-56C1-EA8690B0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8D82EC-C2F5-3F8E-D1C1-60740F1E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83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9541D-AA01-3E8C-C795-3C7891F0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5D452C-3AFE-3925-9A50-7CB4B71B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4B6C3D-3350-854A-66E6-7B15D3328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5782-FFE5-D34B-AD13-0BA2092C7A87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BB030B-DE85-183A-0651-AD84D3FBF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9A9604-FE80-F1FD-CB54-490915B1C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8D2F-1F8F-3B40-AA7E-F3DA487317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30.png"/><Relationship Id="rId1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8F491663-E775-D82F-75CA-8088A50D8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5" y="153990"/>
            <a:ext cx="3460750" cy="8760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767633-E758-4D8C-972F-D92500C9AF5A}"/>
              </a:ext>
            </a:extLst>
          </p:cNvPr>
          <p:cNvSpPr txBox="1"/>
          <p:nvPr/>
        </p:nvSpPr>
        <p:spPr>
          <a:xfrm>
            <a:off x="2247898" y="1200742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Scuola Politecnica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548196-3F85-3332-F885-283BE9A5F4D1}"/>
              </a:ext>
            </a:extLst>
          </p:cNvPr>
          <p:cNvSpPr txBox="1"/>
          <p:nvPr/>
        </p:nvSpPr>
        <p:spPr>
          <a:xfrm>
            <a:off x="4254500" y="1687620"/>
            <a:ext cx="357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DIME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526741-A075-7FEE-6672-2FAD2C55C136}"/>
              </a:ext>
            </a:extLst>
          </p:cNvPr>
          <p:cNvSpPr txBox="1"/>
          <p:nvPr/>
        </p:nvSpPr>
        <p:spPr>
          <a:xfrm>
            <a:off x="1997072" y="2301746"/>
            <a:ext cx="819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Tesi di Laurea triennale in Ingegneria Meccanica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CB0B00-EFDA-032E-523D-96C1D4A1BA25}"/>
              </a:ext>
            </a:extLst>
          </p:cNvPr>
          <p:cNvSpPr txBox="1"/>
          <p:nvPr/>
        </p:nvSpPr>
        <p:spPr>
          <a:xfrm>
            <a:off x="827087" y="2942374"/>
            <a:ext cx="1042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Studio di forma di un aerospike applicato ad un veicolo da crociera ipersonico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6C58D0-D4E3-94B7-C5D7-62D6953F5463}"/>
              </a:ext>
            </a:extLst>
          </p:cNvPr>
          <p:cNvSpPr txBox="1"/>
          <p:nvPr/>
        </p:nvSpPr>
        <p:spPr>
          <a:xfrm>
            <a:off x="3911600" y="4325421"/>
            <a:ext cx="530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Relatore: Prof. Ing. Jan Oscar Pralits</a:t>
            </a:r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D8221D-AEA0-2253-30D0-E629A479E64B}"/>
              </a:ext>
            </a:extLst>
          </p:cNvPr>
          <p:cNvSpPr txBox="1"/>
          <p:nvPr/>
        </p:nvSpPr>
        <p:spPr>
          <a:xfrm>
            <a:off x="3836987" y="4833252"/>
            <a:ext cx="47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Correlatore: Ing. Roberto Carbone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5FE946-CF46-31F6-9DA8-10D61EB25E15}"/>
              </a:ext>
            </a:extLst>
          </p:cNvPr>
          <p:cNvSpPr txBox="1"/>
          <p:nvPr/>
        </p:nvSpPr>
        <p:spPr>
          <a:xfrm>
            <a:off x="3638550" y="5426425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Allievo: Paolo Maietta Farnese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FC22BA-5C68-1CA6-1D01-39EE1417D1ED}"/>
              </a:ext>
            </a:extLst>
          </p:cNvPr>
          <p:cNvSpPr txBox="1"/>
          <p:nvPr/>
        </p:nvSpPr>
        <p:spPr>
          <a:xfrm>
            <a:off x="3898900" y="6165089"/>
            <a:ext cx="46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14 Settembre 2023</a:t>
            </a:r>
          </a:p>
        </p:txBody>
      </p:sp>
    </p:spTree>
    <p:extLst>
      <p:ext uri="{BB962C8B-B14F-4D97-AF65-F5344CB8AC3E}">
        <p14:creationId xmlns:p14="http://schemas.microsoft.com/office/powerpoint/2010/main" val="311984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88B66B-25E4-8446-352F-B584E9F63BBE}"/>
              </a:ext>
            </a:extLst>
          </p:cNvPr>
          <p:cNvSpPr txBox="1"/>
          <p:nvPr/>
        </p:nvSpPr>
        <p:spPr>
          <a:xfrm>
            <a:off x="1381124" y="107850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Efficacia dell’aerospike </a:t>
            </a:r>
          </a:p>
        </p:txBody>
      </p:sp>
      <p:pic>
        <p:nvPicPr>
          <p:cNvPr id="7" name="Immagine 6" descr="Immagine che contiene testo, schermata, Policromia, arcobaleno&#10;&#10;Descrizione generata automaticamente">
            <a:extLst>
              <a:ext uri="{FF2B5EF4-FFF2-40B4-BE49-F238E27FC236}">
                <a16:creationId xmlns:a16="http://schemas.microsoft.com/office/drawing/2014/main" id="{A7F726A8-B2C5-612B-91F9-14D7A2FD9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3" y="3680311"/>
            <a:ext cx="4697176" cy="31634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0DD1A8-5785-80B7-035B-F8D3A3BEC25A}"/>
              </a:ext>
            </a:extLst>
          </p:cNvPr>
          <p:cNvSpPr txBox="1"/>
          <p:nvPr/>
        </p:nvSpPr>
        <p:spPr>
          <a:xfrm>
            <a:off x="-173265" y="1643998"/>
            <a:ext cx="6963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dirty="0"/>
              <a:t>Figura 12: </a:t>
            </a:r>
            <a:r>
              <a:rPr lang="it-IT" sz="2100" b="1" dirty="0"/>
              <a:t>Confronto</a:t>
            </a:r>
            <a:r>
              <a:rPr lang="it-IT" sz="2100" dirty="0"/>
              <a:t> tra le distribuzioni spaziali della </a:t>
            </a:r>
            <a:r>
              <a:rPr lang="it-IT" sz="2100" b="1" dirty="0"/>
              <a:t>pressione statica</a:t>
            </a:r>
            <a:r>
              <a:rPr lang="it-IT" sz="2100" dirty="0"/>
              <a:t> in presenza e in assenza dell’aerospike</a:t>
            </a:r>
          </a:p>
        </p:txBody>
      </p:sp>
      <p:pic>
        <p:nvPicPr>
          <p:cNvPr id="10" name="Immagine 9" descr="Immagine che contiene arcobaleno, testo, schermata, Policromia&#10;&#10;Descrizione generata automaticamente">
            <a:extLst>
              <a:ext uri="{FF2B5EF4-FFF2-40B4-BE49-F238E27FC236}">
                <a16:creationId xmlns:a16="http://schemas.microsoft.com/office/drawing/2014/main" id="{1433912E-5365-C05E-5990-1F485228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961" y="3056751"/>
            <a:ext cx="4697176" cy="304275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33457A-3D45-91C8-94EB-D29A0536F815}"/>
              </a:ext>
            </a:extLst>
          </p:cNvPr>
          <p:cNvSpPr txBox="1"/>
          <p:nvPr/>
        </p:nvSpPr>
        <p:spPr>
          <a:xfrm>
            <a:off x="6649348" y="2287310"/>
            <a:ext cx="4978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Figura 13: Distribuzione spaziale della </a:t>
            </a:r>
            <a:r>
              <a:rPr lang="it-IT" sz="2200" b="1" dirty="0"/>
              <a:t>densità</a:t>
            </a:r>
            <a:r>
              <a:rPr lang="it-IT" sz="2200" dirty="0"/>
              <a:t> in assenza dell’aerospike</a:t>
            </a:r>
          </a:p>
        </p:txBody>
      </p:sp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BA0420BF-F99C-30DC-BCAF-FC2AA9FF5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68" y="2469604"/>
            <a:ext cx="4697176" cy="11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6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D63A63-5285-06F0-E478-597ED1AE29EF}"/>
              </a:ext>
            </a:extLst>
          </p:cNvPr>
          <p:cNvSpPr txBox="1"/>
          <p:nvPr/>
        </p:nvSpPr>
        <p:spPr>
          <a:xfrm>
            <a:off x="-80614" y="2360543"/>
            <a:ext cx="6748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dirty="0"/>
              <a:t>Figura 14: </a:t>
            </a:r>
            <a:r>
              <a:rPr lang="it-IT" sz="2100" b="1" dirty="0"/>
              <a:t>Confronto</a:t>
            </a:r>
            <a:r>
              <a:rPr lang="it-IT" sz="2100" dirty="0"/>
              <a:t> tra le distribuzioni spaziali della </a:t>
            </a:r>
            <a:r>
              <a:rPr lang="it-IT" sz="2100" b="1" dirty="0"/>
              <a:t>temperatura statica </a:t>
            </a:r>
            <a:r>
              <a:rPr lang="it-IT" sz="2100" dirty="0"/>
              <a:t>in presenza e in assenza dell’aerodisk</a:t>
            </a:r>
          </a:p>
        </p:txBody>
      </p:sp>
      <p:pic>
        <p:nvPicPr>
          <p:cNvPr id="10" name="Immagine 9" descr="Immagine che contiene schermata, Policromia, linea, aqua&#10;&#10;Descrizione generata automaticamente">
            <a:extLst>
              <a:ext uri="{FF2B5EF4-FFF2-40B4-BE49-F238E27FC236}">
                <a16:creationId xmlns:a16="http://schemas.microsoft.com/office/drawing/2014/main" id="{1BFEB265-C7E9-B2F5-9C56-F65ADAF6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8" y="3130869"/>
            <a:ext cx="6156192" cy="1508219"/>
          </a:xfrm>
          <a:prstGeom prst="rect">
            <a:avLst/>
          </a:prstGeom>
        </p:spPr>
      </p:pic>
      <p:pic>
        <p:nvPicPr>
          <p:cNvPr id="12" name="Immagine 11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304913F3-83FE-E985-FB80-53092E1C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657" y="2612426"/>
            <a:ext cx="5476522" cy="4053324"/>
          </a:xfrm>
          <a:prstGeom prst="rect">
            <a:avLst/>
          </a:prstGeom>
        </p:spPr>
      </p:pic>
      <p:pic>
        <p:nvPicPr>
          <p:cNvPr id="14" name="Immagine 13" descr="Immagine che contiene schermata, Policromia, linea, testo&#10;&#10;Descrizione generata automaticamente">
            <a:extLst>
              <a:ext uri="{FF2B5EF4-FFF2-40B4-BE49-F238E27FC236}">
                <a16:creationId xmlns:a16="http://schemas.microsoft.com/office/drawing/2014/main" id="{8CE7025E-A1D1-AE8E-542C-1916EF3D1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48" y="4927949"/>
            <a:ext cx="6156192" cy="135691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E5B103-0ADF-3E25-545A-9FE1EBDDF583}"/>
              </a:ext>
            </a:extLst>
          </p:cNvPr>
          <p:cNvSpPr txBox="1"/>
          <p:nvPr/>
        </p:nvSpPr>
        <p:spPr>
          <a:xfrm>
            <a:off x="6246328" y="1832277"/>
            <a:ext cx="6031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Figura 15: Andamento della </a:t>
            </a:r>
            <a:r>
              <a:rPr lang="it-IT" sz="2200" b="1" dirty="0"/>
              <a:t>temperatura statica </a:t>
            </a:r>
            <a:r>
              <a:rPr lang="it-IT" sz="2200" dirty="0"/>
              <a:t>sulla cupola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C483C7-A7C3-26CB-D683-B8BFB735EB18}"/>
              </a:ext>
            </a:extLst>
          </p:cNvPr>
          <p:cNvSpPr txBox="1"/>
          <p:nvPr/>
        </p:nvSpPr>
        <p:spPr>
          <a:xfrm>
            <a:off x="1381124" y="1000420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Effetto dell’aerodisk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7C6336-9E6C-B9FD-7C6C-EDE4CB6921D0}"/>
              </a:ext>
            </a:extLst>
          </p:cNvPr>
          <p:cNvSpPr txBox="1"/>
          <p:nvPr/>
        </p:nvSpPr>
        <p:spPr>
          <a:xfrm>
            <a:off x="8852073" y="5275118"/>
            <a:ext cx="202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8FF0D"/>
                </a:solidFill>
              </a:rPr>
              <a:t>Ascissa curvilinea</a:t>
            </a:r>
          </a:p>
        </p:txBody>
      </p:sp>
      <p:pic>
        <p:nvPicPr>
          <p:cNvPr id="9" name="Immagine 8" descr="Immagine che contiene diagramma, linea, design&#10;&#10;Descrizione generata automaticamente">
            <a:extLst>
              <a:ext uri="{FF2B5EF4-FFF2-40B4-BE49-F238E27FC236}">
                <a16:creationId xmlns:a16="http://schemas.microsoft.com/office/drawing/2014/main" id="{939CFA4D-1E4E-81AB-F531-DDDB9DE46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6527" y="4942484"/>
            <a:ext cx="1280494" cy="13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C8F4DD53-56D8-E84D-FDDB-D640C7383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DF2DA5-74C5-F28E-985A-89B9FE4E4317}"/>
              </a:ext>
            </a:extLst>
          </p:cNvPr>
          <p:cNvSpPr txBox="1"/>
          <p:nvPr/>
        </p:nvSpPr>
        <p:spPr>
          <a:xfrm>
            <a:off x="1381124" y="986132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Effetto dell’aerodisk </a:t>
            </a:r>
          </a:p>
        </p:txBody>
      </p:sp>
      <p:pic>
        <p:nvPicPr>
          <p:cNvPr id="4" name="Immagine 3" descr="Immagine che contiene bianco, linea, schermata, lampada&#10;&#10;Descrizione generata automaticamente">
            <a:extLst>
              <a:ext uri="{FF2B5EF4-FFF2-40B4-BE49-F238E27FC236}">
                <a16:creationId xmlns:a16="http://schemas.microsoft.com/office/drawing/2014/main" id="{C0053475-1B5F-C9C6-B2FF-3828B96F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6" y="1839488"/>
            <a:ext cx="5260316" cy="3923911"/>
          </a:xfrm>
          <a:prstGeom prst="rect">
            <a:avLst/>
          </a:prstGeom>
        </p:spPr>
      </p:pic>
      <p:pic>
        <p:nvPicPr>
          <p:cNvPr id="9" name="Immagine 8" descr="Immagine che contiene schermata, bianco, nero, design&#10;&#10;Descrizione generata automaticamente">
            <a:extLst>
              <a:ext uri="{FF2B5EF4-FFF2-40B4-BE49-F238E27FC236}">
                <a16:creationId xmlns:a16="http://schemas.microsoft.com/office/drawing/2014/main" id="{7A27E8C5-4AFD-1813-C8B5-3298506CB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587" y="2246390"/>
            <a:ext cx="5260316" cy="311010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9A3BE4-A30F-8505-AA86-F9AF7F6C314B}"/>
              </a:ext>
            </a:extLst>
          </p:cNvPr>
          <p:cNvSpPr txBox="1"/>
          <p:nvPr/>
        </p:nvSpPr>
        <p:spPr>
          <a:xfrm>
            <a:off x="394526" y="5962928"/>
            <a:ext cx="116601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/>
              <a:t>Figura 16: </a:t>
            </a:r>
            <a:r>
              <a:rPr lang="it-IT" sz="2500" b="1" dirty="0"/>
              <a:t>Confronto</a:t>
            </a:r>
            <a:r>
              <a:rPr lang="it-IT" sz="2500" dirty="0"/>
              <a:t> tra i </a:t>
            </a:r>
            <a:r>
              <a:rPr lang="it-IT" sz="2500" b="1" dirty="0"/>
              <a:t>gradienti della densità </a:t>
            </a:r>
            <a:r>
              <a:rPr lang="it-IT" sz="2500" dirty="0"/>
              <a:t>in presenza e in assenza dell’aerodisk</a:t>
            </a:r>
          </a:p>
        </p:txBody>
      </p:sp>
    </p:spTree>
    <p:extLst>
      <p:ext uri="{BB962C8B-B14F-4D97-AF65-F5344CB8AC3E}">
        <p14:creationId xmlns:p14="http://schemas.microsoft.com/office/powerpoint/2010/main" val="110710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4E1EB2-96A1-FD2C-3CBA-DF073A87C520}"/>
              </a:ext>
            </a:extLst>
          </p:cNvPr>
          <p:cNvSpPr txBox="1"/>
          <p:nvPr/>
        </p:nvSpPr>
        <p:spPr>
          <a:xfrm>
            <a:off x="1381124" y="107850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Variazione della lunghezza dell’aerospike </a:t>
            </a:r>
          </a:p>
        </p:txBody>
      </p:sp>
      <p:pic>
        <p:nvPicPr>
          <p:cNvPr id="5" name="Immagine 4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2EA0882C-592D-CB90-B39C-8D4756B8D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56" y="4088345"/>
            <a:ext cx="3297936" cy="23044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4B210E-4D17-29DE-964A-1040B25FD71A}"/>
              </a:ext>
            </a:extLst>
          </p:cNvPr>
          <p:cNvSpPr txBox="1"/>
          <p:nvPr/>
        </p:nvSpPr>
        <p:spPr>
          <a:xfrm>
            <a:off x="4714874" y="1854286"/>
            <a:ext cx="7397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Figura 17: </a:t>
            </a:r>
            <a:r>
              <a:rPr lang="it-IT" sz="2200" b="1" dirty="0"/>
              <a:t>Temperatura statica </a:t>
            </a:r>
            <a:r>
              <a:rPr lang="it-IT" sz="2200" dirty="0"/>
              <a:t>e </a:t>
            </a:r>
            <a:r>
              <a:rPr lang="it-IT" sz="2200" b="1" dirty="0"/>
              <a:t>coefficiente d’attrito </a:t>
            </a:r>
            <a:r>
              <a:rPr lang="it-IT" sz="2200" dirty="0"/>
              <a:t>medi sulla cupola in funzione del rapporto L/D</a:t>
            </a:r>
          </a:p>
        </p:txBody>
      </p:sp>
      <p:pic>
        <p:nvPicPr>
          <p:cNvPr id="12" name="Immagine 11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EA25815-2FDA-568F-D6BB-CE833D702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3" y="2623727"/>
            <a:ext cx="6683374" cy="409933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7C0E92-E0CA-3B0B-74F3-FBE86AEB569B}"/>
              </a:ext>
            </a:extLst>
          </p:cNvPr>
          <p:cNvSpPr txBox="1"/>
          <p:nvPr/>
        </p:nvSpPr>
        <p:spPr>
          <a:xfrm>
            <a:off x="128590" y="2303241"/>
            <a:ext cx="45434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Tabella 2:  </a:t>
            </a:r>
            <a:r>
              <a:rPr lang="it-IT" sz="2200" b="1" dirty="0"/>
              <a:t>Temperatura statica </a:t>
            </a:r>
            <a:r>
              <a:rPr lang="it-IT" sz="2200" dirty="0"/>
              <a:t>e </a:t>
            </a:r>
            <a:r>
              <a:rPr lang="it-IT" sz="2200" b="1" dirty="0"/>
              <a:t>coefficiente d’attrito </a:t>
            </a:r>
            <a:r>
              <a:rPr lang="it-IT" sz="2200" dirty="0"/>
              <a:t>medi sulla cupola per diversi valori del rapporto tra la lunghezza dell’aerospike e il diametro della cupola</a:t>
            </a:r>
          </a:p>
        </p:txBody>
      </p:sp>
    </p:spTree>
    <p:extLst>
      <p:ext uri="{BB962C8B-B14F-4D97-AF65-F5344CB8AC3E}">
        <p14:creationId xmlns:p14="http://schemas.microsoft.com/office/powerpoint/2010/main" val="341824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547E1D-2384-205A-56D2-0955F56A8809}"/>
              </a:ext>
            </a:extLst>
          </p:cNvPr>
          <p:cNvSpPr txBox="1"/>
          <p:nvPr/>
        </p:nvSpPr>
        <p:spPr>
          <a:xfrm>
            <a:off x="1381124" y="107850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Variazione della lunghezza dell’aerospike </a:t>
            </a:r>
          </a:p>
        </p:txBody>
      </p:sp>
      <p:pic>
        <p:nvPicPr>
          <p:cNvPr id="5" name="Immagine 4" descr="Immagine che contiene arcobaleno, Policromia, Blu elettrico, schermata&#10;&#10;Descrizione generata automaticamente">
            <a:extLst>
              <a:ext uri="{FF2B5EF4-FFF2-40B4-BE49-F238E27FC236}">
                <a16:creationId xmlns:a16="http://schemas.microsoft.com/office/drawing/2014/main" id="{F04965A0-D866-9B15-AB81-D50B1C37B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22" y="3104182"/>
            <a:ext cx="6286928" cy="3500363"/>
          </a:xfrm>
          <a:prstGeom prst="rect">
            <a:avLst/>
          </a:prstGeom>
        </p:spPr>
      </p:pic>
      <p:pic>
        <p:nvPicPr>
          <p:cNvPr id="8" name="Immagine 7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CC329651-16E8-4DF5-5948-C5C518C87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079" y="2567113"/>
            <a:ext cx="3729730" cy="2141586"/>
          </a:xfrm>
          <a:prstGeom prst="rect">
            <a:avLst/>
          </a:prstGeom>
        </p:spPr>
      </p:pic>
      <p:pic>
        <p:nvPicPr>
          <p:cNvPr id="10" name="Immagine 9" descr="Immagine che contiene schermata, testo, arcobaleno, Policromia&#10;&#10;Descrizione generata automaticamente">
            <a:extLst>
              <a:ext uri="{FF2B5EF4-FFF2-40B4-BE49-F238E27FC236}">
                <a16:creationId xmlns:a16="http://schemas.microsoft.com/office/drawing/2014/main" id="{D899C077-2FB0-0C2F-1AF0-6E228EE34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522" y="4708699"/>
            <a:ext cx="3701287" cy="214158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B11B06-AB1D-511E-E072-7B8732A16F42}"/>
              </a:ext>
            </a:extLst>
          </p:cNvPr>
          <p:cNvSpPr txBox="1"/>
          <p:nvPr/>
        </p:nvSpPr>
        <p:spPr>
          <a:xfrm>
            <a:off x="6807431" y="1797672"/>
            <a:ext cx="5384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Figura 19: Distribuzioni spaziali di </a:t>
            </a:r>
            <a:r>
              <a:rPr lang="it-IT" sz="2200" b="1" dirty="0"/>
              <a:t>temperatura static</a:t>
            </a:r>
            <a:r>
              <a:rPr lang="it-IT" sz="2200" dirty="0"/>
              <a:t>a e </a:t>
            </a:r>
            <a:r>
              <a:rPr lang="it-IT" sz="2200" b="1" dirty="0"/>
              <a:t>densità</a:t>
            </a:r>
            <a:r>
              <a:rPr lang="it-IT" sz="2200" dirty="0"/>
              <a:t> per L/D=1,7</a:t>
            </a:r>
            <a:endParaRPr lang="it-IT" sz="19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5CA891-832F-43A4-9431-71794EFE5BB2}"/>
              </a:ext>
            </a:extLst>
          </p:cNvPr>
          <p:cNvSpPr txBox="1"/>
          <p:nvPr/>
        </p:nvSpPr>
        <p:spPr>
          <a:xfrm>
            <a:off x="904568" y="2597909"/>
            <a:ext cx="5840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Figura 18: Zona di ricircolo del flusso per L/D=0,65</a:t>
            </a:r>
          </a:p>
        </p:txBody>
      </p:sp>
    </p:spTree>
    <p:extLst>
      <p:ext uri="{BB962C8B-B14F-4D97-AF65-F5344CB8AC3E}">
        <p14:creationId xmlns:p14="http://schemas.microsoft.com/office/powerpoint/2010/main" val="23471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B6A756FB-4439-BD01-5642-D03EC077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B4A070-689C-FC88-914F-1E173A47169D}"/>
              </a:ext>
            </a:extLst>
          </p:cNvPr>
          <p:cNvSpPr txBox="1"/>
          <p:nvPr/>
        </p:nvSpPr>
        <p:spPr>
          <a:xfrm>
            <a:off x="1381124" y="107850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98C5F7-9D04-BE9D-7253-93A4636B6B28}"/>
              </a:ext>
            </a:extLst>
          </p:cNvPr>
          <p:cNvSpPr txBox="1"/>
          <p:nvPr/>
        </p:nvSpPr>
        <p:spPr>
          <a:xfrm>
            <a:off x="3003804" y="1953776"/>
            <a:ext cx="100298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8FF0D"/>
              </a:buClr>
              <a:buSzPct val="100000"/>
              <a:buFont typeface="Wingdings" pitchFamily="2" charset="2"/>
              <a:buChar char="ü"/>
            </a:pPr>
            <a:r>
              <a:rPr lang="it-IT" sz="2300" dirty="0">
                <a:sym typeface="Wingdings" pitchFamily="2" charset="2"/>
              </a:rPr>
              <a:t>Il coefficiente d’attrito medio sulla cupola diminuisce di oltre un ordine di grandezza</a:t>
            </a:r>
          </a:p>
          <a:p>
            <a:pPr marL="285750" indent="-285750">
              <a:buClr>
                <a:srgbClr val="28FF0D"/>
              </a:buClr>
              <a:buSzPct val="100000"/>
              <a:buFont typeface="Wingdings" pitchFamily="2" charset="2"/>
              <a:buChar char="ü"/>
            </a:pPr>
            <a:r>
              <a:rPr lang="it-IT" sz="2300" dirty="0">
                <a:sym typeface="Wingdings" pitchFamily="2" charset="2"/>
              </a:rPr>
              <a:t>La temperatura statica media sulla cupola viene ridotta di circa 30 K </a:t>
            </a:r>
          </a:p>
          <a:p>
            <a:pPr marL="285750" indent="-285750">
              <a:buClr>
                <a:srgbClr val="28FF0D"/>
              </a:buClr>
              <a:buSzPct val="100000"/>
              <a:buFont typeface="Wingdings" pitchFamily="2" charset="2"/>
              <a:buChar char="ü"/>
            </a:pPr>
            <a:r>
              <a:rPr lang="it-IT" sz="2300" dirty="0">
                <a:sym typeface="Wingdings" pitchFamily="2" charset="2"/>
              </a:rPr>
              <a:t>Diminuisce il carico di pressione sulla fusoliera del veicolo</a:t>
            </a:r>
            <a:endParaRPr lang="it-IT" sz="23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F697E9-DF29-7EB9-3AAE-8699929250ED}"/>
              </a:ext>
            </a:extLst>
          </p:cNvPr>
          <p:cNvSpPr txBox="1"/>
          <p:nvPr/>
        </p:nvSpPr>
        <p:spPr>
          <a:xfrm>
            <a:off x="442912" y="2225317"/>
            <a:ext cx="14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Effetto</a:t>
            </a:r>
          </a:p>
          <a:p>
            <a:pPr algn="ctr"/>
            <a:r>
              <a:rPr lang="it-IT" sz="2400" dirty="0"/>
              <a:t>Aerospike</a:t>
            </a:r>
            <a:r>
              <a:rPr lang="it-IT" dirty="0"/>
              <a:t> 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2DC93C30-0C12-4849-DF58-23417A4F373D}"/>
              </a:ext>
            </a:extLst>
          </p:cNvPr>
          <p:cNvSpPr/>
          <p:nvPr/>
        </p:nvSpPr>
        <p:spPr>
          <a:xfrm>
            <a:off x="2025396" y="2519944"/>
            <a:ext cx="978408" cy="241744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077628-9D97-3DF8-4D5B-66BB92F2C005}"/>
              </a:ext>
            </a:extLst>
          </p:cNvPr>
          <p:cNvSpPr txBox="1"/>
          <p:nvPr/>
        </p:nvSpPr>
        <p:spPr>
          <a:xfrm>
            <a:off x="509587" y="4214983"/>
            <a:ext cx="131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Aerodisk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1C7F5E71-8651-E091-C2D1-1FEDECD5C21F}"/>
              </a:ext>
            </a:extLst>
          </p:cNvPr>
          <p:cNvSpPr/>
          <p:nvPr/>
        </p:nvSpPr>
        <p:spPr>
          <a:xfrm>
            <a:off x="2025396" y="4324944"/>
            <a:ext cx="978408" cy="241744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4D2FD5E-1195-E913-9C4F-A1B1EC6BC488}"/>
              </a:ext>
            </a:extLst>
          </p:cNvPr>
          <p:cNvSpPr txBox="1"/>
          <p:nvPr/>
        </p:nvSpPr>
        <p:spPr>
          <a:xfrm>
            <a:off x="3003804" y="3868735"/>
            <a:ext cx="85153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FF0D"/>
              </a:buClr>
              <a:buFont typeface="Wingdings" pitchFamily="2" charset="2"/>
              <a:buChar char="ü"/>
            </a:pPr>
            <a:r>
              <a:rPr lang="it-IT" sz="2300" dirty="0"/>
              <a:t>Contribuisce a ridurre il surriscaldamento sulla cupola e nella zona circostante</a:t>
            </a:r>
          </a:p>
          <a:p>
            <a:pPr marL="342900" indent="-342900">
              <a:buClr>
                <a:srgbClr val="28FF0D"/>
              </a:buClr>
              <a:buFont typeface="Wingdings" pitchFamily="2" charset="2"/>
              <a:buChar char="ü"/>
            </a:pPr>
            <a:r>
              <a:rPr lang="it-IT" sz="2300" dirty="0"/>
              <a:t>Favorisce una riduzione del carico di pressione sul muso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2BBBD0-F3E5-2499-86A7-9481A49CB2A7}"/>
              </a:ext>
            </a:extLst>
          </p:cNvPr>
          <p:cNvSpPr txBox="1"/>
          <p:nvPr/>
        </p:nvSpPr>
        <p:spPr>
          <a:xfrm>
            <a:off x="1057841" y="5397511"/>
            <a:ext cx="202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/>
              <a:t>Lunghezza aerospike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F6A0E9-B134-8E0D-A2DA-C05D7C781766}"/>
              </a:ext>
            </a:extLst>
          </p:cNvPr>
          <p:cNvSpPr txBox="1"/>
          <p:nvPr/>
        </p:nvSpPr>
        <p:spPr>
          <a:xfrm>
            <a:off x="4465986" y="5628343"/>
            <a:ext cx="2943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Surriscaldamento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A744B3-F7BD-70A6-7642-00979F0F44E6}"/>
              </a:ext>
            </a:extLst>
          </p:cNvPr>
          <p:cNvSpPr txBox="1"/>
          <p:nvPr/>
        </p:nvSpPr>
        <p:spPr>
          <a:xfrm>
            <a:off x="8167686" y="5412790"/>
            <a:ext cx="2643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/>
              <a:t>Attrito aerodinamico</a:t>
            </a:r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DB2A7831-81CA-31B4-7747-5DFA04EB309E}"/>
              </a:ext>
            </a:extLst>
          </p:cNvPr>
          <p:cNvSpPr/>
          <p:nvPr/>
        </p:nvSpPr>
        <p:spPr>
          <a:xfrm rot="16200000">
            <a:off x="2635472" y="5768321"/>
            <a:ext cx="978408" cy="241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C1AD9569-EF4E-C5C9-D556-6C31D019F5F1}"/>
              </a:ext>
            </a:extLst>
          </p:cNvPr>
          <p:cNvSpPr/>
          <p:nvPr/>
        </p:nvSpPr>
        <p:spPr>
          <a:xfrm rot="5400000">
            <a:off x="7020166" y="5775024"/>
            <a:ext cx="978408" cy="241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A131B3C2-2E12-A2E5-AC37-FAC4CB324483}"/>
              </a:ext>
            </a:extLst>
          </p:cNvPr>
          <p:cNvSpPr/>
          <p:nvPr/>
        </p:nvSpPr>
        <p:spPr>
          <a:xfrm rot="5400000">
            <a:off x="10321670" y="5770009"/>
            <a:ext cx="978408" cy="241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3FA9A6B6-A645-A392-32CC-B2522BA0286C}"/>
              </a:ext>
            </a:extLst>
          </p:cNvPr>
          <p:cNvSpPr/>
          <p:nvPr/>
        </p:nvSpPr>
        <p:spPr>
          <a:xfrm rot="5400000">
            <a:off x="10687963" y="5770009"/>
            <a:ext cx="978408" cy="241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64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13797E-F751-DB94-14C1-275C64E7B0F6}"/>
              </a:ext>
            </a:extLst>
          </p:cNvPr>
          <p:cNvSpPr txBox="1"/>
          <p:nvPr/>
        </p:nvSpPr>
        <p:spPr>
          <a:xfrm>
            <a:off x="1381124" y="107850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Possibili sviluppi futuri dell’argomento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5ED9C0-EF20-7048-2902-32A00F8A5710}"/>
              </a:ext>
            </a:extLst>
          </p:cNvPr>
          <p:cNvSpPr txBox="1"/>
          <p:nvPr/>
        </p:nvSpPr>
        <p:spPr>
          <a:xfrm>
            <a:off x="603249" y="2133600"/>
            <a:ext cx="10985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3000" dirty="0"/>
              <a:t> Quale configurazione fornisce le prestazioni migliori al variare di forma e dimensioni dell’aerodisk?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30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3000" dirty="0"/>
              <a:t> Come varia l’efficacia del dispositivo per diversi valori del Mach di volo?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30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3000" dirty="0"/>
              <a:t> Fino a quale angolo di attacco è possibile beneficiare dei vantaggi apportati dallo spike?</a:t>
            </a:r>
          </a:p>
        </p:txBody>
      </p:sp>
    </p:spTree>
    <p:extLst>
      <p:ext uri="{BB962C8B-B14F-4D97-AF65-F5344CB8AC3E}">
        <p14:creationId xmlns:p14="http://schemas.microsoft.com/office/powerpoint/2010/main" val="96334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9540D7-A17A-783B-C52F-6D4719A026EF}"/>
              </a:ext>
            </a:extLst>
          </p:cNvPr>
          <p:cNvSpPr txBox="1"/>
          <p:nvPr/>
        </p:nvSpPr>
        <p:spPr>
          <a:xfrm>
            <a:off x="1381124" y="107850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Bibliografia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5CD7FE-3735-DBC8-A17A-125A1E16D861}"/>
              </a:ext>
            </a:extLst>
          </p:cNvPr>
          <p:cNvSpPr txBox="1"/>
          <p:nvPr/>
        </p:nvSpPr>
        <p:spPr>
          <a:xfrm>
            <a:off x="412749" y="1810464"/>
            <a:ext cx="113665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>
                <a:effectLst/>
                <a:latin typeface="TeXGyreTermes"/>
              </a:rPr>
              <a:t>[1]  K. </a:t>
            </a:r>
            <a:r>
              <a:rPr lang="it-IT" sz="1900" dirty="0" err="1">
                <a:effectLst/>
                <a:latin typeface="TeXGyreTermes"/>
              </a:rPr>
              <a:t>Venka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Veeresh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Tekure</a:t>
            </a:r>
            <a:r>
              <a:rPr lang="it-IT" sz="1900" dirty="0">
                <a:effectLst/>
                <a:latin typeface="TeXGyreTermes"/>
              </a:rPr>
              <a:t>, </a:t>
            </a:r>
            <a:r>
              <a:rPr lang="it-IT" sz="1900" dirty="0" err="1">
                <a:effectLst/>
                <a:latin typeface="TeXGyreTermes"/>
              </a:rPr>
              <a:t>Pratik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Shrikant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Pophali</a:t>
            </a:r>
            <a:r>
              <a:rPr lang="it-IT" sz="1900" dirty="0">
                <a:effectLst/>
                <a:latin typeface="TeXGyreTermes"/>
              </a:rPr>
              <a:t>. </a:t>
            </a:r>
            <a:r>
              <a:rPr lang="it-IT" sz="1900" i="1" dirty="0" err="1">
                <a:effectLst/>
                <a:latin typeface="TeXGyreTermes"/>
              </a:rPr>
              <a:t>Phys</a:t>
            </a:r>
            <a:r>
              <a:rPr lang="it-IT" sz="1900" i="1" dirty="0">
                <a:effectLst/>
                <a:latin typeface="TeXGyreTermes"/>
              </a:rPr>
              <a:t>. </a:t>
            </a:r>
            <a:r>
              <a:rPr lang="it-IT" sz="1900" i="1" dirty="0" err="1">
                <a:effectLst/>
                <a:latin typeface="TeXGyreTermes"/>
              </a:rPr>
              <a:t>Fluids</a:t>
            </a:r>
            <a:r>
              <a:rPr lang="it-IT" sz="1900" i="1" dirty="0">
                <a:effectLst/>
                <a:latin typeface="TeXGyreTermes"/>
              </a:rPr>
              <a:t> 33, 116108</a:t>
            </a:r>
            <a:r>
              <a:rPr lang="it-IT" sz="1900" dirty="0">
                <a:effectLst/>
                <a:latin typeface="TeXGyreTermes"/>
              </a:rPr>
              <a:t>, 2011. </a:t>
            </a:r>
            <a:endParaRPr lang="it-IT" sz="1900" dirty="0">
              <a:effectLst/>
            </a:endParaRPr>
          </a:p>
          <a:p>
            <a:r>
              <a:rPr lang="it-IT" sz="1900" dirty="0">
                <a:effectLst/>
                <a:latin typeface="TeXGyreTermes"/>
              </a:rPr>
              <a:t>[2]  Lawrence D. </a:t>
            </a:r>
            <a:r>
              <a:rPr lang="it-IT" sz="1900" dirty="0" err="1">
                <a:effectLst/>
                <a:latin typeface="TeXGyreTermes"/>
              </a:rPr>
              <a:t>Huebner</a:t>
            </a:r>
            <a:r>
              <a:rPr lang="it-IT" sz="1900" dirty="0">
                <a:effectLst/>
                <a:latin typeface="TeXGyreTermes"/>
              </a:rPr>
              <a:t>. </a:t>
            </a:r>
            <a:r>
              <a:rPr lang="it-IT" sz="1900" dirty="0" err="1">
                <a:effectLst/>
                <a:latin typeface="TeXGyreTermes"/>
              </a:rPr>
              <a:t>Experimental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results</a:t>
            </a:r>
            <a:r>
              <a:rPr lang="it-IT" sz="1900" dirty="0">
                <a:effectLst/>
                <a:latin typeface="TeXGyreTermes"/>
              </a:rPr>
              <a:t> on the </a:t>
            </a:r>
            <a:r>
              <a:rPr lang="it-IT" sz="1900" dirty="0" err="1">
                <a:effectLst/>
                <a:latin typeface="TeXGyreTermes"/>
              </a:rPr>
              <a:t>feasibility</a:t>
            </a:r>
            <a:r>
              <a:rPr lang="it-IT" sz="1900" dirty="0">
                <a:effectLst/>
                <a:latin typeface="TeXGyreTermes"/>
              </a:rPr>
              <a:t> of an aerospike for </a:t>
            </a:r>
            <a:r>
              <a:rPr lang="it-IT" sz="1900" dirty="0" err="1">
                <a:effectLst/>
                <a:latin typeface="TeXGyreTermes"/>
              </a:rPr>
              <a:t>hypersonic</a:t>
            </a:r>
            <a:r>
              <a:rPr lang="it-IT" sz="1900" dirty="0">
                <a:effectLst/>
                <a:latin typeface="TeXGyreTermes"/>
              </a:rPr>
              <a:t> </a:t>
            </a:r>
            <a:endParaRPr lang="it-IT" sz="1900" dirty="0">
              <a:effectLst/>
            </a:endParaRPr>
          </a:p>
          <a:p>
            <a:r>
              <a:rPr lang="it-IT" sz="1900" dirty="0" err="1">
                <a:effectLst/>
                <a:latin typeface="TeXGyreTermes"/>
              </a:rPr>
              <a:t>missiles</a:t>
            </a:r>
            <a:r>
              <a:rPr lang="it-IT" sz="1900" dirty="0">
                <a:effectLst/>
                <a:latin typeface="TeXGyreTermes"/>
              </a:rPr>
              <a:t>. </a:t>
            </a:r>
            <a:r>
              <a:rPr lang="it-IT" sz="1900" i="1" dirty="0">
                <a:effectLst/>
                <a:latin typeface="TeXGyreTermes"/>
              </a:rPr>
              <a:t>NASA </a:t>
            </a:r>
            <a:r>
              <a:rPr lang="it-IT" sz="1900" i="1" dirty="0" err="1">
                <a:effectLst/>
                <a:latin typeface="TeXGyreTermes"/>
              </a:rPr>
              <a:t>Langley</a:t>
            </a:r>
            <a:r>
              <a:rPr lang="it-IT" sz="1900" i="1" dirty="0">
                <a:effectLst/>
                <a:latin typeface="TeXGyreTermes"/>
              </a:rPr>
              <a:t> </a:t>
            </a:r>
            <a:r>
              <a:rPr lang="it-IT" sz="1900" i="1" dirty="0" err="1">
                <a:effectLst/>
                <a:latin typeface="TeXGyreTermes"/>
              </a:rPr>
              <a:t>Research</a:t>
            </a:r>
            <a:r>
              <a:rPr lang="it-IT" sz="1900" i="1" dirty="0">
                <a:effectLst/>
                <a:latin typeface="TeXGyreTermes"/>
              </a:rPr>
              <a:t> Center</a:t>
            </a:r>
            <a:r>
              <a:rPr lang="it-IT" sz="1900" dirty="0">
                <a:effectLst/>
                <a:latin typeface="TeXGyreTermes"/>
              </a:rPr>
              <a:t>, 1995. </a:t>
            </a:r>
            <a:endParaRPr lang="it-IT" sz="1900" dirty="0">
              <a:effectLst/>
            </a:endParaRPr>
          </a:p>
          <a:p>
            <a:r>
              <a:rPr lang="it-IT" sz="1900" dirty="0">
                <a:effectLst/>
                <a:latin typeface="TeXGyreTermes"/>
              </a:rPr>
              <a:t>[3]  Drag-</a:t>
            </a:r>
            <a:r>
              <a:rPr lang="it-IT" sz="1900" dirty="0" err="1">
                <a:effectLst/>
                <a:latin typeface="TeXGyreTermes"/>
              </a:rPr>
              <a:t>reducing</a:t>
            </a:r>
            <a:r>
              <a:rPr lang="it-IT" sz="1900" dirty="0">
                <a:effectLst/>
                <a:latin typeface="TeXGyreTermes"/>
              </a:rPr>
              <a:t> aerospike. </a:t>
            </a:r>
            <a:r>
              <a:rPr lang="it-IT" sz="1900" i="1" dirty="0">
                <a:effectLst/>
                <a:latin typeface="TeXGyreTermes"/>
              </a:rPr>
              <a:t>Wikipedia web page</a:t>
            </a:r>
            <a:r>
              <a:rPr lang="it-IT" sz="1900" dirty="0">
                <a:effectLst/>
                <a:latin typeface="TeXGyreTermes"/>
              </a:rPr>
              <a:t>. </a:t>
            </a:r>
            <a:endParaRPr lang="it-IT" sz="1900" dirty="0">
              <a:effectLst/>
            </a:endParaRPr>
          </a:p>
          <a:p>
            <a:r>
              <a:rPr lang="it-IT" sz="1900" dirty="0">
                <a:effectLst/>
                <a:latin typeface="TeXGyreTermes"/>
              </a:rPr>
              <a:t>[4]  Eric </a:t>
            </a:r>
            <a:r>
              <a:rPr lang="it-IT" sz="1900" dirty="0" err="1">
                <a:effectLst/>
                <a:latin typeface="TeXGyreTermes"/>
              </a:rPr>
              <a:t>Schulein</a:t>
            </a:r>
            <a:r>
              <a:rPr lang="it-IT" sz="1900" dirty="0">
                <a:effectLst/>
                <a:latin typeface="TeXGyreTermes"/>
              </a:rPr>
              <a:t>. </a:t>
            </a:r>
            <a:r>
              <a:rPr lang="it-IT" sz="1900" dirty="0" err="1">
                <a:effectLst/>
                <a:latin typeface="TeXGyreTermes"/>
              </a:rPr>
              <a:t>Wave</a:t>
            </a:r>
            <a:r>
              <a:rPr lang="it-IT" sz="1900" dirty="0">
                <a:effectLst/>
                <a:latin typeface="TeXGyreTermes"/>
              </a:rPr>
              <a:t> drag </a:t>
            </a:r>
            <a:r>
              <a:rPr lang="it-IT" sz="1900" dirty="0" err="1">
                <a:effectLst/>
                <a:latin typeface="TeXGyreTermes"/>
              </a:rPr>
              <a:t>reduction</a:t>
            </a:r>
            <a:r>
              <a:rPr lang="it-IT" sz="1900" dirty="0">
                <a:effectLst/>
                <a:latin typeface="TeXGyreTermes"/>
              </a:rPr>
              <a:t> concept for </a:t>
            </a:r>
            <a:r>
              <a:rPr lang="it-IT" sz="1900" dirty="0" err="1">
                <a:effectLst/>
                <a:latin typeface="TeXGyreTermes"/>
              </a:rPr>
              <a:t>blunt</a:t>
            </a:r>
            <a:r>
              <a:rPr lang="it-IT" sz="1900" dirty="0">
                <a:effectLst/>
                <a:latin typeface="TeXGyreTermes"/>
              </a:rPr>
              <a:t> bodies </a:t>
            </a:r>
            <a:r>
              <a:rPr lang="it-IT" sz="1900" dirty="0" err="1">
                <a:effectLst/>
                <a:latin typeface="TeXGyreTermes"/>
              </a:rPr>
              <a:t>at</a:t>
            </a:r>
            <a:r>
              <a:rPr lang="it-IT" sz="1900" dirty="0">
                <a:effectLst/>
                <a:latin typeface="TeXGyreTermes"/>
              </a:rPr>
              <a:t> high </a:t>
            </a:r>
            <a:r>
              <a:rPr lang="it-IT" sz="1900" dirty="0" err="1">
                <a:effectLst/>
                <a:latin typeface="TeXGyreTermes"/>
              </a:rPr>
              <a:t>angles</a:t>
            </a:r>
            <a:r>
              <a:rPr lang="it-IT" sz="1900" dirty="0">
                <a:effectLst/>
                <a:latin typeface="TeXGyreTermes"/>
              </a:rPr>
              <a:t> of </a:t>
            </a:r>
            <a:r>
              <a:rPr lang="it-IT" sz="1900" dirty="0" err="1">
                <a:effectLst/>
                <a:latin typeface="TeXGyreTermes"/>
              </a:rPr>
              <a:t>attack</a:t>
            </a:r>
            <a:r>
              <a:rPr lang="it-IT" sz="1900" dirty="0">
                <a:effectLst/>
                <a:latin typeface="TeXGyreTermes"/>
              </a:rPr>
              <a:t>. </a:t>
            </a:r>
            <a:r>
              <a:rPr lang="it-IT" sz="1900" i="1" dirty="0">
                <a:effectLst/>
                <a:latin typeface="TeXGyreTermes"/>
              </a:rPr>
              <a:t>American </a:t>
            </a:r>
            <a:r>
              <a:rPr lang="it-IT" sz="1900" i="1" dirty="0" err="1">
                <a:effectLst/>
                <a:latin typeface="TeXGyreTermes"/>
              </a:rPr>
              <a:t>Institue</a:t>
            </a:r>
            <a:r>
              <a:rPr lang="it-IT" sz="1900" i="1" dirty="0">
                <a:effectLst/>
                <a:latin typeface="TeXGyreTermes"/>
              </a:rPr>
              <a:t> of </a:t>
            </a:r>
            <a:r>
              <a:rPr lang="it-IT" sz="1900" i="1" dirty="0" err="1">
                <a:effectLst/>
                <a:latin typeface="TeXGyreTermes"/>
              </a:rPr>
              <a:t>Aeronautics</a:t>
            </a:r>
            <a:r>
              <a:rPr lang="it-IT" sz="1900" i="1" dirty="0">
                <a:effectLst/>
                <a:latin typeface="TeXGyreTermes"/>
              </a:rPr>
              <a:t> and </a:t>
            </a:r>
            <a:r>
              <a:rPr lang="it-IT" sz="1900" i="1" dirty="0" err="1">
                <a:effectLst/>
                <a:latin typeface="TeXGyreTermes"/>
              </a:rPr>
              <a:t>Astronautics</a:t>
            </a:r>
            <a:r>
              <a:rPr lang="it-IT" sz="1900" dirty="0">
                <a:effectLst/>
                <a:latin typeface="TeXGyreTermes"/>
              </a:rPr>
              <a:t>, 2009. </a:t>
            </a:r>
            <a:endParaRPr lang="it-IT" sz="1900" dirty="0">
              <a:effectLst/>
            </a:endParaRPr>
          </a:p>
          <a:p>
            <a:r>
              <a:rPr lang="it-IT" sz="1900" dirty="0">
                <a:effectLst/>
                <a:latin typeface="TeXGyreTermes"/>
              </a:rPr>
              <a:t>[5]  Ansys </a:t>
            </a:r>
            <a:r>
              <a:rPr lang="it-IT" sz="1900" dirty="0" err="1">
                <a:effectLst/>
                <a:latin typeface="TeXGyreTermes"/>
              </a:rPr>
              <a:t>fluent</a:t>
            </a:r>
            <a:r>
              <a:rPr lang="it-IT" sz="1900" dirty="0">
                <a:effectLst/>
                <a:latin typeface="TeXGyreTermes"/>
              </a:rPr>
              <a:t> 12.0 </a:t>
            </a:r>
            <a:r>
              <a:rPr lang="it-IT" sz="1900" dirty="0" err="1">
                <a:effectLst/>
                <a:latin typeface="TeXGyreTermes"/>
              </a:rPr>
              <a:t>user’s</a:t>
            </a:r>
            <a:r>
              <a:rPr lang="it-IT" sz="1900" dirty="0">
                <a:effectLst/>
                <a:latin typeface="TeXGyreTermes"/>
              </a:rPr>
              <a:t> guide. </a:t>
            </a:r>
            <a:endParaRPr lang="it-IT" sz="1900" dirty="0">
              <a:effectLst/>
            </a:endParaRPr>
          </a:p>
          <a:p>
            <a:r>
              <a:rPr lang="it-IT" sz="1900" dirty="0">
                <a:effectLst/>
                <a:latin typeface="TeXGyreTermes"/>
              </a:rPr>
              <a:t>[6]  </a:t>
            </a:r>
            <a:r>
              <a:rPr lang="it-IT" sz="1900" dirty="0" err="1">
                <a:effectLst/>
                <a:latin typeface="TeXGyreTermes"/>
              </a:rPr>
              <a:t>F.R.Menter</a:t>
            </a:r>
            <a:r>
              <a:rPr lang="it-IT" sz="1900" dirty="0">
                <a:effectLst/>
                <a:latin typeface="TeXGyreTermes"/>
              </a:rPr>
              <a:t>. Two-</a:t>
            </a:r>
            <a:r>
              <a:rPr lang="it-IT" sz="1900" dirty="0" err="1">
                <a:effectLst/>
                <a:latin typeface="TeXGyreTermes"/>
              </a:rPr>
              <a:t>equation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eddy-viscosity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turbulence</a:t>
            </a:r>
            <a:r>
              <a:rPr lang="it-IT" sz="1900" dirty="0">
                <a:effectLst/>
                <a:latin typeface="TeXGyreTermes"/>
              </a:rPr>
              <a:t> models for engineering </a:t>
            </a:r>
            <a:r>
              <a:rPr lang="it-IT" sz="1900" dirty="0" err="1">
                <a:effectLst/>
                <a:latin typeface="TeXGyreTermes"/>
              </a:rPr>
              <a:t>applications</a:t>
            </a:r>
            <a:r>
              <a:rPr lang="it-IT" sz="1900" dirty="0">
                <a:effectLst/>
                <a:latin typeface="TeXGyreTermes"/>
              </a:rPr>
              <a:t>. </a:t>
            </a:r>
            <a:r>
              <a:rPr lang="it-IT" sz="1900" i="1" dirty="0">
                <a:effectLst/>
                <a:latin typeface="TeXGyreTermes"/>
              </a:rPr>
              <a:t>AIAA </a:t>
            </a:r>
            <a:endParaRPr lang="it-IT" sz="1900" dirty="0">
              <a:effectLst/>
            </a:endParaRPr>
          </a:p>
          <a:p>
            <a:r>
              <a:rPr lang="it-IT" sz="1900" i="1" dirty="0">
                <a:effectLst/>
                <a:latin typeface="TeXGyreTermes"/>
              </a:rPr>
              <a:t>Journal</a:t>
            </a:r>
            <a:r>
              <a:rPr lang="it-IT" sz="1900" dirty="0">
                <a:effectLst/>
                <a:latin typeface="TeXGyreTermes"/>
              </a:rPr>
              <a:t>, 32:1598–1605, 1994. </a:t>
            </a:r>
            <a:endParaRPr lang="it-IT" sz="1900" dirty="0">
              <a:effectLst/>
            </a:endParaRPr>
          </a:p>
          <a:p>
            <a:r>
              <a:rPr lang="it-IT" sz="1900" dirty="0">
                <a:effectLst/>
                <a:latin typeface="TeXGyreTermes"/>
              </a:rPr>
              <a:t>[7]  Using </a:t>
            </a:r>
            <a:r>
              <a:rPr lang="it-IT" sz="1900" dirty="0" err="1">
                <a:effectLst/>
                <a:latin typeface="TeXGyreTermes"/>
              </a:rPr>
              <a:t>pre-defined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adaption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criteria</a:t>
            </a:r>
            <a:r>
              <a:rPr lang="it-IT" sz="1900" dirty="0">
                <a:effectLst/>
                <a:latin typeface="TeXGyreTermes"/>
              </a:rPr>
              <a:t> for </a:t>
            </a:r>
            <a:r>
              <a:rPr lang="it-IT" sz="1900" dirty="0" err="1">
                <a:effectLst/>
                <a:latin typeface="TeXGyreTermes"/>
              </a:rPr>
              <a:t>external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aerodynamics</a:t>
            </a:r>
            <a:r>
              <a:rPr lang="it-IT" sz="1900" dirty="0">
                <a:effectLst/>
                <a:latin typeface="TeXGyreTermes"/>
              </a:rPr>
              <a:t>. </a:t>
            </a:r>
            <a:r>
              <a:rPr lang="it-IT" sz="1900" i="1" dirty="0">
                <a:effectLst/>
                <a:latin typeface="TeXGyreTermes"/>
              </a:rPr>
              <a:t>Ansys Fluent</a:t>
            </a:r>
            <a:r>
              <a:rPr lang="it-IT" sz="1900" dirty="0">
                <a:effectLst/>
                <a:latin typeface="TeXGyreTermes"/>
              </a:rPr>
              <a:t>, 2021. </a:t>
            </a:r>
            <a:endParaRPr lang="it-IT" sz="1900" dirty="0">
              <a:effectLst/>
            </a:endParaRPr>
          </a:p>
          <a:p>
            <a:r>
              <a:rPr lang="it-IT" sz="1900" dirty="0">
                <a:effectLst/>
                <a:latin typeface="TeXGyreTermes"/>
              </a:rPr>
              <a:t>[8]  Roberto Carbone and Giulia Innocenti. </a:t>
            </a:r>
            <a:r>
              <a:rPr lang="it-IT" sz="1900" dirty="0" err="1">
                <a:effectLst/>
                <a:latin typeface="TeXGyreTermes"/>
              </a:rPr>
              <a:t>Final</a:t>
            </a:r>
            <a:r>
              <a:rPr lang="it-IT" sz="1900" dirty="0">
                <a:effectLst/>
                <a:latin typeface="TeXGyreTermes"/>
              </a:rPr>
              <a:t> project for </a:t>
            </a:r>
            <a:r>
              <a:rPr lang="it-IT" sz="1900" dirty="0" err="1">
                <a:effectLst/>
                <a:latin typeface="TeXGyreTermes"/>
              </a:rPr>
              <a:t>turbulence</a:t>
            </a:r>
            <a:r>
              <a:rPr lang="it-IT" sz="1900" dirty="0">
                <a:effectLst/>
                <a:latin typeface="TeXGyreTermes"/>
              </a:rPr>
              <a:t> and </a:t>
            </a:r>
            <a:r>
              <a:rPr lang="it-IT" sz="1900" dirty="0" err="1">
                <a:effectLst/>
                <a:latin typeface="TeXGyreTermes"/>
              </a:rPr>
              <a:t>cfd</a:t>
            </a:r>
            <a:r>
              <a:rPr lang="it-IT" sz="1900" dirty="0">
                <a:effectLst/>
                <a:latin typeface="TeXGyreTermes"/>
              </a:rPr>
              <a:t> models </a:t>
            </a:r>
            <a:r>
              <a:rPr lang="it-IT" sz="1900" dirty="0" err="1">
                <a:effectLst/>
                <a:latin typeface="TeXGyreTermes"/>
              </a:rPr>
              <a:t>optimization</a:t>
            </a:r>
            <a:r>
              <a:rPr lang="it-IT" sz="1900" dirty="0">
                <a:effectLst/>
                <a:latin typeface="TeXGyreTermes"/>
              </a:rPr>
              <a:t> in </a:t>
            </a:r>
            <a:r>
              <a:rPr lang="it-IT" sz="1900" dirty="0" err="1">
                <a:effectLst/>
                <a:latin typeface="TeXGyreTermes"/>
              </a:rPr>
              <a:t>fluid</a:t>
            </a:r>
            <a:r>
              <a:rPr lang="it-IT" sz="1900" dirty="0">
                <a:effectLst/>
                <a:latin typeface="TeXGyreTermes"/>
              </a:rPr>
              <a:t> dynamics </a:t>
            </a:r>
            <a:r>
              <a:rPr lang="it-IT" sz="1900" dirty="0" err="1">
                <a:effectLst/>
                <a:latin typeface="TeXGyreTermes"/>
              </a:rPr>
              <a:t>courses</a:t>
            </a:r>
            <a:r>
              <a:rPr lang="it-IT" sz="1900" dirty="0">
                <a:effectLst/>
                <a:latin typeface="TeXGyreTermes"/>
              </a:rPr>
              <a:t>. </a:t>
            </a:r>
            <a:r>
              <a:rPr lang="it-IT" sz="1900" i="1" dirty="0">
                <a:effectLst/>
                <a:latin typeface="TeXGyreTermes"/>
              </a:rPr>
              <a:t>Corso di Laurea magistrale in Ingegneria Meccanica - Energetica e Aeronautica, UNIGE</a:t>
            </a:r>
            <a:r>
              <a:rPr lang="it-IT" sz="1900" dirty="0">
                <a:effectLst/>
                <a:latin typeface="TeXGyreTermes"/>
              </a:rPr>
              <a:t>. </a:t>
            </a:r>
            <a:endParaRPr lang="it-IT" sz="1900" dirty="0">
              <a:effectLst/>
            </a:endParaRPr>
          </a:p>
          <a:p>
            <a:r>
              <a:rPr lang="it-IT" sz="1900" dirty="0">
                <a:effectLst/>
                <a:latin typeface="TeXGyreTermes"/>
              </a:rPr>
              <a:t>[9]  S.M. </a:t>
            </a:r>
            <a:r>
              <a:rPr lang="it-IT" sz="1900" dirty="0" err="1">
                <a:effectLst/>
                <a:latin typeface="TeXGyreTermes"/>
              </a:rPr>
              <a:t>Hosseinalipour</a:t>
            </a:r>
            <a:r>
              <a:rPr lang="it-IT" sz="1900" dirty="0">
                <a:effectLst/>
                <a:latin typeface="TeXGyreTermes"/>
              </a:rPr>
              <a:t> M. </a:t>
            </a:r>
            <a:r>
              <a:rPr lang="it-IT" sz="1900" dirty="0" err="1">
                <a:effectLst/>
                <a:latin typeface="TeXGyreTermes"/>
              </a:rPr>
              <a:t>Barzegar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Gerdroodbary</a:t>
            </a:r>
            <a:r>
              <a:rPr lang="it-IT" sz="1900" dirty="0">
                <a:effectLst/>
                <a:latin typeface="TeXGyreTermes"/>
              </a:rPr>
              <a:t>. </a:t>
            </a:r>
            <a:r>
              <a:rPr lang="it-IT" sz="1900" dirty="0" err="1">
                <a:effectLst/>
                <a:latin typeface="TeXGyreTermes"/>
              </a:rPr>
              <a:t>Numerical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simulation</a:t>
            </a:r>
            <a:r>
              <a:rPr lang="it-IT" sz="1900" dirty="0">
                <a:effectLst/>
                <a:latin typeface="TeXGyreTermes"/>
              </a:rPr>
              <a:t> of </a:t>
            </a:r>
            <a:r>
              <a:rPr lang="it-IT" sz="1900" dirty="0" err="1">
                <a:effectLst/>
                <a:latin typeface="TeXGyreTermes"/>
              </a:rPr>
              <a:t>hypersonic</a:t>
            </a:r>
            <a:r>
              <a:rPr lang="it-IT" sz="1900" dirty="0">
                <a:effectLst/>
                <a:latin typeface="TeXGyreTermes"/>
              </a:rPr>
              <a:t> flow over </a:t>
            </a:r>
            <a:r>
              <a:rPr lang="it-IT" sz="1900" dirty="0" err="1">
                <a:effectLst/>
                <a:latin typeface="TeXGyreTermes"/>
              </a:rPr>
              <a:t>highly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blunted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cones</a:t>
            </a:r>
            <a:r>
              <a:rPr lang="it-IT" sz="1900" dirty="0">
                <a:effectLst/>
                <a:latin typeface="TeXGyreTermes"/>
              </a:rPr>
              <a:t> with spike. </a:t>
            </a:r>
            <a:r>
              <a:rPr lang="it-IT" sz="1900" i="1" dirty="0">
                <a:effectLst/>
                <a:latin typeface="TeXGyreTermes"/>
              </a:rPr>
              <a:t>Acta Astronautica pages 180-193</a:t>
            </a:r>
            <a:r>
              <a:rPr lang="it-IT" sz="1900" dirty="0">
                <a:effectLst/>
                <a:latin typeface="TeXGyreTermes"/>
              </a:rPr>
              <a:t>, 2010. </a:t>
            </a:r>
            <a:endParaRPr lang="it-IT" sz="1900" dirty="0">
              <a:effectLst/>
            </a:endParaRPr>
          </a:p>
          <a:p>
            <a:r>
              <a:rPr lang="it-IT" sz="1900" dirty="0">
                <a:effectLst/>
                <a:latin typeface="TeXGyreTermes"/>
              </a:rPr>
              <a:t>[10]  D.H. Crawford. </a:t>
            </a:r>
            <a:r>
              <a:rPr lang="it-IT" sz="1900" dirty="0" err="1">
                <a:effectLst/>
                <a:latin typeface="TeXGyreTermes"/>
              </a:rPr>
              <a:t>Investigation</a:t>
            </a:r>
            <a:r>
              <a:rPr lang="it-IT" sz="1900" dirty="0">
                <a:effectLst/>
                <a:latin typeface="TeXGyreTermes"/>
              </a:rPr>
              <a:t> of the flow over a </a:t>
            </a:r>
            <a:r>
              <a:rPr lang="it-IT" sz="1900" dirty="0" err="1">
                <a:effectLst/>
                <a:latin typeface="TeXGyreTermes"/>
              </a:rPr>
              <a:t>spiked-nose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hemisphere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cylinder</a:t>
            </a:r>
            <a:r>
              <a:rPr lang="it-IT" sz="1900" dirty="0">
                <a:effectLst/>
                <a:latin typeface="TeXGyreTermes"/>
              </a:rPr>
              <a:t> </a:t>
            </a:r>
            <a:r>
              <a:rPr lang="it-IT" sz="1900" dirty="0" err="1">
                <a:effectLst/>
                <a:latin typeface="TeXGyreTermes"/>
              </a:rPr>
              <a:t>at</a:t>
            </a:r>
            <a:r>
              <a:rPr lang="it-IT" sz="1900" dirty="0">
                <a:effectLst/>
                <a:latin typeface="TeXGyreTermes"/>
              </a:rPr>
              <a:t> a mach </a:t>
            </a:r>
            <a:r>
              <a:rPr lang="it-IT" sz="1900" dirty="0" err="1">
                <a:effectLst/>
                <a:latin typeface="TeXGyreTermes"/>
              </a:rPr>
              <a:t>number</a:t>
            </a:r>
            <a:r>
              <a:rPr lang="it-IT" sz="1900" dirty="0">
                <a:effectLst/>
                <a:latin typeface="TeXGyreTermes"/>
              </a:rPr>
              <a:t> of 6.8. </a:t>
            </a:r>
            <a:r>
              <a:rPr lang="it-IT" sz="1900" i="1" dirty="0">
                <a:effectLst/>
                <a:latin typeface="TeXGyreTermes"/>
              </a:rPr>
              <a:t>NASA TN D-118</a:t>
            </a:r>
            <a:r>
              <a:rPr lang="it-IT" sz="1900" dirty="0">
                <a:effectLst/>
                <a:latin typeface="TeXGyreTermes"/>
              </a:rPr>
              <a:t>, 1959. </a:t>
            </a:r>
            <a:endParaRPr lang="it-IT" sz="1900" dirty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13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765179-0A36-16F2-B055-A3A181122BA8}"/>
              </a:ext>
            </a:extLst>
          </p:cNvPr>
          <p:cNvSpPr txBox="1"/>
          <p:nvPr/>
        </p:nvSpPr>
        <p:spPr>
          <a:xfrm>
            <a:off x="3001166" y="1139011"/>
            <a:ext cx="6767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Problematiche legate alla presenza di una forma tozza nel volo ipersonico: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DC760435-7F50-46F8-1ED7-06758B3E37C5}"/>
              </a:ext>
            </a:extLst>
          </p:cNvPr>
          <p:cNvSpPr/>
          <p:nvPr/>
        </p:nvSpPr>
        <p:spPr>
          <a:xfrm>
            <a:off x="3102166" y="4273789"/>
            <a:ext cx="969584" cy="580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rasporto, veicolo spaziale, Space Shuttle, Spazioplano&#10;&#10;Descrizione generata automaticamente">
            <a:extLst>
              <a:ext uri="{FF2B5EF4-FFF2-40B4-BE49-F238E27FC236}">
                <a16:creationId xmlns:a16="http://schemas.microsoft.com/office/drawing/2014/main" id="{56B796B1-C769-50EE-9A6A-DB32B70B8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497" y="2969773"/>
            <a:ext cx="4069803" cy="359021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D4A176-3599-EAB1-D5CD-8AA2F952C357}"/>
              </a:ext>
            </a:extLst>
          </p:cNvPr>
          <p:cNvSpPr txBox="1"/>
          <p:nvPr/>
        </p:nvSpPr>
        <p:spPr>
          <a:xfrm>
            <a:off x="7733777" y="2218905"/>
            <a:ext cx="4069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Figura 1: Fotografia di uno space shuttle costruito dalla NASA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4EDF9D-DA6C-8A3B-977C-986FFE6E4F1D}"/>
              </a:ext>
            </a:extLst>
          </p:cNvPr>
          <p:cNvSpPr txBox="1"/>
          <p:nvPr/>
        </p:nvSpPr>
        <p:spPr>
          <a:xfrm>
            <a:off x="743147" y="2805118"/>
            <a:ext cx="2501103" cy="369332"/>
          </a:xfrm>
          <a:prstGeom prst="rect">
            <a:avLst/>
          </a:prstGeom>
          <a:solidFill>
            <a:srgbClr val="FF0000">
              <a:alpha val="55000"/>
            </a:srgb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7B1E72D-566B-ED36-9FFB-2D1FFAC37562}"/>
              </a:ext>
            </a:extLst>
          </p:cNvPr>
          <p:cNvSpPr txBox="1"/>
          <p:nvPr/>
        </p:nvSpPr>
        <p:spPr>
          <a:xfrm>
            <a:off x="4272042" y="2517281"/>
            <a:ext cx="26667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/>
              <a:t>Ablazione superficiale del materiale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/>
              <a:t>Danneggiamento degli strumenti di bordo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/>
              <a:t>Interruzione delle comunicazioni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/>
              <a:t>Necessità di strutture meccanicamente molto resistenti</a:t>
            </a:r>
          </a:p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278079F-D5B3-1D97-5681-828FE6C7AAE8}"/>
              </a:ext>
            </a:extLst>
          </p:cNvPr>
          <p:cNvSpPr txBox="1"/>
          <p:nvPr/>
        </p:nvSpPr>
        <p:spPr>
          <a:xfrm>
            <a:off x="500063" y="2517281"/>
            <a:ext cx="25011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/>
              <a:t>Ingente attrito aerodinamico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/>
              <a:t>Surriscaldamento critico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/>
              <a:t>Elevato carico di pressione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/>
              <a:t>Formazione di un’onda d’urto normale alla superficie del veicolo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029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8FA06F-EDB8-77B9-6ECA-C65E69DDB4EE}"/>
              </a:ext>
            </a:extLst>
          </p:cNvPr>
          <p:cNvSpPr txBox="1"/>
          <p:nvPr/>
        </p:nvSpPr>
        <p:spPr>
          <a:xfrm>
            <a:off x="1788713" y="1148923"/>
            <a:ext cx="8614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Il dispositivo statico noto come </a:t>
            </a:r>
            <a:r>
              <a:rPr lang="it-IT" sz="2800" b="1" dirty="0"/>
              <a:t>aerospike</a:t>
            </a:r>
            <a:r>
              <a:rPr lang="it-IT" sz="2800" dirty="0"/>
              <a:t>, rappresenta una possibile soluzione, apportando i seguenti vantaggi: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754F3C11-DE71-A4F5-0560-C88D4CA6C725}"/>
              </a:ext>
            </a:extLst>
          </p:cNvPr>
          <p:cNvSpPr/>
          <p:nvPr/>
        </p:nvSpPr>
        <p:spPr>
          <a:xfrm>
            <a:off x="3433538" y="4100512"/>
            <a:ext cx="1114425" cy="6442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74DFCD-98D4-1BEF-5238-7CDB8858CDFF}"/>
              </a:ext>
            </a:extLst>
          </p:cNvPr>
          <p:cNvSpPr txBox="1"/>
          <p:nvPr/>
        </p:nvSpPr>
        <p:spPr>
          <a:xfrm>
            <a:off x="457200" y="2367528"/>
            <a:ext cx="26574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300" dirty="0"/>
              <a:t>Generazione di un’onda d’urto obliqua </a:t>
            </a:r>
          </a:p>
          <a:p>
            <a:pPr marL="285750" indent="-28575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300" dirty="0"/>
              <a:t>Formazione di una zona di ricircolo del flusso che scherma la fusoliera</a:t>
            </a:r>
          </a:p>
          <a:p>
            <a:pPr marL="285750" indent="-28575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300" dirty="0"/>
              <a:t>Geometria equivalente del corpo appare più affusolata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8A81F7-7D5E-B844-0520-82F437639FB0}"/>
              </a:ext>
            </a:extLst>
          </p:cNvPr>
          <p:cNvSpPr txBox="1"/>
          <p:nvPr/>
        </p:nvSpPr>
        <p:spPr>
          <a:xfrm>
            <a:off x="4866826" y="3021166"/>
            <a:ext cx="3000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/>
              <a:t>Riduzione della temperatura nella zona circostante il veicolo e sul muso</a:t>
            </a:r>
          </a:p>
          <a:p>
            <a:pPr marL="285750" indent="-28575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/>
              <a:t>Minore attrito aerodinamico</a:t>
            </a:r>
          </a:p>
          <a:p>
            <a:pPr marL="285750" indent="-28575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/>
              <a:t>Diminuzione del carico di pressione</a:t>
            </a:r>
          </a:p>
        </p:txBody>
      </p:sp>
      <p:pic>
        <p:nvPicPr>
          <p:cNvPr id="10" name="Immagine 9" descr="Immagine che contiene trasporto, missile, razzo, aria aperta&#10;&#10;Descrizione generata automaticamente">
            <a:extLst>
              <a:ext uri="{FF2B5EF4-FFF2-40B4-BE49-F238E27FC236}">
                <a16:creationId xmlns:a16="http://schemas.microsoft.com/office/drawing/2014/main" id="{2E95CBDE-7DF2-FF13-CA0B-9C096E36C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64" y="3021166"/>
            <a:ext cx="3624038" cy="362403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A97297-DADD-8DB8-FCA6-F5C64600570B}"/>
              </a:ext>
            </a:extLst>
          </p:cNvPr>
          <p:cNvSpPr txBox="1"/>
          <p:nvPr/>
        </p:nvSpPr>
        <p:spPr>
          <a:xfrm>
            <a:off x="7885293" y="2251725"/>
            <a:ext cx="4371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Figura 2: Esempio di un aerospike applicato ad un missile balistico</a:t>
            </a:r>
          </a:p>
        </p:txBody>
      </p:sp>
    </p:spTree>
    <p:extLst>
      <p:ext uri="{BB962C8B-B14F-4D97-AF65-F5344CB8AC3E}">
        <p14:creationId xmlns:p14="http://schemas.microsoft.com/office/powerpoint/2010/main" val="85335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DE2E69-AE1B-9282-9231-D4E52EE42408}"/>
              </a:ext>
            </a:extLst>
          </p:cNvPr>
          <p:cNvSpPr txBox="1"/>
          <p:nvPr/>
        </p:nvSpPr>
        <p:spPr>
          <a:xfrm>
            <a:off x="3709986" y="1171575"/>
            <a:ext cx="4772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Descrizione del modello</a:t>
            </a:r>
          </a:p>
        </p:txBody>
      </p:sp>
      <p:pic>
        <p:nvPicPr>
          <p:cNvPr id="7" name="Immagine 6" descr="Immagine che contiene schermata, grigio&#10;&#10;Descrizione generata automaticamente">
            <a:extLst>
              <a:ext uri="{FF2B5EF4-FFF2-40B4-BE49-F238E27FC236}">
                <a16:creationId xmlns:a16="http://schemas.microsoft.com/office/drawing/2014/main" id="{5C90D24E-F204-49D6-E9ED-DA86D8BA5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48" y="2258653"/>
            <a:ext cx="5010150" cy="33210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06C728-EEE8-DACA-ABFA-6D62F6969449}"/>
              </a:ext>
            </a:extLst>
          </p:cNvPr>
          <p:cNvSpPr txBox="1"/>
          <p:nvPr/>
        </p:nvSpPr>
        <p:spPr>
          <a:xfrm>
            <a:off x="233364" y="2058040"/>
            <a:ext cx="6569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Figura 3: Modello dell’aerospike realizzato da Hubner [2]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3FB7F4-6502-174F-A21A-DA8A83E3A9A3}"/>
              </a:ext>
            </a:extLst>
          </p:cNvPr>
          <p:cNvSpPr txBox="1"/>
          <p:nvPr/>
        </p:nvSpPr>
        <p:spPr>
          <a:xfrm>
            <a:off x="6960392" y="5769883"/>
            <a:ext cx="5010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Figura 4: Mesh realizzata con il software Ansys Meshing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0BF932-9993-D57B-3F52-1301278F3F40}"/>
              </a:ext>
            </a:extLst>
          </p:cNvPr>
          <p:cNvSpPr txBox="1"/>
          <p:nvPr/>
        </p:nvSpPr>
        <p:spPr>
          <a:xfrm>
            <a:off x="342899" y="4797083"/>
            <a:ext cx="329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Condizioni al contorno: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C6303C0-FDDE-14CC-2C5D-5C45B3D76758}"/>
              </a:ext>
            </a:extLst>
          </p:cNvPr>
          <p:cNvSpPr txBox="1"/>
          <p:nvPr/>
        </p:nvSpPr>
        <p:spPr>
          <a:xfrm>
            <a:off x="342899" y="5169334"/>
            <a:ext cx="6153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7030A0"/>
                </a:solidFill>
              </a:rPr>
              <a:t>Ingresso</a:t>
            </a:r>
            <a:r>
              <a:rPr lang="it-IT" sz="2400" b="1" dirty="0"/>
              <a:t> </a:t>
            </a:r>
            <a:r>
              <a:rPr lang="it-IT" sz="2400" dirty="0">
                <a:sym typeface="Wingdings" pitchFamily="2" charset="2"/>
              </a:rPr>
              <a:t> ‘’gauge pressure far-field’’ 1951 Pa , Mach = 6,06 , T = 58,25 K</a:t>
            </a:r>
          </a:p>
          <a:p>
            <a:r>
              <a:rPr lang="it-IT" sz="2400" dirty="0">
                <a:solidFill>
                  <a:srgbClr val="FF0000"/>
                </a:solidFill>
                <a:sym typeface="Wingdings" pitchFamily="2" charset="2"/>
              </a:rPr>
              <a:t>Uscita</a:t>
            </a:r>
            <a:r>
              <a:rPr lang="it-IT" sz="2400" dirty="0">
                <a:sym typeface="Wingdings" pitchFamily="2" charset="2"/>
              </a:rPr>
              <a:t>  ’’gauge pressure outlet’’  1951 Pa,        T = 58,25 K</a:t>
            </a:r>
            <a:endParaRPr lang="it-IT" sz="2400" dirty="0"/>
          </a:p>
        </p:txBody>
      </p:sp>
      <p:pic>
        <p:nvPicPr>
          <p:cNvPr id="6" name="Immagine 5" descr="Immagine che contiene linea, schizzo, diagramma, design&#10;&#10;Descrizione generata automaticamente">
            <a:extLst>
              <a:ext uri="{FF2B5EF4-FFF2-40B4-BE49-F238E27FC236}">
                <a16:creationId xmlns:a16="http://schemas.microsoft.com/office/drawing/2014/main" id="{21D9DF1D-98AF-CEFF-EC94-4E284BD2D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59" y="2683652"/>
            <a:ext cx="5419839" cy="1837092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AC0B8919-D64C-CB98-E412-04C3404814D4}"/>
              </a:ext>
            </a:extLst>
          </p:cNvPr>
          <p:cNvCxnSpPr>
            <a:cxnSpLocks/>
          </p:cNvCxnSpPr>
          <p:nvPr/>
        </p:nvCxnSpPr>
        <p:spPr>
          <a:xfrm flipV="1">
            <a:off x="2571750" y="3635468"/>
            <a:ext cx="157160" cy="46414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850BF26-57EE-2FAA-EAEC-8346199C5688}"/>
              </a:ext>
            </a:extLst>
          </p:cNvPr>
          <p:cNvSpPr txBox="1"/>
          <p:nvPr/>
        </p:nvSpPr>
        <p:spPr>
          <a:xfrm>
            <a:off x="1919285" y="4041525"/>
            <a:ext cx="161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Aerospike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218EA20-0C8F-CDAC-56D5-06E13C6A0B1D}"/>
              </a:ext>
            </a:extLst>
          </p:cNvPr>
          <p:cNvCxnSpPr>
            <a:cxnSpLocks/>
          </p:cNvCxnSpPr>
          <p:nvPr/>
        </p:nvCxnSpPr>
        <p:spPr>
          <a:xfrm>
            <a:off x="375432" y="3131795"/>
            <a:ext cx="421408" cy="41293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BAA8C5F-9DF3-1E4D-FAC5-B91FD811B30D}"/>
              </a:ext>
            </a:extLst>
          </p:cNvPr>
          <p:cNvSpPr txBox="1"/>
          <p:nvPr/>
        </p:nvSpPr>
        <p:spPr>
          <a:xfrm>
            <a:off x="73819" y="2765160"/>
            <a:ext cx="160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Aerodisk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4494A4B-49C8-5842-CA1C-997F3133F6E2}"/>
              </a:ext>
            </a:extLst>
          </p:cNvPr>
          <p:cNvSpPr txBox="1"/>
          <p:nvPr/>
        </p:nvSpPr>
        <p:spPr>
          <a:xfrm>
            <a:off x="3230357" y="2598840"/>
            <a:ext cx="95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Cupola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106A4A4-F0EF-A928-60CF-78F4E3A36792}"/>
              </a:ext>
            </a:extLst>
          </p:cNvPr>
          <p:cNvCxnSpPr>
            <a:cxnSpLocks/>
          </p:cNvCxnSpPr>
          <p:nvPr/>
        </p:nvCxnSpPr>
        <p:spPr>
          <a:xfrm>
            <a:off x="4040100" y="2965215"/>
            <a:ext cx="333067" cy="24944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1C881037-ADBB-EE78-6145-F18BD92ED7F3}"/>
              </a:ext>
            </a:extLst>
          </p:cNvPr>
          <p:cNvCxnSpPr>
            <a:cxnSpLocks/>
          </p:cNvCxnSpPr>
          <p:nvPr/>
        </p:nvCxnSpPr>
        <p:spPr>
          <a:xfrm flipV="1">
            <a:off x="5172336" y="4099615"/>
            <a:ext cx="0" cy="33367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C27A532-F437-4E5F-0480-9A14D8C1BD5B}"/>
              </a:ext>
            </a:extLst>
          </p:cNvPr>
          <p:cNvSpPr txBox="1"/>
          <p:nvPr/>
        </p:nvSpPr>
        <p:spPr>
          <a:xfrm>
            <a:off x="3940971" y="4343476"/>
            <a:ext cx="286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Corpo del veicolo spaziale</a:t>
            </a: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F83D07E6-817B-1C7E-8596-E50642771239}"/>
              </a:ext>
            </a:extLst>
          </p:cNvPr>
          <p:cNvCxnSpPr>
            <a:cxnSpLocks/>
          </p:cNvCxnSpPr>
          <p:nvPr/>
        </p:nvCxnSpPr>
        <p:spPr>
          <a:xfrm>
            <a:off x="8075472" y="3012088"/>
            <a:ext cx="514618" cy="37036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16BC98C-126B-F7A9-1F9E-7CF48F5288A2}"/>
              </a:ext>
            </a:extLst>
          </p:cNvPr>
          <p:cNvSpPr txBox="1"/>
          <p:nvPr/>
        </p:nvSpPr>
        <p:spPr>
          <a:xfrm>
            <a:off x="7322782" y="2603361"/>
            <a:ext cx="15869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solidFill>
                  <a:srgbClr val="7030A0"/>
                </a:solidFill>
              </a:rPr>
              <a:t>Ingresso</a:t>
            </a: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12AD50BC-3459-6CBD-987D-B06920353CB9}"/>
              </a:ext>
            </a:extLst>
          </p:cNvPr>
          <p:cNvCxnSpPr>
            <a:cxnSpLocks/>
          </p:cNvCxnSpPr>
          <p:nvPr/>
        </p:nvCxnSpPr>
        <p:spPr>
          <a:xfrm flipV="1">
            <a:off x="10929938" y="3197271"/>
            <a:ext cx="748096" cy="347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CFFFF32-927D-275B-B8CB-F6C2463A67CF}"/>
              </a:ext>
            </a:extLst>
          </p:cNvPr>
          <p:cNvSpPr txBox="1"/>
          <p:nvPr/>
        </p:nvSpPr>
        <p:spPr>
          <a:xfrm>
            <a:off x="10082061" y="3488683"/>
            <a:ext cx="11673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600" dirty="0">
                <a:solidFill>
                  <a:srgbClr val="FF0000"/>
                </a:solidFill>
              </a:rPr>
              <a:t>Uscita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928BDE22-E823-5880-53CB-B3A9437B2E7C}"/>
              </a:ext>
            </a:extLst>
          </p:cNvPr>
          <p:cNvCxnSpPr>
            <a:cxnSpLocks/>
          </p:cNvCxnSpPr>
          <p:nvPr/>
        </p:nvCxnSpPr>
        <p:spPr>
          <a:xfrm flipH="1">
            <a:off x="8075472" y="4936872"/>
            <a:ext cx="834279" cy="4633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4F4B8A3-2E39-4C82-392E-C771F6B84D05}"/>
              </a:ext>
            </a:extLst>
          </p:cNvPr>
          <p:cNvSpPr txBox="1"/>
          <p:nvPr/>
        </p:nvSpPr>
        <p:spPr>
          <a:xfrm>
            <a:off x="7584281" y="4581639"/>
            <a:ext cx="23574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>
                <a:solidFill>
                  <a:srgbClr val="00B050"/>
                </a:solidFill>
              </a:rPr>
              <a:t>Asse di simmetria</a:t>
            </a:r>
          </a:p>
        </p:txBody>
      </p:sp>
    </p:spTree>
    <p:extLst>
      <p:ext uri="{BB962C8B-B14F-4D97-AF65-F5344CB8AC3E}">
        <p14:creationId xmlns:p14="http://schemas.microsoft.com/office/powerpoint/2010/main" val="371745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3673BD-237A-6B86-6EB8-4ECF6C082C0E}"/>
              </a:ext>
            </a:extLst>
          </p:cNvPr>
          <p:cNvSpPr txBox="1"/>
          <p:nvPr/>
        </p:nvSpPr>
        <p:spPr>
          <a:xfrm>
            <a:off x="1457325" y="121443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Validazione dei risultati </a:t>
            </a:r>
          </a:p>
        </p:txBody>
      </p:sp>
      <p:pic>
        <p:nvPicPr>
          <p:cNvPr id="5" name="Immagine 4" descr="Immagine che contiene cerchio, monocromatico, nero, astronomia&#10;&#10;Descrizione generata automaticamente">
            <a:extLst>
              <a:ext uri="{FF2B5EF4-FFF2-40B4-BE49-F238E27FC236}">
                <a16:creationId xmlns:a16="http://schemas.microsoft.com/office/drawing/2014/main" id="{2E1E2168-3777-0214-C546-1AC39D57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32" y="1920756"/>
            <a:ext cx="3617093" cy="37524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76841B-6E6B-1103-2209-BFB8D6529DB2}"/>
              </a:ext>
            </a:extLst>
          </p:cNvPr>
          <p:cNvSpPr txBox="1"/>
          <p:nvPr/>
        </p:nvSpPr>
        <p:spPr>
          <a:xfrm>
            <a:off x="342139" y="5884762"/>
            <a:ext cx="11660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Figura 5: </a:t>
            </a:r>
            <a:r>
              <a:rPr lang="it-IT" sz="2400" b="1" dirty="0"/>
              <a:t>Confronto</a:t>
            </a:r>
            <a:r>
              <a:rPr lang="it-IT" sz="2400" dirty="0"/>
              <a:t> del </a:t>
            </a:r>
            <a:r>
              <a:rPr lang="it-IT" sz="2400" b="1" dirty="0"/>
              <a:t>gradiente della densità </a:t>
            </a:r>
            <a:r>
              <a:rPr lang="it-IT" sz="2400" dirty="0"/>
              <a:t>fra quello osservabile sperimentalmente con il metodo Schlieren e quello realizzato in Ansys Fluent</a:t>
            </a:r>
          </a:p>
        </p:txBody>
      </p:sp>
      <p:pic>
        <p:nvPicPr>
          <p:cNvPr id="10" name="Immagine 9" descr="Immagine che contiene bianco, linea, schermata, lampada&#10;&#10;Descrizione generata automaticamente">
            <a:extLst>
              <a:ext uri="{FF2B5EF4-FFF2-40B4-BE49-F238E27FC236}">
                <a16:creationId xmlns:a16="http://schemas.microsoft.com/office/drawing/2014/main" id="{04005D52-B153-5DF2-8E7C-B10F145A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20756"/>
            <a:ext cx="5262564" cy="39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92625C-9D3F-F0C4-70E6-62975B271280}"/>
              </a:ext>
            </a:extLst>
          </p:cNvPr>
          <p:cNvSpPr txBox="1"/>
          <p:nvPr/>
        </p:nvSpPr>
        <p:spPr>
          <a:xfrm>
            <a:off x="1457325" y="121443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Validazione dei risultati </a:t>
            </a:r>
          </a:p>
        </p:txBody>
      </p:sp>
      <p:pic>
        <p:nvPicPr>
          <p:cNvPr id="5" name="Immagine 4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21D2A1EC-E951-F597-03D3-B7B05E120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5" y="2875622"/>
            <a:ext cx="7935580" cy="3925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B9AB1AC-EF01-0DCB-07A1-61B9E327923A}"/>
                  </a:ext>
                </a:extLst>
              </p:cNvPr>
              <p:cNvSpPr txBox="1"/>
              <p:nvPr/>
            </p:nvSpPr>
            <p:spPr>
              <a:xfrm>
                <a:off x="7466529" y="2237572"/>
                <a:ext cx="1928813" cy="631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B9AB1AC-EF01-0DCB-07A1-61B9E3279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529" y="2237572"/>
                <a:ext cx="1928813" cy="631455"/>
              </a:xfrm>
              <a:prstGeom prst="rect">
                <a:avLst/>
              </a:prstGeom>
              <a:blipFill>
                <a:blip r:embed="rId4"/>
                <a:stretch>
                  <a:fillRect t="-1961" b="-78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582C460-2066-0BBD-1262-5C5333CCEFE7}"/>
                  </a:ext>
                </a:extLst>
              </p:cNvPr>
              <p:cNvSpPr txBox="1"/>
              <p:nvPr/>
            </p:nvSpPr>
            <p:spPr>
              <a:xfrm>
                <a:off x="8268064" y="3745274"/>
                <a:ext cx="3505062" cy="763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viscosit</m:t>
                      </m:r>
                      <m:r>
                        <a:rPr lang="it-IT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cinematica</m:t>
                      </m:r>
                    </m:oMath>
                  </m:oMathPara>
                </a14:m>
                <a:endParaRPr lang="it-IT" sz="22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582C460-2066-0BBD-1262-5C5333CCE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064" y="3745274"/>
                <a:ext cx="3505062" cy="763863"/>
              </a:xfrm>
              <a:prstGeom prst="rect">
                <a:avLst/>
              </a:prstGeom>
              <a:blipFill>
                <a:blip r:embed="rId5"/>
                <a:stretch>
                  <a:fillRect l="-361" r="-1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22633CC-FAEC-36A9-988C-C736D0B6EC1B}"/>
                  </a:ext>
                </a:extLst>
              </p:cNvPr>
              <p:cNvSpPr txBox="1"/>
              <p:nvPr/>
            </p:nvSpPr>
            <p:spPr>
              <a:xfrm>
                <a:off x="8276574" y="3319779"/>
                <a:ext cx="3952766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it-IT" sz="2200" dirty="0"/>
                  <a:t> : distanza dalla parete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22633CC-FAEC-36A9-988C-C736D0B6E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574" y="3319779"/>
                <a:ext cx="3952766" cy="338554"/>
              </a:xfrm>
              <a:prstGeom prst="rect">
                <a:avLst/>
              </a:prstGeom>
              <a:blipFill>
                <a:blip r:embed="rId6"/>
                <a:stretch>
                  <a:fillRect l="-2244" t="-25926" b="-518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FE2A57-F11A-43E9-1570-688A4F5E58D2}"/>
                  </a:ext>
                </a:extLst>
              </p:cNvPr>
              <p:cNvSpPr txBox="1"/>
              <p:nvPr/>
            </p:nvSpPr>
            <p:spPr>
              <a:xfrm>
                <a:off x="9495547" y="2106182"/>
                <a:ext cx="1847849" cy="75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it-IT" sz="24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it-IT" sz="24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rad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FE2A57-F11A-43E9-1570-688A4F5E5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547" y="2106182"/>
                <a:ext cx="1847849" cy="751552"/>
              </a:xfrm>
              <a:prstGeom prst="rect">
                <a:avLst/>
              </a:prstGeom>
              <a:blipFill>
                <a:blip r:embed="rId7"/>
                <a:stretch>
                  <a:fillRect l="-34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A9233CF-67F5-3E68-10CB-572A1EEE95EC}"/>
                  </a:ext>
                </a:extLst>
              </p:cNvPr>
              <p:cNvSpPr txBox="1"/>
              <p:nvPr/>
            </p:nvSpPr>
            <p:spPr>
              <a:xfrm>
                <a:off x="8217435" y="4564678"/>
                <a:ext cx="40620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it-IT" sz="2200" dirty="0"/>
                  <a:t> [Pa] : sforzo di taglio a parete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A9233CF-67F5-3E68-10CB-572A1EEE9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435" y="4564678"/>
                <a:ext cx="4062049" cy="430887"/>
              </a:xfrm>
              <a:prstGeom prst="rect">
                <a:avLst/>
              </a:prstGeom>
              <a:blipFill>
                <a:blip r:embed="rId8"/>
                <a:stretch>
                  <a:fillRect t="-8571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8773BF9-DA48-2040-C549-99C2DFC18E11}"/>
                  </a:ext>
                </a:extLst>
              </p:cNvPr>
              <p:cNvSpPr txBox="1"/>
              <p:nvPr/>
            </p:nvSpPr>
            <p:spPr>
              <a:xfrm>
                <a:off x="10870204" y="2134491"/>
                <a:ext cx="1137234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8773BF9-DA48-2040-C549-99C2DFC18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204" y="2134491"/>
                <a:ext cx="1137234" cy="694934"/>
              </a:xfrm>
              <a:prstGeom prst="rect">
                <a:avLst/>
              </a:prstGeom>
              <a:blipFill>
                <a:blip r:embed="rId9"/>
                <a:stretch>
                  <a:fillRect l="-2198" b="-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1032D1E-7AF7-E435-465D-FA2594A76345}"/>
                  </a:ext>
                </a:extLst>
              </p:cNvPr>
              <p:cNvSpPr txBox="1"/>
              <p:nvPr/>
            </p:nvSpPr>
            <p:spPr>
              <a:xfrm>
                <a:off x="8276574" y="5073588"/>
                <a:ext cx="1971886" cy="579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velocit</m:t>
                      </m:r>
                      <m:r>
                        <a:rPr lang="it-IT" sz="2200" b="0" i="0" smtClean="0">
                          <a:latin typeface="Cambria Math" panose="02040503050406030204" pitchFamily="18" charset="0"/>
                        </a:rPr>
                        <m:t>à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1032D1E-7AF7-E435-465D-FA2594A76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574" y="5073588"/>
                <a:ext cx="1971886" cy="579967"/>
              </a:xfrm>
              <a:prstGeom prst="rect">
                <a:avLst/>
              </a:prstGeom>
              <a:blipFill>
                <a:blip r:embed="rId10"/>
                <a:stretch>
                  <a:fillRect l="-1282" t="-2174" r="-3205" b="-10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892133C-13CF-FC02-13AC-693BC5B17A4E}"/>
                  </a:ext>
                </a:extLst>
              </p:cNvPr>
              <p:cNvSpPr txBox="1"/>
              <p:nvPr/>
            </p:nvSpPr>
            <p:spPr>
              <a:xfrm>
                <a:off x="-36751" y="1995208"/>
                <a:ext cx="7616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200" dirty="0"/>
                  <a:t>Figura 6: Velocità adimensionalizzata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2200" dirty="0"/>
                  <a:t> in funzione della distanza dalla parete adimensionalizzata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2200" dirty="0"/>
                  <a:t> , in scala logaritmica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892133C-13CF-FC02-13AC-693BC5B17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51" y="1995208"/>
                <a:ext cx="7616871" cy="769441"/>
              </a:xfrm>
              <a:prstGeom prst="rect">
                <a:avLst/>
              </a:prstGeom>
              <a:blipFill>
                <a:blip r:embed="rId11"/>
                <a:stretch>
                  <a:fillRect l="-167" t="-3226" r="-167" b="-161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9FD83A3-9D03-475C-2F1C-CC16C3120F56}"/>
              </a:ext>
            </a:extLst>
          </p:cNvPr>
          <p:cNvCxnSpPr>
            <a:cxnSpLocks/>
          </p:cNvCxnSpPr>
          <p:nvPr/>
        </p:nvCxnSpPr>
        <p:spPr>
          <a:xfrm>
            <a:off x="3103385" y="4950207"/>
            <a:ext cx="497065" cy="461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7AB504D-339B-D6F6-9F37-77EEB94891B7}"/>
                  </a:ext>
                </a:extLst>
              </p:cNvPr>
              <p:cNvSpPr txBox="1"/>
              <p:nvPr/>
            </p:nvSpPr>
            <p:spPr>
              <a:xfrm>
                <a:off x="2061407" y="4757789"/>
                <a:ext cx="109241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7AB504D-339B-D6F6-9F37-77EEB9489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407" y="4757789"/>
                <a:ext cx="1092415" cy="338554"/>
              </a:xfrm>
              <a:prstGeom prst="rect">
                <a:avLst/>
              </a:prstGeom>
              <a:blipFill>
                <a:blip r:embed="rId12"/>
                <a:stretch>
                  <a:fillRect l="-3448" r="-1149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05ABDFA-E378-4104-9F52-2D204B9B259A}"/>
              </a:ext>
            </a:extLst>
          </p:cNvPr>
          <p:cNvCxnSpPr>
            <a:cxnSpLocks/>
          </p:cNvCxnSpPr>
          <p:nvPr/>
        </p:nvCxnSpPr>
        <p:spPr>
          <a:xfrm flipV="1">
            <a:off x="6652009" y="4927066"/>
            <a:ext cx="301450" cy="50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5EDFF06-F6A5-2087-CE50-1CAE8A77FCCC}"/>
                  </a:ext>
                </a:extLst>
              </p:cNvPr>
              <p:cNvSpPr txBox="1"/>
              <p:nvPr/>
            </p:nvSpPr>
            <p:spPr>
              <a:xfrm>
                <a:off x="5128143" y="5428394"/>
                <a:ext cx="2265236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it-IT" sz="2200" dirty="0"/>
              </a:p>
            </p:txBody>
          </p:sp>
        </mc:Choice>
        <mc:Fallback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5EDFF06-F6A5-2087-CE50-1CAE8A77F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43" y="5428394"/>
                <a:ext cx="2265236" cy="636072"/>
              </a:xfrm>
              <a:prstGeom prst="rect">
                <a:avLst/>
              </a:prstGeom>
              <a:blipFill>
                <a:blip r:embed="rId13"/>
                <a:stretch>
                  <a:fillRect l="-1111" t="-1961" b="-137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64AF56A0-80E8-5A31-CE05-9E24E7796E8E}"/>
                  </a:ext>
                </a:extLst>
              </p:cNvPr>
              <p:cNvSpPr txBox="1"/>
              <p:nvPr/>
            </p:nvSpPr>
            <p:spPr>
              <a:xfrm>
                <a:off x="8276574" y="5923604"/>
                <a:ext cx="111876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=0,41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64AF56A0-80E8-5A31-CE05-9E24E7796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574" y="5923604"/>
                <a:ext cx="1118768" cy="338554"/>
              </a:xfrm>
              <a:prstGeom prst="rect">
                <a:avLst/>
              </a:prstGeom>
              <a:blipFill>
                <a:blip r:embed="rId14"/>
                <a:stretch>
                  <a:fillRect l="-4494" r="-5618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79EFE2A-986C-31A5-62F2-6F375AE3F088}"/>
                  </a:ext>
                </a:extLst>
              </p:cNvPr>
              <p:cNvSpPr txBox="1"/>
              <p:nvPr/>
            </p:nvSpPr>
            <p:spPr>
              <a:xfrm>
                <a:off x="9558525" y="5923604"/>
                <a:ext cx="114512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=5,0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79EFE2A-986C-31A5-62F2-6F375AE3F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525" y="5923604"/>
                <a:ext cx="1145122" cy="338554"/>
              </a:xfrm>
              <a:prstGeom prst="rect">
                <a:avLst/>
              </a:prstGeom>
              <a:blipFill>
                <a:blip r:embed="rId15"/>
                <a:stretch>
                  <a:fillRect l="-5495" r="-5495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33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8C90F0-56BC-23EC-C062-570515DA9657}"/>
              </a:ext>
            </a:extLst>
          </p:cNvPr>
          <p:cNvSpPr txBox="1"/>
          <p:nvPr/>
        </p:nvSpPr>
        <p:spPr>
          <a:xfrm>
            <a:off x="1381124" y="107850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Funzionamento dell’aerospike </a:t>
            </a:r>
          </a:p>
        </p:txBody>
      </p:sp>
      <p:pic>
        <p:nvPicPr>
          <p:cNvPr id="9" name="Immagine 8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BEFAE90C-2BAA-493A-745C-0BF686A5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09" y="2443348"/>
            <a:ext cx="4740409" cy="2896917"/>
          </a:xfrm>
          <a:prstGeom prst="rect">
            <a:avLst/>
          </a:prstGeom>
        </p:spPr>
      </p:pic>
      <p:pic>
        <p:nvPicPr>
          <p:cNvPr id="11" name="Immagine 10" descr="Immagine che contiene arcobaleno, Policromia, schermata, natura&#10;&#10;Descrizione generata automaticamente">
            <a:extLst>
              <a:ext uri="{FF2B5EF4-FFF2-40B4-BE49-F238E27FC236}">
                <a16:creationId xmlns:a16="http://schemas.microsoft.com/office/drawing/2014/main" id="{5F059161-1334-75C4-7EFD-761065DE6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84" y="5433332"/>
            <a:ext cx="4278939" cy="121746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48D895E-7F41-69BE-C756-5478427A5D37}"/>
              </a:ext>
            </a:extLst>
          </p:cNvPr>
          <p:cNvSpPr txBox="1"/>
          <p:nvPr/>
        </p:nvSpPr>
        <p:spPr>
          <a:xfrm>
            <a:off x="261598" y="1673907"/>
            <a:ext cx="5508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Figura 7: Distribuzione spaziale del </a:t>
            </a:r>
            <a:r>
              <a:rPr lang="it-IT" sz="2200" b="1" dirty="0"/>
              <a:t>numero di Mach</a:t>
            </a:r>
            <a:r>
              <a:rPr lang="it-IT" sz="2200" dirty="0"/>
              <a:t> e zona di ricircolo del flusso</a:t>
            </a:r>
          </a:p>
        </p:txBody>
      </p:sp>
      <p:pic>
        <p:nvPicPr>
          <p:cNvPr id="14" name="Immagine 13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6EA8383B-A8A6-DD0B-DA6C-141003B8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310" y="2443348"/>
            <a:ext cx="4779725" cy="2763158"/>
          </a:xfrm>
          <a:prstGeom prst="rect">
            <a:avLst/>
          </a:prstGeom>
        </p:spPr>
      </p:pic>
      <p:pic>
        <p:nvPicPr>
          <p:cNvPr id="16" name="Immagine 15" descr="Immagine che contiene schermata, Policromia, linea, aqua&#10;&#10;Descrizione generata automaticamente">
            <a:extLst>
              <a:ext uri="{FF2B5EF4-FFF2-40B4-BE49-F238E27FC236}">
                <a16:creationId xmlns:a16="http://schemas.microsoft.com/office/drawing/2014/main" id="{8DD90E8C-3908-2FDA-DB06-6747348B2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12" y="5340265"/>
            <a:ext cx="5972175" cy="146313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21585D-544F-D934-CCB4-7F06ED1B4D3D}"/>
              </a:ext>
            </a:extLst>
          </p:cNvPr>
          <p:cNvSpPr txBox="1"/>
          <p:nvPr/>
        </p:nvSpPr>
        <p:spPr>
          <a:xfrm>
            <a:off x="5599677" y="1689295"/>
            <a:ext cx="6688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dirty="0"/>
              <a:t>Figura 8: Distribuzione spaziale della </a:t>
            </a:r>
            <a:r>
              <a:rPr lang="it-IT" sz="2100" b="1" dirty="0"/>
              <a:t>temperatura statica </a:t>
            </a:r>
            <a:r>
              <a:rPr lang="it-IT" sz="2100" dirty="0"/>
              <a:t>nel dominio di simulazione con zoom attorno all’aerospike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0193E3D-D1B6-11CA-83AF-DFE6DBF5194B}"/>
              </a:ext>
            </a:extLst>
          </p:cNvPr>
          <p:cNvCxnSpPr>
            <a:cxnSpLocks/>
          </p:cNvCxnSpPr>
          <p:nvPr/>
        </p:nvCxnSpPr>
        <p:spPr>
          <a:xfrm>
            <a:off x="3629025" y="5184093"/>
            <a:ext cx="228600" cy="85796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05B408-A1E8-0CF6-5D54-5241DC632783}"/>
              </a:ext>
            </a:extLst>
          </p:cNvPr>
          <p:cNvSpPr txBox="1"/>
          <p:nvPr/>
        </p:nvSpPr>
        <p:spPr>
          <a:xfrm>
            <a:off x="1381124" y="107850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Funzionamento dell’aerospike </a:t>
            </a:r>
          </a:p>
        </p:txBody>
      </p:sp>
      <p:pic>
        <p:nvPicPr>
          <p:cNvPr id="5" name="Immagine 4" descr="Immagine che contiene schermata, testo, software, Software multimediale&#10;&#10;Descrizione generata automaticamente">
            <a:extLst>
              <a:ext uri="{FF2B5EF4-FFF2-40B4-BE49-F238E27FC236}">
                <a16:creationId xmlns:a16="http://schemas.microsoft.com/office/drawing/2014/main" id="{9EDCF71D-E6E6-D31F-D273-B6AE1567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49" y="2758566"/>
            <a:ext cx="5632450" cy="338671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201E3D6-C832-B5C4-060A-F9816AE82CAE}"/>
              </a:ext>
            </a:extLst>
          </p:cNvPr>
          <p:cNvSpPr txBox="1"/>
          <p:nvPr/>
        </p:nvSpPr>
        <p:spPr>
          <a:xfrm>
            <a:off x="374822" y="2199928"/>
            <a:ext cx="580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Figura 9: Distribuzione spaziale della </a:t>
            </a:r>
            <a:r>
              <a:rPr lang="it-IT" sz="2400" b="1" dirty="0"/>
              <a:t>densità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F5FC23-1E6C-04D4-38E1-96FE98032813}"/>
              </a:ext>
            </a:extLst>
          </p:cNvPr>
          <p:cNvSpPr txBox="1"/>
          <p:nvPr/>
        </p:nvSpPr>
        <p:spPr>
          <a:xfrm>
            <a:off x="6220892" y="5178161"/>
            <a:ext cx="573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Figura 10: Distribuzione spaziale della </a:t>
            </a:r>
            <a:r>
              <a:rPr lang="it-IT" sz="2400" b="1" dirty="0"/>
              <a:t>pressione statica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BA9B047-4125-8EA5-67D1-D3C6E5C44081}"/>
              </a:ext>
            </a:extLst>
          </p:cNvPr>
          <p:cNvSpPr txBox="1"/>
          <p:nvPr/>
        </p:nvSpPr>
        <p:spPr>
          <a:xfrm>
            <a:off x="6220892" y="2762386"/>
            <a:ext cx="18002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/>
              <a:t>Onda d’urto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72E64D8-286B-C651-B8E0-B84238519D34}"/>
              </a:ext>
            </a:extLst>
          </p:cNvPr>
          <p:cNvSpPr txBox="1"/>
          <p:nvPr/>
        </p:nvSpPr>
        <p:spPr>
          <a:xfrm>
            <a:off x="8021117" y="2767688"/>
            <a:ext cx="34527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/>
              <a:t>Onda di compressione</a:t>
            </a:r>
          </a:p>
        </p:txBody>
      </p:sp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3F2B78B4-E8E2-82A9-77A8-54293DEDF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726" y="3725685"/>
            <a:ext cx="5809905" cy="1452476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5B4C3FB-4689-CC6E-6968-9418889CA6B6}"/>
              </a:ext>
            </a:extLst>
          </p:cNvPr>
          <p:cNvCxnSpPr>
            <a:cxnSpLocks/>
          </p:cNvCxnSpPr>
          <p:nvPr/>
        </p:nvCxnSpPr>
        <p:spPr>
          <a:xfrm>
            <a:off x="7069561" y="3159348"/>
            <a:ext cx="511223" cy="656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60178B5-44B7-B30C-CF7F-4106BAFAA78F}"/>
              </a:ext>
            </a:extLst>
          </p:cNvPr>
          <p:cNvCxnSpPr>
            <a:cxnSpLocks/>
          </p:cNvCxnSpPr>
          <p:nvPr/>
        </p:nvCxnSpPr>
        <p:spPr>
          <a:xfrm>
            <a:off x="9915525" y="3224051"/>
            <a:ext cx="571500" cy="681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0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E1FF395A-1722-7165-8DA1-72837F46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26" y="134937"/>
            <a:ext cx="2458347" cy="622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3979A4-C697-3B74-12D7-239380AF7881}"/>
              </a:ext>
            </a:extLst>
          </p:cNvPr>
          <p:cNvSpPr txBox="1"/>
          <p:nvPr/>
        </p:nvSpPr>
        <p:spPr>
          <a:xfrm>
            <a:off x="1381124" y="1078508"/>
            <a:ext cx="942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Efficacia dell’aerospike </a:t>
            </a:r>
          </a:p>
        </p:txBody>
      </p:sp>
      <p:pic>
        <p:nvPicPr>
          <p:cNvPr id="5" name="Immagine 4" descr="Immagine che contiene testo, Carattere, numero, schermata&#10;&#10;Descrizione generata automaticamente">
            <a:extLst>
              <a:ext uri="{FF2B5EF4-FFF2-40B4-BE49-F238E27FC236}">
                <a16:creationId xmlns:a16="http://schemas.microsoft.com/office/drawing/2014/main" id="{414F6B70-2B27-DF74-D981-8FE3B91E0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37" y="4360962"/>
            <a:ext cx="4248150" cy="120084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F72D0F-A1A8-DCAE-8658-92F2D4DA745F}"/>
              </a:ext>
            </a:extLst>
          </p:cNvPr>
          <p:cNvSpPr txBox="1"/>
          <p:nvPr/>
        </p:nvSpPr>
        <p:spPr>
          <a:xfrm>
            <a:off x="528413" y="2083415"/>
            <a:ext cx="716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Figura 11: Distribuzioni spaziali del </a:t>
            </a:r>
            <a:r>
              <a:rPr lang="it-IT" sz="2400" b="1" dirty="0"/>
              <a:t>numero di Mach </a:t>
            </a:r>
            <a:r>
              <a:rPr lang="it-IT" sz="2400" dirty="0"/>
              <a:t>e della </a:t>
            </a:r>
            <a:r>
              <a:rPr lang="it-IT" sz="2400" b="1" dirty="0"/>
              <a:t>temperatura statica </a:t>
            </a:r>
            <a:r>
              <a:rPr lang="it-IT" sz="2400" dirty="0"/>
              <a:t>in assenza dell’aerospike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1EC099-21E1-67DD-AE92-8828A5625C20}"/>
              </a:ext>
            </a:extLst>
          </p:cNvPr>
          <p:cNvSpPr txBox="1"/>
          <p:nvPr/>
        </p:nvSpPr>
        <p:spPr>
          <a:xfrm>
            <a:off x="7595058" y="2914412"/>
            <a:ext cx="4596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Tabella 1: </a:t>
            </a:r>
            <a:r>
              <a:rPr lang="it-IT" sz="2200" b="1" dirty="0"/>
              <a:t>Confronto</a:t>
            </a:r>
            <a:r>
              <a:rPr lang="it-IT" sz="2200" dirty="0"/>
              <a:t> tra il </a:t>
            </a:r>
            <a:r>
              <a:rPr lang="it-IT" sz="2200" b="1" dirty="0"/>
              <a:t>coefficiente d’attrito</a:t>
            </a:r>
            <a:r>
              <a:rPr lang="it-IT" sz="2200" dirty="0"/>
              <a:t> e la </a:t>
            </a:r>
            <a:r>
              <a:rPr lang="it-IT" sz="2200" b="1" dirty="0"/>
              <a:t>temperatura statica </a:t>
            </a:r>
            <a:r>
              <a:rPr lang="it-IT" sz="2200" dirty="0"/>
              <a:t>medi sulla cupola in presenza e in assenza dell’aerospike</a:t>
            </a:r>
          </a:p>
        </p:txBody>
      </p:sp>
      <p:pic>
        <p:nvPicPr>
          <p:cNvPr id="6" name="Immagine 5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4E10680B-AFA4-3AE9-1285-031C511B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63" y="2986787"/>
            <a:ext cx="3581400" cy="3543300"/>
          </a:xfrm>
          <a:prstGeom prst="rect">
            <a:avLst/>
          </a:prstGeom>
        </p:spPr>
      </p:pic>
      <p:pic>
        <p:nvPicPr>
          <p:cNvPr id="14" name="Immagine 13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BC853B2D-C67D-500A-B383-7C4D59482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450" y="2986787"/>
            <a:ext cx="3581400" cy="34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05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941</Words>
  <Application>Microsoft Macintosh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TeXGyreTermes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MAIETTA FARNESE</dc:creator>
  <cp:lastModifiedBy>PAOLO MAIETTA FARNESE</cp:lastModifiedBy>
  <cp:revision>23</cp:revision>
  <dcterms:created xsi:type="dcterms:W3CDTF">2023-09-08T14:07:25Z</dcterms:created>
  <dcterms:modified xsi:type="dcterms:W3CDTF">2023-09-13T09:21:49Z</dcterms:modified>
</cp:coreProperties>
</file>