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32" r:id="rId5"/>
  </p:sldMasterIdLst>
  <p:notesMasterIdLst>
    <p:notesMasterId r:id="rId33"/>
  </p:notesMasterIdLst>
  <p:sldIdLst>
    <p:sldId id="256" r:id="rId6"/>
    <p:sldId id="274" r:id="rId7"/>
    <p:sldId id="282" r:id="rId8"/>
    <p:sldId id="308" r:id="rId9"/>
    <p:sldId id="284" r:id="rId10"/>
    <p:sldId id="285" r:id="rId11"/>
    <p:sldId id="286" r:id="rId12"/>
    <p:sldId id="288" r:id="rId13"/>
    <p:sldId id="289" r:id="rId14"/>
    <p:sldId id="307" r:id="rId15"/>
    <p:sldId id="290" r:id="rId16"/>
    <p:sldId id="291" r:id="rId17"/>
    <p:sldId id="292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4" r:id="rId27"/>
    <p:sldId id="302" r:id="rId28"/>
    <p:sldId id="305" r:id="rId29"/>
    <p:sldId id="306" r:id="rId30"/>
    <p:sldId id="303" r:id="rId31"/>
    <p:sldId id="27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379" autoAdjust="0"/>
  </p:normalViewPr>
  <p:slideViewPr>
    <p:cSldViewPr snapToGrid="0">
      <p:cViewPr varScale="1">
        <p:scale>
          <a:sx n="78" d="100"/>
          <a:sy n="78" d="100"/>
        </p:scale>
        <p:origin x="6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80A35-8E9B-4B66-BCFF-DB94DE01C08E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2980-9979-450E-9B5A-94959B0B9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31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936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9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4CE1E-04F4-01EC-430E-2695F5F46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CE19E16-2827-15B1-7006-F6384D3B4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7B6606-64B1-E7E0-88E0-3DFA4ADB7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B42E89-2BEF-9A0F-A999-8F50E09F4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3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8CF2D-16A1-8E6B-E8A9-FB272EF1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DE07842-39E4-76E0-4314-B5024A95A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E8F6A55-153D-644E-0F48-134E988C5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D2ECC2-92C0-BE52-ABEA-ADA61A51D2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745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AF695-3A57-92CE-702C-5E237D53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F1A15D3-E3C2-B51F-E6D0-A31221F2D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09ECD73-032A-1D5B-424C-5A96C3B12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6DD4CA-68F2-F510-A0DC-485F584EB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9809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3569-9B19-BB2D-55D3-2BC6E87D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37105F-A497-8141-511E-08F6075AA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CAF965E-57B1-6508-C1CF-E2B3072B1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C5B7E0-260D-B3C9-909E-020471B10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84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E1E9D-2637-10FB-87EF-85FD6BB0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C75CAAD-F50E-2622-AE5D-FEF99252F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678F73F-A752-9E5B-8CF3-0A704FAAA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99A601-8A09-A468-0EB7-4553B85F50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868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3B5DB-CD2B-3487-4D06-BBE0DCCBF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633C1EA-CAD3-3400-56E5-391361F03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AA5198-6200-0CA7-F49B-528A22600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4298B5-33D0-FA05-0C4B-D7492475E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37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7EE79-C596-8A47-0590-584E6424E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36043D-FFFD-364D-1D5A-7AFB3171F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13DC0E-8085-D609-F138-1D3AA1437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D82D6C-CFDF-F14D-7CEA-73C63EC1F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092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D8C90-48C4-9A05-3553-F288F28AD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295DE15-6A8F-ECED-9CEC-43387FD35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6CF0945-7F7E-0268-EDFB-DC5E25AEC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699BA6-8B31-3396-EFC4-30284845D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62980-9979-450E-9B5A-94959B0B997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60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179905-D3DD-4344-0B02-B90683E34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A12DA1-376A-8BC2-1D77-BEAE2BFC1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7FC8B8-9835-F1D1-5E41-9CE06E1A0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6DF532-D750-C841-6D1F-D7585548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4AED1F-0083-0B8E-5E63-E966C1A9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64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4ABD60-8A8B-3EB6-9F61-0D871257C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B74D6D-0BA3-3745-B27E-90DF1106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30B56C-00AE-7AAD-7F83-15E0ACF6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A2BAA3-7A30-E8E4-8FBC-D35F4EA23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E0F312-868D-7338-E4A0-5D37989F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1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B22F26-ED35-35E2-C630-41D014C5CA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DA2269-5CAD-A6F4-50CD-E7BCB71CF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50E5A2-2622-7EEA-1B20-8B27B78E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771F49-4152-7C0F-9F1F-40C814DA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F2FC08-1492-A7E4-20D9-EDF2AAC9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12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E553F072-70B3-6B16-0EBF-C4869ABE6859}"/>
              </a:ext>
            </a:extLst>
          </p:cNvPr>
          <p:cNvSpPr/>
          <p:nvPr userDrawn="1"/>
        </p:nvSpPr>
        <p:spPr>
          <a:xfrm>
            <a:off x="11711178" y="88603"/>
            <a:ext cx="396000" cy="39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89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67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5D2F42E5-54F2-AE4E-DC0C-C21E9E414D52}"/>
              </a:ext>
            </a:extLst>
          </p:cNvPr>
          <p:cNvSpPr/>
          <p:nvPr userDrawn="1"/>
        </p:nvSpPr>
        <p:spPr>
          <a:xfrm>
            <a:off x="11711178" y="88603"/>
            <a:ext cx="396000" cy="39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17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457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6087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416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8EA4387-9D9C-629C-5220-75C02EC37C27}"/>
              </a:ext>
            </a:extLst>
          </p:cNvPr>
          <p:cNvSpPr/>
          <p:nvPr userDrawn="1"/>
        </p:nvSpPr>
        <p:spPr>
          <a:xfrm>
            <a:off x="11711178" y="88603"/>
            <a:ext cx="396000" cy="39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95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1FA65F-0B6D-3FD9-4C72-6EB7C1167DEE}"/>
              </a:ext>
            </a:extLst>
          </p:cNvPr>
          <p:cNvSpPr/>
          <p:nvPr userDrawn="1"/>
        </p:nvSpPr>
        <p:spPr>
          <a:xfrm>
            <a:off x="11711178" y="88603"/>
            <a:ext cx="396000" cy="39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969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E4517-182D-75DD-3DB8-5B2723B4C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5284E2-5B41-AB9E-8B95-07E5A7ED2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D31FE-C71B-7CF0-6803-02DDF65C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7B91B3-D521-73E2-8967-4DC35DB8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8F9983-E86D-00C7-32AB-C04329FE8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640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011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246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255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01AB7E-B834-5609-C2F1-2C6ED2DC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64A855-6987-126B-EAD1-EEBCA8B43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88C22D-2A3A-38AA-A94A-0DEC165A6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6EF482-31DE-E4F6-5A4F-1D16AF2A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0F1B51-576C-5CAC-6CDC-357534A7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444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FF3A36-77E6-8A83-A43F-1923B1DA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37E278-79B0-4808-6BC4-7912A2D1F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687C98-B39B-26F6-A08F-AE8AE4B04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9DFC21-6579-83B9-2E6E-C818EB857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79B0A4A-DF0F-F9B2-ED88-87F40D50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4E3657-E65F-3830-6974-0A27BED0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14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918EE-68E6-388B-4B53-8E2C4246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E19A8-94FF-57F3-8F25-9B36C4D9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73202A-DE2A-6805-B86F-1DB64D4D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44C27D-0B6A-F414-A2E2-4C28A61E0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0B618E-A73F-C1FF-269A-6AE2775B33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20CBA7-D6E7-7380-64C2-D5A56731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AD2B933-D7EF-821F-4968-CB5E2727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6AE52F7-F83D-58DE-DD3F-9B373B52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93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328696-97CC-E11F-49ED-6BCF30C0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AC540C-7D2F-5914-39BC-AFE935B3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AC8BB5-61ED-5854-5B3F-E0843A5A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A9FF1D-7567-50C9-C05C-7FC45A08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5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2AFB702-3EC6-ECD1-9913-D1B79F3A7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2869DF-161D-5622-4625-43CC98B4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974740-E69C-837A-2E2E-929D2778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04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6F4198-4974-AC27-2EFE-6D814DCE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393902-3300-D2A4-F268-B4695AF0F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1C7EA7-5DAD-9EB8-97EA-E02FA2D86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334622-EF68-FFD3-AE93-85E67322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EFEFC4-3593-05E1-7F72-E7F4104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1644B2-C2BC-510C-ADEC-359F3850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91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EEE45-DB8A-EAE9-33CC-4E984EFA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AAE722A-51FD-0A44-68A2-6AB121E72A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CCA080-251A-AA31-7D45-69375A908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4918B1-196B-EEF8-7058-A754F964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2C91BE-10BA-AA41-06ED-B48D2E56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B9C696-9140-9ED1-503F-1B1F49B7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30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492599E-6B9E-2789-BC19-BEB46473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BDA4C7-D9DE-A818-20E7-1688AF7F7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86A3247-C5F5-6286-72CA-10818FEBB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0E525E-3A00-4DD0-98CD-4EDD3CDE7B7A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2B6992-F803-50F9-1BC8-948786B93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0496C9-E467-A244-5963-987F99B5E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C30B1-60A4-450A-B8E8-39425902490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3C59E54-6B27-5B54-4C77-AED3E0D7055A}"/>
              </a:ext>
            </a:extLst>
          </p:cNvPr>
          <p:cNvSpPr/>
          <p:nvPr userDrawn="1"/>
        </p:nvSpPr>
        <p:spPr>
          <a:xfrm>
            <a:off x="11711178" y="88603"/>
            <a:ext cx="396000" cy="396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24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BABCA71-0FE8-43BB-A4D9-B789F217B4DB}" type="datetimeFigureOut">
              <a:rPr lang="it-IT" smtClean="0"/>
              <a:t>17/12/2024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3AFEA06-25CB-472B-8A8F-9B3577B20603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4BF2EDAC-F149-9A15-2FF5-751B4BCE25A7}"/>
              </a:ext>
            </a:extLst>
          </p:cNvPr>
          <p:cNvSpPr/>
          <p:nvPr userDrawn="1"/>
        </p:nvSpPr>
        <p:spPr>
          <a:xfrm>
            <a:off x="11711178" y="88603"/>
            <a:ext cx="396000" cy="39600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5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A0EBF-F9D7-7FA3-0B8C-0AC62F0F7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8271" y="434959"/>
            <a:ext cx="4641715" cy="1648839"/>
          </a:xfrm>
        </p:spPr>
        <p:txBody>
          <a:bodyPr>
            <a:normAutofit fontScale="90000"/>
          </a:bodyPr>
          <a:lstStyle/>
          <a:p>
            <a:r>
              <a:rPr lang="it-IT" sz="3200" b="1" i="1" dirty="0"/>
              <a:t>La geometria della testa dell’</a:t>
            </a:r>
            <a:r>
              <a:rPr lang="it-IT" sz="3200" b="1" i="1" dirty="0" err="1"/>
              <a:t>aerospike</a:t>
            </a:r>
            <a:r>
              <a:rPr lang="it-IT" sz="3200" b="1" i="1" dirty="0"/>
              <a:t> influisce sulla resistenza e protezione </a:t>
            </a:r>
            <a:br>
              <a:rPr lang="it-IT" sz="3200" b="1" i="1" dirty="0"/>
            </a:br>
            <a:r>
              <a:rPr lang="it-IT" sz="3200" b="1" i="1" dirty="0"/>
              <a:t>termica nel volo ipersonico 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AC5AE2-DCA8-25D3-CF1E-51F3FCD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14" y="286613"/>
            <a:ext cx="5339964" cy="2278980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DFC32D7-5A56-69CC-082C-CD8292B839BA}"/>
              </a:ext>
            </a:extLst>
          </p:cNvPr>
          <p:cNvCxnSpPr/>
          <p:nvPr/>
        </p:nvCxnSpPr>
        <p:spPr>
          <a:xfrm>
            <a:off x="6653719" y="286613"/>
            <a:ext cx="0" cy="19455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DD0EC7-EF67-6719-81E0-E19D8251301B}"/>
              </a:ext>
            </a:extLst>
          </p:cNvPr>
          <p:cNvSpPr txBox="1"/>
          <p:nvPr/>
        </p:nvSpPr>
        <p:spPr>
          <a:xfrm>
            <a:off x="1360972" y="4770307"/>
            <a:ext cx="2811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Relatore: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Oscar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Pralits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7197DF-F1C0-A069-2466-F93BA95AE659}"/>
              </a:ext>
            </a:extLst>
          </p:cNvPr>
          <p:cNvSpPr txBox="1"/>
          <p:nvPr/>
        </p:nvSpPr>
        <p:spPr>
          <a:xfrm>
            <a:off x="4871401" y="4770306"/>
            <a:ext cx="28112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Correlatore:</a:t>
            </a:r>
          </a:p>
          <a:p>
            <a:r>
              <a:rPr lang="it-IT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Dott. Ing. Roberto Carbone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9772291-4160-4C9A-6E61-3B4123FA3EB9}"/>
              </a:ext>
            </a:extLst>
          </p:cNvPr>
          <p:cNvSpPr txBox="1"/>
          <p:nvPr/>
        </p:nvSpPr>
        <p:spPr>
          <a:xfrm>
            <a:off x="8552233" y="4770306"/>
            <a:ext cx="2811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Allievo: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Sebastiano Raggi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E741248-0D88-11E6-9825-B9255ED4FCA7}"/>
              </a:ext>
            </a:extLst>
          </p:cNvPr>
          <p:cNvSpPr txBox="1"/>
          <p:nvPr/>
        </p:nvSpPr>
        <p:spPr>
          <a:xfrm>
            <a:off x="983580" y="2945018"/>
            <a:ext cx="3939702" cy="123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algn="ctr">
              <a:lnSpc>
                <a:spcPct val="120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TESI DI LAUREA TRIENNALE IN </a:t>
            </a:r>
            <a:endParaRPr lang="it-IT" sz="18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80340" algn="ctr">
              <a:lnSpc>
                <a:spcPct val="120000"/>
              </a:lnSpc>
              <a:spcAft>
                <a:spcPts val="800"/>
              </a:spcAft>
            </a:pPr>
            <a:r>
              <a:rPr lang="it-IT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Arial" panose="020B0604020202020204" pitchFamily="34" charset="0"/>
              </a:rPr>
              <a:t>INGEGNERIA MECCANICA</a:t>
            </a:r>
            <a:endParaRPr lang="it-IT" sz="18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8D62F7C-92A5-0C6E-F7D7-4E5A0BD2B9B6}"/>
              </a:ext>
            </a:extLst>
          </p:cNvPr>
          <p:cNvSpPr txBox="1"/>
          <p:nvPr/>
        </p:nvSpPr>
        <p:spPr>
          <a:xfrm>
            <a:off x="5614481" y="2621086"/>
            <a:ext cx="58755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Scuola politecnica</a:t>
            </a:r>
          </a:p>
          <a:p>
            <a:pPr algn="ctr">
              <a:lnSpc>
                <a:spcPct val="150000"/>
              </a:lnSpc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Ingegneria Meccanica, Energetica, </a:t>
            </a:r>
          </a:p>
          <a:p>
            <a:pPr algn="ctr">
              <a:lnSpc>
                <a:spcPct val="150000"/>
              </a:lnSpc>
            </a:pP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Gestionale e dei Trasporti</a:t>
            </a:r>
          </a:p>
          <a:p>
            <a:endParaRPr 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6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EDAD1-CB05-CF8A-31F9-414B986A1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47C35-88DF-946D-6845-FCCF78776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835" y="391651"/>
            <a:ext cx="4904330" cy="965200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Setup simulazione </a:t>
            </a:r>
            <a:endParaRPr lang="it-IT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A5B1B3-6B9B-D671-5958-CBE86A81A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39" y="2732483"/>
            <a:ext cx="2481661" cy="413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 mesh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FFC3D5-E55F-E090-D63D-2C105A0B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87" y="3145880"/>
            <a:ext cx="5876879" cy="1806847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C565993-5C59-9C02-4308-8DAD235B2E16}"/>
              </a:ext>
            </a:extLst>
          </p:cNvPr>
          <p:cNvSpPr txBox="1">
            <a:spLocks/>
          </p:cNvSpPr>
          <p:nvPr/>
        </p:nvSpPr>
        <p:spPr>
          <a:xfrm>
            <a:off x="6940784" y="2547737"/>
            <a:ext cx="4910229" cy="33015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Condizioni al contorno: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Inlet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far field, T= 58.25 K, Ma = 6.06, P = 1951 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Outlet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pressure outlet, T= 58.25 K, P = 1951 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Walls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slip </a:t>
            </a:r>
            <a:r>
              <a:rPr lang="it-IT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endParaRPr lang="it-IT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2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480DE-E6E9-1EE2-4CE7-2E1B0134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D0822-C4C6-D837-73EE-BC2893AB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840" y="142240"/>
            <a:ext cx="9987280" cy="965200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Controllo della convergenza e validazione</a:t>
            </a:r>
            <a:endParaRPr lang="it-IT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2D396E-643E-0A7C-2F6D-866D31685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controllo della convergenza avviene tramite: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Scaled</a:t>
            </a:r>
            <a:r>
              <a:rPr lang="it-IT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residuals</a:t>
            </a:r>
            <a:endParaRPr lang="it-IT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Convergenza fisica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Strato limite </a:t>
            </a:r>
            <a:r>
              <a:rPr lang="it-IT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y+ &amp; u+</a:t>
            </a:r>
          </a:p>
          <a:p>
            <a:pPr marL="0" indent="0">
              <a:buNone/>
            </a:pPr>
            <a:endPara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Successivamente vado a validare il modello con: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Schlieren</a:t>
            </a:r>
            <a:endParaRPr lang="it-IT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Mesh </a:t>
            </a:r>
            <a:r>
              <a:rPr lang="it-IT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indipendency</a:t>
            </a:r>
            <a:endParaRPr lang="it-IT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96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C0289-7154-FC62-E009-4886CF944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81656B-AF60-A0EF-9CE4-AA7EA9BF8180}"/>
              </a:ext>
            </a:extLst>
          </p:cNvPr>
          <p:cNvSpPr txBox="1"/>
          <p:nvPr/>
        </p:nvSpPr>
        <p:spPr>
          <a:xfrm>
            <a:off x="4247417" y="72542"/>
            <a:ext cx="3697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Scaled</a:t>
            </a:r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residuals</a:t>
            </a:r>
            <a:endParaRPr lang="it-IT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86B6069C-944F-926B-F9EF-CB6561EADF8E}"/>
                  </a:ext>
                </a:extLst>
              </p:cNvPr>
              <p:cNvSpPr txBox="1"/>
              <p:nvPr/>
            </p:nvSpPr>
            <p:spPr>
              <a:xfrm>
                <a:off x="7686390" y="1403102"/>
                <a:ext cx="4282089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Gli </a:t>
                </a:r>
                <a:r>
                  <a:rPr lang="it-IT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scaled</a:t>
                </a:r>
                <a:r>
                  <a:rPr lang="it-IT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residuals</a:t>
                </a:r>
                <a:r>
                  <a:rPr lang="it-IT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sono quantità che rappresentano una misura dell’errore residuo relativo durante la risoluzione delle equazioni governanti. Sono calcolati come il rapporto tra il residuo corrente e il residuo iniziale. </a:t>
                </a:r>
              </a:p>
              <a:p>
                <a:pPr algn="just"/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Nel nostro caso sono impostati a scendere sotto il valore di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Abbiamo anche condizioni di convergenza addizionali impostati sulla temperatura della cupola dello spike e sulla velocità all’outlet per un’accuratezza superiore della simulazione.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86B6069C-944F-926B-F9EF-CB6561EAD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90" y="1403102"/>
                <a:ext cx="4282089" cy="3970318"/>
              </a:xfrm>
              <a:prstGeom prst="rect">
                <a:avLst/>
              </a:prstGeom>
              <a:blipFill>
                <a:blip r:embed="rId3"/>
                <a:stretch>
                  <a:fillRect l="-1282" t="-768" r="-1140" b="-15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55495BA2-F3D8-631A-3819-C94478DCB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320424"/>
            <a:ext cx="7040880" cy="416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4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37DB-7447-4955-C6F0-3DE1D9FC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65E8FA-B30F-6AD5-D887-FA45702EB4DF}"/>
              </a:ext>
            </a:extLst>
          </p:cNvPr>
          <p:cNvSpPr txBox="1"/>
          <p:nvPr/>
        </p:nvSpPr>
        <p:spPr>
          <a:xfrm>
            <a:off x="6722382" y="0"/>
            <a:ext cx="4331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Convergenza fisica</a:t>
            </a:r>
          </a:p>
        </p:txBody>
      </p:sp>
      <p:pic>
        <p:nvPicPr>
          <p:cNvPr id="4" name="Immagine 3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8FD59D75-84C8-159F-83D6-6F55F11BF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1" y="353943"/>
            <a:ext cx="5914187" cy="3326731"/>
          </a:xfrm>
          <a:prstGeom prst="rect">
            <a:avLst/>
          </a:prstGeom>
        </p:spPr>
      </p:pic>
      <p:pic>
        <p:nvPicPr>
          <p:cNvPr id="7" name="Immagine 6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282F28BC-16C8-CC05-9F96-23BEF83F3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1081700"/>
            <a:ext cx="5914188" cy="332673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63A7C38-B955-F14A-5969-63169EA199AA}"/>
              </a:ext>
            </a:extLst>
          </p:cNvPr>
          <p:cNvSpPr txBox="1"/>
          <p:nvPr/>
        </p:nvSpPr>
        <p:spPr>
          <a:xfrm>
            <a:off x="477487" y="4782245"/>
            <a:ext cx="11532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convergenza fisica indica che la soluzione ottenuta rappresenta accuratamente il comportamento reale del sistema simulato, si verifica quando le variabili di interesse, come velocità, pressione o forze aerodinamiche, diventano stabili e non mostrano variazioni significative con ulteriori iterazioni.</a:t>
            </a:r>
          </a:p>
        </p:txBody>
      </p:sp>
    </p:spTree>
    <p:extLst>
      <p:ext uri="{BB962C8B-B14F-4D97-AF65-F5344CB8AC3E}">
        <p14:creationId xmlns:p14="http://schemas.microsoft.com/office/powerpoint/2010/main" val="1779913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0FCFB-1E91-8753-5DFC-7D717BD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560C6C-ABA1-D35D-9ECC-C68009D92321}"/>
              </a:ext>
            </a:extLst>
          </p:cNvPr>
          <p:cNvSpPr txBox="1"/>
          <p:nvPr/>
        </p:nvSpPr>
        <p:spPr>
          <a:xfrm>
            <a:off x="2900093" y="82702"/>
            <a:ext cx="6391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Controllo dello strato limite </a:t>
            </a:r>
          </a:p>
        </p:txBody>
      </p:sp>
      <p:pic>
        <p:nvPicPr>
          <p:cNvPr id="5" name="Immagine 4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1FE2B07-C95F-2C86-D8C3-A6CB32A8A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0" y="1898525"/>
            <a:ext cx="4937919" cy="4015618"/>
          </a:xfrm>
          <a:prstGeom prst="rect">
            <a:avLst/>
          </a:prstGeom>
        </p:spPr>
      </p:pic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155E825-0E87-6D36-4175-6EC06625D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2285" r="7878"/>
          <a:stretch/>
        </p:blipFill>
        <p:spPr>
          <a:xfrm>
            <a:off x="5130879" y="1898525"/>
            <a:ext cx="6868161" cy="40421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4492B4-E4B1-443E-67DF-5C6BCEC55D5B}"/>
              </a:ext>
            </a:extLst>
          </p:cNvPr>
          <p:cNvSpPr txBox="1"/>
          <p:nvPr/>
        </p:nvSpPr>
        <p:spPr>
          <a:xfrm>
            <a:off x="496201" y="1014148"/>
            <a:ext cx="1150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caso reale a destra, calcolato su di una linea verticale a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0.05 m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dall’outlet, rispetta  correttamente le condizioni imposte.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7F91F9B-22FD-D671-3F20-37C7D34FD362}"/>
                  </a:ext>
                </a:extLst>
              </p:cNvPr>
              <p:cNvSpPr txBox="1"/>
              <p:nvPr/>
            </p:nvSpPr>
            <p:spPr>
              <a:xfrm>
                <a:off x="496201" y="6090634"/>
                <a:ext cx="5397909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𝜐</m:t>
                        </m:r>
                      </m:den>
                    </m:f>
                  </m:oMath>
                </a14:m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r>
                  <a:rPr lang="it-IT" dirty="0"/>
                  <a:t>		e	</a:t>
                </a:r>
                <a:r>
                  <a:rPr lang="it-IT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𝜏</m:t>
                            </m:r>
                          </m:sub>
                        </m:sSub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7F91F9B-22FD-D671-3F20-37C7D34FD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01" y="6090634"/>
                <a:ext cx="5397909" cy="656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606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68179-62B9-1305-F37B-714B96659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F834F50-341F-42A5-8C78-91B137699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3EC967-C9F3-4E15-95C7-C2E77A1E1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A9D3D4-1F89-47F0-A597-FE1A004D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4837155-5FB8-4A96-864C-066D5C655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5918EE-77B5-4057-BB22-B9CE13905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8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7CA963-C0BE-24B8-201F-152957A34464}"/>
              </a:ext>
            </a:extLst>
          </p:cNvPr>
          <p:cNvSpPr txBox="1"/>
          <p:nvPr/>
        </p:nvSpPr>
        <p:spPr>
          <a:xfrm>
            <a:off x="1244945" y="1424138"/>
            <a:ext cx="2065286" cy="7900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Schlieren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623402-577D-C95D-94F5-4A94E7A8CDB0}"/>
              </a:ext>
            </a:extLst>
          </p:cNvPr>
          <p:cNvSpPr txBox="1"/>
          <p:nvPr/>
        </p:nvSpPr>
        <p:spPr>
          <a:xfrm>
            <a:off x="182880" y="2516094"/>
            <a:ext cx="4189417" cy="33728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Schlieren è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tecnica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ottica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permette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visualizzare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variazioni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densità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un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fluido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come aria o gas,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mediante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l’alterazione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percorso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luce causata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rifrazione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Validiamo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Schlieren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computazionale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lo Schlieren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ottenuto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simulazione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7B070-A583-45C7-AF93-0E8F020E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272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4" name="Immagine 3" descr="Immagine che contiene bianco e nero, monocromatico, Fotografia monocromatica, schermata&#10;&#10;Descrizione generata automaticamente">
            <a:extLst>
              <a:ext uri="{FF2B5EF4-FFF2-40B4-BE49-F238E27FC236}">
                <a16:creationId xmlns:a16="http://schemas.microsoft.com/office/drawing/2014/main" id="{33B76F9E-7014-3E4C-17C6-0150F16D8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8"/>
          <a:stretch/>
        </p:blipFill>
        <p:spPr>
          <a:xfrm>
            <a:off x="5220293" y="912894"/>
            <a:ext cx="6206659" cy="1908220"/>
          </a:xfrm>
          <a:prstGeom prst="rect">
            <a:avLst/>
          </a:prstGeom>
        </p:spPr>
      </p:pic>
      <p:pic>
        <p:nvPicPr>
          <p:cNvPr id="9" name="Immagine 8" descr="Immagine che contiene schermata, bianco e nero, monocromatico, automobile&#10;&#10;Descrizione generata automaticamente">
            <a:extLst>
              <a:ext uri="{FF2B5EF4-FFF2-40B4-BE49-F238E27FC236}">
                <a16:creationId xmlns:a16="http://schemas.microsoft.com/office/drawing/2014/main" id="{B07E23E1-ECA1-C33D-9D36-3A67FD67D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293" y="3273218"/>
            <a:ext cx="6182033" cy="24573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37B1846-D345-E0EE-2972-0E4500A9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164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66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4FDF6-5C04-0D0A-E320-853B6346B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595041-DC13-C5C9-995B-65A1BCFF606D}"/>
              </a:ext>
            </a:extLst>
          </p:cNvPr>
          <p:cNvSpPr txBox="1"/>
          <p:nvPr/>
        </p:nvSpPr>
        <p:spPr>
          <a:xfrm>
            <a:off x="3526993" y="0"/>
            <a:ext cx="4447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</a:t>
            </a:r>
            <a:r>
              <a:rPr lang="it-IT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indipendency</a:t>
            </a:r>
            <a:endParaRPr lang="it-IT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876EE2-C648-A0C8-E103-3081F34AC4CC}"/>
              </a:ext>
            </a:extLst>
          </p:cNvPr>
          <p:cNvSpPr txBox="1"/>
          <p:nvPr/>
        </p:nvSpPr>
        <p:spPr>
          <a:xfrm>
            <a:off x="335199" y="790588"/>
            <a:ext cx="1083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independency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la condizione in cui i risultati di una simulazione numerica diventano indipendenti dalla risoluzione della mesh utilizzata per discretizzare il dominio. Questo concetto garantisce che i risultati siano accurati, stabili e rappresentativi del fenomeno fisico reale.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81544F1-F8C7-47FC-78B5-D4B84331B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79" y="4181322"/>
            <a:ext cx="10215534" cy="2452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722D4C6-16C9-3B65-1B77-CBB070B5AE82}"/>
                  </a:ext>
                </a:extLst>
              </p:cNvPr>
              <p:cNvSpPr txBox="1"/>
              <p:nvPr/>
            </p:nvSpPr>
            <p:spPr>
              <a:xfrm>
                <a:off x="335199" y="2255154"/>
                <a:ext cx="6695736" cy="1384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Identifichiamo tre zone distinte della mesh , una zona </a:t>
                </a:r>
                <a:r>
                  <a:rPr lang="it-IT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mesh grossolana, una zona </a:t>
                </a:r>
                <a:r>
                  <a:rPr lang="it-IT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transizione ed infine una zona </a:t>
                </a:r>
                <a:r>
                  <a:rPr lang="it-IT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mesh più fine in prossimità del dispositivo. Il rapporto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è mantenuto costante ed è pari </a:t>
                </a:r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2.08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722D4C6-16C9-3B65-1B77-CBB070B5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99" y="2255154"/>
                <a:ext cx="6695736" cy="1384931"/>
              </a:xfrm>
              <a:prstGeom prst="rect">
                <a:avLst/>
              </a:prstGeom>
              <a:blipFill>
                <a:blip r:embed="rId4"/>
                <a:stretch>
                  <a:fillRect l="-820" t="-2643" r="-729" b="-39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 descr="Immagine che contiene schermata, diagramma&#10;&#10;Descrizione generata automaticamente">
            <a:extLst>
              <a:ext uri="{FF2B5EF4-FFF2-40B4-BE49-F238E27FC236}">
                <a16:creationId xmlns:a16="http://schemas.microsoft.com/office/drawing/2014/main" id="{D93AD6A1-686C-24F1-3E7B-A3339147C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719" y="1588086"/>
            <a:ext cx="4032082" cy="23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linea, numero&#10;&#10;Descrizione generata automaticamente">
            <a:extLst>
              <a:ext uri="{FF2B5EF4-FFF2-40B4-BE49-F238E27FC236}">
                <a16:creationId xmlns:a16="http://schemas.microsoft.com/office/drawing/2014/main" id="{744F91DB-7AD5-4ABA-DD90-EC88D947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8" t="3373" r="7534" b="2045"/>
          <a:stretch/>
        </p:blipFill>
        <p:spPr>
          <a:xfrm>
            <a:off x="5770880" y="3129280"/>
            <a:ext cx="6350000" cy="34216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A6CD111-DCDA-E587-F615-13F5F941E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t="2274" r="8371" b="2418"/>
          <a:stretch/>
        </p:blipFill>
        <p:spPr>
          <a:xfrm>
            <a:off x="71120" y="658662"/>
            <a:ext cx="5791200" cy="31175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E5E6EC-0141-9D3E-637C-B90674C74352}"/>
              </a:ext>
            </a:extLst>
          </p:cNvPr>
          <p:cNvSpPr txBox="1"/>
          <p:nvPr/>
        </p:nvSpPr>
        <p:spPr>
          <a:xfrm>
            <a:off x="3638794" y="0"/>
            <a:ext cx="4447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</a:t>
            </a:r>
            <a:r>
              <a:rPr lang="it-IT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indipendency</a:t>
            </a:r>
            <a:endParaRPr lang="it-IT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1FE493-47C2-A4BB-BCE0-2DA08D4B57B3}"/>
              </a:ext>
            </a:extLst>
          </p:cNvPr>
          <p:cNvSpPr txBox="1"/>
          <p:nvPr/>
        </p:nvSpPr>
        <p:spPr>
          <a:xfrm>
            <a:off x="404543" y="4239916"/>
            <a:ext cx="50329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Scegliamo la seconda mesh più fine, perché rientra all’interno di un errore imposto dell’ 1% calcolato rispetto alla prima mesh più fine e permette un risparmio di risorse computazionali.</a:t>
            </a:r>
          </a:p>
        </p:txBody>
      </p:sp>
    </p:spTree>
    <p:extLst>
      <p:ext uri="{BB962C8B-B14F-4D97-AF65-F5344CB8AC3E}">
        <p14:creationId xmlns:p14="http://schemas.microsoft.com/office/powerpoint/2010/main" val="900215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85B7-231D-6479-3E29-A980E3D32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aqua, schermata, design, arte&#10;&#10;Descrizione generata automaticamente">
            <a:extLst>
              <a:ext uri="{FF2B5EF4-FFF2-40B4-BE49-F238E27FC236}">
                <a16:creationId xmlns:a16="http://schemas.microsoft.com/office/drawing/2014/main" id="{9EBD347A-BF64-F839-9A16-5F83E3548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75" y="1797071"/>
            <a:ext cx="8814962" cy="495841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EF147B6-09AA-FEB5-CD9C-7BEA01D06013}"/>
              </a:ext>
            </a:extLst>
          </p:cNvPr>
          <p:cNvSpPr txBox="1"/>
          <p:nvPr/>
        </p:nvSpPr>
        <p:spPr>
          <a:xfrm>
            <a:off x="2056305" y="-1738"/>
            <a:ext cx="7429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– dettaglio </a:t>
            </a:r>
            <a:r>
              <a:rPr lang="it-IT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Viscous</a:t>
            </a:r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AB4714-30BB-7E5C-4F40-2C09213CEAA2}"/>
              </a:ext>
            </a:extLst>
          </p:cNvPr>
          <p:cNvSpPr txBox="1"/>
          <p:nvPr/>
        </p:nvSpPr>
        <p:spPr>
          <a:xfrm>
            <a:off x="188259" y="2398761"/>
            <a:ext cx="60418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drag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la resistenza causata dalla distribuzione non uniforme della pressione intorno a un corpo in movimento, dovuta alla separazione del flusso e alla formazione di una scia. Il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viscous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drag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deriva dall'attrito interno del fluido nello strato limite vicino alla superficie del corpo, causato dalla viscosità del fluido.</a:t>
            </a:r>
          </a:p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 abbiamo la composizione del drag generato dalla cupola:</a:t>
            </a:r>
          </a:p>
        </p:txBody>
      </p:sp>
      <p:pic>
        <p:nvPicPr>
          <p:cNvPr id="4" name="Immagine 3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1904AC08-9B5D-9D58-478F-03D00BC80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27" y="1076346"/>
            <a:ext cx="5527040" cy="31089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6E6A24-4295-2CB4-0637-B6560E069E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7" r="2376"/>
          <a:stretch/>
        </p:blipFill>
        <p:spPr>
          <a:xfrm>
            <a:off x="188259" y="4645529"/>
            <a:ext cx="6041833" cy="823917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EBC61BF6-2B55-C4D7-A071-2100E16EF2A6}"/>
              </a:ext>
            </a:extLst>
          </p:cNvPr>
          <p:cNvCxnSpPr>
            <a:cxnSpLocks/>
          </p:cNvCxnSpPr>
          <p:nvPr/>
        </p:nvCxnSpPr>
        <p:spPr>
          <a:xfrm flipV="1">
            <a:off x="1899073" y="1076347"/>
            <a:ext cx="1001443" cy="32308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CBF24FC-24DC-395D-570E-54493664BFCC}"/>
              </a:ext>
            </a:extLst>
          </p:cNvPr>
          <p:cNvCxnSpPr>
            <a:cxnSpLocks/>
          </p:cNvCxnSpPr>
          <p:nvPr/>
        </p:nvCxnSpPr>
        <p:spPr>
          <a:xfrm>
            <a:off x="1899073" y="1617860"/>
            <a:ext cx="930487" cy="35842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35AF148-B4C0-15E5-E3B0-A6ACB90514DF}"/>
              </a:ext>
            </a:extLst>
          </p:cNvPr>
          <p:cNvSpPr txBox="1"/>
          <p:nvPr/>
        </p:nvSpPr>
        <p:spPr>
          <a:xfrm>
            <a:off x="313103" y="1210532"/>
            <a:ext cx="1496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drag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3CA472-3914-9D6C-E506-78F84AB32088}"/>
              </a:ext>
            </a:extLst>
          </p:cNvPr>
          <p:cNvSpPr txBox="1"/>
          <p:nvPr/>
        </p:nvSpPr>
        <p:spPr>
          <a:xfrm>
            <a:off x="2990453" y="860903"/>
            <a:ext cx="1915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drag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126D9DD-43D6-9F72-E200-AE3EC724A12A}"/>
              </a:ext>
            </a:extLst>
          </p:cNvPr>
          <p:cNvSpPr txBox="1"/>
          <p:nvPr/>
        </p:nvSpPr>
        <p:spPr>
          <a:xfrm>
            <a:off x="2978491" y="1750337"/>
            <a:ext cx="2041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Viscous</a:t>
            </a:r>
            <a:r>
              <a:rPr lang="it-IT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drag</a:t>
            </a:r>
          </a:p>
        </p:txBody>
      </p:sp>
    </p:spTree>
    <p:extLst>
      <p:ext uri="{BB962C8B-B14F-4D97-AF65-F5344CB8AC3E}">
        <p14:creationId xmlns:p14="http://schemas.microsoft.com/office/powerpoint/2010/main" val="700987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3ECC9-4350-AC39-227C-F9074B8D3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0BE631-B25F-099A-A982-7E13E9C969EA}"/>
              </a:ext>
            </a:extLst>
          </p:cNvPr>
          <p:cNvSpPr txBox="1"/>
          <p:nvPr/>
        </p:nvSpPr>
        <p:spPr>
          <a:xfrm>
            <a:off x="1496945" y="0"/>
            <a:ext cx="911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– Studio parametrico diametro testa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4CCCEAA-5DB9-B51B-5AF0-206F8E235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037" y="825498"/>
            <a:ext cx="7648493" cy="1166482"/>
          </a:xfrm>
          <a:prstGeom prst="rect">
            <a:avLst/>
          </a:prstGeom>
        </p:spPr>
      </p:pic>
      <p:pic>
        <p:nvPicPr>
          <p:cNvPr id="9" name="Immagine 8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4144CF51-7C8D-DAC0-A9F4-81B7386C3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2080" r="7057"/>
          <a:stretch/>
        </p:blipFill>
        <p:spPr>
          <a:xfrm>
            <a:off x="146543" y="3064271"/>
            <a:ext cx="5949457" cy="3288654"/>
          </a:xfrm>
          <a:prstGeom prst="rect">
            <a:avLst/>
          </a:prstGeom>
        </p:spPr>
      </p:pic>
      <p:pic>
        <p:nvPicPr>
          <p:cNvPr id="13" name="Immagine 12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00C63A13-5082-5D14-3CAC-127ADADF0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2351" r="7173" b="138"/>
          <a:stretch/>
        </p:blipFill>
        <p:spPr>
          <a:xfrm>
            <a:off x="6054284" y="3062690"/>
            <a:ext cx="6137716" cy="33358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9CBB1B-B42F-973B-E00A-6C550359EC42}"/>
              </a:ext>
            </a:extLst>
          </p:cNvPr>
          <p:cNvSpPr txBox="1"/>
          <p:nvPr/>
        </p:nvSpPr>
        <p:spPr>
          <a:xfrm>
            <a:off x="294027" y="6352925"/>
            <a:ext cx="11897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Andamento di temperatura e pressione statica sulla cupola al variare del diametro del </a:t>
            </a:r>
            <a:r>
              <a:rPr lang="it-IT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ascissa abbiamo la lunghezza assiale della cupola stessa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CBA882D-E62E-3249-C07D-686BBE62373E}"/>
                  </a:ext>
                </a:extLst>
              </p:cNvPr>
              <p:cNvSpPr txBox="1"/>
              <p:nvPr/>
            </p:nvSpPr>
            <p:spPr>
              <a:xfrm>
                <a:off x="497576" y="2244916"/>
                <a:ext cx="118979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L’</a:t>
                </a:r>
                <a:r>
                  <a:rPr lang="it-IT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aerospike</a:t>
                </a:r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senza testa presenta il drag complessivo minore, mentre quello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=9.92 </m:t>
                    </m:r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𝑚𝑚</m:t>
                    </m:r>
                  </m:oMath>
                </a14:m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 temperatura più bassa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CBA882D-E62E-3249-C07D-686BBE623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76" y="2244916"/>
                <a:ext cx="11897973" cy="369332"/>
              </a:xfrm>
              <a:prstGeom prst="rect">
                <a:avLst/>
              </a:prstGeom>
              <a:blipFill>
                <a:blip r:embed="rId5"/>
                <a:stretch>
                  <a:fillRect l="-461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4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8F85E5-BADD-FCDF-8DF7-1B198B3CBACD}"/>
              </a:ext>
            </a:extLst>
          </p:cNvPr>
          <p:cNvSpPr txBox="1"/>
          <p:nvPr/>
        </p:nvSpPr>
        <p:spPr>
          <a:xfrm>
            <a:off x="4974771" y="634946"/>
            <a:ext cx="6574972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Che </a:t>
            </a:r>
            <a:r>
              <a:rPr lang="en-US" sz="4800" b="1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cos’è</a:t>
            </a: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un </a:t>
            </a:r>
            <a:r>
              <a:rPr lang="en-US" sz="4800" b="1" i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Aerospike</a:t>
            </a:r>
            <a:r>
              <a:rPr lang="en-US" sz="48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Immagine 7" descr="Immagine che contiene calzature, vestiti, interno, palla&#10;&#10;Descrizione generata automaticamente">
            <a:extLst>
              <a:ext uri="{FF2B5EF4-FFF2-40B4-BE49-F238E27FC236}">
                <a16:creationId xmlns:a16="http://schemas.microsoft.com/office/drawing/2014/main" id="{17585BB9-9B4C-AA8B-CF0A-41AAD152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50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C9265E-8A7D-2419-B3DB-73495054A068}"/>
              </a:ext>
            </a:extLst>
          </p:cNvPr>
          <p:cNvSpPr txBox="1"/>
          <p:nvPr/>
        </p:nvSpPr>
        <p:spPr>
          <a:xfrm>
            <a:off x="4974769" y="2198914"/>
            <a:ext cx="657497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Dispositivo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aerodinamico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impiegato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razzi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veicoli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spaziali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regime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supersonico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ipersonico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 lo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di: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Ridurre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drag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complessivo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Ridurre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carico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sommità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veicolo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Ridurre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carico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termico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sommità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veicolo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Limitare l’uso di dispositivi di protezione termica (TPS)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Limitare la ionizzazione dell’aria attorno al veicolo (che ostacola le comunicazioni)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Ridurre il consumo di combustibile e aumentare il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payload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trasportabile (conseguenza del drag ridotto)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FF077E-21BD-858D-5DA7-B48BA5B1445F}"/>
              </a:ext>
            </a:extLst>
          </p:cNvPr>
          <p:cNvSpPr txBox="1"/>
          <p:nvPr/>
        </p:nvSpPr>
        <p:spPr>
          <a:xfrm>
            <a:off x="969484" y="1333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D8C83BE-C7CE-D6DA-092E-14FA7FD7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64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9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7FA30-6FA3-9830-6C28-F264CC6D6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DDD0F0-B477-4F87-AD1D-561639290129}"/>
              </a:ext>
            </a:extLst>
          </p:cNvPr>
          <p:cNvSpPr txBox="1"/>
          <p:nvPr/>
        </p:nvSpPr>
        <p:spPr>
          <a:xfrm>
            <a:off x="1538662" y="-47093"/>
            <a:ext cx="911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– Studio parametrico diametro testa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F20A13-9EB0-3631-654B-23627ED79BF1}"/>
              </a:ext>
            </a:extLst>
          </p:cNvPr>
          <p:cNvSpPr txBox="1"/>
          <p:nvPr/>
        </p:nvSpPr>
        <p:spPr>
          <a:xfrm>
            <a:off x="6980902" y="4742311"/>
            <a:ext cx="4513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All’aumentare del diametro del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nota la formazione di una zona di alta pressione davanti allo stesso.</a:t>
            </a:r>
          </a:p>
        </p:txBody>
      </p:sp>
      <p:pic>
        <p:nvPicPr>
          <p:cNvPr id="8" name="Immagine 7" descr="Immagine che contiene testo, schermata, Blu elettrico, blu&#10;&#10;Descrizione generata automaticamente">
            <a:extLst>
              <a:ext uri="{FF2B5EF4-FFF2-40B4-BE49-F238E27FC236}">
                <a16:creationId xmlns:a16="http://schemas.microsoft.com/office/drawing/2014/main" id="{96E258B5-7645-A559-3720-3B2E510F7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75" y="676126"/>
            <a:ext cx="5999579" cy="3374763"/>
          </a:xfrm>
          <a:prstGeom prst="rect">
            <a:avLst/>
          </a:prstGeom>
        </p:spPr>
      </p:pic>
      <p:pic>
        <p:nvPicPr>
          <p:cNvPr id="11" name="Immagine 10" descr="Immagine che contiene testo, schermata, Blu elettrico, blu&#10;&#10;Descrizione generata automaticamente">
            <a:extLst>
              <a:ext uri="{FF2B5EF4-FFF2-40B4-BE49-F238E27FC236}">
                <a16:creationId xmlns:a16="http://schemas.microsoft.com/office/drawing/2014/main" id="{EBB41A6C-94CC-BDB4-D27C-3CABCA6DD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2"/>
          <a:stretch/>
        </p:blipFill>
        <p:spPr>
          <a:xfrm>
            <a:off x="196646" y="676127"/>
            <a:ext cx="5653548" cy="3082136"/>
          </a:xfrm>
          <a:prstGeom prst="rect">
            <a:avLst/>
          </a:prstGeom>
        </p:spPr>
      </p:pic>
      <p:pic>
        <p:nvPicPr>
          <p:cNvPr id="16" name="Immagine 15" descr="Immagine che contiene testo, schermata, Blu elettrico, blu&#10;&#10;Descrizione generata automaticamente">
            <a:extLst>
              <a:ext uri="{FF2B5EF4-FFF2-40B4-BE49-F238E27FC236}">
                <a16:creationId xmlns:a16="http://schemas.microsoft.com/office/drawing/2014/main" id="{38D3219E-D687-6674-3931-0D6C6DAAE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"/>
          <a:stretch/>
        </p:blipFill>
        <p:spPr>
          <a:xfrm>
            <a:off x="196646" y="3758262"/>
            <a:ext cx="5655294" cy="30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01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CD0EF-38A6-DEE2-F10B-9EA937865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E99CB1-8A24-6839-49E5-C9E104A3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85" y="712316"/>
            <a:ext cx="7882954" cy="1182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0D89C4-B5DC-27DC-44ED-74B72CED2811}"/>
              </a:ext>
            </a:extLst>
          </p:cNvPr>
          <p:cNvSpPr txBox="1"/>
          <p:nvPr/>
        </p:nvSpPr>
        <p:spPr>
          <a:xfrm>
            <a:off x="1351713" y="52309"/>
            <a:ext cx="9405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– Studio parametrico lunghezza spike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0A0A4D-B245-695C-C6A3-811D0A8FA081}"/>
              </a:ext>
            </a:extLst>
          </p:cNvPr>
          <p:cNvSpPr txBox="1"/>
          <p:nvPr/>
        </p:nvSpPr>
        <p:spPr>
          <a:xfrm>
            <a:off x="41388" y="6316428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Andamento di temperatura e pressione statica sulla cupola al variare della lunghezza dello </a:t>
            </a:r>
            <a:r>
              <a:rPr lang="it-IT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spike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ascissa abbiamo la lunghezza assiale della cupola stessa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EDFFDE0-FF77-9842-FFE1-3F112B7F7FCD}"/>
                  </a:ext>
                </a:extLst>
              </p:cNvPr>
              <p:cNvSpPr txBox="1"/>
              <p:nvPr/>
            </p:nvSpPr>
            <p:spPr>
              <a:xfrm>
                <a:off x="158345" y="1894416"/>
                <a:ext cx="11875309" cy="876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All’aumentare del rapporto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sia i valori di resistenza aerodinamica che di temperatura media sulla cupola si riducono fino a raggiungere un valore asintotico per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=6.25</m:t>
                    </m:r>
                  </m:oMath>
                </a14:m>
                <a:r>
                  <a:rPr lang="it-IT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Non è necessario proseguire oltre.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EDFFDE0-FF77-9842-FFE1-3F112B7F7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45" y="1894416"/>
                <a:ext cx="11875309" cy="876009"/>
              </a:xfrm>
              <a:prstGeom prst="rect">
                <a:avLst/>
              </a:prstGeom>
              <a:blipFill>
                <a:blip r:embed="rId3"/>
                <a:stretch>
                  <a:fillRect l="-462" r="-411" b="-349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5AD354EF-5997-832C-EB24-CC39E23B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2642" r="6387"/>
          <a:stretch/>
        </p:blipFill>
        <p:spPr>
          <a:xfrm>
            <a:off x="0" y="3003370"/>
            <a:ext cx="6096000" cy="3331386"/>
          </a:xfrm>
          <a:prstGeom prst="rect">
            <a:avLst/>
          </a:prstGeom>
        </p:spPr>
      </p:pic>
      <p:pic>
        <p:nvPicPr>
          <p:cNvPr id="11" name="Immagine 10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0AA21554-4C86-986D-0CF4-585FF89F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t="3566" r="7258"/>
          <a:stretch/>
        </p:blipFill>
        <p:spPr>
          <a:xfrm>
            <a:off x="6021762" y="3074998"/>
            <a:ext cx="6128850" cy="33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54CB8-1F62-0453-7F56-134BB5CDF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3E166E-4D84-A04D-E5A5-D3F089CCA9DE}"/>
              </a:ext>
            </a:extLst>
          </p:cNvPr>
          <p:cNvSpPr txBox="1"/>
          <p:nvPr/>
        </p:nvSpPr>
        <p:spPr>
          <a:xfrm>
            <a:off x="6303981" y="113479"/>
            <a:ext cx="5888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– Studio parametrico lunghezza spike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FE158B4-4977-F6C8-4473-DDB5A1D9D06A}"/>
                  </a:ext>
                </a:extLst>
              </p:cNvPr>
              <p:cNvSpPr txBox="1"/>
              <p:nvPr/>
            </p:nvSpPr>
            <p:spPr>
              <a:xfrm>
                <a:off x="6775177" y="3429000"/>
                <a:ext cx="4945626" cy="984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Osserviamo l’estensione del gradiente termico per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 per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it-IT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FE158B4-4977-F6C8-4473-DDB5A1D9D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177" y="3429000"/>
                <a:ext cx="4945626" cy="984180"/>
              </a:xfrm>
              <a:prstGeom prst="rect">
                <a:avLst/>
              </a:prstGeom>
              <a:blipFill>
                <a:blip r:embed="rId2"/>
                <a:stretch>
                  <a:fillRect l="-1847" t="-4969" r="-1847" b="-49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 descr="Immagine che contiene testo, schermata, grafica, design&#10;&#10;Descrizione generata automaticamente">
            <a:extLst>
              <a:ext uri="{FF2B5EF4-FFF2-40B4-BE49-F238E27FC236}">
                <a16:creationId xmlns:a16="http://schemas.microsoft.com/office/drawing/2014/main" id="{712C559A-52A2-B845-5D7B-E9215497E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6"/>
          <a:stretch/>
        </p:blipFill>
        <p:spPr>
          <a:xfrm>
            <a:off x="1" y="-47093"/>
            <a:ext cx="6096000" cy="3500582"/>
          </a:xfrm>
          <a:prstGeom prst="rect">
            <a:avLst/>
          </a:prstGeom>
        </p:spPr>
      </p:pic>
      <p:pic>
        <p:nvPicPr>
          <p:cNvPr id="5" name="Immagine 4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247B1B9F-0EED-57A3-4034-FC7A29FBD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1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3935-D833-85C4-EE94-27896C95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3E8A4C2-9D51-BE1F-E760-FCF2F536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04" y="1550174"/>
            <a:ext cx="9184188" cy="1148835"/>
          </a:xfrm>
          <a:prstGeom prst="rect">
            <a:avLst/>
          </a:prstGeom>
        </p:spPr>
      </p:pic>
      <p:pic>
        <p:nvPicPr>
          <p:cNvPr id="3" name="Immagine 2" descr="Immagine che contiene design&#10;&#10;Descrizione generata automaticamente">
            <a:extLst>
              <a:ext uri="{FF2B5EF4-FFF2-40B4-BE49-F238E27FC236}">
                <a16:creationId xmlns:a16="http://schemas.microsoft.com/office/drawing/2014/main" id="{92E61165-53FF-D1AA-3CD8-D8D6A64C8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96" y="-5642"/>
            <a:ext cx="9821405" cy="155581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150312-16DC-A156-4973-9597E069F46A}"/>
              </a:ext>
            </a:extLst>
          </p:cNvPr>
          <p:cNvSpPr txBox="1"/>
          <p:nvPr/>
        </p:nvSpPr>
        <p:spPr>
          <a:xfrm>
            <a:off x="3174077" y="-104896"/>
            <a:ext cx="5926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– Studio geometria disk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01A569-E964-91E3-2FA3-7B2CE11AB5C5}"/>
              </a:ext>
            </a:extLst>
          </p:cNvPr>
          <p:cNvSpPr txBox="1"/>
          <p:nvPr/>
        </p:nvSpPr>
        <p:spPr>
          <a:xfrm>
            <a:off x="158345" y="2699009"/>
            <a:ext cx="11875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parità di dimensione caratteristica, la geometria con le migliori performance in termini di temperatura statica sulla cupola e drag complessivo è la semisfera.</a:t>
            </a:r>
          </a:p>
        </p:txBody>
      </p:sp>
      <p:pic>
        <p:nvPicPr>
          <p:cNvPr id="12" name="Immagine 11" descr="Immagine che contiene testo, diagramma, linea, schermata&#10;&#10;Descrizione generata automaticamente">
            <a:extLst>
              <a:ext uri="{FF2B5EF4-FFF2-40B4-BE49-F238E27FC236}">
                <a16:creationId xmlns:a16="http://schemas.microsoft.com/office/drawing/2014/main" id="{99A210F7-EC03-9ABE-3177-2623BEA6F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3055" r="6935" b="2636"/>
          <a:stretch/>
        </p:blipFill>
        <p:spPr>
          <a:xfrm>
            <a:off x="199735" y="3372201"/>
            <a:ext cx="5785082" cy="3448319"/>
          </a:xfrm>
          <a:prstGeom prst="rect">
            <a:avLst/>
          </a:prstGeom>
        </p:spPr>
      </p:pic>
      <p:pic>
        <p:nvPicPr>
          <p:cNvPr id="15" name="Immagine 14" descr="Immagine che contiene testo, mappa, diagramma, linea&#10;&#10;Descrizione generata automaticamente">
            <a:extLst>
              <a:ext uri="{FF2B5EF4-FFF2-40B4-BE49-F238E27FC236}">
                <a16:creationId xmlns:a16="http://schemas.microsoft.com/office/drawing/2014/main" id="{DB45F89E-3D1F-D1AD-8EBF-27DD4F25A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3223" r="7621" b="874"/>
          <a:stretch/>
        </p:blipFill>
        <p:spPr>
          <a:xfrm>
            <a:off x="6207184" y="3429000"/>
            <a:ext cx="5826470" cy="33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30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3E9DD-9DCF-53B4-F285-685310D4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9EAC16-CC31-442B-18EF-E630A5DB135C}"/>
              </a:ext>
            </a:extLst>
          </p:cNvPr>
          <p:cNvSpPr txBox="1"/>
          <p:nvPr/>
        </p:nvSpPr>
        <p:spPr>
          <a:xfrm>
            <a:off x="7059559" y="2569381"/>
            <a:ext cx="4513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Osserviamo la distribuzione di densità per il caso peggiore, ovvero la testa a cuspide, ed il migliore, la semisfera.</a:t>
            </a:r>
          </a:p>
        </p:txBody>
      </p:sp>
      <p:pic>
        <p:nvPicPr>
          <p:cNvPr id="5" name="Immagine 4" descr="Immagine che contiene testo, schermata, Blu elettrico, blu&#10;&#10;Descrizione generata automaticamente">
            <a:extLst>
              <a:ext uri="{FF2B5EF4-FFF2-40B4-BE49-F238E27FC236}">
                <a16:creationId xmlns:a16="http://schemas.microsoft.com/office/drawing/2014/main" id="{82F395DD-F7FA-7B53-F383-31C214C83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>
          <a:xfrm>
            <a:off x="0" y="3429000"/>
            <a:ext cx="6357769" cy="3433195"/>
          </a:xfrm>
          <a:prstGeom prst="rect">
            <a:avLst/>
          </a:prstGeom>
        </p:spPr>
      </p:pic>
      <p:pic>
        <p:nvPicPr>
          <p:cNvPr id="9" name="Immagine 8" descr="Immagine che contiene testo, schermata, Blu elettrico, blu&#10;&#10;Descrizione generata automaticamente">
            <a:extLst>
              <a:ext uri="{FF2B5EF4-FFF2-40B4-BE49-F238E27FC236}">
                <a16:creationId xmlns:a16="http://schemas.microsoft.com/office/drawing/2014/main" id="{EC22B792-BC3E-0D94-6A45-5172ED0FE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"/>
          <a:stretch/>
        </p:blipFill>
        <p:spPr>
          <a:xfrm>
            <a:off x="0" y="1"/>
            <a:ext cx="6357769" cy="35392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ACF8DD-8F85-51A1-C019-068CF46F4F78}"/>
              </a:ext>
            </a:extLst>
          </p:cNvPr>
          <p:cNvSpPr txBox="1"/>
          <p:nvPr/>
        </p:nvSpPr>
        <p:spPr>
          <a:xfrm>
            <a:off x="2772013" y="0"/>
            <a:ext cx="66479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– Studio geometria disk</a:t>
            </a:r>
          </a:p>
        </p:txBody>
      </p:sp>
    </p:spTree>
    <p:extLst>
      <p:ext uri="{BB962C8B-B14F-4D97-AF65-F5344CB8AC3E}">
        <p14:creationId xmlns:p14="http://schemas.microsoft.com/office/powerpoint/2010/main" val="1965033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7E8A10-03EE-FCFE-A8A9-1D2D0CE9A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2216" y="442451"/>
            <a:ext cx="6707567" cy="97044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Conclusioni e sviluppi futuri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5879897-9560-5232-A183-39B6B68B9E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9265" y="1845734"/>
                <a:ext cx="11002295" cy="4456744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Studio parametrico diametro </a:t>
                </a:r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disk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𝑂𝑇𝑇𝐼𝑀𝑂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𝑚𝑚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→</m:t>
                    </m:r>
                  </m:oMath>
                </a14:m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minimizzazione del drag</a:t>
                </a:r>
                <a:endParaRPr lang="it-IT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𝑂𝑇𝑇𝐼𝑀𝑂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9.92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𝑚𝑚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→</m:t>
                    </m:r>
                  </m:oMath>
                </a14:m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minimizzazione della temperatura</a:t>
                </a:r>
                <a:endParaRPr lang="it-IT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it-IT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Studio parametrico lunghezza </a:t>
                </a:r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spike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𝑂𝑇𝑇𝐼𝑀𝑂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=6.25 →</m:t>
                    </m:r>
                  </m:oMath>
                </a14:m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minimizzazione del drag/temperatura</a:t>
                </a:r>
                <a:endParaRPr lang="it-IT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:endParaRPr lang="it-IT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Studio differenti geometrie di </a:t>
                </a:r>
                <a:r>
                  <a:rPr lang="it-IT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disk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𝐺𝑒𝑜𝑚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𝑂𝑇𝑇𝐼𝑀𝐴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𝑠𝑒𝑚𝑖𝑠𝑓𝑒𝑟𝑎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minimizzazione del drag/temperatura</a:t>
                </a:r>
                <a:endParaRPr lang="it-IT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it-IT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Il passaggio successivo è un’ottimizzazione della geometria del disk basata sul gradiente, ovvero la sensitività. È conveniente valutare il gradiente mediante le equazioni aggiunte.</a:t>
                </a:r>
              </a:p>
              <a:p>
                <a:pPr marL="0" indent="0">
                  <a:buNone/>
                </a:pP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Questo ulteriore passaggio, più il contenuto di questa tesi, è stato presentato ad </a:t>
                </a:r>
                <a:r>
                  <a:rPr lang="it-IT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IAC 2024 </a:t>
                </a:r>
                <a:r>
                  <a:rPr lang="it-IT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 parte dell’ Ing. Carbone.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5879897-9560-5232-A183-39B6B68B9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265" y="1845734"/>
                <a:ext cx="11002295" cy="4456744"/>
              </a:xfrm>
              <a:blipFill>
                <a:blip r:embed="rId2"/>
                <a:stretch>
                  <a:fillRect l="-1385" t="-2189" r="-1219" b="-21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7702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4B2CA9-8661-1CD6-B5B0-BDF072C0B871}"/>
              </a:ext>
            </a:extLst>
          </p:cNvPr>
          <p:cNvSpPr txBox="1"/>
          <p:nvPr/>
        </p:nvSpPr>
        <p:spPr>
          <a:xfrm>
            <a:off x="189271" y="796376"/>
            <a:ext cx="118134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Dr. Roberto Carbone.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Aerospike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mission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design. IAF MATERIALS AND STRUCTURES SYMPOSIUM, 2024.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[2]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Pratik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Shrikant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Pophali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Venka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Veeresh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Tekure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Fluids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33, 116108, 2011.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[3] Lawrence D.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Huebner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feasibility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aerospike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hypersonic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missiles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NASA Langley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Center, 1995.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[4] Missile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trident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Wikipedia web page.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[5] Eric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Schulein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drag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concept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bodies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attack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American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Aeronautics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Astronautics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2009.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[6]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12.0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user’s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guide.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[7]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F.R.Menter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Two-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eddy-viscosity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turbulence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models for engineering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AIAA Journal, 32:1598–1605, 1994.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[8] John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M.Cimbala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Yunus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A.Cengel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mechanics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foundamental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McGrawHill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[9]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Fluent’s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numerics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high speed flows. Webinar, 2021.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[10] S.M.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Hosseinalipour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Barzegar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Gerdroodbary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Numerical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hypersonic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flow over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blunted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spike. Acta Astronautica pages 180-193, 2010.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[11]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Pralits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Slides del corso di ottimizzazione computazionale in fluidodinamica. 2020.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895E6E-64F2-35F0-E197-2C1D9DD73B90}"/>
              </a:ext>
            </a:extLst>
          </p:cNvPr>
          <p:cNvSpPr txBox="1"/>
          <p:nvPr/>
        </p:nvSpPr>
        <p:spPr>
          <a:xfrm>
            <a:off x="737420" y="88490"/>
            <a:ext cx="5063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BIBLIOGRAFIA</a:t>
            </a:r>
          </a:p>
        </p:txBody>
      </p:sp>
    </p:spTree>
    <p:extLst>
      <p:ext uri="{BB962C8B-B14F-4D97-AF65-F5344CB8AC3E}">
        <p14:creationId xmlns:p14="http://schemas.microsoft.com/office/powerpoint/2010/main" val="4066618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35295C-11FB-855E-B6F5-9D64EEB6FE76}"/>
              </a:ext>
            </a:extLst>
          </p:cNvPr>
          <p:cNvSpPr txBox="1"/>
          <p:nvPr/>
        </p:nvSpPr>
        <p:spPr>
          <a:xfrm>
            <a:off x="5046580" y="206334"/>
            <a:ext cx="7447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F264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GRAZIE PER L’ATTENZIONE!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AA530FF-07B9-6684-16A7-8992D2A0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02" y="1960660"/>
            <a:ext cx="4153981" cy="2135838"/>
          </a:xfrm>
          <a:prstGeom prst="rect">
            <a:avLst/>
          </a:prstGeom>
        </p:spPr>
      </p:pic>
      <p:pic>
        <p:nvPicPr>
          <p:cNvPr id="4" name="Immagine 3" descr="Immagine che contiene vestiti, persona, uomo, Viso umano&#10;&#10;Descrizione generata automaticamente">
            <a:extLst>
              <a:ext uri="{FF2B5EF4-FFF2-40B4-BE49-F238E27FC236}">
                <a16:creationId xmlns:a16="http://schemas.microsoft.com/office/drawing/2014/main" id="{1102AF81-3874-4F55-B372-F3FBB375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6391" r="26558"/>
          <a:stretch/>
        </p:blipFill>
        <p:spPr>
          <a:xfrm>
            <a:off x="357747" y="286888"/>
            <a:ext cx="5140960" cy="56038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F25732-A682-0C6F-ACDF-20465CD37093}"/>
              </a:ext>
            </a:extLst>
          </p:cNvPr>
          <p:cNvSpPr txBox="1"/>
          <p:nvPr/>
        </p:nvSpPr>
        <p:spPr>
          <a:xfrm>
            <a:off x="0" y="5971290"/>
            <a:ext cx="9408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 ad IAC 2024 – Milano, in occasione della presentazione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dell’Ing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Carbone</a:t>
            </a:r>
          </a:p>
        </p:txBody>
      </p:sp>
      <p:pic>
        <p:nvPicPr>
          <p:cNvPr id="6" name="Immagine 5" descr="Immagine che contiene Elementi grafici, grafica, Carattere, arte&#10;&#10;Descrizione generata automaticamente">
            <a:extLst>
              <a:ext uri="{FF2B5EF4-FFF2-40B4-BE49-F238E27FC236}">
                <a16:creationId xmlns:a16="http://schemas.microsoft.com/office/drawing/2014/main" id="{B6D544E1-4D22-542A-C385-0752F91E6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10" y="4342340"/>
            <a:ext cx="3862766" cy="14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7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45722-E457-4A0F-272B-8B52C784C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lindro&#10;&#10;Descrizione generata automaticamente">
            <a:extLst>
              <a:ext uri="{FF2B5EF4-FFF2-40B4-BE49-F238E27FC236}">
                <a16:creationId xmlns:a16="http://schemas.microsoft.com/office/drawing/2014/main" id="{3CFAA656-51D5-23E9-A005-94F64587B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44" y="-331786"/>
            <a:ext cx="9697511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CE81A2-61A9-2E3D-0CC4-122DBD1F4C42}"/>
              </a:ext>
            </a:extLst>
          </p:cNvPr>
          <p:cNvSpPr txBox="1"/>
          <p:nvPr/>
        </p:nvSpPr>
        <p:spPr>
          <a:xfrm>
            <a:off x="4081987" y="184302"/>
            <a:ext cx="4028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cos’è un </a:t>
            </a:r>
            <a:r>
              <a:rPr lang="it-IT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Aerospike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D263B4-C4F4-071D-514F-CF365F46F620}"/>
              </a:ext>
            </a:extLst>
          </p:cNvPr>
          <p:cNvSpPr txBox="1"/>
          <p:nvPr/>
        </p:nvSpPr>
        <p:spPr>
          <a:xfrm>
            <a:off x="969484" y="1333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5DED4D07-01EA-B362-CD3B-F0AE24939E8B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154215" y="3657600"/>
            <a:ext cx="890895" cy="114054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F4613019-4028-002B-F0F9-21DB714A4322}"/>
              </a:ext>
            </a:extLst>
          </p:cNvPr>
          <p:cNvSpPr/>
          <p:nvPr/>
        </p:nvSpPr>
        <p:spPr>
          <a:xfrm>
            <a:off x="554447" y="4798142"/>
            <a:ext cx="1199536" cy="4522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DISK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9D3F503-F597-350C-2058-669960E96CE4}"/>
              </a:ext>
            </a:extLst>
          </p:cNvPr>
          <p:cNvCxnSpPr>
            <a:cxnSpLocks/>
          </p:cNvCxnSpPr>
          <p:nvPr/>
        </p:nvCxnSpPr>
        <p:spPr>
          <a:xfrm>
            <a:off x="4761348" y="1971449"/>
            <a:ext cx="1873132" cy="84909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0CF0BE7A-5B86-C5F4-763D-AAA1A4D88711}"/>
              </a:ext>
            </a:extLst>
          </p:cNvPr>
          <p:cNvSpPr/>
          <p:nvPr/>
        </p:nvSpPr>
        <p:spPr>
          <a:xfrm>
            <a:off x="3561812" y="1745307"/>
            <a:ext cx="1199536" cy="4522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DOME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72DD5F1-83D0-31DC-1BC5-28366B9677F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4081987" y="3429000"/>
            <a:ext cx="256247" cy="140486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962DF1C3-5E97-0A0C-B92D-0D631F91002B}"/>
              </a:ext>
            </a:extLst>
          </p:cNvPr>
          <p:cNvSpPr/>
          <p:nvPr/>
        </p:nvSpPr>
        <p:spPr>
          <a:xfrm>
            <a:off x="3738466" y="4833866"/>
            <a:ext cx="1199536" cy="4522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21A6280-9565-1ABF-38EB-C6B81D7493DD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437235" y="3586808"/>
            <a:ext cx="907752" cy="126770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D3CBFC40-B9D5-A3BA-CB8E-BEA4FD08BE6A}"/>
              </a:ext>
            </a:extLst>
          </p:cNvPr>
          <p:cNvSpPr/>
          <p:nvPr/>
        </p:nvSpPr>
        <p:spPr>
          <a:xfrm>
            <a:off x="9745219" y="4854514"/>
            <a:ext cx="1199536" cy="4522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8363E83-49B5-3C02-F871-1A951BCFAB95}"/>
              </a:ext>
            </a:extLst>
          </p:cNvPr>
          <p:cNvSpPr txBox="1"/>
          <p:nvPr/>
        </p:nvSpPr>
        <p:spPr>
          <a:xfrm>
            <a:off x="7513671" y="5893822"/>
            <a:ext cx="475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Modello 3d realizzato con il software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Onshape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44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0CF9DC-BFA1-3F56-B5A0-EB85896D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003" y="482820"/>
            <a:ext cx="6722314" cy="75413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Obiettivo del lavoro (CFD)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B2EDDB3-6779-F6EE-EAC9-128D01AF88E7}"/>
              </a:ext>
            </a:extLst>
          </p:cNvPr>
          <p:cNvSpPr/>
          <p:nvPr/>
        </p:nvSpPr>
        <p:spPr>
          <a:xfrm>
            <a:off x="209920" y="2180409"/>
            <a:ext cx="2733368" cy="9462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Definizione del dominio di calcolo e delle geometrie</a:t>
            </a:r>
          </a:p>
          <a:p>
            <a:pPr algn="ctr"/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DesignModeler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BA0128F-4DF3-C9F3-5E41-B8F147E6975F}"/>
              </a:ext>
            </a:extLst>
          </p:cNvPr>
          <p:cNvSpPr/>
          <p:nvPr/>
        </p:nvSpPr>
        <p:spPr>
          <a:xfrm>
            <a:off x="3758874" y="2180409"/>
            <a:ext cx="2386286" cy="9462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Definizione della mesh</a:t>
            </a:r>
          </a:p>
          <a:p>
            <a:pPr algn="ctr"/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Mesher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2FF6D73-5A45-0669-F6A6-C363763D5253}"/>
              </a:ext>
            </a:extLst>
          </p:cNvPr>
          <p:cNvSpPr/>
          <p:nvPr/>
        </p:nvSpPr>
        <p:spPr>
          <a:xfrm>
            <a:off x="6960746" y="2180409"/>
            <a:ext cx="2038227" cy="946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Simulazione CFD</a:t>
            </a:r>
          </a:p>
          <a:p>
            <a:pPr algn="ctr"/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Fluent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5F7477F-ADD2-4A80-A1C5-03E694D39DF6}"/>
              </a:ext>
            </a:extLst>
          </p:cNvPr>
          <p:cNvSpPr/>
          <p:nvPr/>
        </p:nvSpPr>
        <p:spPr>
          <a:xfrm>
            <a:off x="9814559" y="2180410"/>
            <a:ext cx="2038227" cy="946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Controllo della convergenza della simulazione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6686BD4-5F9A-590A-3CAD-4E9BCA53690D}"/>
              </a:ext>
            </a:extLst>
          </p:cNvPr>
          <p:cNvSpPr/>
          <p:nvPr/>
        </p:nvSpPr>
        <p:spPr>
          <a:xfrm>
            <a:off x="9814558" y="4419019"/>
            <a:ext cx="2038227" cy="946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Validazione della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1952646-A0E5-B050-842D-F30C36887152}"/>
              </a:ext>
            </a:extLst>
          </p:cNvPr>
          <p:cNvSpPr/>
          <p:nvPr/>
        </p:nvSpPr>
        <p:spPr>
          <a:xfrm>
            <a:off x="2943288" y="3786311"/>
            <a:ext cx="3104042" cy="22116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Studio parametrico e ricerca dell’ottimo al variare di: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Diametro </a:t>
            </a:r>
            <a:r>
              <a:rPr lang="it-IT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Lunghezza </a:t>
            </a:r>
            <a:r>
              <a:rPr lang="it-IT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Geometria </a:t>
            </a:r>
            <a:r>
              <a:rPr lang="it-IT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52066AF-E12D-28FA-6A5A-29D4C02257FB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2943288" y="2653533"/>
            <a:ext cx="81558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1C206DE-78B7-F88C-5998-628A57EA5E8C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6145160" y="2653533"/>
            <a:ext cx="81558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A57FD21-1FB7-EBA8-EDDF-32EB8275DF8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8998973" y="2653533"/>
            <a:ext cx="815586" cy="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34AB383-C988-0466-23BC-F2C5037E0C0F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10833672" y="3126657"/>
            <a:ext cx="1" cy="129236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25073B54-E1A8-6ACC-615B-244961B315A2}"/>
              </a:ext>
            </a:extLst>
          </p:cNvPr>
          <p:cNvCxnSpPr>
            <a:cxnSpLocks/>
            <a:stCxn id="9" idx="1"/>
            <a:endCxn id="10" idx="3"/>
          </p:cNvCxnSpPr>
          <p:nvPr/>
        </p:nvCxnSpPr>
        <p:spPr>
          <a:xfrm flipH="1" flipV="1">
            <a:off x="6047330" y="4892142"/>
            <a:ext cx="3767228" cy="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91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85696-F6C8-F01C-7357-D110270B5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F99F6E-1ADB-3F0C-F8D2-B8709FDE68FC}"/>
              </a:ext>
            </a:extLst>
          </p:cNvPr>
          <p:cNvSpPr txBox="1"/>
          <p:nvPr/>
        </p:nvSpPr>
        <p:spPr>
          <a:xfrm>
            <a:off x="492371" y="274963"/>
            <a:ext cx="3084844" cy="2103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Definizione</a:t>
            </a:r>
            <a:r>
              <a:rPr lang="en-US" sz="3600" b="1" spc="-5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del </a:t>
            </a:r>
            <a:r>
              <a:rPr lang="en-US" sz="3600" b="1" spc="-5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dominio</a:t>
            </a:r>
            <a:r>
              <a:rPr lang="en-US" sz="3600" b="1" spc="-5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di </a:t>
            </a:r>
            <a:r>
              <a:rPr lang="en-US" sz="3600" b="1" spc="-5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calcolo</a:t>
            </a:r>
            <a:endParaRPr lang="en-US" sz="3600" b="1" spc="-5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E171E2A-5DF1-AB0F-4267-67BC6285C573}"/>
              </a:ext>
            </a:extLst>
          </p:cNvPr>
          <p:cNvSpPr txBox="1"/>
          <p:nvPr/>
        </p:nvSpPr>
        <p:spPr>
          <a:xfrm>
            <a:off x="216310" y="2653800"/>
            <a:ext cx="3628470" cy="3335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 software 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Ansys </a:t>
            </a:r>
            <a:r>
              <a:rPr lang="en-US" sz="2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DesignModeler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realizzare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imponendo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condizione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assialsimmetria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Impongo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angolo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attacco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0°</a:t>
            </a:r>
          </a:p>
          <a:p>
            <a:pPr marL="285750" indent="-28575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Lato del domino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a circa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dieci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volte la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lunghezza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spike</a:t>
            </a:r>
          </a:p>
          <a:p>
            <a:pPr marL="285750" indent="-28575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Tx/>
              <a:buChar char="-"/>
            </a:pP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9DB1FE5-9D46-433B-99D1-2F1B8DC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86A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6" name="Immagine 5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D8F0CD69-4693-6E4D-EC8B-832F1F8A3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46" y="411480"/>
            <a:ext cx="6528670" cy="60350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15910F-5E4C-43C3-78F2-7F4E4E86FD44}"/>
              </a:ext>
            </a:extLst>
          </p:cNvPr>
          <p:cNvSpPr txBox="1"/>
          <p:nvPr/>
        </p:nvSpPr>
        <p:spPr>
          <a:xfrm>
            <a:off x="969484" y="1333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6FE7BE08-4A1B-87CC-E2ED-0A1BD6D14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9629" y="0"/>
            <a:ext cx="486686" cy="486686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6ADB16B4-274B-8F3C-9744-0DD7F7730D9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5142930" y="733061"/>
            <a:ext cx="1189535" cy="174837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71854320-D7C5-21FF-BC14-0931FA345A2A}"/>
              </a:ext>
            </a:extLst>
          </p:cNvPr>
          <p:cNvSpPr/>
          <p:nvPr/>
        </p:nvSpPr>
        <p:spPr>
          <a:xfrm>
            <a:off x="4543162" y="280777"/>
            <a:ext cx="1199536" cy="4522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INLET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4DC4B4D-D9CE-0482-27D3-20BC1360630D}"/>
              </a:ext>
            </a:extLst>
          </p:cNvPr>
          <p:cNvCxnSpPr>
            <a:cxnSpLocks/>
          </p:cNvCxnSpPr>
          <p:nvPr/>
        </p:nvCxnSpPr>
        <p:spPr>
          <a:xfrm>
            <a:off x="9023230" y="2811116"/>
            <a:ext cx="1910241" cy="800416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B7CC0143-0BA0-D1B8-742B-7CE058D12C5B}"/>
              </a:ext>
            </a:extLst>
          </p:cNvPr>
          <p:cNvSpPr/>
          <p:nvPr/>
        </p:nvSpPr>
        <p:spPr>
          <a:xfrm>
            <a:off x="7823694" y="2584974"/>
            <a:ext cx="1199536" cy="4522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OUTLET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2DB6CA0-76C8-09C2-A53B-18FA39D269EB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418797" y="4746782"/>
            <a:ext cx="526857" cy="158163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7EAA0F6D-3FF4-107B-FD04-CAE0619D8220}"/>
              </a:ext>
            </a:extLst>
          </p:cNvPr>
          <p:cNvSpPr/>
          <p:nvPr/>
        </p:nvSpPr>
        <p:spPr>
          <a:xfrm>
            <a:off x="5819029" y="4294498"/>
            <a:ext cx="1199536" cy="452284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</a:t>
            </a:r>
          </a:p>
        </p:txBody>
      </p:sp>
    </p:spTree>
    <p:extLst>
      <p:ext uri="{BB962C8B-B14F-4D97-AF65-F5344CB8AC3E}">
        <p14:creationId xmlns:p14="http://schemas.microsoft.com/office/powerpoint/2010/main" val="333341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4C5A9E5-0F35-4AA6-AF26-B90A2D47B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schermata, diagramma&#10;&#10;Descrizione generata automaticamente">
            <a:extLst>
              <a:ext uri="{FF2B5EF4-FFF2-40B4-BE49-F238E27FC236}">
                <a16:creationId xmlns:a16="http://schemas.microsoft.com/office/drawing/2014/main" id="{4AB4CBFB-A049-9AB1-AFC9-161396F41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8" y="1736298"/>
            <a:ext cx="5540829" cy="3629243"/>
          </a:xfrm>
          <a:prstGeom prst="rect">
            <a:avLst/>
          </a:prstGeom>
        </p:spPr>
      </p:pic>
      <p:pic>
        <p:nvPicPr>
          <p:cNvPr id="5" name="Immagine 4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01F395D0-B7F6-5DFE-8430-216714D37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26" y="2275463"/>
            <a:ext cx="5291666" cy="19182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9DB69D-7E48-4FDF-806E-F0B4BF00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BF69C-4724-4F8D-8EA6-1487E9C9C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D8EB18-54BD-738C-4C20-257E44AE8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1092" y="0"/>
            <a:ext cx="480908" cy="4809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EFAFE5-4169-9022-E6DE-E5C514BBC525}"/>
              </a:ext>
            </a:extLst>
          </p:cNvPr>
          <p:cNvSpPr txBox="1"/>
          <p:nvPr/>
        </p:nvSpPr>
        <p:spPr>
          <a:xfrm>
            <a:off x="480908" y="749852"/>
            <a:ext cx="11230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Inserisco tre fasce attorno al dispositivo, con la dimensione della cella che decresce da A verso C </a:t>
            </a:r>
          </a:p>
        </p:txBody>
      </p:sp>
    </p:spTree>
    <p:extLst>
      <p:ext uri="{BB962C8B-B14F-4D97-AF65-F5344CB8AC3E}">
        <p14:creationId xmlns:p14="http://schemas.microsoft.com/office/powerpoint/2010/main" val="2200564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D60C1-738F-BA2F-02D6-756E243E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8331D47-DE7A-4F51-9D59-FD68F3BDD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DEDC60-6312-4214-B219-E46479D7E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2A1B31-DB63-435D-93E6-9712CDF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6B8738D-6184-4200-93C8-A38B49E39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A15F-B149-DF06-CF4E-EC0511F6FAA1}"/>
              </a:ext>
            </a:extLst>
          </p:cNvPr>
          <p:cNvSpPr txBox="1"/>
          <p:nvPr/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Definizione</a:t>
            </a:r>
            <a:r>
              <a:rPr lang="en-US" sz="6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della</a:t>
            </a:r>
            <a:r>
              <a:rPr lang="en-US" sz="6000" b="1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mesh di base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F7BF8EB-637D-DAD5-3EED-D4A9047AB4A1}"/>
              </a:ext>
            </a:extLst>
          </p:cNvPr>
          <p:cNvSpPr txBox="1"/>
          <p:nvPr/>
        </p:nvSpPr>
        <p:spPr>
          <a:xfrm>
            <a:off x="314960" y="5727515"/>
            <a:ext cx="11791916" cy="515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Utilizzo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mesh di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tipo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 dominant 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una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maggiore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precisione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stabilità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simulazione</a:t>
            </a:r>
            <a:endParaRPr lang="en-US" i="1" spc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 descr="Immagine che contiene modello, punto, tessuto, monocromatico&#10;&#10;Descrizione generata automaticamente">
            <a:extLst>
              <a:ext uri="{FF2B5EF4-FFF2-40B4-BE49-F238E27FC236}">
                <a16:creationId xmlns:a16="http://schemas.microsoft.com/office/drawing/2014/main" id="{5851C9E8-B7F5-E049-D8C7-F2FB2B0AE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" y="998828"/>
            <a:ext cx="5893748" cy="310895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B73017D-B127-4D47-BB33-0DA52359F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modello, tessuto, schermata, arte&#10;&#10;Descrizione generata automaticamente">
            <a:extLst>
              <a:ext uri="{FF2B5EF4-FFF2-40B4-BE49-F238E27FC236}">
                <a16:creationId xmlns:a16="http://schemas.microsoft.com/office/drawing/2014/main" id="{FEBFAE5A-119E-76E3-787A-D27EA8EB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74" y="984267"/>
            <a:ext cx="5813202" cy="309552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2B7B8EB-0638-43BD-9A64-62F95F505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C1AD70F9-2AA8-40AD-81F2-0D7BC881C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95E83E-3C35-4C05-B1FC-CBF86CCB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AA51600-8912-3DD1-7CE1-923B5A17B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1640" y="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2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82852E-2B56-5354-B279-7E837DCA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640" y="354555"/>
            <a:ext cx="8158480" cy="891957"/>
          </a:xfrm>
        </p:spPr>
        <p:txBody>
          <a:bodyPr>
            <a:noAutofit/>
          </a:bodyPr>
          <a:lstStyle/>
          <a:p>
            <a:r>
              <a:rPr lang="it-IT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Dettaglio</a:t>
            </a:r>
            <a:r>
              <a:rPr lang="it-IT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  <a:r>
              <a:rPr lang="it-IT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endParaRPr lang="it-IT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schermata, modello, arte, tessuto&#10;&#10;Descrizione generata automaticamente">
            <a:extLst>
              <a:ext uri="{FF2B5EF4-FFF2-40B4-BE49-F238E27FC236}">
                <a16:creationId xmlns:a16="http://schemas.microsoft.com/office/drawing/2014/main" id="{09306CEB-2457-79A6-294B-496C22448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0" r="10655" b="-2"/>
          <a:stretch/>
        </p:blipFill>
        <p:spPr>
          <a:xfrm>
            <a:off x="248920" y="1944053"/>
            <a:ext cx="4986806" cy="3742051"/>
          </a:xfrm>
          <a:prstGeom prst="rect">
            <a:avLst/>
          </a:prstGeom>
        </p:spPr>
      </p:pic>
      <p:pic>
        <p:nvPicPr>
          <p:cNvPr id="7" name="Immagine 6" descr="Immagine che contiene Rettangolo, quadrato, arte, piastrella&#10;&#10;Descrizione generata automaticamente">
            <a:extLst>
              <a:ext uri="{FF2B5EF4-FFF2-40B4-BE49-F238E27FC236}">
                <a16:creationId xmlns:a16="http://schemas.microsoft.com/office/drawing/2014/main" id="{72024E03-2BDE-87ED-C9D1-8486DF2DA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7720"/>
          <a:stretch/>
        </p:blipFill>
        <p:spPr>
          <a:xfrm>
            <a:off x="5643880" y="1944053"/>
            <a:ext cx="6299200" cy="374205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89D838-A541-E374-4381-C342B82E1033}"/>
              </a:ext>
            </a:extLst>
          </p:cNvPr>
          <p:cNvSpPr txBox="1"/>
          <p:nvPr/>
        </p:nvSpPr>
        <p:spPr>
          <a:xfrm>
            <a:off x="248920" y="5801360"/>
            <a:ext cx="995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L’altezza della prima cella del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è stata accuratamente scelta per avere un valore di y+ &lt; 1</a:t>
            </a:r>
          </a:p>
        </p:txBody>
      </p:sp>
    </p:spTree>
    <p:extLst>
      <p:ext uri="{BB962C8B-B14F-4D97-AF65-F5344CB8AC3E}">
        <p14:creationId xmlns:p14="http://schemas.microsoft.com/office/powerpoint/2010/main" val="73835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DC4F7C-CC46-EC5A-AE79-2C280326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254000"/>
            <a:ext cx="8412480" cy="965200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Setup simulazione </a:t>
            </a:r>
            <a:r>
              <a:rPr lang="it-IT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Ansys</a:t>
            </a:r>
            <a:r>
              <a:rPr lang="it-IT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Fluent</a:t>
            </a:r>
            <a:endParaRPr lang="it-IT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BAC8F0-263E-6C18-A62C-E742EE6F1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Sfrutto la condizione di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assialsimmetria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riducendo le risorse computazionali impiegate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Utilizzo un solver di tipo </a:t>
            </a:r>
            <a:r>
              <a:rPr lang="it-I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density-based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indicato per risolvere i flussi ad alta velocità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Simulazione di tipo stazionario 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(steady)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Approssimo il comportamento dell’aria a quello di un gas perfetto 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Proprietà termiche e viscosità sono basate sulla teoria cinetica dei gas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Scelgo il modello di simulazione 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–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STT 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(RANS)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molto robusto e</a:t>
            </a:r>
            <a:r>
              <a:rPr lang="it-IT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indicato per risolvere flussi ad alta turbolenza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Attivo opzioni avanzate per migliorare la stabilità e la convergenza della simulazione ipersonica (Ma &gt; 5) </a:t>
            </a:r>
          </a:p>
        </p:txBody>
      </p:sp>
    </p:spTree>
    <p:extLst>
      <p:ext uri="{BB962C8B-B14F-4D97-AF65-F5344CB8AC3E}">
        <p14:creationId xmlns:p14="http://schemas.microsoft.com/office/powerpoint/2010/main" val="3128230757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72775489E9164B81439ACAF564CE63" ma:contentTypeVersion="18" ma:contentTypeDescription="Creare un nuovo documento." ma:contentTypeScope="" ma:versionID="7e6562a5c43691c56c4586b0532b47f3">
  <xsd:schema xmlns:xsd="http://www.w3.org/2001/XMLSchema" xmlns:xs="http://www.w3.org/2001/XMLSchema" xmlns:p="http://schemas.microsoft.com/office/2006/metadata/properties" xmlns:ns3="612642b2-4cac-4d8e-a08a-0d85a88a47d5" xmlns:ns4="8d607472-a1fb-43a0-a893-5cf19805165f" targetNamespace="http://schemas.microsoft.com/office/2006/metadata/properties" ma:root="true" ma:fieldsID="732d42ec8b901288765ee52070d5e474" ns3:_="" ns4:_="">
    <xsd:import namespace="612642b2-4cac-4d8e-a08a-0d85a88a47d5"/>
    <xsd:import namespace="8d607472-a1fb-43a0-a893-5cf1980516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642b2-4cac-4d8e-a08a-0d85a88a47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607472-a1fb-43a0-a893-5cf19805165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12642b2-4cac-4d8e-a08a-0d85a88a47d5" xsi:nil="true"/>
  </documentManagement>
</p:properties>
</file>

<file path=customXml/itemProps1.xml><?xml version="1.0" encoding="utf-8"?>
<ds:datastoreItem xmlns:ds="http://schemas.openxmlformats.org/officeDocument/2006/customXml" ds:itemID="{2D934714-0317-4E62-88FC-4D1C39F707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6DBD0D-B35A-4DCF-AAA7-1E16509D3C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2642b2-4cac-4d8e-a08a-0d85a88a47d5"/>
    <ds:schemaRef ds:uri="8d607472-a1fb-43a0-a893-5cf1980516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F5B378-B966-4E08-A277-2ED5C33EB3AC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612642b2-4cac-4d8e-a08a-0d85a88a47d5"/>
    <ds:schemaRef ds:uri="8d607472-a1fb-43a0-a893-5cf19805165f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634</TotalTime>
  <Words>1533</Words>
  <Application>Microsoft Office PowerPoint</Application>
  <PresentationFormat>Widescreen</PresentationFormat>
  <Paragraphs>148</Paragraphs>
  <Slides>27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Cambria Math</vt:lpstr>
      <vt:lpstr>Times New Roman</vt:lpstr>
      <vt:lpstr>Personalizza struttura</vt:lpstr>
      <vt:lpstr>Retrospettivo</vt:lpstr>
      <vt:lpstr>La geometria della testa dell’aerospike influisce sulla resistenza e protezione  termica nel volo ipersonico ?</vt:lpstr>
      <vt:lpstr>Presentazione standard di PowerPoint</vt:lpstr>
      <vt:lpstr>Presentazione standard di PowerPoint</vt:lpstr>
      <vt:lpstr>Obiettivo del lavoro (CFD) </vt:lpstr>
      <vt:lpstr>Presentazione standard di PowerPoint</vt:lpstr>
      <vt:lpstr>Presentazione standard di PowerPoint</vt:lpstr>
      <vt:lpstr>Presentazione standard di PowerPoint</vt:lpstr>
      <vt:lpstr>Dettaglio boundary layer</vt:lpstr>
      <vt:lpstr>Setup simulazione Ansys Fluent</vt:lpstr>
      <vt:lpstr>Setup simulazione </vt:lpstr>
      <vt:lpstr>Controllo della convergenza e validazione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 e sviluppi futuri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Collaudo e primi test su un banco prova per la qualifica di un prototipo di refrigeratore magnetico rotante</dc:title>
  <dc:creator>Sebastiano Raggi</dc:creator>
  <cp:lastModifiedBy>Sebastiano Raggi</cp:lastModifiedBy>
  <cp:revision>9</cp:revision>
  <dcterms:created xsi:type="dcterms:W3CDTF">2024-06-24T13:06:33Z</dcterms:created>
  <dcterms:modified xsi:type="dcterms:W3CDTF">2024-12-17T08:30:42Z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0x010100DF72775489E9164B81439ACAF564CE63</vt:lpwstr>
  </property>
</Properties>
</file>