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0" r:id="rId6"/>
    <p:sldId id="264" r:id="rId7"/>
    <p:sldId id="261" r:id="rId8"/>
    <p:sldId id="265" r:id="rId9"/>
    <p:sldId id="266" r:id="rId10"/>
    <p:sldId id="271" r:id="rId11"/>
    <p:sldId id="268" r:id="rId12"/>
    <p:sldId id="267" r:id="rId13"/>
    <p:sldId id="270" r:id="rId14"/>
    <p:sldId id="272" r:id="rId15"/>
    <p:sldId id="273" r:id="rId16"/>
    <p:sldId id="274" r:id="rId17"/>
    <p:sldId id="262" r:id="rId18"/>
    <p:sldId id="275" r:id="rId19"/>
    <p:sldId id="280" r:id="rId20"/>
    <p:sldId id="279" r:id="rId21"/>
    <p:sldId id="278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1025" autoAdjust="0"/>
    <p:restoredTop sz="94660"/>
  </p:normalViewPr>
  <p:slideViewPr>
    <p:cSldViewPr snapToGrid="0">
      <p:cViewPr>
        <p:scale>
          <a:sx n="70" d="100"/>
          <a:sy n="70" d="100"/>
        </p:scale>
        <p:origin x="-816" y="-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E8E8A4C-DC19-4C1A-AE78-5F76F2853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2587F60B-B853-4A0C-82DE-7839818E4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E591CCF-9F6A-4EBE-B017-2D2606AD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9AA0E7F-E7CA-4D2A-AABA-7276F2A0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B3DB607-202B-4B1B-9022-F7EE7BC9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97216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36ECD8-6CE2-4E0E-9E5B-95CD6374A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29EC01CD-9196-4B9B-988B-2500B1DBC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D855BD7-F1D8-4C8D-B16C-09780A3D0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B89F833-7F00-4DC9-85BB-DCF4806A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3B7F404-88D5-4E01-B323-ECC1A8404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2896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9807E603-1208-4CBF-B598-7F7A033EC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C1E808E-37C4-4146-822B-95A1905D6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359F9C6-62F3-4C76-A6D3-2655FF17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923A8AC-95E9-4103-BCAA-C76DCE417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1E65EB1-A51E-4BB0-B8D8-1F9BEDFDC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2139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DC8FA14-2886-473E-84AC-B8E64751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36FE46F-9B0E-49A5-A3E7-26CEFA459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3AA59CA-6D33-47C4-A079-17B3CB36B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E04A35B-0F97-4F8F-9354-436C4A3D4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1354AAF-0B63-496D-825E-A5167D9D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227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1721966-A8ED-48F6-804D-0BD501F92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4E332F6-6DB7-4056-8B5B-EC1A730A7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C179392-0D29-406C-BBB9-ADA4C281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1315C1E-881B-427F-9621-DD4B5E6F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ED33C5D-A920-4D26-805F-7F2CAD4D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4957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4308447-8389-4ED8-AFB2-2CCC8110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DB6CB36-6C74-42E9-926E-C5EB258FF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65D0EF53-2F35-45FC-8B8E-438E20A73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6E9A444-DAE4-4CCC-8257-57FF9066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77A16734-7C66-4B69-910F-AB088BEC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2CA150E-080E-446F-B360-9DCF299F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0134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FDEE180-0E67-462A-B8E8-9FB14904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ED18B93-BA78-4F8E-9AF8-02B3E873D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B9F2249A-C041-4E84-9E24-7E56CA36E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2ED8D87-D327-402B-8665-8F5388E79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B4F72156-CEF4-4357-A684-CBF81C4A5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6B2645FB-2255-4A4B-A007-DAC39DCA1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F8FEE889-7354-44EF-B78E-425EF36AC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D745E238-971B-4AD1-A4E1-0C98CFD28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8911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A5DEF36-F78F-4781-8C57-CC264C64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4F00D8C0-D79C-4FEA-B967-1FF20151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F856F8AA-33EE-40A4-A7EE-9E08FD6A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BBC9375-BC0A-4247-999C-955F16DD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915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EDDF6D78-7210-4600-88B9-6B17D068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E64EF90E-F72E-45AE-AA96-9C3A961EA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C6C3D4D5-8F8E-4CDC-BBF3-E25E649A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6054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32B876A-332D-456D-B9BB-5C82245C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96287BA-42C6-49CF-86D3-3247A8D83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668AF87-D658-4A9E-92C3-484C5FC45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B3792270-5C3F-4F54-A01C-7FD3173A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ABA8D27-BA8C-4FF8-9FF0-B2804207F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A72A2E5-D44D-4410-8A1E-0D433F7B3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2696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588059C-9086-4F30-9352-CC1AEC547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9B217920-7C07-41DD-8021-AAD5B1E88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BEF025A-FDEA-495E-AFE3-971C96759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4A3FBCC-C095-45AA-8DD1-2FF3BC16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F5450A7-7419-4526-A74E-6CA20EEE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816D97A-DA0E-41E2-916F-548F0AB1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1478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7EF4027C-D1D1-46E3-8F84-5FF62B65C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F77CDB5-5A3E-4C11-9934-AB99C6FCD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00AE6A8-8A0F-42B5-8398-FD453749E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E894B-9CFE-4B9B-B1F8-6EA5CEAA934E}" type="datetimeFigureOut">
              <a:rPr lang="it-IT" smtClean="0"/>
              <a:pPr/>
              <a:t>16/12/2019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7E463B8-5894-440D-B3F1-A1C37ADD5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ACEF383-54C7-4B0F-9A8E-15AD5BEE9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34C97-1D04-441F-A5AD-7EFF7F0CE31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4369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6.sv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1.png"/><Relationship Id="rId10" Type="http://schemas.openxmlformats.org/officeDocument/2006/relationships/image" Target="../media/image34.sv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jpeg"/><Relationship Id="rId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jpeg"/><Relationship Id="rId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sv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30.sv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3.sv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avimento, interni, rosso, sedendo&#10;&#10;Descrizione generata con affidabilità molto elevata">
            <a:extLst>
              <a:ext uri="{FF2B5EF4-FFF2-40B4-BE49-F238E27FC236}">
                <a16:creationId xmlns:a16="http://schemas.microsoft.com/office/drawing/2014/main" xmlns="" id="{68C82C05-2A78-44B6-B1BD-D72042FF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83" b="10631"/>
          <a:stretch/>
        </p:blipFill>
        <p:spPr>
          <a:xfrm>
            <a:off x="5283200" y="-497744"/>
            <a:ext cx="9508032" cy="7802774"/>
          </a:xfrm>
          <a:prstGeom prst="ellipse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xmlns="" id="{8B819A95-CAAD-4BFB-93A2-BE26B216B356}"/>
              </a:ext>
            </a:extLst>
          </p:cNvPr>
          <p:cNvCxnSpPr>
            <a:cxnSpLocks/>
          </p:cNvCxnSpPr>
          <p:nvPr/>
        </p:nvCxnSpPr>
        <p:spPr>
          <a:xfrm>
            <a:off x="4004764" y="1524000"/>
            <a:ext cx="0" cy="384048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A469F39-3DAD-4590-B20C-ACFE041C7AC4}"/>
              </a:ext>
            </a:extLst>
          </p:cNvPr>
          <p:cNvSpPr txBox="1"/>
          <p:nvPr/>
        </p:nvSpPr>
        <p:spPr>
          <a:xfrm>
            <a:off x="694767" y="2599626"/>
            <a:ext cx="32490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Approccio CFD allo studio della climatizzazione nel Teatro Carlo Felice di Genova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86E3B01-44F5-4B82-9342-5C70E46AB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4411" y="398225"/>
            <a:ext cx="2385047" cy="127399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771A598E-1C99-4741-8253-E08D3CEAA819}"/>
              </a:ext>
            </a:extLst>
          </p:cNvPr>
          <p:cNvSpPr txBox="1"/>
          <p:nvPr/>
        </p:nvSpPr>
        <p:spPr>
          <a:xfrm>
            <a:off x="3542168" y="6119090"/>
            <a:ext cx="310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Corso di Laurea Magistrale </a:t>
            </a:r>
            <a:r>
              <a:rPr lang="it-IT" sz="12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Ingegneria Edile-Architettura LM4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0F579F8B-8823-4044-80CE-104D4C395B8A}"/>
              </a:ext>
            </a:extLst>
          </p:cNvPr>
          <p:cNvSpPr txBox="1"/>
          <p:nvPr/>
        </p:nvSpPr>
        <p:spPr>
          <a:xfrm>
            <a:off x="-678797" y="6106017"/>
            <a:ext cx="310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Studentesse: </a:t>
            </a:r>
            <a:r>
              <a:rPr lang="it-IT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Valentina Costa</a:t>
            </a:r>
          </a:p>
          <a:p>
            <a:pPr algn="r"/>
            <a:r>
              <a:rPr lang="it-IT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                Giulia Macciò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9B84FE6A-7F32-4A95-847B-910FE1EE140F}"/>
              </a:ext>
            </a:extLst>
          </p:cNvPr>
          <p:cNvSpPr txBox="1"/>
          <p:nvPr/>
        </p:nvSpPr>
        <p:spPr>
          <a:xfrm>
            <a:off x="261138" y="484570"/>
            <a:ext cx="262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Relatore:       </a:t>
            </a:r>
            <a:r>
              <a:rPr lang="it-IT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Prof. Vincenzo Bianco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9B84FE6A-7F32-4A95-847B-910FE1EE140F}"/>
              </a:ext>
            </a:extLst>
          </p:cNvPr>
          <p:cNvSpPr txBox="1"/>
          <p:nvPr/>
        </p:nvSpPr>
        <p:spPr>
          <a:xfrm>
            <a:off x="272849" y="736610"/>
            <a:ext cx="262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Correlatori:   </a:t>
            </a:r>
            <a:r>
              <a:rPr lang="it-IT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Prof. Joel </a:t>
            </a:r>
            <a:r>
              <a:rPr lang="it-IT" sz="12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Guerrero</a:t>
            </a:r>
            <a:endParaRPr lang="it-IT" sz="12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it-IT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                    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9B84FE6A-7F32-4A95-847B-910FE1EE140F}"/>
              </a:ext>
            </a:extLst>
          </p:cNvPr>
          <p:cNvSpPr txBox="1"/>
          <p:nvPr/>
        </p:nvSpPr>
        <p:spPr>
          <a:xfrm>
            <a:off x="1146218" y="982793"/>
            <a:ext cx="262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Ing. </a:t>
            </a:r>
            <a:r>
              <a:rPr lang="it-IT" sz="12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Jan</a:t>
            </a:r>
            <a:r>
              <a:rPr lang="it-IT" sz="1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it-IT" sz="12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Pralits</a:t>
            </a:r>
            <a:endParaRPr lang="it-IT" sz="12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0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306284" y="1032386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pic>
        <p:nvPicPr>
          <p:cNvPr id="6" name="Elemento grafico 5" descr="Presentazione con grafico a barre">
            <a:extLst>
              <a:ext uri="{FF2B5EF4-FFF2-40B4-BE49-F238E27FC236}">
                <a16:creationId xmlns:a16="http://schemas.microsoft.com/office/drawing/2014/main" xmlns="" id="{9155BA84-4E39-42AE-8666-2FF95FAF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8948" y="258336"/>
            <a:ext cx="1000876" cy="1000876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291536" y="1259212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 1</a:t>
            </a:r>
          </a:p>
        </p:txBody>
      </p:sp>
      <p:pic>
        <p:nvPicPr>
          <p:cNvPr id="11" name="Immagine 10" descr="1v.png"/>
          <p:cNvPicPr>
            <a:picLocks noChangeAspect="1"/>
          </p:cNvPicPr>
          <p:nvPr/>
        </p:nvPicPr>
        <p:blipFill>
          <a:blip r:embed="rId4"/>
          <a:srcRect l="4444" r="6250" b="9630"/>
          <a:stretch>
            <a:fillRect/>
          </a:stretch>
        </p:blipFill>
        <p:spPr>
          <a:xfrm>
            <a:off x="2295525" y="1500500"/>
            <a:ext cx="9362016" cy="53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95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306284" y="1032386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pic>
        <p:nvPicPr>
          <p:cNvPr id="6" name="Elemento grafico 5" descr="Presentazione con grafico a barre">
            <a:extLst>
              <a:ext uri="{FF2B5EF4-FFF2-40B4-BE49-F238E27FC236}">
                <a16:creationId xmlns:a16="http://schemas.microsoft.com/office/drawing/2014/main" xmlns="" id="{9155BA84-4E39-42AE-8666-2FF95FAF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8948" y="258336"/>
            <a:ext cx="1000876" cy="1000876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1t.png">
            <a:extLst>
              <a:ext uri="{FF2B5EF4-FFF2-40B4-BE49-F238E27FC236}">
                <a16:creationId xmlns:a16="http://schemas.microsoft.com/office/drawing/2014/main" xmlns="" id="{714BC7CA-D4C4-4930-80E3-A1DF2FAF3B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0" r="4255" b="9923"/>
          <a:stretch>
            <a:fillRect/>
          </a:stretch>
        </p:blipFill>
        <p:spPr>
          <a:xfrm>
            <a:off x="2400300" y="1549393"/>
            <a:ext cx="9353550" cy="5165732"/>
          </a:xfrm>
          <a:prstGeom prst="rect">
            <a:avLst/>
          </a:prstGeom>
        </p:spPr>
      </p:pic>
      <p:pic>
        <p:nvPicPr>
          <p:cNvPr id="8" name="Elemento grafico 7" descr="Teatro">
            <a:extLst>
              <a:ext uri="{FF2B5EF4-FFF2-40B4-BE49-F238E27FC236}">
                <a16:creationId xmlns:a16="http://schemas.microsoft.com/office/drawing/2014/main" xmlns="" id="{7500591B-8CE0-4F96-A69F-959B58E43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28" y="2461554"/>
            <a:ext cx="838197" cy="838197"/>
          </a:xfrm>
          <a:prstGeom prst="rect">
            <a:avLst/>
          </a:prstGeom>
        </p:spPr>
      </p:pic>
      <p:pic>
        <p:nvPicPr>
          <p:cNvPr id="9" name="Elemento grafico 8" descr="Violino">
            <a:extLst>
              <a:ext uri="{FF2B5EF4-FFF2-40B4-BE49-F238E27FC236}">
                <a16:creationId xmlns:a16="http://schemas.microsoft.com/office/drawing/2014/main" xmlns="" id="{EEEAC07E-1ABB-4856-B149-C7BCB4C1C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3526" y="3414695"/>
            <a:ext cx="838197" cy="838197"/>
          </a:xfrm>
          <a:prstGeom prst="rect">
            <a:avLst/>
          </a:prstGeom>
        </p:spPr>
      </p:pic>
      <p:pic>
        <p:nvPicPr>
          <p:cNvPr id="11" name="Elemento grafico 10" descr="Divano">
            <a:extLst>
              <a:ext uri="{FF2B5EF4-FFF2-40B4-BE49-F238E27FC236}">
                <a16:creationId xmlns:a16="http://schemas.microsoft.com/office/drawing/2014/main" xmlns="" id="{65E7147E-A8FC-493A-8CE8-A994D1B04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35780" y="4060514"/>
            <a:ext cx="653688" cy="14874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291536" y="1259212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 5</a:t>
            </a:r>
          </a:p>
        </p:txBody>
      </p:sp>
    </p:spTree>
    <p:extLst>
      <p:ext uri="{BB962C8B-B14F-4D97-AF65-F5344CB8AC3E}">
        <p14:creationId xmlns:p14="http://schemas.microsoft.com/office/powerpoint/2010/main" xmlns="" val="32195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306284" y="1032386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pic>
        <p:nvPicPr>
          <p:cNvPr id="6" name="Elemento grafico 5" descr="Presentazione con grafico a barre">
            <a:extLst>
              <a:ext uri="{FF2B5EF4-FFF2-40B4-BE49-F238E27FC236}">
                <a16:creationId xmlns:a16="http://schemas.microsoft.com/office/drawing/2014/main" xmlns="" id="{9155BA84-4E39-42AE-8666-2FF95FAF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8948" y="258336"/>
            <a:ext cx="1000876" cy="1000876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lemento grafico 7" descr="Teatro">
            <a:extLst>
              <a:ext uri="{FF2B5EF4-FFF2-40B4-BE49-F238E27FC236}">
                <a16:creationId xmlns:a16="http://schemas.microsoft.com/office/drawing/2014/main" xmlns="" id="{7500591B-8CE0-4F96-A69F-959B58E43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5228" y="2461554"/>
            <a:ext cx="838197" cy="838197"/>
          </a:xfrm>
          <a:prstGeom prst="rect">
            <a:avLst/>
          </a:prstGeom>
        </p:spPr>
      </p:pic>
      <p:pic>
        <p:nvPicPr>
          <p:cNvPr id="9" name="Elemento grafico 8" descr="Violino">
            <a:extLst>
              <a:ext uri="{FF2B5EF4-FFF2-40B4-BE49-F238E27FC236}">
                <a16:creationId xmlns:a16="http://schemas.microsoft.com/office/drawing/2014/main" xmlns="" id="{EEEAC07E-1ABB-4856-B149-C7BCB4C1CB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3526" y="3414695"/>
            <a:ext cx="838197" cy="838197"/>
          </a:xfrm>
          <a:prstGeom prst="rect">
            <a:avLst/>
          </a:prstGeom>
        </p:spPr>
      </p:pic>
      <p:pic>
        <p:nvPicPr>
          <p:cNvPr id="11" name="Elemento grafico 10" descr="Divano">
            <a:extLst>
              <a:ext uri="{FF2B5EF4-FFF2-40B4-BE49-F238E27FC236}">
                <a16:creationId xmlns:a16="http://schemas.microsoft.com/office/drawing/2014/main" xmlns="" id="{65E7147E-A8FC-493A-8CE8-A994D1B04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5780" y="4060514"/>
            <a:ext cx="653688" cy="14874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291536" y="1259212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 5</a:t>
            </a:r>
          </a:p>
        </p:txBody>
      </p:sp>
      <p:pic>
        <p:nvPicPr>
          <p:cNvPr id="12" name="Immagine 11" descr="1v.png">
            <a:extLst>
              <a:ext uri="{FF2B5EF4-FFF2-40B4-BE49-F238E27FC236}">
                <a16:creationId xmlns:a16="http://schemas.microsoft.com/office/drawing/2014/main" xmlns="" id="{1BD693C5-5D60-4CC8-8DAB-A095AE7FC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239" r="4390" b="10170"/>
          <a:stretch>
            <a:fillRect/>
          </a:stretch>
        </p:blipFill>
        <p:spPr>
          <a:xfrm>
            <a:off x="2428875" y="1554032"/>
            <a:ext cx="9315450" cy="51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4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306284" y="1032386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pic>
        <p:nvPicPr>
          <p:cNvPr id="6" name="Elemento grafico 5" descr="Presentazione con grafico a barre">
            <a:extLst>
              <a:ext uri="{FF2B5EF4-FFF2-40B4-BE49-F238E27FC236}">
                <a16:creationId xmlns:a16="http://schemas.microsoft.com/office/drawing/2014/main" xmlns="" id="{9155BA84-4E39-42AE-8666-2FF95FAF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8948" y="258336"/>
            <a:ext cx="1000876" cy="1000876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lemento grafico 7" descr="Teatro">
            <a:extLst>
              <a:ext uri="{FF2B5EF4-FFF2-40B4-BE49-F238E27FC236}">
                <a16:creationId xmlns:a16="http://schemas.microsoft.com/office/drawing/2014/main" xmlns="" id="{7500591B-8CE0-4F96-A69F-959B58E43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5228" y="2461554"/>
            <a:ext cx="838197" cy="838197"/>
          </a:xfrm>
          <a:prstGeom prst="rect">
            <a:avLst/>
          </a:prstGeom>
        </p:spPr>
      </p:pic>
      <p:pic>
        <p:nvPicPr>
          <p:cNvPr id="9" name="Elemento grafico 8" descr="Violino">
            <a:extLst>
              <a:ext uri="{FF2B5EF4-FFF2-40B4-BE49-F238E27FC236}">
                <a16:creationId xmlns:a16="http://schemas.microsoft.com/office/drawing/2014/main" xmlns="" id="{EEEAC07E-1ABB-4856-B149-C7BCB4C1CB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3526" y="3414695"/>
            <a:ext cx="838197" cy="838197"/>
          </a:xfrm>
          <a:prstGeom prst="rect">
            <a:avLst/>
          </a:prstGeom>
        </p:spPr>
      </p:pic>
      <p:pic>
        <p:nvPicPr>
          <p:cNvPr id="11" name="Elemento grafico 10" descr="Divano">
            <a:extLst>
              <a:ext uri="{FF2B5EF4-FFF2-40B4-BE49-F238E27FC236}">
                <a16:creationId xmlns:a16="http://schemas.microsoft.com/office/drawing/2014/main" xmlns="" id="{65E7147E-A8FC-493A-8CE8-A994D1B04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5780" y="4060514"/>
            <a:ext cx="653688" cy="14874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291536" y="1259212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 6</a:t>
            </a:r>
          </a:p>
        </p:txBody>
      </p:sp>
      <p:pic>
        <p:nvPicPr>
          <p:cNvPr id="15" name="Immagine 14" descr="1t.png"/>
          <p:cNvPicPr>
            <a:picLocks noChangeAspect="1"/>
          </p:cNvPicPr>
          <p:nvPr/>
        </p:nvPicPr>
        <p:blipFill>
          <a:blip r:embed="rId10"/>
          <a:srcRect l="4148" r="4689" b="9458"/>
          <a:stretch>
            <a:fillRect/>
          </a:stretch>
        </p:blipFill>
        <p:spPr>
          <a:xfrm>
            <a:off x="2389820" y="1533525"/>
            <a:ext cx="9316405" cy="5204769"/>
          </a:xfrm>
          <a:prstGeom prst="rect">
            <a:avLst/>
          </a:prstGeom>
        </p:spPr>
      </p:pic>
      <p:pic>
        <p:nvPicPr>
          <p:cNvPr id="16" name="Immagine 15" descr="ciack.JPG"/>
          <p:cNvPicPr>
            <a:picLocks noChangeAspect="1"/>
          </p:cNvPicPr>
          <p:nvPr/>
        </p:nvPicPr>
        <p:blipFill>
          <a:blip r:embed="rId11" cstate="print"/>
          <a:srcRect l="11752" t="11055" r="7265" b="11602"/>
          <a:stretch>
            <a:fillRect/>
          </a:stretch>
        </p:blipFill>
        <p:spPr>
          <a:xfrm>
            <a:off x="313766" y="5602941"/>
            <a:ext cx="719206" cy="6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4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306284" y="1032386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pic>
        <p:nvPicPr>
          <p:cNvPr id="6" name="Elemento grafico 5" descr="Presentazione con grafico a barre">
            <a:extLst>
              <a:ext uri="{FF2B5EF4-FFF2-40B4-BE49-F238E27FC236}">
                <a16:creationId xmlns:a16="http://schemas.microsoft.com/office/drawing/2014/main" xmlns="" id="{9155BA84-4E39-42AE-8666-2FF95FAF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8948" y="258336"/>
            <a:ext cx="1000876" cy="1000876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lemento grafico 7" descr="Teatro">
            <a:extLst>
              <a:ext uri="{FF2B5EF4-FFF2-40B4-BE49-F238E27FC236}">
                <a16:creationId xmlns:a16="http://schemas.microsoft.com/office/drawing/2014/main" xmlns="" id="{7500591B-8CE0-4F96-A69F-959B58E43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5228" y="2461554"/>
            <a:ext cx="838197" cy="838197"/>
          </a:xfrm>
          <a:prstGeom prst="rect">
            <a:avLst/>
          </a:prstGeom>
        </p:spPr>
      </p:pic>
      <p:pic>
        <p:nvPicPr>
          <p:cNvPr id="9" name="Elemento grafico 8" descr="Violino">
            <a:extLst>
              <a:ext uri="{FF2B5EF4-FFF2-40B4-BE49-F238E27FC236}">
                <a16:creationId xmlns:a16="http://schemas.microsoft.com/office/drawing/2014/main" xmlns="" id="{EEEAC07E-1ABB-4856-B149-C7BCB4C1CB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3526" y="3414695"/>
            <a:ext cx="838197" cy="838197"/>
          </a:xfrm>
          <a:prstGeom prst="rect">
            <a:avLst/>
          </a:prstGeom>
        </p:spPr>
      </p:pic>
      <p:pic>
        <p:nvPicPr>
          <p:cNvPr id="11" name="Elemento grafico 10" descr="Divano">
            <a:extLst>
              <a:ext uri="{FF2B5EF4-FFF2-40B4-BE49-F238E27FC236}">
                <a16:creationId xmlns:a16="http://schemas.microsoft.com/office/drawing/2014/main" xmlns="" id="{65E7147E-A8FC-493A-8CE8-A994D1B04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5780" y="4060514"/>
            <a:ext cx="653688" cy="14874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291536" y="1259212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 6</a:t>
            </a:r>
          </a:p>
        </p:txBody>
      </p:sp>
      <p:pic>
        <p:nvPicPr>
          <p:cNvPr id="12" name="Immagine 11" descr="1v.png"/>
          <p:cNvPicPr>
            <a:picLocks noChangeAspect="1"/>
          </p:cNvPicPr>
          <p:nvPr/>
        </p:nvPicPr>
        <p:blipFill>
          <a:blip r:embed="rId10"/>
          <a:srcRect l="4297" r="4531" b="9583"/>
          <a:stretch>
            <a:fillRect/>
          </a:stretch>
        </p:blipFill>
        <p:spPr>
          <a:xfrm>
            <a:off x="2419350" y="1529509"/>
            <a:ext cx="9296400" cy="5185910"/>
          </a:xfrm>
          <a:prstGeom prst="rect">
            <a:avLst/>
          </a:prstGeom>
        </p:spPr>
      </p:pic>
      <p:pic>
        <p:nvPicPr>
          <p:cNvPr id="16" name="Immagine 15" descr="ciack.JPG"/>
          <p:cNvPicPr>
            <a:picLocks noChangeAspect="1"/>
          </p:cNvPicPr>
          <p:nvPr/>
        </p:nvPicPr>
        <p:blipFill>
          <a:blip r:embed="rId11" cstate="print"/>
          <a:srcRect l="11752" t="11055" r="7265" b="11602"/>
          <a:stretch>
            <a:fillRect/>
          </a:stretch>
        </p:blipFill>
        <p:spPr>
          <a:xfrm>
            <a:off x="313766" y="5602941"/>
            <a:ext cx="719206" cy="6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4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306284" y="1032386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pic>
        <p:nvPicPr>
          <p:cNvPr id="6" name="Elemento grafico 5" descr="Presentazione con grafico a barre">
            <a:extLst>
              <a:ext uri="{FF2B5EF4-FFF2-40B4-BE49-F238E27FC236}">
                <a16:creationId xmlns:a16="http://schemas.microsoft.com/office/drawing/2014/main" xmlns="" id="{9155BA84-4E39-42AE-8666-2FF95FAF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8948" y="258336"/>
            <a:ext cx="1000876" cy="1000876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lemento grafico 7" descr="Teatro">
            <a:extLst>
              <a:ext uri="{FF2B5EF4-FFF2-40B4-BE49-F238E27FC236}">
                <a16:creationId xmlns:a16="http://schemas.microsoft.com/office/drawing/2014/main" xmlns="" id="{7500591B-8CE0-4F96-A69F-959B58E43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5228" y="2461554"/>
            <a:ext cx="838197" cy="838197"/>
          </a:xfrm>
          <a:prstGeom prst="rect">
            <a:avLst/>
          </a:prstGeom>
        </p:spPr>
      </p:pic>
      <p:pic>
        <p:nvPicPr>
          <p:cNvPr id="9" name="Elemento grafico 8" descr="Violino">
            <a:extLst>
              <a:ext uri="{FF2B5EF4-FFF2-40B4-BE49-F238E27FC236}">
                <a16:creationId xmlns:a16="http://schemas.microsoft.com/office/drawing/2014/main" xmlns="" id="{EEEAC07E-1ABB-4856-B149-C7BCB4C1CB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3526" y="3414695"/>
            <a:ext cx="838197" cy="838197"/>
          </a:xfrm>
          <a:prstGeom prst="rect">
            <a:avLst/>
          </a:prstGeom>
        </p:spPr>
      </p:pic>
      <p:pic>
        <p:nvPicPr>
          <p:cNvPr id="11" name="Elemento grafico 10" descr="Divano">
            <a:extLst>
              <a:ext uri="{FF2B5EF4-FFF2-40B4-BE49-F238E27FC236}">
                <a16:creationId xmlns:a16="http://schemas.microsoft.com/office/drawing/2014/main" xmlns="" id="{65E7147E-A8FC-493A-8CE8-A994D1B04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5780" y="4060514"/>
            <a:ext cx="653688" cy="14874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501086" y="1287787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3D</a:t>
            </a:r>
          </a:p>
        </p:txBody>
      </p:sp>
      <p:pic>
        <p:nvPicPr>
          <p:cNvPr id="14" name="Immagine 13" descr="mid2.png"/>
          <p:cNvPicPr>
            <a:picLocks noChangeAspect="1"/>
          </p:cNvPicPr>
          <p:nvPr/>
        </p:nvPicPr>
        <p:blipFill>
          <a:blip r:embed="rId10"/>
          <a:srcRect l="1641" t="18539" r="10938" b="5694"/>
          <a:stretch>
            <a:fillRect/>
          </a:stretch>
        </p:blipFill>
        <p:spPr>
          <a:xfrm>
            <a:off x="1822556" y="2324100"/>
            <a:ext cx="9182928" cy="4476750"/>
          </a:xfrm>
          <a:prstGeom prst="rect">
            <a:avLst/>
          </a:prstGeom>
        </p:spPr>
      </p:pic>
      <p:pic>
        <p:nvPicPr>
          <p:cNvPr id="15" name="Immagine 14" descr="mid2.png"/>
          <p:cNvPicPr>
            <a:picLocks noChangeAspect="1"/>
          </p:cNvPicPr>
          <p:nvPr/>
        </p:nvPicPr>
        <p:blipFill>
          <a:blip r:embed="rId10"/>
          <a:srcRect l="10469" t="1389" r="10078" b="86806"/>
          <a:stretch>
            <a:fillRect/>
          </a:stretch>
        </p:blipFill>
        <p:spPr>
          <a:xfrm>
            <a:off x="2028825" y="1455845"/>
            <a:ext cx="9248775" cy="7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4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306284" y="1032386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pic>
        <p:nvPicPr>
          <p:cNvPr id="6" name="Elemento grafico 5" descr="Presentazione con grafico a barre">
            <a:extLst>
              <a:ext uri="{FF2B5EF4-FFF2-40B4-BE49-F238E27FC236}">
                <a16:creationId xmlns:a16="http://schemas.microsoft.com/office/drawing/2014/main" xmlns="" id="{9155BA84-4E39-42AE-8666-2FF95FAF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8948" y="258336"/>
            <a:ext cx="1000876" cy="1000876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lemento grafico 7" descr="Teatro">
            <a:extLst>
              <a:ext uri="{FF2B5EF4-FFF2-40B4-BE49-F238E27FC236}">
                <a16:creationId xmlns:a16="http://schemas.microsoft.com/office/drawing/2014/main" xmlns="" id="{7500591B-8CE0-4F96-A69F-959B58E43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5228" y="2461554"/>
            <a:ext cx="838197" cy="838197"/>
          </a:xfrm>
          <a:prstGeom prst="rect">
            <a:avLst/>
          </a:prstGeom>
        </p:spPr>
      </p:pic>
      <p:pic>
        <p:nvPicPr>
          <p:cNvPr id="9" name="Elemento grafico 8" descr="Violino">
            <a:extLst>
              <a:ext uri="{FF2B5EF4-FFF2-40B4-BE49-F238E27FC236}">
                <a16:creationId xmlns:a16="http://schemas.microsoft.com/office/drawing/2014/main" xmlns="" id="{EEEAC07E-1ABB-4856-B149-C7BCB4C1CB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3526" y="3414695"/>
            <a:ext cx="838197" cy="838197"/>
          </a:xfrm>
          <a:prstGeom prst="rect">
            <a:avLst/>
          </a:prstGeom>
        </p:spPr>
      </p:pic>
      <p:pic>
        <p:nvPicPr>
          <p:cNvPr id="11" name="Elemento grafico 10" descr="Divano">
            <a:extLst>
              <a:ext uri="{FF2B5EF4-FFF2-40B4-BE49-F238E27FC236}">
                <a16:creationId xmlns:a16="http://schemas.microsoft.com/office/drawing/2014/main" xmlns="" id="{65E7147E-A8FC-493A-8CE8-A994D1B04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5780" y="4060514"/>
            <a:ext cx="653688" cy="14874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501086" y="1287787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3D</a:t>
            </a:r>
          </a:p>
        </p:txBody>
      </p:sp>
      <p:pic>
        <p:nvPicPr>
          <p:cNvPr id="12" name="Immagine 11" descr="mid1.png"/>
          <p:cNvPicPr>
            <a:picLocks noChangeAspect="1"/>
          </p:cNvPicPr>
          <p:nvPr/>
        </p:nvPicPr>
        <p:blipFill>
          <a:blip r:embed="rId10"/>
          <a:srcRect l="1493" t="17376" r="8022" b="6136"/>
          <a:stretch>
            <a:fillRect/>
          </a:stretch>
        </p:blipFill>
        <p:spPr>
          <a:xfrm>
            <a:off x="1785317" y="2343150"/>
            <a:ext cx="9435133" cy="4486276"/>
          </a:xfrm>
          <a:prstGeom prst="rect">
            <a:avLst/>
          </a:prstGeom>
        </p:spPr>
      </p:pic>
      <p:pic>
        <p:nvPicPr>
          <p:cNvPr id="13" name="Immagine 12" descr="f6.png"/>
          <p:cNvPicPr>
            <a:picLocks noChangeAspect="1"/>
          </p:cNvPicPr>
          <p:nvPr/>
        </p:nvPicPr>
        <p:blipFill>
          <a:blip r:embed="rId11"/>
          <a:srcRect l="10569" t="1427" r="10650" b="87155"/>
          <a:stretch>
            <a:fillRect/>
          </a:stretch>
        </p:blipFill>
        <p:spPr>
          <a:xfrm>
            <a:off x="1962150" y="1438275"/>
            <a:ext cx="92297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4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xmlns="" id="{3567E2A1-E1F0-4ABF-91F2-5312CD22DD40}"/>
              </a:ext>
            </a:extLst>
          </p:cNvPr>
          <p:cNvSpPr/>
          <p:nvPr/>
        </p:nvSpPr>
        <p:spPr>
          <a:xfrm>
            <a:off x="2462972" y="988137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xmlns="" id="{74520467-2E2E-46A7-843C-0E6D7FBA2506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2691572" y="1430589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>
            <a:extLst>
              <a:ext uri="{FF2B5EF4-FFF2-40B4-BE49-F238E27FC236}">
                <a16:creationId xmlns:a16="http://schemas.microsoft.com/office/drawing/2014/main" xmlns="" id="{98B60B5A-7FFD-424F-BE46-CF69BD07FB59}"/>
              </a:ext>
            </a:extLst>
          </p:cNvPr>
          <p:cNvSpPr/>
          <p:nvPr/>
        </p:nvSpPr>
        <p:spPr>
          <a:xfrm>
            <a:off x="2477721" y="2123763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xmlns="" id="{1B380BF1-7363-4CD8-8AD7-472C3415D323}"/>
              </a:ext>
            </a:extLst>
          </p:cNvPr>
          <p:cNvCxnSpPr>
            <a:cxnSpLocks/>
          </p:cNvCxnSpPr>
          <p:nvPr/>
        </p:nvCxnSpPr>
        <p:spPr>
          <a:xfrm>
            <a:off x="2691572" y="2566215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3304C840-5134-4563-8384-741342F3E962}"/>
              </a:ext>
            </a:extLst>
          </p:cNvPr>
          <p:cNvSpPr/>
          <p:nvPr/>
        </p:nvSpPr>
        <p:spPr>
          <a:xfrm>
            <a:off x="2462972" y="3259389"/>
            <a:ext cx="457200" cy="44245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xmlns="" id="{D1EBFCCB-9C92-43B4-822B-140DE5F27AF8}"/>
              </a:ext>
            </a:extLst>
          </p:cNvPr>
          <p:cNvCxnSpPr>
            <a:cxnSpLocks/>
          </p:cNvCxnSpPr>
          <p:nvPr/>
        </p:nvCxnSpPr>
        <p:spPr>
          <a:xfrm>
            <a:off x="2706321" y="3701841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AEA6132F-D9E6-4AD1-8B89-BF7948A99119}"/>
              </a:ext>
            </a:extLst>
          </p:cNvPr>
          <p:cNvSpPr/>
          <p:nvPr/>
        </p:nvSpPr>
        <p:spPr>
          <a:xfrm>
            <a:off x="2477721" y="4395015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D75B1BE0-B073-4907-A141-437F8DB5C478}"/>
              </a:ext>
            </a:extLst>
          </p:cNvPr>
          <p:cNvCxnSpPr>
            <a:cxnSpLocks/>
          </p:cNvCxnSpPr>
          <p:nvPr/>
        </p:nvCxnSpPr>
        <p:spPr>
          <a:xfrm>
            <a:off x="2706321" y="4837467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5FB7BA82-E921-474A-88EF-364D07018D82}"/>
              </a:ext>
            </a:extLst>
          </p:cNvPr>
          <p:cNvSpPr/>
          <p:nvPr/>
        </p:nvSpPr>
        <p:spPr>
          <a:xfrm>
            <a:off x="2462972" y="5530641"/>
            <a:ext cx="457200" cy="44245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D683406E-7A08-4037-AD9E-5CBEA1042D08}"/>
              </a:ext>
            </a:extLst>
          </p:cNvPr>
          <p:cNvSpPr txBox="1"/>
          <p:nvPr/>
        </p:nvSpPr>
        <p:spPr>
          <a:xfrm>
            <a:off x="693171" y="100288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Problema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F8FD07C6-0095-46B9-A9E5-84301B1A46C2}"/>
              </a:ext>
            </a:extLst>
          </p:cNvPr>
          <p:cNvSpPr txBox="1"/>
          <p:nvPr/>
        </p:nvSpPr>
        <p:spPr>
          <a:xfrm>
            <a:off x="698091" y="226141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Strumenti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CBBF765B-0317-4272-B0E7-3032AA954ECA}"/>
              </a:ext>
            </a:extLst>
          </p:cNvPr>
          <p:cNvSpPr txBox="1"/>
          <p:nvPr/>
        </p:nvSpPr>
        <p:spPr>
          <a:xfrm>
            <a:off x="703011" y="331346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Teatro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01D85551-AD12-45AB-BE49-87236E4345B9}"/>
              </a:ext>
            </a:extLst>
          </p:cNvPr>
          <p:cNvSpPr txBox="1"/>
          <p:nvPr/>
        </p:nvSpPr>
        <p:spPr>
          <a:xfrm>
            <a:off x="707931" y="4439259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4569E15E-D2CD-402B-BDAB-0F0EDA968C42}"/>
              </a:ext>
            </a:extLst>
          </p:cNvPr>
          <p:cNvSpPr txBox="1"/>
          <p:nvPr/>
        </p:nvSpPr>
        <p:spPr>
          <a:xfrm>
            <a:off x="712851" y="5624046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4766187" y="2482627"/>
            <a:ext cx="256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Conclusioni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xmlns="" id="{ABCA84A4-5302-417D-AC3A-67B42554EEE0}"/>
              </a:ext>
            </a:extLst>
          </p:cNvPr>
          <p:cNvCxnSpPr/>
          <p:nvPr/>
        </p:nvCxnSpPr>
        <p:spPr>
          <a:xfrm flipH="1">
            <a:off x="4766188" y="3102683"/>
            <a:ext cx="5041488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936FEA07-FA23-415C-AF99-ABCBB1CBDBC0}"/>
              </a:ext>
            </a:extLst>
          </p:cNvPr>
          <p:cNvSpPr txBox="1"/>
          <p:nvPr/>
        </p:nvSpPr>
        <p:spPr>
          <a:xfrm>
            <a:off x="4677698" y="3498131"/>
            <a:ext cx="5513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Dall’analisi dei risultati emerge che:</a:t>
            </a:r>
          </a:p>
          <a:p>
            <a:pPr algn="just"/>
            <a:endParaRPr lang="it-IT" dirty="0">
              <a:solidFill>
                <a:schemeClr val="tx2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 coerenza tra 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output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bi- e tri-dimensionali conferma la validità dei modelli;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le iniziali problematiche rilevate empiricamente hanno trovato un riscontro oggettivo, costituendo una base per ulteriori futuri studi di dettaglio, premessa di eventuali interventi.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64E83CB8-73D6-4691-8A56-2DA8797EC1A2}"/>
              </a:ext>
            </a:extLst>
          </p:cNvPr>
          <p:cNvSpPr txBox="1"/>
          <p:nvPr/>
        </p:nvSpPr>
        <p:spPr>
          <a:xfrm>
            <a:off x="2518787" y="101342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E742FE4C-972A-4CF0-903F-8FF7C4021942}"/>
              </a:ext>
            </a:extLst>
          </p:cNvPr>
          <p:cNvSpPr txBox="1"/>
          <p:nvPr/>
        </p:nvSpPr>
        <p:spPr>
          <a:xfrm>
            <a:off x="2538455" y="214181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CFA78A04-9A1A-45BB-ADC1-D27B666D670D}"/>
              </a:ext>
            </a:extLst>
          </p:cNvPr>
          <p:cNvSpPr txBox="1"/>
          <p:nvPr/>
        </p:nvSpPr>
        <p:spPr>
          <a:xfrm>
            <a:off x="2531809" y="329131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E447E87C-E637-4460-9E03-A0936F64EAB6}"/>
              </a:ext>
            </a:extLst>
          </p:cNvPr>
          <p:cNvSpPr txBox="1"/>
          <p:nvPr/>
        </p:nvSpPr>
        <p:spPr>
          <a:xfrm>
            <a:off x="2524580" y="439917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C8CAACA1-DB54-4920-B132-D63751DEE50A}"/>
              </a:ext>
            </a:extLst>
          </p:cNvPr>
          <p:cNvSpPr txBox="1"/>
          <p:nvPr/>
        </p:nvSpPr>
        <p:spPr>
          <a:xfrm>
            <a:off x="2531808" y="556072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</a:t>
            </a:r>
          </a:p>
        </p:txBody>
      </p:sp>
      <p:pic>
        <p:nvPicPr>
          <p:cNvPr id="7" name="Elemento grafico 6" descr="Pezzi di puzzle">
            <a:extLst>
              <a:ext uri="{FF2B5EF4-FFF2-40B4-BE49-F238E27FC236}">
                <a16:creationId xmlns:a16="http://schemas.microsoft.com/office/drawing/2014/main" xmlns="" id="{A10040A7-6289-4D7F-BCEC-DEDAA2FCC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77698" y="823316"/>
            <a:ext cx="1620306" cy="1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2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8713802" y="5454917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Conclusioni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8908604" y="5710318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3D</a:t>
            </a:r>
          </a:p>
        </p:txBody>
      </p:sp>
      <p:pic>
        <p:nvPicPr>
          <p:cNvPr id="14" name="Elemento grafico 6" descr="Pezzi di puzzle">
            <a:extLst>
              <a:ext uri="{FF2B5EF4-FFF2-40B4-BE49-F238E27FC236}">
                <a16:creationId xmlns:a16="http://schemas.microsoft.com/office/drawing/2014/main" xmlns="" id="{A10040A7-6289-4D7F-BCEC-DEDAA2FCC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1162" r="10353" b="8819"/>
          <a:stretch>
            <a:fillRect/>
          </a:stretch>
        </p:blipFill>
        <p:spPr>
          <a:xfrm>
            <a:off x="10817769" y="292768"/>
            <a:ext cx="983995" cy="878306"/>
          </a:xfrm>
          <a:prstGeom prst="rect">
            <a:avLst/>
          </a:prstGeom>
        </p:spPr>
      </p:pic>
      <p:pic>
        <p:nvPicPr>
          <p:cNvPr id="17" name="Immagine 16" descr="f6.png">
            <a:extLst>
              <a:ext uri="{FF2B5EF4-FFF2-40B4-BE49-F238E27FC236}">
                <a16:creationId xmlns:a16="http://schemas.microsoft.com/office/drawing/2014/main" xmlns="" id="{CEE4D754-46F0-C743-8554-463292E6F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69" t="4253" r="10650" b="87155"/>
          <a:stretch/>
        </p:blipFill>
        <p:spPr>
          <a:xfrm>
            <a:off x="6612390" y="1683889"/>
            <a:ext cx="4697376" cy="288178"/>
          </a:xfrm>
          <a:prstGeom prst="rect">
            <a:avLst/>
          </a:prstGeom>
        </p:spPr>
      </p:pic>
      <p:pic>
        <p:nvPicPr>
          <p:cNvPr id="18" name="Immagine 17" descr="1v.png">
            <a:extLst>
              <a:ext uri="{FF2B5EF4-FFF2-40B4-BE49-F238E27FC236}">
                <a16:creationId xmlns:a16="http://schemas.microsoft.com/office/drawing/2014/main" xmlns="" id="{3DEAA97B-06F6-514B-9A8C-A31E67DB63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9" t="-1" r="4390" b="85863"/>
          <a:stretch/>
        </p:blipFill>
        <p:spPr>
          <a:xfrm>
            <a:off x="360823" y="1526483"/>
            <a:ext cx="5428133" cy="472438"/>
          </a:xfrm>
          <a:prstGeom prst="rect">
            <a:avLst/>
          </a:prstGeom>
        </p:spPr>
      </p:pic>
      <p:pic>
        <p:nvPicPr>
          <p:cNvPr id="19" name="Immagine 18" descr="1v.png">
            <a:extLst>
              <a:ext uri="{FF2B5EF4-FFF2-40B4-BE49-F238E27FC236}">
                <a16:creationId xmlns:a16="http://schemas.microsoft.com/office/drawing/2014/main" xmlns="" id="{77AAF009-D0EC-F147-980F-1C82112935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9" t="-1" r="4390" b="95858"/>
          <a:stretch/>
        </p:blipFill>
        <p:spPr>
          <a:xfrm>
            <a:off x="6247011" y="1568106"/>
            <a:ext cx="5428133" cy="138444"/>
          </a:xfrm>
          <a:prstGeom prst="rect">
            <a:avLst/>
          </a:prstGeom>
        </p:spPr>
      </p:pic>
      <p:pic>
        <p:nvPicPr>
          <p:cNvPr id="20" name="Immagine 19" descr="mid1.png">
            <a:extLst>
              <a:ext uri="{FF2B5EF4-FFF2-40B4-BE49-F238E27FC236}">
                <a16:creationId xmlns:a16="http://schemas.microsoft.com/office/drawing/2014/main" xmlns="" id="{AD4FC7E6-3454-1E47-8E78-43DE4285C9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493" t="77460" r="85648" b="6135"/>
          <a:stretch/>
        </p:blipFill>
        <p:spPr>
          <a:xfrm>
            <a:off x="6947623" y="4443214"/>
            <a:ext cx="645374" cy="463106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xmlns="" id="{A223C725-9FC0-6045-A480-1A5B9968CC9A}"/>
              </a:ext>
            </a:extLst>
          </p:cNvPr>
          <p:cNvSpPr/>
          <p:nvPr/>
        </p:nvSpPr>
        <p:spPr>
          <a:xfrm>
            <a:off x="2557998" y="5514715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E07F1207-C409-9F49-9250-488005A987BB}"/>
              </a:ext>
            </a:extLst>
          </p:cNvPr>
          <p:cNvSpPr txBox="1"/>
          <p:nvPr/>
        </p:nvSpPr>
        <p:spPr>
          <a:xfrm>
            <a:off x="2752800" y="5770116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C035853-9F5F-1D41-9E4F-A2A2990E2A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5" t="14515" r="20981" b="8237"/>
          <a:stretch/>
        </p:blipFill>
        <p:spPr>
          <a:xfrm>
            <a:off x="6698203" y="2133551"/>
            <a:ext cx="4573252" cy="3117914"/>
          </a:xfrm>
          <a:prstGeom prst="rect">
            <a:avLst/>
          </a:prstGeom>
        </p:spPr>
      </p:pic>
      <p:pic>
        <p:nvPicPr>
          <p:cNvPr id="24" name="Immagine 23" descr="mid1.png">
            <a:extLst>
              <a:ext uri="{FF2B5EF4-FFF2-40B4-BE49-F238E27FC236}">
                <a16:creationId xmlns:a16="http://schemas.microsoft.com/office/drawing/2014/main" xmlns="" id="{441FAC2C-B46B-D445-AC0B-88AEDA399C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493" t="74784" r="87323" b="6136"/>
          <a:stretch/>
        </p:blipFill>
        <p:spPr>
          <a:xfrm>
            <a:off x="6575863" y="4364334"/>
            <a:ext cx="587493" cy="563757"/>
          </a:xfrm>
          <a:prstGeom prst="rect">
            <a:avLst/>
          </a:prstGeom>
        </p:spPr>
      </p:pic>
      <p:pic>
        <p:nvPicPr>
          <p:cNvPr id="16" name="Immagine 15" descr="simulazione 5.png"/>
          <p:cNvPicPr>
            <a:picLocks noChangeAspect="1"/>
          </p:cNvPicPr>
          <p:nvPr/>
        </p:nvPicPr>
        <p:blipFill>
          <a:blip r:embed="rId9"/>
          <a:srcRect l="4085" t="16006" r="4973" b="8841"/>
          <a:stretch>
            <a:fillRect/>
          </a:stretch>
        </p:blipFill>
        <p:spPr>
          <a:xfrm>
            <a:off x="272140" y="2390555"/>
            <a:ext cx="5606143" cy="26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4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8713802" y="5454917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Conclusioni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8697584" y="5710318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 5</a:t>
            </a:r>
          </a:p>
        </p:txBody>
      </p:sp>
      <p:pic>
        <p:nvPicPr>
          <p:cNvPr id="14" name="Elemento grafico 6" descr="Pezzi di puzzle">
            <a:extLst>
              <a:ext uri="{FF2B5EF4-FFF2-40B4-BE49-F238E27FC236}">
                <a16:creationId xmlns:a16="http://schemas.microsoft.com/office/drawing/2014/main" xmlns="" id="{A10040A7-6289-4D7F-BCEC-DEDAA2FCC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1162" r="10353" b="8819"/>
          <a:stretch>
            <a:fillRect/>
          </a:stretch>
        </p:blipFill>
        <p:spPr>
          <a:xfrm>
            <a:off x="10817769" y="292768"/>
            <a:ext cx="983995" cy="878306"/>
          </a:xfrm>
          <a:prstGeom prst="rect">
            <a:avLst/>
          </a:prstGeom>
        </p:spPr>
      </p:pic>
      <p:pic>
        <p:nvPicPr>
          <p:cNvPr id="15" name="Immagine 14" descr="1v.png">
            <a:extLst>
              <a:ext uri="{FF2B5EF4-FFF2-40B4-BE49-F238E27FC236}">
                <a16:creationId xmlns:a16="http://schemas.microsoft.com/office/drawing/2014/main" xmlns="" id="{91A17A2A-FFAF-6344-B9F3-6117498B1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9" t="15234" r="4390" b="10170"/>
          <a:stretch/>
        </p:blipFill>
        <p:spPr>
          <a:xfrm>
            <a:off x="6296994" y="2413585"/>
            <a:ext cx="5428133" cy="2492735"/>
          </a:xfrm>
          <a:prstGeom prst="rect">
            <a:avLst/>
          </a:prstGeom>
        </p:spPr>
      </p:pic>
      <p:pic>
        <p:nvPicPr>
          <p:cNvPr id="18" name="Immagine 17" descr="1v.png">
            <a:extLst>
              <a:ext uri="{FF2B5EF4-FFF2-40B4-BE49-F238E27FC236}">
                <a16:creationId xmlns:a16="http://schemas.microsoft.com/office/drawing/2014/main" xmlns="" id="{3DEAA97B-06F6-514B-9A8C-A31E67DB6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9" t="-1" r="4390" b="85863"/>
          <a:stretch/>
        </p:blipFill>
        <p:spPr>
          <a:xfrm>
            <a:off x="6325537" y="1526483"/>
            <a:ext cx="5428133" cy="472438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xmlns="" id="{A223C725-9FC0-6045-A480-1A5B9968CC9A}"/>
              </a:ext>
            </a:extLst>
          </p:cNvPr>
          <p:cNvSpPr/>
          <p:nvPr/>
        </p:nvSpPr>
        <p:spPr>
          <a:xfrm>
            <a:off x="2557998" y="5514715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E07F1207-C409-9F49-9250-488005A987BB}"/>
              </a:ext>
            </a:extLst>
          </p:cNvPr>
          <p:cNvSpPr txBox="1"/>
          <p:nvPr/>
        </p:nvSpPr>
        <p:spPr>
          <a:xfrm>
            <a:off x="2569916" y="5770116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Caso1</a:t>
            </a:r>
          </a:p>
        </p:txBody>
      </p:sp>
      <p:pic>
        <p:nvPicPr>
          <p:cNvPr id="24" name="Immagine 23" descr="mid1.png">
            <a:extLst>
              <a:ext uri="{FF2B5EF4-FFF2-40B4-BE49-F238E27FC236}">
                <a16:creationId xmlns:a16="http://schemas.microsoft.com/office/drawing/2014/main" xmlns="" id="{441FAC2C-B46B-D445-AC0B-88AEDA399C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93" t="74784" r="87323" b="6136"/>
          <a:stretch/>
        </p:blipFill>
        <p:spPr>
          <a:xfrm>
            <a:off x="6272266" y="4389215"/>
            <a:ext cx="587493" cy="563757"/>
          </a:xfrm>
          <a:prstGeom prst="rect">
            <a:avLst/>
          </a:prstGeom>
        </p:spPr>
      </p:pic>
      <p:pic>
        <p:nvPicPr>
          <p:cNvPr id="16" name="Immagine 15" descr="1v.png">
            <a:extLst>
              <a:ext uri="{FF2B5EF4-FFF2-40B4-BE49-F238E27FC236}">
                <a16:creationId xmlns:a16="http://schemas.microsoft.com/office/drawing/2014/main" xmlns="" id="{18DE8DC9-C1EB-43AA-B796-1306210353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4" t="16335" r="6250" b="9630"/>
          <a:stretch/>
        </p:blipFill>
        <p:spPr>
          <a:xfrm>
            <a:off x="330159" y="2413584"/>
            <a:ext cx="5473499" cy="2552401"/>
          </a:xfrm>
          <a:prstGeom prst="rect">
            <a:avLst/>
          </a:prstGeom>
        </p:spPr>
      </p:pic>
      <p:pic>
        <p:nvPicPr>
          <p:cNvPr id="21" name="Immagine 20" descr="1v.png">
            <a:extLst>
              <a:ext uri="{FF2B5EF4-FFF2-40B4-BE49-F238E27FC236}">
                <a16:creationId xmlns:a16="http://schemas.microsoft.com/office/drawing/2014/main" xmlns="" id="{71824C6C-C071-4BE8-BED1-A7FBF3B0C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9" t="-1" r="4390" b="85863"/>
          <a:stretch/>
        </p:blipFill>
        <p:spPr>
          <a:xfrm>
            <a:off x="360823" y="1526483"/>
            <a:ext cx="5428133" cy="47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8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xmlns="" id="{3567E2A1-E1F0-4ABF-91F2-5312CD22DD40}"/>
              </a:ext>
            </a:extLst>
          </p:cNvPr>
          <p:cNvSpPr/>
          <p:nvPr/>
        </p:nvSpPr>
        <p:spPr>
          <a:xfrm>
            <a:off x="2462972" y="988137"/>
            <a:ext cx="457200" cy="44245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xmlns="" id="{74520467-2E2E-46A7-843C-0E6D7FBA2506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2691572" y="1430589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>
            <a:extLst>
              <a:ext uri="{FF2B5EF4-FFF2-40B4-BE49-F238E27FC236}">
                <a16:creationId xmlns:a16="http://schemas.microsoft.com/office/drawing/2014/main" xmlns="" id="{98B60B5A-7FFD-424F-BE46-CF69BD07FB59}"/>
              </a:ext>
            </a:extLst>
          </p:cNvPr>
          <p:cNvSpPr/>
          <p:nvPr/>
        </p:nvSpPr>
        <p:spPr>
          <a:xfrm>
            <a:off x="2477721" y="2123763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xmlns="" id="{1B380BF1-7363-4CD8-8AD7-472C3415D323}"/>
              </a:ext>
            </a:extLst>
          </p:cNvPr>
          <p:cNvCxnSpPr>
            <a:cxnSpLocks/>
          </p:cNvCxnSpPr>
          <p:nvPr/>
        </p:nvCxnSpPr>
        <p:spPr>
          <a:xfrm>
            <a:off x="2691572" y="2566215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3304C840-5134-4563-8384-741342F3E962}"/>
              </a:ext>
            </a:extLst>
          </p:cNvPr>
          <p:cNvSpPr/>
          <p:nvPr/>
        </p:nvSpPr>
        <p:spPr>
          <a:xfrm>
            <a:off x="2462972" y="3259389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xmlns="" id="{D1EBFCCB-9C92-43B4-822B-140DE5F27AF8}"/>
              </a:ext>
            </a:extLst>
          </p:cNvPr>
          <p:cNvCxnSpPr>
            <a:cxnSpLocks/>
          </p:cNvCxnSpPr>
          <p:nvPr/>
        </p:nvCxnSpPr>
        <p:spPr>
          <a:xfrm>
            <a:off x="2706321" y="3701841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AEA6132F-D9E6-4AD1-8B89-BF7948A99119}"/>
              </a:ext>
            </a:extLst>
          </p:cNvPr>
          <p:cNvSpPr/>
          <p:nvPr/>
        </p:nvSpPr>
        <p:spPr>
          <a:xfrm>
            <a:off x="2477721" y="4395015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D75B1BE0-B073-4907-A141-437F8DB5C478}"/>
              </a:ext>
            </a:extLst>
          </p:cNvPr>
          <p:cNvCxnSpPr>
            <a:cxnSpLocks/>
          </p:cNvCxnSpPr>
          <p:nvPr/>
        </p:nvCxnSpPr>
        <p:spPr>
          <a:xfrm>
            <a:off x="2706321" y="4837467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5FB7BA82-E921-474A-88EF-364D07018D82}"/>
              </a:ext>
            </a:extLst>
          </p:cNvPr>
          <p:cNvSpPr/>
          <p:nvPr/>
        </p:nvSpPr>
        <p:spPr>
          <a:xfrm>
            <a:off x="2462972" y="5530641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Elemento grafico 15" descr="Lampadina">
            <a:extLst>
              <a:ext uri="{FF2B5EF4-FFF2-40B4-BE49-F238E27FC236}">
                <a16:creationId xmlns:a16="http://schemas.microsoft.com/office/drawing/2014/main" xmlns="" id="{F8E198E6-15B0-4642-9CF3-748EC7237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91482" y="848013"/>
            <a:ext cx="1617405" cy="161740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D683406E-7A08-4037-AD9E-5CBEA1042D08}"/>
              </a:ext>
            </a:extLst>
          </p:cNvPr>
          <p:cNvSpPr txBox="1"/>
          <p:nvPr/>
        </p:nvSpPr>
        <p:spPr>
          <a:xfrm>
            <a:off x="693171" y="100288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Problema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F8FD07C6-0095-46B9-A9E5-84301B1A46C2}"/>
              </a:ext>
            </a:extLst>
          </p:cNvPr>
          <p:cNvSpPr txBox="1"/>
          <p:nvPr/>
        </p:nvSpPr>
        <p:spPr>
          <a:xfrm>
            <a:off x="698091" y="226141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Strumenti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CBBF765B-0317-4272-B0E7-3032AA954ECA}"/>
              </a:ext>
            </a:extLst>
          </p:cNvPr>
          <p:cNvSpPr txBox="1"/>
          <p:nvPr/>
        </p:nvSpPr>
        <p:spPr>
          <a:xfrm>
            <a:off x="703011" y="331346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Teatro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01D85551-AD12-45AB-BE49-87236E4345B9}"/>
              </a:ext>
            </a:extLst>
          </p:cNvPr>
          <p:cNvSpPr txBox="1"/>
          <p:nvPr/>
        </p:nvSpPr>
        <p:spPr>
          <a:xfrm>
            <a:off x="707931" y="4439259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4569E15E-D2CD-402B-BDAB-0F0EDA968C42}"/>
              </a:ext>
            </a:extLst>
          </p:cNvPr>
          <p:cNvSpPr txBox="1"/>
          <p:nvPr/>
        </p:nvSpPr>
        <p:spPr>
          <a:xfrm>
            <a:off x="712851" y="5624046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4766188" y="2482627"/>
            <a:ext cx="215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Problema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xmlns="" id="{ABCA84A4-5302-417D-AC3A-67B42554EEE0}"/>
              </a:ext>
            </a:extLst>
          </p:cNvPr>
          <p:cNvCxnSpPr/>
          <p:nvPr/>
        </p:nvCxnSpPr>
        <p:spPr>
          <a:xfrm flipH="1">
            <a:off x="4766188" y="3102683"/>
            <a:ext cx="5041488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936FEA07-FA23-415C-AF99-ABCBB1CBDBC0}"/>
              </a:ext>
            </a:extLst>
          </p:cNvPr>
          <p:cNvSpPr txBox="1"/>
          <p:nvPr/>
        </p:nvSpPr>
        <p:spPr>
          <a:xfrm>
            <a:off x="4677699" y="3498131"/>
            <a:ext cx="5144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Il Teatro Carlo Felice interpella l’Università di Genova con il progetto 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Storia e Aria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per comprendere le cause di alcuni fenomeni di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discomfort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 diverse aree della sala principale:</a:t>
            </a:r>
          </a:p>
          <a:p>
            <a:pPr algn="just"/>
            <a:endParaRPr lang="it-IT" dirty="0">
              <a:solidFill>
                <a:schemeClr val="tx2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Fossa orchestrale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Palcoscenico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Galleria</a:t>
            </a:r>
          </a:p>
          <a:p>
            <a:pPr marL="285750" indent="-285750" algn="just">
              <a:buFontTx/>
              <a:buChar char="-"/>
            </a:pPr>
            <a:endParaRPr lang="it-IT" i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64E83CB8-73D6-4691-8A56-2DA8797EC1A2}"/>
              </a:ext>
            </a:extLst>
          </p:cNvPr>
          <p:cNvSpPr txBox="1"/>
          <p:nvPr/>
        </p:nvSpPr>
        <p:spPr>
          <a:xfrm>
            <a:off x="2536717" y="99549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E742FE4C-972A-4CF0-903F-8FF7C4021942}"/>
              </a:ext>
            </a:extLst>
          </p:cNvPr>
          <p:cNvSpPr txBox="1"/>
          <p:nvPr/>
        </p:nvSpPr>
        <p:spPr>
          <a:xfrm>
            <a:off x="2547420" y="214181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CFA78A04-9A1A-45BB-ADC1-D27B666D670D}"/>
              </a:ext>
            </a:extLst>
          </p:cNvPr>
          <p:cNvSpPr txBox="1"/>
          <p:nvPr/>
        </p:nvSpPr>
        <p:spPr>
          <a:xfrm>
            <a:off x="2531809" y="329131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E447E87C-E637-4460-9E03-A0936F64EAB6}"/>
              </a:ext>
            </a:extLst>
          </p:cNvPr>
          <p:cNvSpPr txBox="1"/>
          <p:nvPr/>
        </p:nvSpPr>
        <p:spPr>
          <a:xfrm>
            <a:off x="2524580" y="441710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C8CAACA1-DB54-4920-B132-D63751DEE50A}"/>
              </a:ext>
            </a:extLst>
          </p:cNvPr>
          <p:cNvSpPr txBox="1"/>
          <p:nvPr/>
        </p:nvSpPr>
        <p:spPr>
          <a:xfrm>
            <a:off x="2531808" y="556072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43243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59BBE34-B4FA-9440-831E-D3C79BC34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1" t="15893" r="18968" b="3966"/>
          <a:stretch/>
        </p:blipFill>
        <p:spPr>
          <a:xfrm>
            <a:off x="3048154" y="1122949"/>
            <a:ext cx="8592600" cy="570211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15991743-F515-124B-98AD-9D540D375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70" b="7587"/>
          <a:stretch/>
        </p:blipFill>
        <p:spPr>
          <a:xfrm>
            <a:off x="395246" y="5308214"/>
            <a:ext cx="2084074" cy="120734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Conclusioni</a:t>
            </a:r>
          </a:p>
        </p:txBody>
      </p:sp>
      <p:pic>
        <p:nvPicPr>
          <p:cNvPr id="14" name="Elemento grafico 6" descr="Pezzi di puzzle">
            <a:extLst>
              <a:ext uri="{FF2B5EF4-FFF2-40B4-BE49-F238E27FC236}">
                <a16:creationId xmlns:a16="http://schemas.microsoft.com/office/drawing/2014/main" xmlns="" id="{A10040A7-6289-4D7F-BCEC-DEDAA2FCC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1162" r="10353" b="8819"/>
          <a:stretch>
            <a:fillRect/>
          </a:stretch>
        </p:blipFill>
        <p:spPr>
          <a:xfrm>
            <a:off x="10817769" y="292768"/>
            <a:ext cx="983995" cy="878306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863D258A-27A3-6143-A99E-B5CA097F3C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304" y="3779379"/>
            <a:ext cx="2146392" cy="120734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xmlns="" id="{79BDFDB8-F029-A345-8F1C-358EEF033E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2" t="83598" r="79288" b="3966"/>
          <a:stretch/>
        </p:blipFill>
        <p:spPr>
          <a:xfrm>
            <a:off x="1" y="3842795"/>
            <a:ext cx="396645" cy="364603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xmlns="" id="{ADE78D4D-A7A8-B64C-AFED-D45274FBD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2" t="83598" r="79288" b="3966"/>
          <a:stretch/>
        </p:blipFill>
        <p:spPr>
          <a:xfrm>
            <a:off x="198323" y="1689901"/>
            <a:ext cx="396645" cy="36460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15849431-7DCA-354B-B945-BF7FA91CBE9E}"/>
              </a:ext>
            </a:extLst>
          </p:cNvPr>
          <p:cNvSpPr txBox="1"/>
          <p:nvPr/>
        </p:nvSpPr>
        <p:spPr>
          <a:xfrm>
            <a:off x="275304" y="322691"/>
            <a:ext cx="5137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Dall’analisi delle linee di flusso ricavate dal modello tridimensionale si nota la formazione di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tre vortici d’aria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differenti che esercitano la loro azione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nella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torre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scenica, sulla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platea e nella fossa orchestrale.</a:t>
            </a:r>
            <a:endParaRPr lang="it-IT" dirty="0">
              <a:solidFill>
                <a:schemeClr val="tx2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xmlns="" id="{2C90677F-39F3-154A-B610-E4D34D164F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91" t="13671" r="16266" b="24725"/>
          <a:stretch/>
        </p:blipFill>
        <p:spPr>
          <a:xfrm>
            <a:off x="395246" y="2054504"/>
            <a:ext cx="1941670" cy="14033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863D258A-27A3-6143-A99E-B5CA097F3C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67" t="71961" r="59574" b="-362"/>
          <a:stretch>
            <a:fillRect/>
          </a:stretch>
        </p:blipFill>
        <p:spPr>
          <a:xfrm>
            <a:off x="203200" y="4622800"/>
            <a:ext cx="368300" cy="3429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863D258A-27A3-6143-A99E-B5CA097F3C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67" t="71961" r="59574" b="-362"/>
          <a:stretch>
            <a:fillRect/>
          </a:stretch>
        </p:blipFill>
        <p:spPr>
          <a:xfrm>
            <a:off x="412750" y="6254750"/>
            <a:ext cx="368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93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68C82C05-2A78-44B6-B1BD-D72042FF371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79455" y="-456360"/>
            <a:ext cx="9507600" cy="7801200"/>
          </a:xfrm>
          <a:prstGeom prst="ellipse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xmlns="" id="{8B819A95-CAAD-4BFB-93A2-BE26B216B356}"/>
              </a:ext>
            </a:extLst>
          </p:cNvPr>
          <p:cNvCxnSpPr>
            <a:cxnSpLocks/>
          </p:cNvCxnSpPr>
          <p:nvPr/>
        </p:nvCxnSpPr>
        <p:spPr>
          <a:xfrm>
            <a:off x="4004764" y="1524000"/>
            <a:ext cx="0" cy="384048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A469F39-3DAD-4590-B20C-ACFE041C7AC4}"/>
              </a:ext>
            </a:extLst>
          </p:cNvPr>
          <p:cNvSpPr txBox="1"/>
          <p:nvPr/>
        </p:nvSpPr>
        <p:spPr>
          <a:xfrm>
            <a:off x="755727" y="2459504"/>
            <a:ext cx="3249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Grazie a tutti per l’attenzione ed un grazie speciale alla Fondazione Teatro Carlo Felice di Genova </a:t>
            </a:r>
            <a:r>
              <a:rPr lang="it-IT" sz="20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per </a:t>
            </a:r>
            <a:r>
              <a:rPr lang="it-IT" sz="2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l’aiuto e la collaborazione.</a:t>
            </a:r>
          </a:p>
        </p:txBody>
      </p:sp>
    </p:spTree>
    <p:extLst>
      <p:ext uri="{BB962C8B-B14F-4D97-AF65-F5344CB8AC3E}">
        <p14:creationId xmlns:p14="http://schemas.microsoft.com/office/powerpoint/2010/main" xmlns="" val="17019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xmlns="" id="{3567E2A1-E1F0-4ABF-91F2-5312CD22DD40}"/>
              </a:ext>
            </a:extLst>
          </p:cNvPr>
          <p:cNvSpPr/>
          <p:nvPr/>
        </p:nvSpPr>
        <p:spPr>
          <a:xfrm>
            <a:off x="2462972" y="988137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xmlns="" id="{74520467-2E2E-46A7-843C-0E6D7FBA2506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2691572" y="1430589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>
            <a:extLst>
              <a:ext uri="{FF2B5EF4-FFF2-40B4-BE49-F238E27FC236}">
                <a16:creationId xmlns:a16="http://schemas.microsoft.com/office/drawing/2014/main" xmlns="" id="{98B60B5A-7FFD-424F-BE46-CF69BD07FB59}"/>
              </a:ext>
            </a:extLst>
          </p:cNvPr>
          <p:cNvSpPr/>
          <p:nvPr/>
        </p:nvSpPr>
        <p:spPr>
          <a:xfrm>
            <a:off x="2477721" y="2123763"/>
            <a:ext cx="457200" cy="44245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xmlns="" id="{1B380BF1-7363-4CD8-8AD7-472C3415D323}"/>
              </a:ext>
            </a:extLst>
          </p:cNvPr>
          <p:cNvCxnSpPr>
            <a:cxnSpLocks/>
          </p:cNvCxnSpPr>
          <p:nvPr/>
        </p:nvCxnSpPr>
        <p:spPr>
          <a:xfrm>
            <a:off x="2691572" y="2566215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3304C840-5134-4563-8384-741342F3E962}"/>
              </a:ext>
            </a:extLst>
          </p:cNvPr>
          <p:cNvSpPr/>
          <p:nvPr/>
        </p:nvSpPr>
        <p:spPr>
          <a:xfrm>
            <a:off x="2462972" y="3259389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xmlns="" id="{D1EBFCCB-9C92-43B4-822B-140DE5F27AF8}"/>
              </a:ext>
            </a:extLst>
          </p:cNvPr>
          <p:cNvCxnSpPr>
            <a:cxnSpLocks/>
          </p:cNvCxnSpPr>
          <p:nvPr/>
        </p:nvCxnSpPr>
        <p:spPr>
          <a:xfrm>
            <a:off x="2706321" y="3701841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AEA6132F-D9E6-4AD1-8B89-BF7948A99119}"/>
              </a:ext>
            </a:extLst>
          </p:cNvPr>
          <p:cNvSpPr/>
          <p:nvPr/>
        </p:nvSpPr>
        <p:spPr>
          <a:xfrm>
            <a:off x="2477721" y="4395015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D75B1BE0-B073-4907-A141-437F8DB5C478}"/>
              </a:ext>
            </a:extLst>
          </p:cNvPr>
          <p:cNvCxnSpPr>
            <a:cxnSpLocks/>
          </p:cNvCxnSpPr>
          <p:nvPr/>
        </p:nvCxnSpPr>
        <p:spPr>
          <a:xfrm>
            <a:off x="2706321" y="4837467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5FB7BA82-E921-474A-88EF-364D07018D82}"/>
              </a:ext>
            </a:extLst>
          </p:cNvPr>
          <p:cNvSpPr/>
          <p:nvPr/>
        </p:nvSpPr>
        <p:spPr>
          <a:xfrm>
            <a:off x="2462972" y="5530641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D683406E-7A08-4037-AD9E-5CBEA1042D08}"/>
              </a:ext>
            </a:extLst>
          </p:cNvPr>
          <p:cNvSpPr txBox="1"/>
          <p:nvPr/>
        </p:nvSpPr>
        <p:spPr>
          <a:xfrm>
            <a:off x="693171" y="100288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Problema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F8FD07C6-0095-46B9-A9E5-84301B1A46C2}"/>
              </a:ext>
            </a:extLst>
          </p:cNvPr>
          <p:cNvSpPr txBox="1"/>
          <p:nvPr/>
        </p:nvSpPr>
        <p:spPr>
          <a:xfrm>
            <a:off x="698091" y="226141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Strumenti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CBBF765B-0317-4272-B0E7-3032AA954ECA}"/>
              </a:ext>
            </a:extLst>
          </p:cNvPr>
          <p:cNvSpPr txBox="1"/>
          <p:nvPr/>
        </p:nvSpPr>
        <p:spPr>
          <a:xfrm>
            <a:off x="703011" y="331346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Teatro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01D85551-AD12-45AB-BE49-87236E4345B9}"/>
              </a:ext>
            </a:extLst>
          </p:cNvPr>
          <p:cNvSpPr txBox="1"/>
          <p:nvPr/>
        </p:nvSpPr>
        <p:spPr>
          <a:xfrm>
            <a:off x="707931" y="4439259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4569E15E-D2CD-402B-BDAB-0F0EDA968C42}"/>
              </a:ext>
            </a:extLst>
          </p:cNvPr>
          <p:cNvSpPr txBox="1"/>
          <p:nvPr/>
        </p:nvSpPr>
        <p:spPr>
          <a:xfrm>
            <a:off x="712851" y="5624046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4766188" y="2482627"/>
            <a:ext cx="215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Strumenti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xmlns="" id="{ABCA84A4-5302-417D-AC3A-67B42554EEE0}"/>
              </a:ext>
            </a:extLst>
          </p:cNvPr>
          <p:cNvCxnSpPr/>
          <p:nvPr/>
        </p:nvCxnSpPr>
        <p:spPr>
          <a:xfrm flipH="1">
            <a:off x="4766188" y="3102683"/>
            <a:ext cx="5041488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936FEA07-FA23-415C-AF99-ABCBB1CBDBC0}"/>
              </a:ext>
            </a:extLst>
          </p:cNvPr>
          <p:cNvSpPr txBox="1"/>
          <p:nvPr/>
        </p:nvSpPr>
        <p:spPr>
          <a:xfrm>
            <a:off x="4677699" y="3498131"/>
            <a:ext cx="5203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Ai fini di valutare le condizioni di 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comfort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termico interno si è pensato di realizzare delle simulazioni bi- e tri-dimensionali con un 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software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 analisi CFD: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Ansys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it-IT" i="1" dirty="0" err="1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Fluent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 partire da una base geometrica realizzata in Autocad.</a:t>
            </a:r>
            <a:endParaRPr lang="it-IT" i="1" dirty="0">
              <a:solidFill>
                <a:schemeClr val="tx2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64E83CB8-73D6-4691-8A56-2DA8797EC1A2}"/>
              </a:ext>
            </a:extLst>
          </p:cNvPr>
          <p:cNvSpPr txBox="1"/>
          <p:nvPr/>
        </p:nvSpPr>
        <p:spPr>
          <a:xfrm>
            <a:off x="2536717" y="99549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E742FE4C-972A-4CF0-903F-8FF7C4021942}"/>
              </a:ext>
            </a:extLst>
          </p:cNvPr>
          <p:cNvSpPr txBox="1"/>
          <p:nvPr/>
        </p:nvSpPr>
        <p:spPr>
          <a:xfrm>
            <a:off x="2556385" y="2150781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CFA78A04-9A1A-45BB-ADC1-D27B666D670D}"/>
              </a:ext>
            </a:extLst>
          </p:cNvPr>
          <p:cNvSpPr txBox="1"/>
          <p:nvPr/>
        </p:nvSpPr>
        <p:spPr>
          <a:xfrm>
            <a:off x="2531809" y="329131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E447E87C-E637-4460-9E03-A0936F64EAB6}"/>
              </a:ext>
            </a:extLst>
          </p:cNvPr>
          <p:cNvSpPr txBox="1"/>
          <p:nvPr/>
        </p:nvSpPr>
        <p:spPr>
          <a:xfrm>
            <a:off x="2551475" y="441710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C8CAACA1-DB54-4920-B132-D63751DEE50A}"/>
              </a:ext>
            </a:extLst>
          </p:cNvPr>
          <p:cNvSpPr txBox="1"/>
          <p:nvPr/>
        </p:nvSpPr>
        <p:spPr>
          <a:xfrm>
            <a:off x="2531808" y="556072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</a:t>
            </a:r>
          </a:p>
        </p:txBody>
      </p:sp>
      <p:pic>
        <p:nvPicPr>
          <p:cNvPr id="5" name="Elemento grafico 4" descr="Computer">
            <a:extLst>
              <a:ext uri="{FF2B5EF4-FFF2-40B4-BE49-F238E27FC236}">
                <a16:creationId xmlns:a16="http://schemas.microsoft.com/office/drawing/2014/main" xmlns="" id="{53D122F2-BD81-40D6-87B1-BF68C7D60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24858" y="905636"/>
            <a:ext cx="1757506" cy="17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993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820398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Strumenti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xmlns="" id="{ABCA84A4-5302-417D-AC3A-67B42554EEE0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lemento grafico 4" descr="Computer">
            <a:extLst>
              <a:ext uri="{FF2B5EF4-FFF2-40B4-BE49-F238E27FC236}">
                <a16:creationId xmlns:a16="http://schemas.microsoft.com/office/drawing/2014/main" xmlns="" id="{53D122F2-BD81-40D6-87B1-BF68C7D60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86938" y="353961"/>
            <a:ext cx="922832" cy="92283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95E28106-26BE-4BE5-A698-EA2C44320E95}"/>
              </a:ext>
            </a:extLst>
          </p:cNvPr>
          <p:cNvSpPr txBox="1"/>
          <p:nvPr/>
        </p:nvSpPr>
        <p:spPr>
          <a:xfrm>
            <a:off x="737432" y="1778225"/>
            <a:ext cx="10659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CFD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acronimo per fluidodinamica computazionale, è la disciplina che si occupa di risolvere problemi legati al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moto dei fluidi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per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via numerica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non risolvendo cioè analiticamente le equazioni che governano il problema, ma ricorrendo alla discretizzazione del volume di controllo.</a:t>
            </a:r>
          </a:p>
        </p:txBody>
      </p:sp>
      <p:sp>
        <p:nvSpPr>
          <p:cNvPr id="8" name="Freccia a pentagono 7">
            <a:extLst>
              <a:ext uri="{FF2B5EF4-FFF2-40B4-BE49-F238E27FC236}">
                <a16:creationId xmlns:a16="http://schemas.microsoft.com/office/drawing/2014/main" xmlns="" id="{B2376142-FD55-4E88-94A3-C8107B630992}"/>
              </a:ext>
            </a:extLst>
          </p:cNvPr>
          <p:cNvSpPr/>
          <p:nvPr/>
        </p:nvSpPr>
        <p:spPr>
          <a:xfrm rot="5400000">
            <a:off x="1261591" y="2651640"/>
            <a:ext cx="1027465" cy="1957845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a pentagono 37">
            <a:extLst>
              <a:ext uri="{FF2B5EF4-FFF2-40B4-BE49-F238E27FC236}">
                <a16:creationId xmlns:a16="http://schemas.microsoft.com/office/drawing/2014/main" xmlns="" id="{F628BC4E-0D7A-4481-AE40-CC48A56A6B5E}"/>
              </a:ext>
            </a:extLst>
          </p:cNvPr>
          <p:cNvSpPr/>
          <p:nvPr/>
        </p:nvSpPr>
        <p:spPr>
          <a:xfrm rot="5400000">
            <a:off x="4142438" y="2641812"/>
            <a:ext cx="1027465" cy="1957845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pentagono 38">
            <a:extLst>
              <a:ext uri="{FF2B5EF4-FFF2-40B4-BE49-F238E27FC236}">
                <a16:creationId xmlns:a16="http://schemas.microsoft.com/office/drawing/2014/main" xmlns="" id="{3E5FCFEF-EE0F-4D13-A7ED-26A421BBBFA4}"/>
              </a:ext>
            </a:extLst>
          </p:cNvPr>
          <p:cNvSpPr/>
          <p:nvPr/>
        </p:nvSpPr>
        <p:spPr>
          <a:xfrm rot="5400000">
            <a:off x="7008538" y="2646732"/>
            <a:ext cx="1027465" cy="1957845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a pentagono 39">
            <a:extLst>
              <a:ext uri="{FF2B5EF4-FFF2-40B4-BE49-F238E27FC236}">
                <a16:creationId xmlns:a16="http://schemas.microsoft.com/office/drawing/2014/main" xmlns="" id="{7E980DA8-D78A-42F1-B936-1D89F2127AEE}"/>
              </a:ext>
            </a:extLst>
          </p:cNvPr>
          <p:cNvSpPr/>
          <p:nvPr/>
        </p:nvSpPr>
        <p:spPr>
          <a:xfrm rot="5400000">
            <a:off x="9904133" y="2651652"/>
            <a:ext cx="1027465" cy="1957845"/>
          </a:xfrm>
          <a:prstGeom prst="homePlat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71D25F27-4549-4D8C-889A-38B2E64BBDE8}"/>
              </a:ext>
            </a:extLst>
          </p:cNvPr>
          <p:cNvSpPr txBox="1"/>
          <p:nvPr/>
        </p:nvSpPr>
        <p:spPr>
          <a:xfrm>
            <a:off x="1106127" y="3296268"/>
            <a:ext cx="151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Geometria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xmlns="" id="{7F8F7E9D-F01F-4045-B7AE-56AEB2954940}"/>
              </a:ext>
            </a:extLst>
          </p:cNvPr>
          <p:cNvSpPr txBox="1"/>
          <p:nvPr/>
        </p:nvSpPr>
        <p:spPr>
          <a:xfrm>
            <a:off x="3677265" y="3301188"/>
            <a:ext cx="195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Discretizzazione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B2555CCA-ABD7-4523-886F-02AD66D6BE39}"/>
              </a:ext>
            </a:extLst>
          </p:cNvPr>
          <p:cNvSpPr txBox="1"/>
          <p:nvPr/>
        </p:nvSpPr>
        <p:spPr>
          <a:xfrm>
            <a:off x="6646598" y="3306108"/>
            <a:ext cx="195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Modello Fisico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6FA2E471-3499-4C86-80E1-E6877CD91835}"/>
              </a:ext>
            </a:extLst>
          </p:cNvPr>
          <p:cNvSpPr txBox="1"/>
          <p:nvPr/>
        </p:nvSpPr>
        <p:spPr>
          <a:xfrm>
            <a:off x="9438961" y="3163548"/>
            <a:ext cx="195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Elaborazione Soluzione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B533D658-E1F0-4A6A-AEA3-81A8FEDF92D0}"/>
              </a:ext>
            </a:extLst>
          </p:cNvPr>
          <p:cNvSpPr txBox="1"/>
          <p:nvPr/>
        </p:nvSpPr>
        <p:spPr>
          <a:xfrm>
            <a:off x="678424" y="4353098"/>
            <a:ext cx="22770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 un software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CAD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si realizza la geometria di base.</a:t>
            </a:r>
          </a:p>
          <a:p>
            <a:pPr algn="just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Questa può essere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bi- o tri-dimensionale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</a:p>
          <a:p>
            <a:pPr algn="just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E’ necessario scegliere un congruo livello di dettaglio.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xmlns="" id="{B6DE366A-FAC3-4EE5-8F7F-4600C5AB72CD}"/>
              </a:ext>
            </a:extLst>
          </p:cNvPr>
          <p:cNvSpPr txBox="1"/>
          <p:nvPr/>
        </p:nvSpPr>
        <p:spPr>
          <a:xfrm>
            <a:off x="3569995" y="4350509"/>
            <a:ext cx="2448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 geometria viene discretizzata realizzando una 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mesh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ciò consente di risolvere le complesse equazioni del problema in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forma algebrica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5A8D1F8B-A291-424E-894D-BD3851E4AD49}"/>
              </a:ext>
            </a:extLst>
          </p:cNvPr>
          <p:cNvSpPr txBox="1"/>
          <p:nvPr/>
        </p:nvSpPr>
        <p:spPr>
          <a:xfrm>
            <a:off x="6543348" y="4343282"/>
            <a:ext cx="1957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 analizzano le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caratteristiche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del problema, si sceglie un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modello fisico 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adeguato alla sua rappresentazione, definendone le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condizioni al contorno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xmlns="" id="{C30EB8D2-FA71-45D5-86CF-7C2FAD37749E}"/>
              </a:ext>
            </a:extLst>
          </p:cNvPr>
          <p:cNvSpPr txBox="1"/>
          <p:nvPr/>
        </p:nvSpPr>
        <p:spPr>
          <a:xfrm>
            <a:off x="9453690" y="4348202"/>
            <a:ext cx="2059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 avvia l’analisi che procede,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iterando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 fino alla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soluzione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</a:p>
          <a:p>
            <a:pPr algn="just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 ottengono così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dati e grafici 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relativi all’andamento di temperatura, pressione, velocità dell’aria…</a:t>
            </a:r>
          </a:p>
        </p:txBody>
      </p:sp>
    </p:spTree>
    <p:extLst>
      <p:ext uri="{BB962C8B-B14F-4D97-AF65-F5344CB8AC3E}">
        <p14:creationId xmlns:p14="http://schemas.microsoft.com/office/powerpoint/2010/main" xmlns="" val="5197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xmlns="" id="{3567E2A1-E1F0-4ABF-91F2-5312CD22DD40}"/>
              </a:ext>
            </a:extLst>
          </p:cNvPr>
          <p:cNvSpPr/>
          <p:nvPr/>
        </p:nvSpPr>
        <p:spPr>
          <a:xfrm>
            <a:off x="2462972" y="988137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xmlns="" id="{74520467-2E2E-46A7-843C-0E6D7FBA2506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2691572" y="1430589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>
            <a:extLst>
              <a:ext uri="{FF2B5EF4-FFF2-40B4-BE49-F238E27FC236}">
                <a16:creationId xmlns:a16="http://schemas.microsoft.com/office/drawing/2014/main" xmlns="" id="{98B60B5A-7FFD-424F-BE46-CF69BD07FB59}"/>
              </a:ext>
            </a:extLst>
          </p:cNvPr>
          <p:cNvSpPr/>
          <p:nvPr/>
        </p:nvSpPr>
        <p:spPr>
          <a:xfrm>
            <a:off x="2477721" y="2123763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xmlns="" id="{1B380BF1-7363-4CD8-8AD7-472C3415D323}"/>
              </a:ext>
            </a:extLst>
          </p:cNvPr>
          <p:cNvCxnSpPr>
            <a:cxnSpLocks/>
          </p:cNvCxnSpPr>
          <p:nvPr/>
        </p:nvCxnSpPr>
        <p:spPr>
          <a:xfrm>
            <a:off x="2691572" y="2566215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3304C840-5134-4563-8384-741342F3E962}"/>
              </a:ext>
            </a:extLst>
          </p:cNvPr>
          <p:cNvSpPr/>
          <p:nvPr/>
        </p:nvSpPr>
        <p:spPr>
          <a:xfrm>
            <a:off x="2462972" y="3259389"/>
            <a:ext cx="457200" cy="44245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xmlns="" id="{D1EBFCCB-9C92-43B4-822B-140DE5F27AF8}"/>
              </a:ext>
            </a:extLst>
          </p:cNvPr>
          <p:cNvCxnSpPr>
            <a:cxnSpLocks/>
          </p:cNvCxnSpPr>
          <p:nvPr/>
        </p:nvCxnSpPr>
        <p:spPr>
          <a:xfrm>
            <a:off x="2706321" y="3701841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AEA6132F-D9E6-4AD1-8B89-BF7948A99119}"/>
              </a:ext>
            </a:extLst>
          </p:cNvPr>
          <p:cNvSpPr/>
          <p:nvPr/>
        </p:nvSpPr>
        <p:spPr>
          <a:xfrm>
            <a:off x="2477721" y="4395015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D75B1BE0-B073-4907-A141-437F8DB5C478}"/>
              </a:ext>
            </a:extLst>
          </p:cNvPr>
          <p:cNvCxnSpPr>
            <a:cxnSpLocks/>
          </p:cNvCxnSpPr>
          <p:nvPr/>
        </p:nvCxnSpPr>
        <p:spPr>
          <a:xfrm>
            <a:off x="2706321" y="4837467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5FB7BA82-E921-474A-88EF-364D07018D82}"/>
              </a:ext>
            </a:extLst>
          </p:cNvPr>
          <p:cNvSpPr/>
          <p:nvPr/>
        </p:nvSpPr>
        <p:spPr>
          <a:xfrm>
            <a:off x="2462972" y="5530641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D683406E-7A08-4037-AD9E-5CBEA1042D08}"/>
              </a:ext>
            </a:extLst>
          </p:cNvPr>
          <p:cNvSpPr txBox="1"/>
          <p:nvPr/>
        </p:nvSpPr>
        <p:spPr>
          <a:xfrm>
            <a:off x="693171" y="100288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Problema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F8FD07C6-0095-46B9-A9E5-84301B1A46C2}"/>
              </a:ext>
            </a:extLst>
          </p:cNvPr>
          <p:cNvSpPr txBox="1"/>
          <p:nvPr/>
        </p:nvSpPr>
        <p:spPr>
          <a:xfrm>
            <a:off x="698091" y="226141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Strumenti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CBBF765B-0317-4272-B0E7-3032AA954ECA}"/>
              </a:ext>
            </a:extLst>
          </p:cNvPr>
          <p:cNvSpPr txBox="1"/>
          <p:nvPr/>
        </p:nvSpPr>
        <p:spPr>
          <a:xfrm>
            <a:off x="703011" y="331346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Teatro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01D85551-AD12-45AB-BE49-87236E4345B9}"/>
              </a:ext>
            </a:extLst>
          </p:cNvPr>
          <p:cNvSpPr txBox="1"/>
          <p:nvPr/>
        </p:nvSpPr>
        <p:spPr>
          <a:xfrm>
            <a:off x="707931" y="4439259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4569E15E-D2CD-402B-BDAB-0F0EDA968C42}"/>
              </a:ext>
            </a:extLst>
          </p:cNvPr>
          <p:cNvSpPr txBox="1"/>
          <p:nvPr/>
        </p:nvSpPr>
        <p:spPr>
          <a:xfrm>
            <a:off x="712851" y="5624046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4766188" y="2482627"/>
            <a:ext cx="215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Teatro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xmlns="" id="{ABCA84A4-5302-417D-AC3A-67B42554EEE0}"/>
              </a:ext>
            </a:extLst>
          </p:cNvPr>
          <p:cNvCxnSpPr/>
          <p:nvPr/>
        </p:nvCxnSpPr>
        <p:spPr>
          <a:xfrm flipH="1">
            <a:off x="4766188" y="3102683"/>
            <a:ext cx="5041488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936FEA07-FA23-415C-AF99-ABCBB1CBDBC0}"/>
              </a:ext>
            </a:extLst>
          </p:cNvPr>
          <p:cNvSpPr txBox="1"/>
          <p:nvPr/>
        </p:nvSpPr>
        <p:spPr>
          <a:xfrm>
            <a:off x="4677699" y="3498131"/>
            <a:ext cx="5203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Il Teatro Carlo Felice di Genova ospita circa 2000 posti ed è caratterizzato da una volumetria totale di 230 000 mc. Il sistema di climatizzazione della sala prevede l’immissione dell’aria e la sua ripresa attraverso 1000 diffusori posti a piede di poltrona.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64E83CB8-73D6-4691-8A56-2DA8797EC1A2}"/>
              </a:ext>
            </a:extLst>
          </p:cNvPr>
          <p:cNvSpPr txBox="1"/>
          <p:nvPr/>
        </p:nvSpPr>
        <p:spPr>
          <a:xfrm>
            <a:off x="2536717" y="99549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E742FE4C-972A-4CF0-903F-8FF7C4021942}"/>
              </a:ext>
            </a:extLst>
          </p:cNvPr>
          <p:cNvSpPr txBox="1"/>
          <p:nvPr/>
        </p:nvSpPr>
        <p:spPr>
          <a:xfrm>
            <a:off x="2538455" y="2132851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CFA78A04-9A1A-45BB-ADC1-D27B666D670D}"/>
              </a:ext>
            </a:extLst>
          </p:cNvPr>
          <p:cNvSpPr txBox="1"/>
          <p:nvPr/>
        </p:nvSpPr>
        <p:spPr>
          <a:xfrm>
            <a:off x="2531809" y="329131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E447E87C-E637-4460-9E03-A0936F64EAB6}"/>
              </a:ext>
            </a:extLst>
          </p:cNvPr>
          <p:cNvSpPr txBox="1"/>
          <p:nvPr/>
        </p:nvSpPr>
        <p:spPr>
          <a:xfrm>
            <a:off x="2551475" y="441710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C8CAACA1-DB54-4920-B132-D63751DEE50A}"/>
              </a:ext>
            </a:extLst>
          </p:cNvPr>
          <p:cNvSpPr txBox="1"/>
          <p:nvPr/>
        </p:nvSpPr>
        <p:spPr>
          <a:xfrm>
            <a:off x="2531808" y="556072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</a:t>
            </a:r>
          </a:p>
        </p:txBody>
      </p:sp>
      <p:pic>
        <p:nvPicPr>
          <p:cNvPr id="7" name="Elemento grafico 6" descr="Opera teatrale">
            <a:extLst>
              <a:ext uri="{FF2B5EF4-FFF2-40B4-BE49-F238E27FC236}">
                <a16:creationId xmlns:a16="http://schemas.microsoft.com/office/drawing/2014/main" xmlns="" id="{C311A45A-1B28-4846-A70D-B77DD651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46974" y="973394"/>
            <a:ext cx="1451622" cy="14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0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1130106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Teatro</a:t>
            </a:r>
          </a:p>
        </p:txBody>
      </p:sp>
      <p:pic>
        <p:nvPicPr>
          <p:cNvPr id="11" name="Elemento grafico 10" descr="Opera teatrale">
            <a:extLst>
              <a:ext uri="{FF2B5EF4-FFF2-40B4-BE49-F238E27FC236}">
                <a16:creationId xmlns:a16="http://schemas.microsoft.com/office/drawing/2014/main" xmlns="" id="{B4E3BE7E-9DDE-4317-A317-B8512A122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76036" y="293879"/>
            <a:ext cx="870153" cy="85504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47BDB94E-1C89-4A05-82FB-F1BC0075E8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5706" y="1976282"/>
            <a:ext cx="7814435" cy="3855650"/>
          </a:xfrm>
          <a:prstGeom prst="ellipse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0B257EDA-8974-445D-B8E5-5D32D0032EF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>
            <a:extLst>
              <a:ext uri="{FF2B5EF4-FFF2-40B4-BE49-F238E27FC236}">
                <a16:creationId xmlns:a16="http://schemas.microsoft.com/office/drawing/2014/main" xmlns="" id="{75C50815-3F0E-4126-9846-7E7973AA1D60}"/>
              </a:ext>
            </a:extLst>
          </p:cNvPr>
          <p:cNvSpPr/>
          <p:nvPr/>
        </p:nvSpPr>
        <p:spPr>
          <a:xfrm>
            <a:off x="6415544" y="2182758"/>
            <a:ext cx="575187" cy="545690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xmlns="" id="{D6AA4B5F-6EE9-4FEB-AD85-C86173CAE270}"/>
              </a:ext>
            </a:extLst>
          </p:cNvPr>
          <p:cNvSpPr/>
          <p:nvPr/>
        </p:nvSpPr>
        <p:spPr>
          <a:xfrm rot="5400000">
            <a:off x="7800942" y="820065"/>
            <a:ext cx="1873045" cy="1793158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xmlns="" id="{97875DC5-016F-4901-B950-C1373663BB15}"/>
              </a:ext>
            </a:extLst>
          </p:cNvPr>
          <p:cNvSpPr/>
          <p:nvPr/>
        </p:nvSpPr>
        <p:spPr>
          <a:xfrm>
            <a:off x="7187374" y="3500284"/>
            <a:ext cx="575187" cy="545690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xmlns="" id="{6CDBD09D-0EBF-442D-B942-306B987C6001}"/>
              </a:ext>
            </a:extLst>
          </p:cNvPr>
          <p:cNvSpPr/>
          <p:nvPr/>
        </p:nvSpPr>
        <p:spPr>
          <a:xfrm>
            <a:off x="3490451" y="4139384"/>
            <a:ext cx="575187" cy="545690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xmlns="" id="{7C4CCAE9-AFB3-42FD-8948-D5D0BCA910F6}"/>
              </a:ext>
            </a:extLst>
          </p:cNvPr>
          <p:cNvSpPr/>
          <p:nvPr/>
        </p:nvSpPr>
        <p:spPr>
          <a:xfrm rot="20971727">
            <a:off x="9392904" y="4245065"/>
            <a:ext cx="1873045" cy="187304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xmlns="" id="{EC42FAE0-DB6E-4833-9EA1-5C84E2CE7177}"/>
              </a:ext>
            </a:extLst>
          </p:cNvPr>
          <p:cNvSpPr/>
          <p:nvPr/>
        </p:nvSpPr>
        <p:spPr>
          <a:xfrm>
            <a:off x="2118854" y="4902789"/>
            <a:ext cx="1873045" cy="17698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A48072B3-1D94-437D-84BA-47372444E7FA}"/>
              </a:ext>
            </a:extLst>
          </p:cNvPr>
          <p:cNvSpPr txBox="1"/>
          <p:nvPr/>
        </p:nvSpPr>
        <p:spPr>
          <a:xfrm>
            <a:off x="275305" y="322691"/>
            <a:ext cx="5063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 climatizzazione è affidata nella sala ai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diffusori a piede di poltrona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sia in mandata che in ripresa, nella torre la mandata avviene attraverso alcune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bocchette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poste a 37.75 m di quota, mentre la ripresa da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griglie rettangolari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che immettono in un condotto di areazione a 16.15 m. Altre 18 griglie rettangolari immettono l’aria all’interno della fossa.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FA7157F8-22AB-4E3E-BCC3-6A0AC5911874}"/>
              </a:ext>
            </a:extLst>
          </p:cNvPr>
          <p:cNvSpPr txBox="1"/>
          <p:nvPr/>
        </p:nvSpPr>
        <p:spPr>
          <a:xfrm>
            <a:off x="215827" y="5486403"/>
            <a:ext cx="1873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Diffusori a Piede di Poltrona</a:t>
            </a:r>
          </a:p>
          <a:p>
            <a:pPr algn="ctr"/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Numero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1000</a:t>
            </a:r>
          </a:p>
          <a:p>
            <a:pPr algn="ctr"/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Portata: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60-45 mc/h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2365E3A6-2D1F-4083-89E4-DB6E3D009B56}"/>
              </a:ext>
            </a:extLst>
          </p:cNvPr>
          <p:cNvSpPr txBox="1"/>
          <p:nvPr/>
        </p:nvSpPr>
        <p:spPr>
          <a:xfrm>
            <a:off x="7594931" y="5461827"/>
            <a:ext cx="1873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Griglie di Ripresa della Torre</a:t>
            </a:r>
          </a:p>
          <a:p>
            <a:pPr algn="ctr"/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Numero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10</a:t>
            </a:r>
          </a:p>
          <a:p>
            <a:pPr algn="ctr"/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Portata: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1250 mc/h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5F742E26-77DD-4EF7-A02E-9EEE31285718}"/>
              </a:ext>
            </a:extLst>
          </p:cNvPr>
          <p:cNvSpPr txBox="1"/>
          <p:nvPr/>
        </p:nvSpPr>
        <p:spPr>
          <a:xfrm>
            <a:off x="9722542" y="1853400"/>
            <a:ext cx="1962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Diffusori Circolari di Mandata della Torre</a:t>
            </a:r>
          </a:p>
          <a:p>
            <a:pPr algn="ctr"/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Numero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16</a:t>
            </a:r>
          </a:p>
          <a:p>
            <a:pPr algn="ctr"/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Portata: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1500 mc/h</a:t>
            </a:r>
          </a:p>
        </p:txBody>
      </p:sp>
    </p:spTree>
    <p:extLst>
      <p:ext uri="{BB962C8B-B14F-4D97-AF65-F5344CB8AC3E}">
        <p14:creationId xmlns:p14="http://schemas.microsoft.com/office/powerpoint/2010/main" xmlns="" val="31814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xmlns="" id="{3567E2A1-E1F0-4ABF-91F2-5312CD22DD40}"/>
              </a:ext>
            </a:extLst>
          </p:cNvPr>
          <p:cNvSpPr/>
          <p:nvPr/>
        </p:nvSpPr>
        <p:spPr>
          <a:xfrm>
            <a:off x="2462972" y="988137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xmlns="" id="{74520467-2E2E-46A7-843C-0E6D7FBA2506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2691572" y="1430589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>
            <a:extLst>
              <a:ext uri="{FF2B5EF4-FFF2-40B4-BE49-F238E27FC236}">
                <a16:creationId xmlns:a16="http://schemas.microsoft.com/office/drawing/2014/main" xmlns="" id="{98B60B5A-7FFD-424F-BE46-CF69BD07FB59}"/>
              </a:ext>
            </a:extLst>
          </p:cNvPr>
          <p:cNvSpPr/>
          <p:nvPr/>
        </p:nvSpPr>
        <p:spPr>
          <a:xfrm>
            <a:off x="2477721" y="2123763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xmlns="" id="{1B380BF1-7363-4CD8-8AD7-472C3415D323}"/>
              </a:ext>
            </a:extLst>
          </p:cNvPr>
          <p:cNvCxnSpPr>
            <a:cxnSpLocks/>
          </p:cNvCxnSpPr>
          <p:nvPr/>
        </p:nvCxnSpPr>
        <p:spPr>
          <a:xfrm>
            <a:off x="2691572" y="2566215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3304C840-5134-4563-8384-741342F3E962}"/>
              </a:ext>
            </a:extLst>
          </p:cNvPr>
          <p:cNvSpPr/>
          <p:nvPr/>
        </p:nvSpPr>
        <p:spPr>
          <a:xfrm>
            <a:off x="2462972" y="3259389"/>
            <a:ext cx="457200" cy="44245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xmlns="" id="{D1EBFCCB-9C92-43B4-822B-140DE5F27AF8}"/>
              </a:ext>
            </a:extLst>
          </p:cNvPr>
          <p:cNvCxnSpPr>
            <a:cxnSpLocks/>
          </p:cNvCxnSpPr>
          <p:nvPr/>
        </p:nvCxnSpPr>
        <p:spPr>
          <a:xfrm>
            <a:off x="2706321" y="3701841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AEA6132F-D9E6-4AD1-8B89-BF7948A99119}"/>
              </a:ext>
            </a:extLst>
          </p:cNvPr>
          <p:cNvSpPr/>
          <p:nvPr/>
        </p:nvSpPr>
        <p:spPr>
          <a:xfrm>
            <a:off x="2477721" y="4395015"/>
            <a:ext cx="457200" cy="44245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D75B1BE0-B073-4907-A141-437F8DB5C478}"/>
              </a:ext>
            </a:extLst>
          </p:cNvPr>
          <p:cNvCxnSpPr>
            <a:cxnSpLocks/>
          </p:cNvCxnSpPr>
          <p:nvPr/>
        </p:nvCxnSpPr>
        <p:spPr>
          <a:xfrm>
            <a:off x="2706321" y="4837467"/>
            <a:ext cx="0" cy="69317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5FB7BA82-E921-474A-88EF-364D07018D82}"/>
              </a:ext>
            </a:extLst>
          </p:cNvPr>
          <p:cNvSpPr/>
          <p:nvPr/>
        </p:nvSpPr>
        <p:spPr>
          <a:xfrm>
            <a:off x="2462972" y="5530641"/>
            <a:ext cx="457200" cy="44245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D683406E-7A08-4037-AD9E-5CBEA1042D08}"/>
              </a:ext>
            </a:extLst>
          </p:cNvPr>
          <p:cNvSpPr txBox="1"/>
          <p:nvPr/>
        </p:nvSpPr>
        <p:spPr>
          <a:xfrm>
            <a:off x="693171" y="100288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Problema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F8FD07C6-0095-46B9-A9E5-84301B1A46C2}"/>
              </a:ext>
            </a:extLst>
          </p:cNvPr>
          <p:cNvSpPr txBox="1"/>
          <p:nvPr/>
        </p:nvSpPr>
        <p:spPr>
          <a:xfrm>
            <a:off x="698091" y="226141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Strumenti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CBBF765B-0317-4272-B0E7-3032AA954ECA}"/>
              </a:ext>
            </a:extLst>
          </p:cNvPr>
          <p:cNvSpPr txBox="1"/>
          <p:nvPr/>
        </p:nvSpPr>
        <p:spPr>
          <a:xfrm>
            <a:off x="703011" y="3313465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Teatro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01D85551-AD12-45AB-BE49-87236E4345B9}"/>
              </a:ext>
            </a:extLst>
          </p:cNvPr>
          <p:cNvSpPr txBox="1"/>
          <p:nvPr/>
        </p:nvSpPr>
        <p:spPr>
          <a:xfrm>
            <a:off x="707931" y="4439259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4569E15E-D2CD-402B-BDAB-0F0EDA968C42}"/>
              </a:ext>
            </a:extLst>
          </p:cNvPr>
          <p:cNvSpPr txBox="1"/>
          <p:nvPr/>
        </p:nvSpPr>
        <p:spPr>
          <a:xfrm>
            <a:off x="712851" y="5624046"/>
            <a:ext cx="58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4766187" y="2482627"/>
            <a:ext cx="256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xmlns="" id="{ABCA84A4-5302-417D-AC3A-67B42554EEE0}"/>
              </a:ext>
            </a:extLst>
          </p:cNvPr>
          <p:cNvCxnSpPr/>
          <p:nvPr/>
        </p:nvCxnSpPr>
        <p:spPr>
          <a:xfrm flipH="1">
            <a:off x="4766188" y="3102683"/>
            <a:ext cx="5041488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936FEA07-FA23-415C-AF99-ABCBB1CBDBC0}"/>
              </a:ext>
            </a:extLst>
          </p:cNvPr>
          <p:cNvSpPr txBox="1"/>
          <p:nvPr/>
        </p:nvSpPr>
        <p:spPr>
          <a:xfrm>
            <a:off x="4677699" y="3498131"/>
            <a:ext cx="5203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 realizzano modelli discretizzati bidimensionali prima, e tridimensionali poi, per comprendere quali fenomeni avvengano all’interno del volume, visualizzando l’andamento dei flussi con gradienti di colore, con particolare attenzione alle variabili temperatura e velocità dell’aria.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64E83CB8-73D6-4691-8A56-2DA8797EC1A2}"/>
              </a:ext>
            </a:extLst>
          </p:cNvPr>
          <p:cNvSpPr txBox="1"/>
          <p:nvPr/>
        </p:nvSpPr>
        <p:spPr>
          <a:xfrm>
            <a:off x="2527752" y="99549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E742FE4C-972A-4CF0-903F-8FF7C4021942}"/>
              </a:ext>
            </a:extLst>
          </p:cNvPr>
          <p:cNvSpPr txBox="1"/>
          <p:nvPr/>
        </p:nvSpPr>
        <p:spPr>
          <a:xfrm>
            <a:off x="2538455" y="2132851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CFA78A04-9A1A-45BB-ADC1-D27B666D670D}"/>
              </a:ext>
            </a:extLst>
          </p:cNvPr>
          <p:cNvSpPr txBox="1"/>
          <p:nvPr/>
        </p:nvSpPr>
        <p:spPr>
          <a:xfrm>
            <a:off x="2531809" y="329131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E447E87C-E637-4460-9E03-A0936F64EAB6}"/>
              </a:ext>
            </a:extLst>
          </p:cNvPr>
          <p:cNvSpPr txBox="1"/>
          <p:nvPr/>
        </p:nvSpPr>
        <p:spPr>
          <a:xfrm>
            <a:off x="2533545" y="4408138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C8CAACA1-DB54-4920-B132-D63751DEE50A}"/>
              </a:ext>
            </a:extLst>
          </p:cNvPr>
          <p:cNvSpPr txBox="1"/>
          <p:nvPr/>
        </p:nvSpPr>
        <p:spPr>
          <a:xfrm>
            <a:off x="2531808" y="5560726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</a:t>
            </a:r>
          </a:p>
        </p:txBody>
      </p:sp>
      <p:pic>
        <p:nvPicPr>
          <p:cNvPr id="5" name="Elemento grafico 4" descr="Presentazione con grafico a barre">
            <a:extLst>
              <a:ext uri="{FF2B5EF4-FFF2-40B4-BE49-F238E27FC236}">
                <a16:creationId xmlns:a16="http://schemas.microsoft.com/office/drawing/2014/main" xmlns="" id="{0545AD6D-F2EB-41BF-84A2-26B4B886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03959" y="851115"/>
            <a:ext cx="1620306" cy="1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1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e 29">
            <a:extLst>
              <a:ext uri="{FF2B5EF4-FFF2-40B4-BE49-F238E27FC236}">
                <a16:creationId xmlns:a16="http://schemas.microsoft.com/office/drawing/2014/main" xmlns="" id="{880A369B-B01D-4A87-BE3F-2D8B1D048C64}"/>
              </a:ext>
            </a:extLst>
          </p:cNvPr>
          <p:cNvSpPr/>
          <p:nvPr/>
        </p:nvSpPr>
        <p:spPr>
          <a:xfrm>
            <a:off x="9284600" y="3607421"/>
            <a:ext cx="1654278" cy="15397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xmlns="" id="{43850AFE-1B65-4470-9470-5C85E576C938}"/>
              </a:ext>
            </a:extLst>
          </p:cNvPr>
          <p:cNvSpPr/>
          <p:nvPr/>
        </p:nvSpPr>
        <p:spPr>
          <a:xfrm>
            <a:off x="6713469" y="3602501"/>
            <a:ext cx="1654278" cy="15397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xmlns="" id="{9F2E994D-1961-4B2E-9737-3687AF00170C}"/>
              </a:ext>
            </a:extLst>
          </p:cNvPr>
          <p:cNvSpPr/>
          <p:nvPr/>
        </p:nvSpPr>
        <p:spPr>
          <a:xfrm>
            <a:off x="4009602" y="3597581"/>
            <a:ext cx="1654278" cy="15397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xmlns="" id="{B798F74B-45E7-4F01-A2B1-C4DE71F09AA7}"/>
              </a:ext>
            </a:extLst>
          </p:cNvPr>
          <p:cNvSpPr/>
          <p:nvPr/>
        </p:nvSpPr>
        <p:spPr>
          <a:xfrm>
            <a:off x="1349978" y="3592661"/>
            <a:ext cx="1654278" cy="15397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pic>
        <p:nvPicPr>
          <p:cNvPr id="6" name="Elemento grafico 5" descr="Presentazione con grafico a barre">
            <a:extLst>
              <a:ext uri="{FF2B5EF4-FFF2-40B4-BE49-F238E27FC236}">
                <a16:creationId xmlns:a16="http://schemas.microsoft.com/office/drawing/2014/main" xmlns="" id="{9155BA84-4E39-42AE-8666-2FF95FAF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8948" y="258336"/>
            <a:ext cx="1000876" cy="10008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1BF6210-4242-40DF-A9B9-03FD79EF5949}"/>
              </a:ext>
            </a:extLst>
          </p:cNvPr>
          <p:cNvSpPr txBox="1"/>
          <p:nvPr/>
        </p:nvSpPr>
        <p:spPr>
          <a:xfrm>
            <a:off x="1062292" y="1147958"/>
            <a:ext cx="90904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 ipotizzano dunque sei scenari possibili come base per le simulazioni bi-e tri-dimensionali, al fine di comprendere in quale modo diverse componenti influenzino le condizioni termo-igrometriche della sala e, in ultima analisi, le relative condizioni di 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comfort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</a:p>
          <a:p>
            <a:endParaRPr lang="it-IT" b="1" dirty="0">
              <a:solidFill>
                <a:schemeClr val="tx2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it-IT" b="1" dirty="0">
              <a:solidFill>
                <a:schemeClr val="tx2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                                                         Le variabili in gioco sono: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xmlns="" id="{8927410A-6BFF-4DA4-8945-B1A1DA10A6B7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lemento grafico 12" descr="Teatro">
            <a:extLst>
              <a:ext uri="{FF2B5EF4-FFF2-40B4-BE49-F238E27FC236}">
                <a16:creationId xmlns:a16="http://schemas.microsoft.com/office/drawing/2014/main" xmlns="" id="{0E9CA8C3-888B-4B18-947E-7B137CCCE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76679" y="3832181"/>
            <a:ext cx="1000876" cy="1000876"/>
          </a:xfrm>
          <a:prstGeom prst="rect">
            <a:avLst/>
          </a:prstGeom>
        </p:spPr>
      </p:pic>
      <p:pic>
        <p:nvPicPr>
          <p:cNvPr id="16" name="Elemento grafico 15" descr="Violino">
            <a:extLst>
              <a:ext uri="{FF2B5EF4-FFF2-40B4-BE49-F238E27FC236}">
                <a16:creationId xmlns:a16="http://schemas.microsoft.com/office/drawing/2014/main" xmlns="" id="{132280E1-3463-4581-8734-D06A3BA869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20081" y="3873960"/>
            <a:ext cx="1000876" cy="100087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D3AF9617-2ED5-445B-9BED-705DDA67B0AB}"/>
              </a:ext>
            </a:extLst>
          </p:cNvPr>
          <p:cNvSpPr txBox="1"/>
          <p:nvPr/>
        </p:nvSpPr>
        <p:spPr>
          <a:xfrm>
            <a:off x="1394222" y="5414300"/>
            <a:ext cx="16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Spettatori:</a:t>
            </a:r>
          </a:p>
          <a:p>
            <a:pPr algn="ctr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Casi 2-3-4-5-6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08A44F7C-CBA8-415C-BF15-94A1CE34F944}"/>
              </a:ext>
            </a:extLst>
          </p:cNvPr>
          <p:cNvSpPr txBox="1"/>
          <p:nvPr/>
        </p:nvSpPr>
        <p:spPr>
          <a:xfrm>
            <a:off x="4029240" y="5406926"/>
            <a:ext cx="16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Orchestrali:</a:t>
            </a:r>
          </a:p>
          <a:p>
            <a:pPr algn="ctr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Casi 3-5-6</a:t>
            </a:r>
          </a:p>
        </p:txBody>
      </p:sp>
      <p:pic>
        <p:nvPicPr>
          <p:cNvPr id="18" name="Elemento grafico 17" descr="Ciak">
            <a:extLst>
              <a:ext uri="{FF2B5EF4-FFF2-40B4-BE49-F238E27FC236}">
                <a16:creationId xmlns:a16="http://schemas.microsoft.com/office/drawing/2014/main" xmlns="" id="{DBD6048C-04E9-46FE-BA80-E81EC7B1F7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66571" y="3908233"/>
            <a:ext cx="914400" cy="9144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26CD3920-C2AE-4126-84B6-B4AE94D579A6}"/>
              </a:ext>
            </a:extLst>
          </p:cNvPr>
          <p:cNvSpPr txBox="1"/>
          <p:nvPr/>
        </p:nvSpPr>
        <p:spPr>
          <a:xfrm>
            <a:off x="9296632" y="5414300"/>
            <a:ext cx="16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Scenografie:</a:t>
            </a:r>
          </a:p>
          <a:p>
            <a:pPr algn="ctr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 6</a:t>
            </a:r>
          </a:p>
        </p:txBody>
      </p:sp>
      <p:pic>
        <p:nvPicPr>
          <p:cNvPr id="22" name="Elemento grafico 21" descr="Divano">
            <a:extLst>
              <a:ext uri="{FF2B5EF4-FFF2-40B4-BE49-F238E27FC236}">
                <a16:creationId xmlns:a16="http://schemas.microsoft.com/office/drawing/2014/main" xmlns="" id="{D2E668FF-A89F-4F69-B11F-D1B195F95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89151" y="3558814"/>
            <a:ext cx="749709" cy="1705996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1AB9CDD0-98A8-41C2-B857-CBE0C20A58AC}"/>
              </a:ext>
            </a:extLst>
          </p:cNvPr>
          <p:cNvSpPr txBox="1"/>
          <p:nvPr/>
        </p:nvSpPr>
        <p:spPr>
          <a:xfrm>
            <a:off x="6736866" y="5406925"/>
            <a:ext cx="16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Poltrone:</a:t>
            </a:r>
          </a:p>
          <a:p>
            <a:pPr algn="ctr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 4-5-6</a:t>
            </a:r>
          </a:p>
        </p:txBody>
      </p:sp>
    </p:spTree>
    <p:extLst>
      <p:ext uri="{BB962C8B-B14F-4D97-AF65-F5344CB8AC3E}">
        <p14:creationId xmlns:p14="http://schemas.microsoft.com/office/powerpoint/2010/main" xmlns="" val="25478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xmlns="" id="{25172BA6-FD15-49FC-8669-A0D6F17B666D}"/>
              </a:ext>
            </a:extLst>
          </p:cNvPr>
          <p:cNvSpPr/>
          <p:nvPr/>
        </p:nvSpPr>
        <p:spPr>
          <a:xfrm>
            <a:off x="306284" y="1032386"/>
            <a:ext cx="838197" cy="8381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AE6B15D-30ED-4A3F-89CB-306DE2287934}"/>
              </a:ext>
            </a:extLst>
          </p:cNvPr>
          <p:cNvSpPr txBox="1"/>
          <p:nvPr/>
        </p:nvSpPr>
        <p:spPr>
          <a:xfrm>
            <a:off x="10584410" y="1089935"/>
            <a:ext cx="215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Simulazioni</a:t>
            </a:r>
          </a:p>
        </p:txBody>
      </p:sp>
      <p:pic>
        <p:nvPicPr>
          <p:cNvPr id="6" name="Elemento grafico 5" descr="Presentazione con grafico a barre">
            <a:extLst>
              <a:ext uri="{FF2B5EF4-FFF2-40B4-BE49-F238E27FC236}">
                <a16:creationId xmlns:a16="http://schemas.microsoft.com/office/drawing/2014/main" xmlns="" id="{9155BA84-4E39-42AE-8666-2FF95FAF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8948" y="258336"/>
            <a:ext cx="1000876" cy="1000876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xmlns="" id="{56FA3BE0-0053-4346-A9CE-5B464D76C526}"/>
              </a:ext>
            </a:extLst>
          </p:cNvPr>
          <p:cNvCxnSpPr>
            <a:cxnSpLocks/>
          </p:cNvCxnSpPr>
          <p:nvPr/>
        </p:nvCxnSpPr>
        <p:spPr>
          <a:xfrm flipH="1">
            <a:off x="10417865" y="1409525"/>
            <a:ext cx="1498831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4CAA37F-4749-476B-AEA3-8BE442B269AB}"/>
              </a:ext>
            </a:extLst>
          </p:cNvPr>
          <p:cNvSpPr txBox="1"/>
          <p:nvPr/>
        </p:nvSpPr>
        <p:spPr>
          <a:xfrm>
            <a:off x="291536" y="1259212"/>
            <a:ext cx="9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Caso 1</a:t>
            </a:r>
          </a:p>
        </p:txBody>
      </p:sp>
      <p:pic>
        <p:nvPicPr>
          <p:cNvPr id="13" name="Immagine 12" descr="1t.png"/>
          <p:cNvPicPr>
            <a:picLocks noChangeAspect="1"/>
          </p:cNvPicPr>
          <p:nvPr/>
        </p:nvPicPr>
        <p:blipFill>
          <a:blip r:embed="rId4"/>
          <a:srcRect l="3893" r="4198" b="9483"/>
          <a:stretch>
            <a:fillRect/>
          </a:stretch>
        </p:blipFill>
        <p:spPr>
          <a:xfrm>
            <a:off x="2430385" y="1617205"/>
            <a:ext cx="9270548" cy="51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95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704</Words>
  <Application>Microsoft Office PowerPoint</Application>
  <PresentationFormat>Personalizzato</PresentationFormat>
  <Paragraphs>137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costa</dc:creator>
  <cp:lastModifiedBy>Giulia</cp:lastModifiedBy>
  <cp:revision>102</cp:revision>
  <dcterms:created xsi:type="dcterms:W3CDTF">2019-12-09T18:23:36Z</dcterms:created>
  <dcterms:modified xsi:type="dcterms:W3CDTF">2019-12-16T21:49:34Z</dcterms:modified>
</cp:coreProperties>
</file>