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88" r:id="rId6"/>
  </p:sldMasterIdLst>
  <p:notesMasterIdLst>
    <p:notesMasterId r:id="rId24"/>
  </p:notesMasterIdLst>
  <p:handoutMasterIdLst>
    <p:handoutMasterId r:id="rId25"/>
  </p:handoutMasterIdLst>
  <p:sldIdLst>
    <p:sldId id="279" r:id="rId7"/>
    <p:sldId id="298" r:id="rId8"/>
    <p:sldId id="300" r:id="rId9"/>
    <p:sldId id="299" r:id="rId10"/>
    <p:sldId id="301" r:id="rId11"/>
    <p:sldId id="304" r:id="rId12"/>
    <p:sldId id="305" r:id="rId13"/>
    <p:sldId id="302" r:id="rId14"/>
    <p:sldId id="30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5E5"/>
    <a:srgbClr val="FE9202"/>
    <a:srgbClr val="0081E2"/>
    <a:srgbClr val="DD2BC8"/>
    <a:srgbClr val="20F849"/>
    <a:srgbClr val="FC0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8CFE3-D2F1-489A-BB0E-8E59C81054ED}" v="102" dt="2025-03-22T21:10:45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5033" autoAdjust="0"/>
  </p:normalViewPr>
  <p:slideViewPr>
    <p:cSldViewPr snapToGrid="0">
      <p:cViewPr>
        <p:scale>
          <a:sx n="75" d="100"/>
          <a:sy n="75" d="100"/>
        </p:scale>
        <p:origin x="109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7EA7E-0E3A-45B2-8DDD-E6FFA337D11D}" type="doc">
      <dgm:prSet loTypeId="urn:microsoft.com/office/officeart/2005/8/layout/radial6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DBC99648-FC57-49C0-800D-FB123241F0C9}">
      <dgm:prSet phldrT="[Testo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it-IT" sz="2800" dirty="0">
              <a:solidFill>
                <a:schemeClr val="bg1"/>
              </a:solidFill>
            </a:rPr>
            <a:t>Blend</a:t>
          </a:r>
        </a:p>
      </dgm:t>
    </dgm:pt>
    <dgm:pt modelId="{2116413E-A0AB-4F55-AC8C-6F96173B4662}" type="parTrans" cxnId="{4A7B0869-6FFD-4FE8-B043-115C11A20D88}">
      <dgm:prSet/>
      <dgm:spPr/>
      <dgm:t>
        <a:bodyPr/>
        <a:lstStyle/>
        <a:p>
          <a:endParaRPr lang="it-IT"/>
        </a:p>
      </dgm:t>
    </dgm:pt>
    <dgm:pt modelId="{78B9DE61-B851-46C9-9B1B-5A913E4F17F9}" type="sibTrans" cxnId="{4A7B0869-6FFD-4FE8-B043-115C11A20D88}">
      <dgm:prSet/>
      <dgm:spPr/>
      <dgm:t>
        <a:bodyPr/>
        <a:lstStyle/>
        <a:p>
          <a:endParaRPr lang="it-IT"/>
        </a:p>
      </dgm:t>
    </dgm:pt>
    <dgm:pt modelId="{90B5918E-E7C3-48C4-A812-64E1956A8951}">
      <dgm:prSet phldrT="[Testo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it-IT" sz="2000" dirty="0" err="1">
              <a:solidFill>
                <a:schemeClr val="bg1"/>
              </a:solidFill>
            </a:rPr>
            <a:t>BIO-ABSORBABLE</a:t>
          </a:r>
          <a:endParaRPr lang="it-IT" sz="2000" dirty="0">
            <a:solidFill>
              <a:schemeClr val="bg1"/>
            </a:solidFill>
          </a:endParaRPr>
        </a:p>
      </dgm:t>
    </dgm:pt>
    <dgm:pt modelId="{F4B2F505-6410-4D2E-A7F7-AA77C8AE753B}" type="parTrans" cxnId="{AC3C4044-7DE9-4C95-BFE1-EBBB48591F8D}">
      <dgm:prSet/>
      <dgm:spPr/>
      <dgm:t>
        <a:bodyPr/>
        <a:lstStyle/>
        <a:p>
          <a:endParaRPr lang="it-IT"/>
        </a:p>
      </dgm:t>
    </dgm:pt>
    <dgm:pt modelId="{158B0FF2-FF55-410B-BA85-CE804DC4666C}" type="sibTrans" cxnId="{AC3C4044-7DE9-4C95-BFE1-EBBB48591F8D}">
      <dgm:prSet/>
      <dgm:spPr/>
      <dgm:t>
        <a:bodyPr/>
        <a:lstStyle/>
        <a:p>
          <a:endParaRPr lang="it-IT"/>
        </a:p>
      </dgm:t>
    </dgm:pt>
    <dgm:pt modelId="{DC09E7EC-0E29-4482-9757-C611D5DC6D48}">
      <dgm:prSet phldrT="[Testo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it-IT" sz="2000" dirty="0" err="1">
              <a:solidFill>
                <a:schemeClr val="bg1"/>
              </a:solidFill>
            </a:rPr>
            <a:t>Elastic</a:t>
          </a:r>
          <a:endParaRPr lang="it-IT" sz="2000" dirty="0">
            <a:solidFill>
              <a:schemeClr val="bg1"/>
            </a:solidFill>
          </a:endParaRPr>
        </a:p>
      </dgm:t>
    </dgm:pt>
    <dgm:pt modelId="{F8774DF6-50B2-4C3D-8FF6-0C948E507107}" type="parTrans" cxnId="{5ACCB21C-4915-4E6D-A518-E870881ACF3C}">
      <dgm:prSet/>
      <dgm:spPr/>
      <dgm:t>
        <a:bodyPr/>
        <a:lstStyle/>
        <a:p>
          <a:endParaRPr lang="it-IT"/>
        </a:p>
      </dgm:t>
    </dgm:pt>
    <dgm:pt modelId="{1BD1BD28-9B12-4CDC-A71C-F5BDA6018F3B}" type="sibTrans" cxnId="{5ACCB21C-4915-4E6D-A518-E870881ACF3C}">
      <dgm:prSet/>
      <dgm:spPr/>
      <dgm:t>
        <a:bodyPr/>
        <a:lstStyle/>
        <a:p>
          <a:endParaRPr lang="it-IT"/>
        </a:p>
      </dgm:t>
    </dgm:pt>
    <dgm:pt modelId="{B6A23805-D330-4504-AFC8-039226922492}">
      <dgm:prSet phldrT="[Testo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it-IT" sz="2000" dirty="0" err="1">
              <a:solidFill>
                <a:schemeClr val="bg1"/>
              </a:solidFill>
            </a:rPr>
            <a:t>Bio-degradable</a:t>
          </a:r>
          <a:endParaRPr lang="it-IT" sz="2000" dirty="0">
            <a:solidFill>
              <a:schemeClr val="bg1"/>
            </a:solidFill>
          </a:endParaRPr>
        </a:p>
      </dgm:t>
    </dgm:pt>
    <dgm:pt modelId="{519BEEF1-6C0A-4AD8-A396-8EDA25D393B4}" type="parTrans" cxnId="{E49901F3-D0CB-4CB3-8307-CEEFECBF5017}">
      <dgm:prSet/>
      <dgm:spPr/>
      <dgm:t>
        <a:bodyPr/>
        <a:lstStyle/>
        <a:p>
          <a:endParaRPr lang="it-IT"/>
        </a:p>
      </dgm:t>
    </dgm:pt>
    <dgm:pt modelId="{443AA897-3D47-4349-8A1D-A36C5A00AAED}" type="sibTrans" cxnId="{E49901F3-D0CB-4CB3-8307-CEEFECBF5017}">
      <dgm:prSet/>
      <dgm:spPr/>
      <dgm:t>
        <a:bodyPr/>
        <a:lstStyle/>
        <a:p>
          <a:endParaRPr lang="it-IT"/>
        </a:p>
      </dgm:t>
    </dgm:pt>
    <dgm:pt modelId="{A4040B6B-497A-457A-A305-0316D56E3575}">
      <dgm:prSet phldrT="[Testo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it-IT" sz="2000" dirty="0" err="1">
              <a:solidFill>
                <a:schemeClr val="bg1"/>
              </a:solidFill>
            </a:rPr>
            <a:t>Bio-compatible</a:t>
          </a:r>
          <a:endParaRPr lang="it-IT" sz="2000" dirty="0">
            <a:solidFill>
              <a:schemeClr val="bg1"/>
            </a:solidFill>
          </a:endParaRPr>
        </a:p>
      </dgm:t>
    </dgm:pt>
    <dgm:pt modelId="{1500088B-62A0-4195-9BEC-14390F1AE4DA}" type="parTrans" cxnId="{4472CEF5-6159-49A5-839C-9EEA50DEA3D8}">
      <dgm:prSet/>
      <dgm:spPr/>
      <dgm:t>
        <a:bodyPr/>
        <a:lstStyle/>
        <a:p>
          <a:endParaRPr lang="it-IT"/>
        </a:p>
      </dgm:t>
    </dgm:pt>
    <dgm:pt modelId="{41F84C22-4840-4616-82E0-B51500B7D321}" type="sibTrans" cxnId="{4472CEF5-6159-49A5-839C-9EEA50DEA3D8}">
      <dgm:prSet/>
      <dgm:spPr/>
      <dgm:t>
        <a:bodyPr/>
        <a:lstStyle/>
        <a:p>
          <a:endParaRPr lang="it-IT"/>
        </a:p>
      </dgm:t>
    </dgm:pt>
    <dgm:pt modelId="{3233D290-23E4-43CC-990A-444FFCC04FDA}" type="pres">
      <dgm:prSet presAssocID="{E2F7EA7E-0E3A-45B2-8DDD-E6FFA337D1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58B4A2-31C4-4190-B83F-A62CA04F42A1}" type="pres">
      <dgm:prSet presAssocID="{DBC99648-FC57-49C0-800D-FB123241F0C9}" presName="centerShape" presStyleLbl="node0" presStyleIdx="0" presStyleCnt="1" custLinFactNeighborX="7472" custLinFactNeighborY="715"/>
      <dgm:spPr/>
    </dgm:pt>
    <dgm:pt modelId="{C3D61807-C45B-43EC-B2ED-8AD22A8C3BCA}" type="pres">
      <dgm:prSet presAssocID="{90B5918E-E7C3-48C4-A812-64E1956A8951}" presName="node" presStyleLbl="node1" presStyleIdx="0" presStyleCnt="4" custScaleX="214988" custRadScaleRad="93382" custRadScaleInc="25212">
        <dgm:presLayoutVars>
          <dgm:bulletEnabled val="1"/>
        </dgm:presLayoutVars>
      </dgm:prSet>
      <dgm:spPr/>
    </dgm:pt>
    <dgm:pt modelId="{B0821B13-73A6-409E-8420-9F3236DA753B}" type="pres">
      <dgm:prSet presAssocID="{90B5918E-E7C3-48C4-A812-64E1956A8951}" presName="dummy" presStyleCnt="0"/>
      <dgm:spPr/>
    </dgm:pt>
    <dgm:pt modelId="{84966EDF-797C-48CB-99D1-3E80DDB88D1D}" type="pres">
      <dgm:prSet presAssocID="{158B0FF2-FF55-410B-BA85-CE804DC4666C}" presName="sibTrans" presStyleLbl="sibTrans2D1" presStyleIdx="0" presStyleCnt="4" custScaleX="109386" custScaleY="105320" custLinFactNeighborX="2647" custLinFactNeighborY="-1668"/>
      <dgm:spPr/>
    </dgm:pt>
    <dgm:pt modelId="{5D8CD87E-1DE2-4FF0-85DE-A557BEF2E857}" type="pres">
      <dgm:prSet presAssocID="{DC09E7EC-0E29-4482-9757-C611D5DC6D48}" presName="node" presStyleLbl="node1" presStyleIdx="1" presStyleCnt="4" custScaleX="141139" custRadScaleRad="117113" custRadScaleInc="-4557">
        <dgm:presLayoutVars>
          <dgm:bulletEnabled val="1"/>
        </dgm:presLayoutVars>
      </dgm:prSet>
      <dgm:spPr/>
    </dgm:pt>
    <dgm:pt modelId="{C65637A6-B689-416A-84B3-0B0297ED3AAC}" type="pres">
      <dgm:prSet presAssocID="{DC09E7EC-0E29-4482-9757-C611D5DC6D48}" presName="dummy" presStyleCnt="0"/>
      <dgm:spPr/>
    </dgm:pt>
    <dgm:pt modelId="{07317BF5-4391-4D4C-AB08-4FEBAFFF38E9}" type="pres">
      <dgm:prSet presAssocID="{1BD1BD28-9B12-4CDC-A71C-F5BDA6018F3B}" presName="sibTrans" presStyleLbl="sibTrans2D1" presStyleIdx="1" presStyleCnt="4" custScaleX="112225" custScaleY="104859"/>
      <dgm:spPr/>
    </dgm:pt>
    <dgm:pt modelId="{D052D314-0DD6-44D8-8D15-0D7D3A25ED84}" type="pres">
      <dgm:prSet presAssocID="{B6A23805-D330-4504-AFC8-039226922492}" presName="node" presStyleLbl="node1" presStyleIdx="2" presStyleCnt="4" custScaleX="157787" custRadScaleRad="98454" custRadScaleInc="-30050">
        <dgm:presLayoutVars>
          <dgm:bulletEnabled val="1"/>
        </dgm:presLayoutVars>
      </dgm:prSet>
      <dgm:spPr/>
    </dgm:pt>
    <dgm:pt modelId="{F851089C-CE14-4C9B-A835-EC92C920B6AD}" type="pres">
      <dgm:prSet presAssocID="{B6A23805-D330-4504-AFC8-039226922492}" presName="dummy" presStyleCnt="0"/>
      <dgm:spPr/>
    </dgm:pt>
    <dgm:pt modelId="{6BD35962-C23C-4005-932B-9F49CB261832}" type="pres">
      <dgm:prSet presAssocID="{443AA897-3D47-4349-8A1D-A36C5A00AAED}" presName="sibTrans" presStyleLbl="sibTrans2D1" presStyleIdx="2" presStyleCnt="4"/>
      <dgm:spPr/>
    </dgm:pt>
    <dgm:pt modelId="{29E09A0C-658D-40F8-98CE-14E1AADD3DE7}" type="pres">
      <dgm:prSet presAssocID="{A4040B6B-497A-457A-A305-0316D56E3575}" presName="node" presStyleLbl="node1" presStyleIdx="3" presStyleCnt="4" custScaleX="168644">
        <dgm:presLayoutVars>
          <dgm:bulletEnabled val="1"/>
        </dgm:presLayoutVars>
      </dgm:prSet>
      <dgm:spPr/>
    </dgm:pt>
    <dgm:pt modelId="{DC7DB9C9-C262-4235-8B95-A116F782EE14}" type="pres">
      <dgm:prSet presAssocID="{A4040B6B-497A-457A-A305-0316D56E3575}" presName="dummy" presStyleCnt="0"/>
      <dgm:spPr/>
    </dgm:pt>
    <dgm:pt modelId="{ABB15D9E-8181-4230-9D81-AAF8B9D0C576}" type="pres">
      <dgm:prSet presAssocID="{41F84C22-4840-4616-82E0-B51500B7D321}" presName="sibTrans" presStyleLbl="sibTrans2D1" presStyleIdx="3" presStyleCnt="4"/>
      <dgm:spPr/>
    </dgm:pt>
  </dgm:ptLst>
  <dgm:cxnLst>
    <dgm:cxn modelId="{4206B710-CD0C-45E6-BB1D-7AC8378BBDBE}" type="presOf" srcId="{41F84C22-4840-4616-82E0-B51500B7D321}" destId="{ABB15D9E-8181-4230-9D81-AAF8B9D0C576}" srcOrd="0" destOrd="0" presId="urn:microsoft.com/office/officeart/2005/8/layout/radial6"/>
    <dgm:cxn modelId="{5ACCB21C-4915-4E6D-A518-E870881ACF3C}" srcId="{DBC99648-FC57-49C0-800D-FB123241F0C9}" destId="{DC09E7EC-0E29-4482-9757-C611D5DC6D48}" srcOrd="1" destOrd="0" parTransId="{F8774DF6-50B2-4C3D-8FF6-0C948E507107}" sibTransId="{1BD1BD28-9B12-4CDC-A71C-F5BDA6018F3B}"/>
    <dgm:cxn modelId="{0468B120-774C-42EA-8ED0-9908F8446B88}" type="presOf" srcId="{A4040B6B-497A-457A-A305-0316D56E3575}" destId="{29E09A0C-658D-40F8-98CE-14E1AADD3DE7}" srcOrd="0" destOrd="0" presId="urn:microsoft.com/office/officeart/2005/8/layout/radial6"/>
    <dgm:cxn modelId="{88B39C22-A22E-44F9-89F2-1A0161710B8D}" type="presOf" srcId="{E2F7EA7E-0E3A-45B2-8DDD-E6FFA337D11D}" destId="{3233D290-23E4-43CC-990A-444FFCC04FDA}" srcOrd="0" destOrd="0" presId="urn:microsoft.com/office/officeart/2005/8/layout/radial6"/>
    <dgm:cxn modelId="{FE4DE128-0BE1-43C0-9701-D11675ADC56C}" type="presOf" srcId="{1BD1BD28-9B12-4CDC-A71C-F5BDA6018F3B}" destId="{07317BF5-4391-4D4C-AB08-4FEBAFFF38E9}" srcOrd="0" destOrd="0" presId="urn:microsoft.com/office/officeart/2005/8/layout/radial6"/>
    <dgm:cxn modelId="{AC3C4044-7DE9-4C95-BFE1-EBBB48591F8D}" srcId="{DBC99648-FC57-49C0-800D-FB123241F0C9}" destId="{90B5918E-E7C3-48C4-A812-64E1956A8951}" srcOrd="0" destOrd="0" parTransId="{F4B2F505-6410-4D2E-A7F7-AA77C8AE753B}" sibTransId="{158B0FF2-FF55-410B-BA85-CE804DC4666C}"/>
    <dgm:cxn modelId="{4A7B0869-6FFD-4FE8-B043-115C11A20D88}" srcId="{E2F7EA7E-0E3A-45B2-8DDD-E6FFA337D11D}" destId="{DBC99648-FC57-49C0-800D-FB123241F0C9}" srcOrd="0" destOrd="0" parTransId="{2116413E-A0AB-4F55-AC8C-6F96173B4662}" sibTransId="{78B9DE61-B851-46C9-9B1B-5A913E4F17F9}"/>
    <dgm:cxn modelId="{212DAB6E-695D-45C7-8654-FFFA88C7F770}" type="presOf" srcId="{DC09E7EC-0E29-4482-9757-C611D5DC6D48}" destId="{5D8CD87E-1DE2-4FF0-85DE-A557BEF2E857}" srcOrd="0" destOrd="0" presId="urn:microsoft.com/office/officeart/2005/8/layout/radial6"/>
    <dgm:cxn modelId="{6C29F056-CBE8-47F3-B57C-C63F9AAF0055}" type="presOf" srcId="{158B0FF2-FF55-410B-BA85-CE804DC4666C}" destId="{84966EDF-797C-48CB-99D1-3E80DDB88D1D}" srcOrd="0" destOrd="0" presId="urn:microsoft.com/office/officeart/2005/8/layout/radial6"/>
    <dgm:cxn modelId="{1BF3AC85-503F-4789-B9A6-678CF880BD31}" type="presOf" srcId="{B6A23805-D330-4504-AFC8-039226922492}" destId="{D052D314-0DD6-44D8-8D15-0D7D3A25ED84}" srcOrd="0" destOrd="0" presId="urn:microsoft.com/office/officeart/2005/8/layout/radial6"/>
    <dgm:cxn modelId="{3AA14CC1-8378-48F6-8162-EB28C13F7EFB}" type="presOf" srcId="{DBC99648-FC57-49C0-800D-FB123241F0C9}" destId="{DD58B4A2-31C4-4190-B83F-A62CA04F42A1}" srcOrd="0" destOrd="0" presId="urn:microsoft.com/office/officeart/2005/8/layout/radial6"/>
    <dgm:cxn modelId="{759595E9-904E-4655-8766-E9F11FCDA4E4}" type="presOf" srcId="{90B5918E-E7C3-48C4-A812-64E1956A8951}" destId="{C3D61807-C45B-43EC-B2ED-8AD22A8C3BCA}" srcOrd="0" destOrd="0" presId="urn:microsoft.com/office/officeart/2005/8/layout/radial6"/>
    <dgm:cxn modelId="{E49901F3-D0CB-4CB3-8307-CEEFECBF5017}" srcId="{DBC99648-FC57-49C0-800D-FB123241F0C9}" destId="{B6A23805-D330-4504-AFC8-039226922492}" srcOrd="2" destOrd="0" parTransId="{519BEEF1-6C0A-4AD8-A396-8EDA25D393B4}" sibTransId="{443AA897-3D47-4349-8A1D-A36C5A00AAED}"/>
    <dgm:cxn modelId="{4472CEF5-6159-49A5-839C-9EEA50DEA3D8}" srcId="{DBC99648-FC57-49C0-800D-FB123241F0C9}" destId="{A4040B6B-497A-457A-A305-0316D56E3575}" srcOrd="3" destOrd="0" parTransId="{1500088B-62A0-4195-9BEC-14390F1AE4DA}" sibTransId="{41F84C22-4840-4616-82E0-B51500B7D321}"/>
    <dgm:cxn modelId="{778F59FA-61EC-4C01-97C4-FAB8188F68D4}" type="presOf" srcId="{443AA897-3D47-4349-8A1D-A36C5A00AAED}" destId="{6BD35962-C23C-4005-932B-9F49CB261832}" srcOrd="0" destOrd="0" presId="urn:microsoft.com/office/officeart/2005/8/layout/radial6"/>
    <dgm:cxn modelId="{7BCBB6E6-FE85-41A9-A9DE-2EFD993E63A0}" type="presParOf" srcId="{3233D290-23E4-43CC-990A-444FFCC04FDA}" destId="{DD58B4A2-31C4-4190-B83F-A62CA04F42A1}" srcOrd="0" destOrd="0" presId="urn:microsoft.com/office/officeart/2005/8/layout/radial6"/>
    <dgm:cxn modelId="{7943FCC8-551D-4393-A387-904707AAE879}" type="presParOf" srcId="{3233D290-23E4-43CC-990A-444FFCC04FDA}" destId="{C3D61807-C45B-43EC-B2ED-8AD22A8C3BCA}" srcOrd="1" destOrd="0" presId="urn:microsoft.com/office/officeart/2005/8/layout/radial6"/>
    <dgm:cxn modelId="{B4221AED-793B-4A5D-AD83-45CBA4AF8951}" type="presParOf" srcId="{3233D290-23E4-43CC-990A-444FFCC04FDA}" destId="{B0821B13-73A6-409E-8420-9F3236DA753B}" srcOrd="2" destOrd="0" presId="urn:microsoft.com/office/officeart/2005/8/layout/radial6"/>
    <dgm:cxn modelId="{F4FA8392-6EAA-4919-867C-51A6B4CE6231}" type="presParOf" srcId="{3233D290-23E4-43CC-990A-444FFCC04FDA}" destId="{84966EDF-797C-48CB-99D1-3E80DDB88D1D}" srcOrd="3" destOrd="0" presId="urn:microsoft.com/office/officeart/2005/8/layout/radial6"/>
    <dgm:cxn modelId="{879CE5EA-97D4-43B5-8562-D932AF4A6EB1}" type="presParOf" srcId="{3233D290-23E4-43CC-990A-444FFCC04FDA}" destId="{5D8CD87E-1DE2-4FF0-85DE-A557BEF2E857}" srcOrd="4" destOrd="0" presId="urn:microsoft.com/office/officeart/2005/8/layout/radial6"/>
    <dgm:cxn modelId="{B39275FE-5DF4-4F11-AD04-82E9CCB3934C}" type="presParOf" srcId="{3233D290-23E4-43CC-990A-444FFCC04FDA}" destId="{C65637A6-B689-416A-84B3-0B0297ED3AAC}" srcOrd="5" destOrd="0" presId="urn:microsoft.com/office/officeart/2005/8/layout/radial6"/>
    <dgm:cxn modelId="{0BBB8C01-D87A-4565-8876-7EDC17DFAC0F}" type="presParOf" srcId="{3233D290-23E4-43CC-990A-444FFCC04FDA}" destId="{07317BF5-4391-4D4C-AB08-4FEBAFFF38E9}" srcOrd="6" destOrd="0" presId="urn:microsoft.com/office/officeart/2005/8/layout/radial6"/>
    <dgm:cxn modelId="{BD2FCB35-A55A-4997-824A-5431C82AEC1B}" type="presParOf" srcId="{3233D290-23E4-43CC-990A-444FFCC04FDA}" destId="{D052D314-0DD6-44D8-8D15-0D7D3A25ED84}" srcOrd="7" destOrd="0" presId="urn:microsoft.com/office/officeart/2005/8/layout/radial6"/>
    <dgm:cxn modelId="{F71FD35D-33BA-46B5-8CB5-26C5A79A25C4}" type="presParOf" srcId="{3233D290-23E4-43CC-990A-444FFCC04FDA}" destId="{F851089C-CE14-4C9B-A835-EC92C920B6AD}" srcOrd="8" destOrd="0" presId="urn:microsoft.com/office/officeart/2005/8/layout/radial6"/>
    <dgm:cxn modelId="{44282AEF-DDE5-4182-A4AF-F8CA3E7BF7AE}" type="presParOf" srcId="{3233D290-23E4-43CC-990A-444FFCC04FDA}" destId="{6BD35962-C23C-4005-932B-9F49CB261832}" srcOrd="9" destOrd="0" presId="urn:microsoft.com/office/officeart/2005/8/layout/radial6"/>
    <dgm:cxn modelId="{8B0DC94F-3A41-42D4-BC47-70F5EBEDCEBA}" type="presParOf" srcId="{3233D290-23E4-43CC-990A-444FFCC04FDA}" destId="{29E09A0C-658D-40F8-98CE-14E1AADD3DE7}" srcOrd="10" destOrd="0" presId="urn:microsoft.com/office/officeart/2005/8/layout/radial6"/>
    <dgm:cxn modelId="{12ED18A9-15B8-4E32-BA51-9F7E3E831FC8}" type="presParOf" srcId="{3233D290-23E4-43CC-990A-444FFCC04FDA}" destId="{DC7DB9C9-C262-4235-8B95-A116F782EE14}" srcOrd="11" destOrd="0" presId="urn:microsoft.com/office/officeart/2005/8/layout/radial6"/>
    <dgm:cxn modelId="{FB2D7BEB-210C-412E-A2D5-AFB097A2393B}" type="presParOf" srcId="{3233D290-23E4-43CC-990A-444FFCC04FDA}" destId="{ABB15D9E-8181-4230-9D81-AAF8B9D0C57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04AF8-0BFD-4203-B113-E4627D8AC01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DC8C2CE-06E1-4371-B08F-C2545FFA09D8}">
      <dgm:prSet phldrT="[Testo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it-IT" sz="2200" dirty="0" err="1">
              <a:solidFill>
                <a:schemeClr val="bg1"/>
              </a:solidFill>
            </a:rPr>
            <a:t>1.Optimise</a:t>
          </a:r>
          <a:r>
            <a:rPr lang="it-IT" sz="2200" dirty="0">
              <a:solidFill>
                <a:schemeClr val="bg1"/>
              </a:solidFill>
            </a:rPr>
            <a:t> manufacturing</a:t>
          </a:r>
        </a:p>
        <a:p>
          <a:r>
            <a:rPr lang="it-IT" sz="2200" dirty="0" err="1">
              <a:solidFill>
                <a:schemeClr val="bg1"/>
              </a:solidFill>
            </a:rPr>
            <a:t>2.Improve</a:t>
          </a:r>
          <a:r>
            <a:rPr lang="it-IT" sz="2200" dirty="0">
              <a:solidFill>
                <a:schemeClr val="bg1"/>
              </a:solidFill>
            </a:rPr>
            <a:t> performance</a:t>
          </a:r>
        </a:p>
        <a:p>
          <a:r>
            <a:rPr lang="it-IT" sz="2200" dirty="0" err="1">
              <a:solidFill>
                <a:schemeClr val="bg1"/>
              </a:solidFill>
            </a:rPr>
            <a:t>3.Reduce</a:t>
          </a:r>
          <a:r>
            <a:rPr lang="it-IT" sz="2200" dirty="0">
              <a:solidFill>
                <a:schemeClr val="bg1"/>
              </a:solidFill>
            </a:rPr>
            <a:t> clinical </a:t>
          </a:r>
          <a:r>
            <a:rPr lang="it-IT" sz="2200" dirty="0" err="1">
              <a:solidFill>
                <a:schemeClr val="bg1"/>
              </a:solidFill>
            </a:rPr>
            <a:t>failurse</a:t>
          </a:r>
          <a:endParaRPr lang="it-IT" sz="2200" dirty="0">
            <a:solidFill>
              <a:schemeClr val="bg1"/>
            </a:solidFill>
          </a:endParaRPr>
        </a:p>
      </dgm:t>
    </dgm:pt>
    <dgm:pt modelId="{A8D2024D-83F7-43F0-A7D2-83554EDEAF2C}" type="parTrans" cxnId="{FE5661F1-E949-40BA-AD36-98247C193FCE}">
      <dgm:prSet/>
      <dgm:spPr/>
      <dgm:t>
        <a:bodyPr/>
        <a:lstStyle/>
        <a:p>
          <a:endParaRPr lang="it-IT"/>
        </a:p>
      </dgm:t>
    </dgm:pt>
    <dgm:pt modelId="{E58002B6-9223-453A-B4D1-C177859188B0}" type="sibTrans" cxnId="{FE5661F1-E949-40BA-AD36-98247C193FCE}">
      <dgm:prSet/>
      <dgm:spPr/>
      <dgm:t>
        <a:bodyPr/>
        <a:lstStyle/>
        <a:p>
          <a:endParaRPr lang="it-IT"/>
        </a:p>
      </dgm:t>
    </dgm:pt>
    <dgm:pt modelId="{393CFE76-758D-4056-B760-0074AE6C30D6}">
      <dgm:prSet phldrT="[Testo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it-IT" sz="2400" dirty="0" err="1">
              <a:solidFill>
                <a:schemeClr val="bg1"/>
              </a:solidFill>
            </a:rPr>
            <a:t>CFD</a:t>
          </a:r>
          <a:endParaRPr lang="it-IT" sz="2400" dirty="0">
            <a:solidFill>
              <a:schemeClr val="bg1"/>
            </a:solidFill>
          </a:endParaRPr>
        </a:p>
      </dgm:t>
    </dgm:pt>
    <dgm:pt modelId="{F06875C8-86C5-4672-9519-B0E582840E50}" type="parTrans" cxnId="{B70D2D20-3414-4114-AE8F-CB5B0D09D0E4}">
      <dgm:prSet/>
      <dgm:spPr>
        <a:ln>
          <a:solidFill>
            <a:srgbClr val="002060"/>
          </a:solidFill>
        </a:ln>
      </dgm:spPr>
      <dgm:t>
        <a:bodyPr/>
        <a:lstStyle/>
        <a:p>
          <a:endParaRPr lang="it-IT"/>
        </a:p>
      </dgm:t>
    </dgm:pt>
    <dgm:pt modelId="{9EFD091D-6322-4A65-874E-19D1134F2B14}" type="sibTrans" cxnId="{B70D2D20-3414-4114-AE8F-CB5B0D09D0E4}">
      <dgm:prSet/>
      <dgm:spPr/>
      <dgm:t>
        <a:bodyPr/>
        <a:lstStyle/>
        <a:p>
          <a:endParaRPr lang="it-IT"/>
        </a:p>
      </dgm:t>
    </dgm:pt>
    <dgm:pt modelId="{A7B337DE-1864-4572-B168-842ADD3D0A5C}">
      <dgm:prSet phldrT="[Testo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it-IT" sz="2400" dirty="0" err="1">
              <a:solidFill>
                <a:schemeClr val="bg1"/>
              </a:solidFill>
            </a:rPr>
            <a:t>FEM</a:t>
          </a:r>
          <a:endParaRPr lang="it-IT" sz="2400" dirty="0">
            <a:solidFill>
              <a:schemeClr val="bg1"/>
            </a:solidFill>
          </a:endParaRPr>
        </a:p>
      </dgm:t>
    </dgm:pt>
    <dgm:pt modelId="{0E72D394-8CF5-46AE-8E73-F97966E87374}" type="parTrans" cxnId="{73444307-62D7-4748-A787-38255B5E764B}">
      <dgm:prSet/>
      <dgm:spPr>
        <a:ln>
          <a:solidFill>
            <a:srgbClr val="002060"/>
          </a:solidFill>
        </a:ln>
      </dgm:spPr>
      <dgm:t>
        <a:bodyPr/>
        <a:lstStyle/>
        <a:p>
          <a:endParaRPr lang="it-IT"/>
        </a:p>
      </dgm:t>
    </dgm:pt>
    <dgm:pt modelId="{90D0BDFD-2F71-488E-B5BB-B31F550C3C07}" type="sibTrans" cxnId="{73444307-62D7-4748-A787-38255B5E764B}">
      <dgm:prSet/>
      <dgm:spPr/>
      <dgm:t>
        <a:bodyPr/>
        <a:lstStyle/>
        <a:p>
          <a:endParaRPr lang="it-IT"/>
        </a:p>
      </dgm:t>
    </dgm:pt>
    <dgm:pt modelId="{B24A1236-BC9C-45C6-8D32-FE4A3824464A}">
      <dgm:prSet phldrT="[Testo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it-IT" sz="2400" dirty="0" err="1">
              <a:solidFill>
                <a:schemeClr val="bg1"/>
              </a:solidFill>
            </a:rPr>
            <a:t>3D</a:t>
          </a:r>
          <a:r>
            <a:rPr lang="it-IT" sz="2400" dirty="0">
              <a:solidFill>
                <a:schemeClr val="bg1"/>
              </a:solidFill>
            </a:rPr>
            <a:t> printing</a:t>
          </a:r>
        </a:p>
      </dgm:t>
    </dgm:pt>
    <dgm:pt modelId="{A5766999-BDFF-4E50-97C5-F89E6F90970A}" type="parTrans" cxnId="{3278EF8A-ADA8-43F9-B978-EA7C84187B71}">
      <dgm:prSet/>
      <dgm:spPr>
        <a:ln>
          <a:solidFill>
            <a:srgbClr val="002060"/>
          </a:solidFill>
        </a:ln>
      </dgm:spPr>
      <dgm:t>
        <a:bodyPr/>
        <a:lstStyle/>
        <a:p>
          <a:endParaRPr lang="it-IT"/>
        </a:p>
      </dgm:t>
    </dgm:pt>
    <dgm:pt modelId="{746A5E11-4B6E-498F-BAE7-2D241A9BE4B4}" type="sibTrans" cxnId="{3278EF8A-ADA8-43F9-B978-EA7C84187B71}">
      <dgm:prSet/>
      <dgm:spPr/>
      <dgm:t>
        <a:bodyPr/>
        <a:lstStyle/>
        <a:p>
          <a:endParaRPr lang="it-IT"/>
        </a:p>
      </dgm:t>
    </dgm:pt>
    <dgm:pt modelId="{1D360FC8-DA74-44C0-84C1-3AAB9398DD2B}" type="pres">
      <dgm:prSet presAssocID="{FF904AF8-0BFD-4203-B113-E4627D8AC01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405D958-EE89-4420-B425-1718143CE71B}" type="pres">
      <dgm:prSet presAssocID="{0DC8C2CE-06E1-4371-B08F-C2545FFA09D8}" presName="singleCycle" presStyleCnt="0"/>
      <dgm:spPr/>
    </dgm:pt>
    <dgm:pt modelId="{CEF2C11C-6593-42C6-A5E9-8BDCF3C1899A}" type="pres">
      <dgm:prSet presAssocID="{0DC8C2CE-06E1-4371-B08F-C2545FFA09D8}" presName="singleCenter" presStyleLbl="node1" presStyleIdx="0" presStyleCnt="4" custScaleX="186353" custScaleY="143589" custLinFactNeighborX="217" custLinFactNeighborY="-12161">
        <dgm:presLayoutVars>
          <dgm:chMax val="7"/>
          <dgm:chPref val="7"/>
        </dgm:presLayoutVars>
      </dgm:prSet>
      <dgm:spPr/>
    </dgm:pt>
    <dgm:pt modelId="{76ECB9E4-D9BC-4168-B79C-79638CAE2BB5}" type="pres">
      <dgm:prSet presAssocID="{F06875C8-86C5-4672-9519-B0E582840E50}" presName="Name56" presStyleLbl="parChTrans1D2" presStyleIdx="0" presStyleCnt="3"/>
      <dgm:spPr/>
    </dgm:pt>
    <dgm:pt modelId="{4AE3E891-4711-485D-8F79-F013A095F537}" type="pres">
      <dgm:prSet presAssocID="{393CFE76-758D-4056-B760-0074AE6C30D6}" presName="text0" presStyleLbl="node1" presStyleIdx="1" presStyleCnt="4" custScaleX="122674" custScaleY="78709" custRadScaleRad="110482" custRadScaleInc="0">
        <dgm:presLayoutVars>
          <dgm:bulletEnabled val="1"/>
        </dgm:presLayoutVars>
      </dgm:prSet>
      <dgm:spPr/>
    </dgm:pt>
    <dgm:pt modelId="{84DFD3E0-C41E-4233-88E3-79F4B7508B66}" type="pres">
      <dgm:prSet presAssocID="{0E72D394-8CF5-46AE-8E73-F97966E87374}" presName="Name56" presStyleLbl="parChTrans1D2" presStyleIdx="1" presStyleCnt="3"/>
      <dgm:spPr/>
    </dgm:pt>
    <dgm:pt modelId="{BC4FA539-2BBE-4273-8674-337CBFF163A0}" type="pres">
      <dgm:prSet presAssocID="{A7B337DE-1864-4572-B168-842ADD3D0A5C}" presName="text0" presStyleLbl="node1" presStyleIdx="2" presStyleCnt="4" custScaleX="123905" custScaleY="97576" custRadScaleRad="146121" custRadScaleInc="-96799">
        <dgm:presLayoutVars>
          <dgm:bulletEnabled val="1"/>
        </dgm:presLayoutVars>
      </dgm:prSet>
      <dgm:spPr/>
    </dgm:pt>
    <dgm:pt modelId="{3084F1D0-910E-471B-BA0A-B60E01A9BECE}" type="pres">
      <dgm:prSet presAssocID="{A5766999-BDFF-4E50-97C5-F89E6F90970A}" presName="Name56" presStyleLbl="parChTrans1D2" presStyleIdx="2" presStyleCnt="3"/>
      <dgm:spPr/>
    </dgm:pt>
    <dgm:pt modelId="{6202D5FF-6B18-413B-A620-6C31E07AED12}" type="pres">
      <dgm:prSet presAssocID="{B24A1236-BC9C-45C6-8D32-FE4A3824464A}" presName="text0" presStyleLbl="node1" presStyleIdx="3" presStyleCnt="4" custScaleX="125067" custRadScaleRad="148132" custRadScaleInc="96461">
        <dgm:presLayoutVars>
          <dgm:bulletEnabled val="1"/>
        </dgm:presLayoutVars>
      </dgm:prSet>
      <dgm:spPr/>
    </dgm:pt>
  </dgm:ptLst>
  <dgm:cxnLst>
    <dgm:cxn modelId="{73444307-62D7-4748-A787-38255B5E764B}" srcId="{0DC8C2CE-06E1-4371-B08F-C2545FFA09D8}" destId="{A7B337DE-1864-4572-B168-842ADD3D0A5C}" srcOrd="1" destOrd="0" parTransId="{0E72D394-8CF5-46AE-8E73-F97966E87374}" sibTransId="{90D0BDFD-2F71-488E-B5BB-B31F550C3C07}"/>
    <dgm:cxn modelId="{57966211-84CA-4403-9BF5-95A3B46A3ADF}" type="presOf" srcId="{393CFE76-758D-4056-B760-0074AE6C30D6}" destId="{4AE3E891-4711-485D-8F79-F013A095F537}" srcOrd="0" destOrd="0" presId="urn:microsoft.com/office/officeart/2008/layout/RadialCluster"/>
    <dgm:cxn modelId="{B70D2D20-3414-4114-AE8F-CB5B0D09D0E4}" srcId="{0DC8C2CE-06E1-4371-B08F-C2545FFA09D8}" destId="{393CFE76-758D-4056-B760-0074AE6C30D6}" srcOrd="0" destOrd="0" parTransId="{F06875C8-86C5-4672-9519-B0E582840E50}" sibTransId="{9EFD091D-6322-4A65-874E-19D1134F2B14}"/>
    <dgm:cxn modelId="{973D2C41-31F5-4EF4-A858-1FA226BE175D}" type="presOf" srcId="{FF904AF8-0BFD-4203-B113-E4627D8AC015}" destId="{1D360FC8-DA74-44C0-84C1-3AAB9398DD2B}" srcOrd="0" destOrd="0" presId="urn:microsoft.com/office/officeart/2008/layout/RadialCluster"/>
    <dgm:cxn modelId="{16126F6B-8C07-413A-B178-154BC9987CDB}" type="presOf" srcId="{A5766999-BDFF-4E50-97C5-F89E6F90970A}" destId="{3084F1D0-910E-471B-BA0A-B60E01A9BECE}" srcOrd="0" destOrd="0" presId="urn:microsoft.com/office/officeart/2008/layout/RadialCluster"/>
    <dgm:cxn modelId="{716A7050-6615-4BBD-A819-E3AC4FAD23BA}" type="presOf" srcId="{0DC8C2CE-06E1-4371-B08F-C2545FFA09D8}" destId="{CEF2C11C-6593-42C6-A5E9-8BDCF3C1899A}" srcOrd="0" destOrd="0" presId="urn:microsoft.com/office/officeart/2008/layout/RadialCluster"/>
    <dgm:cxn modelId="{3278EF8A-ADA8-43F9-B978-EA7C84187B71}" srcId="{0DC8C2CE-06E1-4371-B08F-C2545FFA09D8}" destId="{B24A1236-BC9C-45C6-8D32-FE4A3824464A}" srcOrd="2" destOrd="0" parTransId="{A5766999-BDFF-4E50-97C5-F89E6F90970A}" sibTransId="{746A5E11-4B6E-498F-BAE7-2D241A9BE4B4}"/>
    <dgm:cxn modelId="{28D7ED8C-4E8E-4A44-80EE-AC8EF87E2601}" type="presOf" srcId="{B24A1236-BC9C-45C6-8D32-FE4A3824464A}" destId="{6202D5FF-6B18-413B-A620-6C31E07AED12}" srcOrd="0" destOrd="0" presId="urn:microsoft.com/office/officeart/2008/layout/RadialCluster"/>
    <dgm:cxn modelId="{6B50EDC2-1DED-42F6-B785-DD683CDC1790}" type="presOf" srcId="{F06875C8-86C5-4672-9519-B0E582840E50}" destId="{76ECB9E4-D9BC-4168-B79C-79638CAE2BB5}" srcOrd="0" destOrd="0" presId="urn:microsoft.com/office/officeart/2008/layout/RadialCluster"/>
    <dgm:cxn modelId="{1F8040C6-2A05-4F25-AB1F-B742920DD3A0}" type="presOf" srcId="{0E72D394-8CF5-46AE-8E73-F97966E87374}" destId="{84DFD3E0-C41E-4233-88E3-79F4B7508B66}" srcOrd="0" destOrd="0" presId="urn:microsoft.com/office/officeart/2008/layout/RadialCluster"/>
    <dgm:cxn modelId="{FE5661F1-E949-40BA-AD36-98247C193FCE}" srcId="{FF904AF8-0BFD-4203-B113-E4627D8AC015}" destId="{0DC8C2CE-06E1-4371-B08F-C2545FFA09D8}" srcOrd="0" destOrd="0" parTransId="{A8D2024D-83F7-43F0-A7D2-83554EDEAF2C}" sibTransId="{E58002B6-9223-453A-B4D1-C177859188B0}"/>
    <dgm:cxn modelId="{F661DFFA-1CE7-451F-BD32-DF8CF66F85B3}" type="presOf" srcId="{A7B337DE-1864-4572-B168-842ADD3D0A5C}" destId="{BC4FA539-2BBE-4273-8674-337CBFF163A0}" srcOrd="0" destOrd="0" presId="urn:microsoft.com/office/officeart/2008/layout/RadialCluster"/>
    <dgm:cxn modelId="{316C1FB6-26B0-4C8D-B6CA-34330C095EA0}" type="presParOf" srcId="{1D360FC8-DA74-44C0-84C1-3AAB9398DD2B}" destId="{4405D958-EE89-4420-B425-1718143CE71B}" srcOrd="0" destOrd="0" presId="urn:microsoft.com/office/officeart/2008/layout/RadialCluster"/>
    <dgm:cxn modelId="{10DCB422-FC55-4072-A74C-57088C2A9F68}" type="presParOf" srcId="{4405D958-EE89-4420-B425-1718143CE71B}" destId="{CEF2C11C-6593-42C6-A5E9-8BDCF3C1899A}" srcOrd="0" destOrd="0" presId="urn:microsoft.com/office/officeart/2008/layout/RadialCluster"/>
    <dgm:cxn modelId="{90907E37-FA2B-4B75-8928-E52690D897EB}" type="presParOf" srcId="{4405D958-EE89-4420-B425-1718143CE71B}" destId="{76ECB9E4-D9BC-4168-B79C-79638CAE2BB5}" srcOrd="1" destOrd="0" presId="urn:microsoft.com/office/officeart/2008/layout/RadialCluster"/>
    <dgm:cxn modelId="{E8A8ECBD-F62D-46A3-B4AA-D64CFBDA446A}" type="presParOf" srcId="{4405D958-EE89-4420-B425-1718143CE71B}" destId="{4AE3E891-4711-485D-8F79-F013A095F537}" srcOrd="2" destOrd="0" presId="urn:microsoft.com/office/officeart/2008/layout/RadialCluster"/>
    <dgm:cxn modelId="{332C5F2A-78E7-4869-AE37-F8980CABA89F}" type="presParOf" srcId="{4405D958-EE89-4420-B425-1718143CE71B}" destId="{84DFD3E0-C41E-4233-88E3-79F4B7508B66}" srcOrd="3" destOrd="0" presId="urn:microsoft.com/office/officeart/2008/layout/RadialCluster"/>
    <dgm:cxn modelId="{A5801768-07F4-4720-862E-A1B5EC9BB38A}" type="presParOf" srcId="{4405D958-EE89-4420-B425-1718143CE71B}" destId="{BC4FA539-2BBE-4273-8674-337CBFF163A0}" srcOrd="4" destOrd="0" presId="urn:microsoft.com/office/officeart/2008/layout/RadialCluster"/>
    <dgm:cxn modelId="{4A6B0E2C-5CA0-4E2A-80DF-5358D5A26547}" type="presParOf" srcId="{4405D958-EE89-4420-B425-1718143CE71B}" destId="{3084F1D0-910E-471B-BA0A-B60E01A9BECE}" srcOrd="5" destOrd="0" presId="urn:microsoft.com/office/officeart/2008/layout/RadialCluster"/>
    <dgm:cxn modelId="{789B9245-BC58-4F32-9A93-139948B2BED1}" type="presParOf" srcId="{4405D958-EE89-4420-B425-1718143CE71B}" destId="{6202D5FF-6B18-413B-A620-6C31E07AED1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15D9E-8181-4230-9D81-AAF8B9D0C576}">
      <dsp:nvSpPr>
        <dsp:cNvPr id="0" name=""/>
        <dsp:cNvSpPr/>
      </dsp:nvSpPr>
      <dsp:spPr>
        <a:xfrm>
          <a:off x="1547631" y="643427"/>
          <a:ext cx="3527983" cy="3527983"/>
        </a:xfrm>
        <a:prstGeom prst="blockArc">
          <a:avLst>
            <a:gd name="adj1" fmla="val 11028592"/>
            <a:gd name="adj2" fmla="val 1663128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35962-C23C-4005-932B-9F49CB261832}">
      <dsp:nvSpPr>
        <dsp:cNvPr id="0" name=""/>
        <dsp:cNvSpPr/>
      </dsp:nvSpPr>
      <dsp:spPr>
        <a:xfrm>
          <a:off x="1551228" y="502005"/>
          <a:ext cx="3527983" cy="3527983"/>
        </a:xfrm>
        <a:prstGeom prst="blockArc">
          <a:avLst>
            <a:gd name="adj1" fmla="val 4867105"/>
            <a:gd name="adj2" fmla="val 10746262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17BF5-4391-4D4C-AB08-4FEBAFFF38E9}">
      <dsp:nvSpPr>
        <dsp:cNvPr id="0" name=""/>
        <dsp:cNvSpPr/>
      </dsp:nvSpPr>
      <dsp:spPr>
        <a:xfrm>
          <a:off x="1630081" y="395868"/>
          <a:ext cx="3959279" cy="3699408"/>
        </a:xfrm>
        <a:prstGeom prst="blockArc">
          <a:avLst>
            <a:gd name="adj1" fmla="val 21598433"/>
            <a:gd name="adj2" fmla="val 5456815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66EDF-797C-48CB-99D1-3E80DDB88D1D}">
      <dsp:nvSpPr>
        <dsp:cNvPr id="0" name=""/>
        <dsp:cNvSpPr/>
      </dsp:nvSpPr>
      <dsp:spPr>
        <a:xfrm>
          <a:off x="1782329" y="501858"/>
          <a:ext cx="3859120" cy="3715672"/>
        </a:xfrm>
        <a:prstGeom prst="blockArc">
          <a:avLst>
            <a:gd name="adj1" fmla="val 16017788"/>
            <a:gd name="adj2" fmla="val 21252742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58B4A2-31C4-4190-B83F-A62CA04F42A1}">
      <dsp:nvSpPr>
        <dsp:cNvPr id="0" name=""/>
        <dsp:cNvSpPr/>
      </dsp:nvSpPr>
      <dsp:spPr>
        <a:xfrm>
          <a:off x="2760457" y="1505104"/>
          <a:ext cx="1624931" cy="162493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solidFill>
            <a:srgbClr val="002060"/>
          </a:solidFill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bg1"/>
              </a:solidFill>
            </a:rPr>
            <a:t>Blend</a:t>
          </a:r>
        </a:p>
      </dsp:txBody>
      <dsp:txXfrm>
        <a:off x="2998423" y="1743070"/>
        <a:ext cx="1148999" cy="1148999"/>
      </dsp:txXfrm>
    </dsp:sp>
    <dsp:sp modelId="{C3D61807-C45B-43EC-B2ED-8AD22A8C3BCA}">
      <dsp:nvSpPr>
        <dsp:cNvPr id="0" name=""/>
        <dsp:cNvSpPr/>
      </dsp:nvSpPr>
      <dsp:spPr>
        <a:xfrm>
          <a:off x="2304527" y="129191"/>
          <a:ext cx="2445384" cy="1137451"/>
        </a:xfrm>
        <a:prstGeom prst="ellipse">
          <a:avLst/>
        </a:prstGeom>
        <a:solidFill>
          <a:srgbClr val="0070C0"/>
        </a:solidFill>
        <a:ln>
          <a:solidFill>
            <a:srgbClr val="002060"/>
          </a:solidFill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bg1"/>
              </a:solidFill>
            </a:rPr>
            <a:t>BIO-ABSORBABLE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2662645" y="295767"/>
        <a:ext cx="1729148" cy="804299"/>
      </dsp:txXfrm>
    </dsp:sp>
    <dsp:sp modelId="{5D8CD87E-1DE2-4FF0-85DE-A557BEF2E857}">
      <dsp:nvSpPr>
        <dsp:cNvPr id="0" name=""/>
        <dsp:cNvSpPr/>
      </dsp:nvSpPr>
      <dsp:spPr>
        <a:xfrm>
          <a:off x="4530070" y="1676061"/>
          <a:ext cx="1605388" cy="1137451"/>
        </a:xfrm>
        <a:prstGeom prst="ellipse">
          <a:avLst/>
        </a:prstGeom>
        <a:solidFill>
          <a:srgbClr val="0070C0"/>
        </a:solidFill>
        <a:ln>
          <a:solidFill>
            <a:srgbClr val="002060"/>
          </a:solidFill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bg1"/>
              </a:solidFill>
            </a:rPr>
            <a:t>Elastic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4765174" y="1842637"/>
        <a:ext cx="1135180" cy="804299"/>
      </dsp:txXfrm>
    </dsp:sp>
    <dsp:sp modelId="{D052D314-0DD6-44D8-8D15-0D7D3A25ED84}">
      <dsp:nvSpPr>
        <dsp:cNvPr id="0" name=""/>
        <dsp:cNvSpPr/>
      </dsp:nvSpPr>
      <dsp:spPr>
        <a:xfrm>
          <a:off x="2683870" y="3399654"/>
          <a:ext cx="1794751" cy="1137451"/>
        </a:xfrm>
        <a:prstGeom prst="ellipse">
          <a:avLst/>
        </a:prstGeom>
        <a:solidFill>
          <a:srgbClr val="0070C0"/>
        </a:solidFill>
        <a:ln>
          <a:solidFill>
            <a:srgbClr val="002060"/>
          </a:solidFill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bg1"/>
              </a:solidFill>
            </a:rPr>
            <a:t>Bio-degradable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2946705" y="3566230"/>
        <a:ext cx="1269081" cy="804299"/>
      </dsp:txXfrm>
    </dsp:sp>
    <dsp:sp modelId="{29E09A0C-658D-40F8-98CE-14E1AADD3DE7}">
      <dsp:nvSpPr>
        <dsp:cNvPr id="0" name=""/>
        <dsp:cNvSpPr/>
      </dsp:nvSpPr>
      <dsp:spPr>
        <a:xfrm>
          <a:off x="633265" y="1724204"/>
          <a:ext cx="1918244" cy="1137451"/>
        </a:xfrm>
        <a:prstGeom prst="ellipse">
          <a:avLst/>
        </a:prstGeom>
        <a:solidFill>
          <a:srgbClr val="0070C0"/>
        </a:solidFill>
        <a:ln>
          <a:solidFill>
            <a:srgbClr val="002060"/>
          </a:solidFill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bg1"/>
              </a:solidFill>
            </a:rPr>
            <a:t>Bio-compatible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914185" y="1890780"/>
        <a:ext cx="1356404" cy="804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C11C-6593-42C6-A5E9-8BDCF3C1899A}">
      <dsp:nvSpPr>
        <dsp:cNvPr id="0" name=""/>
        <dsp:cNvSpPr/>
      </dsp:nvSpPr>
      <dsp:spPr>
        <a:xfrm>
          <a:off x="2563326" y="1501203"/>
          <a:ext cx="3029354" cy="2334182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>
              <a:solidFill>
                <a:schemeClr val="bg1"/>
              </a:solidFill>
            </a:rPr>
            <a:t>1.Optimise</a:t>
          </a:r>
          <a:r>
            <a:rPr lang="it-IT" sz="2200" kern="1200" dirty="0">
              <a:solidFill>
                <a:schemeClr val="bg1"/>
              </a:solidFill>
            </a:rPr>
            <a:t> manufacturing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>
              <a:solidFill>
                <a:schemeClr val="bg1"/>
              </a:solidFill>
            </a:rPr>
            <a:t>2.Improve</a:t>
          </a:r>
          <a:r>
            <a:rPr lang="it-IT" sz="2200" kern="1200" dirty="0">
              <a:solidFill>
                <a:schemeClr val="bg1"/>
              </a:solidFill>
            </a:rPr>
            <a:t> performance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 err="1">
              <a:solidFill>
                <a:schemeClr val="bg1"/>
              </a:solidFill>
            </a:rPr>
            <a:t>3.Reduce</a:t>
          </a:r>
          <a:r>
            <a:rPr lang="it-IT" sz="2200" kern="1200" dirty="0">
              <a:solidFill>
                <a:schemeClr val="bg1"/>
              </a:solidFill>
            </a:rPr>
            <a:t> clinical </a:t>
          </a:r>
          <a:r>
            <a:rPr lang="it-IT" sz="2200" kern="1200" dirty="0" err="1">
              <a:solidFill>
                <a:schemeClr val="bg1"/>
              </a:solidFill>
            </a:rPr>
            <a:t>failurse</a:t>
          </a:r>
          <a:endParaRPr lang="it-IT" sz="2200" kern="1200" dirty="0">
            <a:solidFill>
              <a:schemeClr val="bg1"/>
            </a:solidFill>
          </a:endParaRPr>
        </a:p>
      </dsp:txBody>
      <dsp:txXfrm>
        <a:off x="2677271" y="1615148"/>
        <a:ext cx="2801464" cy="2106292"/>
      </dsp:txXfrm>
    </dsp:sp>
    <dsp:sp modelId="{76ECB9E4-D9BC-4168-B79C-79638CAE2BB5}">
      <dsp:nvSpPr>
        <dsp:cNvPr id="0" name=""/>
        <dsp:cNvSpPr/>
      </dsp:nvSpPr>
      <dsp:spPr>
        <a:xfrm rot="16182684">
          <a:off x="3792586" y="1223069"/>
          <a:ext cx="5562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6274" y="0"/>
              </a:lnTo>
            </a:path>
          </a:pathLst>
        </a:custGeom>
        <a:noFill/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3E891-4711-485D-8F79-F013A095F537}">
      <dsp:nvSpPr>
        <dsp:cNvPr id="0" name=""/>
        <dsp:cNvSpPr/>
      </dsp:nvSpPr>
      <dsp:spPr>
        <a:xfrm>
          <a:off x="3399110" y="87674"/>
          <a:ext cx="1336106" cy="857260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>
              <a:solidFill>
                <a:schemeClr val="bg1"/>
              </a:solidFill>
            </a:rPr>
            <a:t>CFD</a:t>
          </a:r>
          <a:endParaRPr lang="it-IT" sz="2400" kern="1200" dirty="0">
            <a:solidFill>
              <a:schemeClr val="bg1"/>
            </a:solidFill>
          </a:endParaRPr>
        </a:p>
      </dsp:txBody>
      <dsp:txXfrm>
        <a:off x="3440958" y="129522"/>
        <a:ext cx="1252410" cy="773564"/>
      </dsp:txXfrm>
    </dsp:sp>
    <dsp:sp modelId="{84DFD3E0-C41E-4233-88E3-79F4B7508B66}">
      <dsp:nvSpPr>
        <dsp:cNvPr id="0" name=""/>
        <dsp:cNvSpPr/>
      </dsp:nvSpPr>
      <dsp:spPr>
        <a:xfrm rot="20454874">
          <a:off x="5563023" y="1967804"/>
          <a:ext cx="10790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9082" y="0"/>
              </a:lnTo>
            </a:path>
          </a:pathLst>
        </a:custGeom>
        <a:noFill/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FA539-2BBE-4273-8674-337CBFF163A0}">
      <dsp:nvSpPr>
        <dsp:cNvPr id="0" name=""/>
        <dsp:cNvSpPr/>
      </dsp:nvSpPr>
      <dsp:spPr>
        <a:xfrm>
          <a:off x="6612448" y="1026547"/>
          <a:ext cx="1349513" cy="1062751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>
              <a:solidFill>
                <a:schemeClr val="bg1"/>
              </a:solidFill>
            </a:rPr>
            <a:t>FEM</a:t>
          </a:r>
          <a:endParaRPr lang="it-IT" sz="2400" kern="1200" dirty="0">
            <a:solidFill>
              <a:schemeClr val="bg1"/>
            </a:solidFill>
          </a:endParaRPr>
        </a:p>
      </dsp:txBody>
      <dsp:txXfrm>
        <a:off x="6664327" y="1078426"/>
        <a:ext cx="1245755" cy="958993"/>
      </dsp:txXfrm>
    </dsp:sp>
    <dsp:sp modelId="{3084F1D0-910E-471B-BA0A-B60E01A9BECE}">
      <dsp:nvSpPr>
        <dsp:cNvPr id="0" name=""/>
        <dsp:cNvSpPr/>
      </dsp:nvSpPr>
      <dsp:spPr>
        <a:xfrm rot="11933057">
          <a:off x="1446869" y="1964496"/>
          <a:ext cx="1147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7335" y="0"/>
              </a:lnTo>
            </a:path>
          </a:pathLst>
        </a:custGeom>
        <a:noFill/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2D5FF-6B18-413B-A620-6C31E07AED12}">
      <dsp:nvSpPr>
        <dsp:cNvPr id="0" name=""/>
        <dsp:cNvSpPr/>
      </dsp:nvSpPr>
      <dsp:spPr>
        <a:xfrm>
          <a:off x="115577" y="1001269"/>
          <a:ext cx="1362169" cy="1089152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>
              <a:solidFill>
                <a:schemeClr val="bg1"/>
              </a:solidFill>
            </a:rPr>
            <a:t>3D</a:t>
          </a:r>
          <a:r>
            <a:rPr lang="it-IT" sz="2400" kern="1200" dirty="0">
              <a:solidFill>
                <a:schemeClr val="bg1"/>
              </a:solidFill>
            </a:rPr>
            <a:t> printing</a:t>
          </a:r>
        </a:p>
      </dsp:txBody>
      <dsp:txXfrm>
        <a:off x="168745" y="1054437"/>
        <a:ext cx="1255833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B6EC6-B3D5-463C-81D6-CFCB32E6316D}" type="datetime1">
              <a:rPr lang="it-IT" smtClean="0"/>
              <a:t>25/03/2025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3BC0E-9824-4C89-AFF3-76AD45D5EAD2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5788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C3BD83F-4E98-4492-9EEF-7E22B46C52B7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A26AD-0E98-808A-8DA9-87CD31EED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941C262-2511-F2D5-FEA6-466B5242F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39D5FD-E0F7-2F27-9EF5-282BB292D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7B71C7-FCAA-22A2-A681-5E292ECED1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3468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AA6E2-A592-B78D-248F-88D1167EA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2EE7550-B752-B27F-1D1F-2EAD56218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ACADC3-33E2-187A-807B-2B4328DD9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D8F285-43F0-8C66-F53E-9EC67AE79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5503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00C18-C00A-4440-7A84-08C68A1E3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D69B58-6C17-2725-9510-83EBEAF2F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C04E4FD-A7CC-0DC9-060D-8FA03905C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453A7C-C7A7-22EF-DC80-46C5D2F636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634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B264D-9490-B61B-C135-9FDFEFE42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72B563F-A345-BD3D-125B-EAFAD90C1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226F4EE-4BB7-C0E1-4EB1-6B07F063E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14EDAD-CF48-2246-21E7-1BA7E9F95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256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11C42-0EE8-DA88-44D6-58296D9A4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F12F76-9D40-3AE7-DDF2-C0A0B09DD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63FEA45-ED1A-4734-FA33-57938B8DD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4D1BFD-6B31-C86C-EBA3-8E131A8FD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474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B09D7-2C55-9E32-2170-454546948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395FA6-4175-649F-BADC-4D5FBBFFA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98CC33E-ABD7-EA1B-90BA-7983EFF18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1FC2A2-A65C-CFFB-969E-0C3A5E17A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1185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30808-EB37-C040-E34F-4B492E972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09F0D65-F610-1A25-47F7-80385C05D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C0C9FAA-6678-C4F6-73B1-9EDE75657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3A9AAD-2000-0B0D-718C-E9E1DE61A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9395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E4CEC-89D8-2E0B-AA18-CF2D8E797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CFFE222-7D61-2DC4-430F-0A0B5FE32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FE2F2C0-1F74-410B-714E-A8DE2F004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1A8A8D-F6F4-2229-A3E1-DB971C8271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824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ED5E2-A53F-0EFB-1627-A85133BE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E49F2E7-1B9A-C10C-8AA3-D8A2B5791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E5C19CA-9C3C-63E5-BD7B-8A8453795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ED5C32-D8CE-AD4A-D109-35B1A643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788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5F7E2-C367-7610-6DB4-D2E642843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687AE93-3CBC-AD8E-24D7-2CB2E1CC7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83F6CE-6472-AC08-545C-649C5C62F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D791EB-2BAE-AEDF-B26C-891E55D20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237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551B-6490-B186-694D-9A420E7AA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3B1721B-2343-424B-4AFF-C61C24AA3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DAECFD-72FC-517F-FF58-64C17AADC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73853F-60DB-5C42-0645-53147E395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37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96D6F-156B-FD6F-87E5-1353858A2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1DBA67C-1798-9F07-E188-287767171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47E9716-D2DA-ABC8-CF35-5295EE88A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1BE705-92D9-B9D9-D8CF-98E17859AB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893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21EF2-1C6C-371C-A7B8-071224BC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5776C39-B76D-F40F-768F-F34302567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B4D8A1-F447-6253-CA08-502C4F882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F704B2-F2A3-382D-21A0-E3B844EFB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3297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66668-9A27-7C22-9BBD-F75D71E39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CCD1BD-D0C2-B89F-A0E7-99BBDA2C8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A402775-23A9-676B-FD22-85DF94AC8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918DFD-403E-4AFB-63F2-40BB33B01C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429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EE7CE-F546-B533-B601-61ED7D3ED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55F06F8-F481-13DE-AB36-C741977BF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86FE203-11D0-AD00-6FC6-FD3C9E663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2A2D20-E046-7D8D-DB8C-454A8EA24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48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C587E-E6AB-19CF-15EE-826A09A6D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68391D3-C480-AE20-8B44-DED4B1990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75642E-89B3-7729-7FBC-E4D1C3373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4D01CB-4851-416F-44D3-71838C98C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396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1FD53-4E5D-6334-A2C5-DE36B8472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7F3436-3605-EC34-FC50-6BBA33B9A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4E07A2A-CA04-FEB7-F7A6-6B12C4D6E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C95D45-2A5B-13AF-7BFB-2B91DC539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118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D59DA8-568B-48B2-87BF-F5E9DAAC0533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0C46A3-9C97-45D3-BCC2-E6F187C49AFE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985B5A-0D21-4C02-959F-AEA8A600BCA6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6C0963-7FC7-4EDB-97C5-3F0E9F1AE570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11" name="Casella di tes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Casella di tes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CA2E2B-C6BC-4AE4-924B-1633D7BAB797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C01621-4673-4A28-8B93-44D042A7804D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magin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magin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9" name="Segnaposto tes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548053-2CC6-480E-87C8-8F1BD7742FF4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09D3E-9C07-9B03-458B-C87B0CED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82BB04-C0A4-5BD1-251B-A0C2C86C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2331A6-1BE4-6131-4B9A-EF3A39B2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D10-EF65-4B14-A402-C1678B3221BF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B07EDA-267D-FF8F-D2E2-7BA08FCD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D58367-ECCB-5097-7D68-8E9242CF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979486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33871-5D25-73E1-5D73-01877404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CE5466-7E3B-7780-14E5-3A0CD709A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59D16C-8F4D-C2C3-47BD-226B2054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3253-8BEF-4087-96F8-5807C5516D63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2C3684-31ED-ECCA-836F-7CE9C41E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0F2624-C44C-5D4A-148E-2B5AC8B7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968867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27136-FEDC-E0A7-A760-4C82D863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AD5EB9-1388-FC87-1F6B-11D703247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48F791-DD2F-023B-88CF-5C6F78DE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ABB2-3FC8-4C4C-93BF-DCD38290969F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C2E81D-6464-C845-C643-FFAAF09C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7CB79E-2011-B010-2292-02117C3B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59972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ADE883-D086-024B-079D-5E845F65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81D4C3-FBE2-C480-D729-D1A2FE359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212ACE-0219-A7BD-F602-DC678FFA3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F1953E-57C4-F9CC-786F-5EFFC58E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662-655F-4E53-ADDF-50C827E592FA}" type="datetime1">
              <a:rPr lang="it-IT" smtClean="0"/>
              <a:t>25/03/2025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934FF-949A-29EA-9332-093539AD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B101F7-3A2A-A875-FB92-D898110F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5030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F22FD4-43C4-4AC5-9E28-E9F4892067D0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51A60-5A1B-1926-6659-8EB5B21D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9DF5BA-7A67-25FA-C115-425153A42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206A6C-B66F-482B-F598-9EC3FDA2B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7E6CB2-34D5-36B0-7AAF-0376E21A7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084A5C-79C7-9B42-2E54-60D8DE8DD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D77BA41-1063-9CF9-08F8-9A1E8F57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986-F726-433F-8D57-1B6F404CE484}" type="datetime1">
              <a:rPr lang="it-IT" smtClean="0"/>
              <a:t>25/03/2025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C195E69-855B-69FC-79D1-5FE9F65A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FAD92B-99F7-B93B-BE42-18D06E10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130311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6F6A98-983E-02ED-C710-1448F12E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E6F837-C78E-EE2C-EE78-F7D418E7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9D24-D21D-426C-B710-216BE450D4ED}" type="datetime1">
              <a:rPr lang="it-IT" smtClean="0"/>
              <a:t>25/03/2025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854F48-8480-E0A9-A047-FDCA1003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7FB5A5-2C48-E849-A987-BF7381F7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426525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1B04E2-1FFF-5A0D-5E90-8477C52B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12E-B7FF-4104-9983-C06433FDBF6D}" type="datetime1">
              <a:rPr lang="it-IT" smtClean="0"/>
              <a:t>25/03/2025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059397-0435-E0DA-1EFB-AE85CB02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818E0F-92C0-847B-5D58-7559DCF8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75922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CE169-AD97-70E5-CBC5-CFCE64C5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BB1B0-312D-1F63-BA2E-D9B93099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DD008F-EFB6-ECB6-9CE0-9560A58B4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908A1A-C6AA-1E59-07C3-584B1E23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19D7-1FFF-4076-93B7-980881B28055}" type="datetime1">
              <a:rPr lang="it-IT" smtClean="0"/>
              <a:t>25/03/2025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425873-2002-2E8F-FD2B-3AA2FEB9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B2D4D9-6A91-1377-15B9-28DFF31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358450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36FAB-26A4-51DF-7A10-1E506109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8B5794-587A-478E-F56E-164CBFCE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D03888-D397-6BFA-B5B3-C95E00A39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AD71BA-0FA2-5379-215F-B8F62D37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015-9C12-482A-BFFB-281833590A3E}" type="datetime1">
              <a:rPr lang="it-IT" smtClean="0"/>
              <a:t>25/03/2025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F696C2-49FD-2A89-3E67-9D8515AD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281CC4-DD48-7103-0D98-D6DA134A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08596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FBED0-D86F-8BD2-1138-9727C7B5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4B9F6B-5924-5D41-FB9D-3A0DD1A99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F74336-3455-7637-C1C6-51065173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99A9-8076-4650-A0BB-007DCEB966AA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5DBC30-8835-5365-35C9-CD0E1DD9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6DFB99-A2C5-1A21-6AC3-46D65E07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917571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6EC6A4-FAC9-47E9-488F-F61A4336B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843438-2E61-0553-0E65-397BBAA0E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815B83-AD35-3CCC-E053-F2A0D720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2D9A-4106-4FDE-92CA-6D456B86357E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A31E42-E099-8917-4228-5382C8FB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C3025D-7BF9-9FB3-DF01-28336767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404755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9A12C-35F2-520C-DC44-81292075A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36AC93-E565-F944-AEED-2B6EF6C03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59DCC2-614D-5424-2D90-78B7CE94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94C-2C68-4513-9BF6-9481FE5A23FA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B714B5-4062-F1B7-6A18-8032E394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A333DD-7837-00C9-F7C2-1B9A99AB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918411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EA0A89-FB67-43DE-0A90-CC70A2C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21B33-CA97-0FF1-DC53-DC6286C6D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B8AE6B-FE9D-4287-9466-3755C495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6828-F21F-4BF5-B355-7E91B764D093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A1F6A5-1F3E-BEB6-865B-681D146F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DA4B65-94A0-951D-3C63-BBDB6F19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672444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7977CF-3312-2754-F13C-188EB882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98CBBB-C383-F84D-E8D8-A5848B41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5B0D1D-2653-5957-B472-8E2A8C24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082-6CE9-4383-B76A-F32F8CC398FD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CAB336-6A77-F24C-DA88-98B1DB56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087CFA-E299-BB3C-6B04-791FE9F4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665711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953EF2-6077-4B0B-BC46-62311C25A3CD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01A80-F9E1-A52C-9A8D-85BE524B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E57733-0C9F-159A-A7BB-222F4692A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3DDF66-75AA-C861-B906-DA747DED9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87A7E0-E0CE-8063-3BB8-B772E69B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4D0-5A2D-43DA-853B-1C55F823CA17}" type="datetime1">
              <a:rPr lang="it-IT" smtClean="0"/>
              <a:t>25/03/2025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C2F38C-EDA6-3ADC-C193-0A46AF0E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3F8D7E-7BB3-3147-62AF-68713877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535754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24ACA-C312-96D4-B89C-EB6B58E4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A121C2-AFEC-F262-8459-33D25DCED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3753DE-1A1E-C5AB-5F8A-C784669EB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61DF04B-08A3-4020-536D-E9764922B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6F7DCE9-4671-B795-04BD-FC745954C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48DF335-9FA5-B603-52FC-728469DE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31C-431A-4DF2-A389-EE432F9B3B7F}" type="datetime1">
              <a:rPr lang="it-IT" smtClean="0"/>
              <a:t>25/03/2025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205C06-0200-0E25-5795-82230D9B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D54AC19-5247-7B2E-232E-77241740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787397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A0A27-5581-914E-76A3-DC450185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C4D600-2EFF-FC01-54E7-AAB31AA8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0103-A622-4DEC-894E-4B9E9837B5B6}" type="datetime1">
              <a:rPr lang="it-IT" smtClean="0"/>
              <a:t>25/03/2025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C5C718-FD97-6233-9200-3031E0E9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B5A94A-0D6C-EE97-05A9-D7CDF080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171617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99E7966-066F-73E3-37B6-89CFFCBE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C64B-F3FB-4B04-B483-4DE0F0CEF567}" type="datetime1">
              <a:rPr lang="it-IT" smtClean="0"/>
              <a:t>25/03/2025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5BA8F8-F641-40C8-177A-22A51892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2A214B-B079-355E-8D8E-AC93C27F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101783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48D374-851E-5BBE-26E1-721E53C7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4CE3C-FC49-4560-EC5A-5C0ED4048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67BB6C-B8E8-5EA1-5717-35EEAC670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839270-4013-ADA6-F189-2C332542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8306-1FFC-4E06-BF73-6002CE677823}" type="datetime1">
              <a:rPr lang="it-IT" smtClean="0"/>
              <a:t>25/03/2025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27886C-F72A-5D95-E834-CF85DD0A8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0918F8-E59F-52F2-FC29-B17C510A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893371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5A8C8-CB66-80F2-E9A6-D8EF1024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3E0D426-5671-82FA-C90A-E53CD45B8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BA9BEE-6330-DD15-5A70-E7E2B49CA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253FA2-C6B9-7C78-7C7B-D7A58100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F915-6697-413D-9BBE-B1A62F0A4142}" type="datetime1">
              <a:rPr lang="it-IT" smtClean="0"/>
              <a:t>25/03/2025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BCC531-3A02-623D-5AD1-2666AFC8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948E98-4742-FB46-4D4D-5A97FE7C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176443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DB450-EABF-A9E8-EF87-D6CB51D4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F182EB-7972-AC9C-919D-193EA8942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309456-1157-745F-3533-F692F866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4D7-5F21-4F8B-BFA2-B1066C799E16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53C0AC-94CB-9946-2818-8B4DDA30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BDCDF-3C86-7473-ABFB-123074C0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579103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B5C3952-2974-807E-8FFA-940B65FC7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C93485-FAD5-C8FE-343E-291F40CB7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FA4AB6-8A1F-8585-B27E-917BD085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5EA8-DD28-4D19-965F-AD55ECF47082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9C194A-261C-4093-9FDF-3731C19D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C6F6F3-8F57-5443-7821-A4BAF339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52206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3DD3B3-FE72-4A5B-9480-1A4AE81EE371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magin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D053BB-270A-4123-BA6C-16EF9CAEB7EB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60D559-673B-4852-9A39-BF6D26C34376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F24020-242B-4DB4-8296-58731283C9D9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9128E5-F229-4F6D-A2E5-C82D9C912BC0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5AA34C-9AEF-4CEB-955A-E426788201C2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BACBCBB6-20DB-46E8-AADA-2C675959149E}" type="datetime1">
              <a:rPr lang="it-IT" noProof="0" smtClean="0"/>
              <a:t>25/03/2025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split orient="vert"/>
  </p:transition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CC4BED6-5AD2-2599-61B9-4BB168DB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31807D-E572-44C7-2FB4-BC9F502B0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330667-6EB0-E9FF-E28F-D6C0A792D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C784D9-C274-49B9-80C6-C57C29136543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468ED2-161B-C816-E2AA-43CFC1883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12BA7E-623B-DDE9-2892-FB4CBA29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1E82F7-DBEA-462A-BC66-7109C62767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38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split orient="vert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330168-6D1E-79CC-8D59-CC9B1F1C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599CB5-EA68-4E53-2AEC-C75190F5F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CE62FB-D853-615B-078E-C6E1F8B14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E1B213-8CBC-4327-8354-3C60180AC369}" type="datetime1">
              <a:rPr lang="it-IT" smtClean="0"/>
              <a:t>25/03/2025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931075-16C4-BCFA-C3B0-0D33EC016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589B77-9871-FC0C-86E8-7AA3E6F61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DA509-FE70-401A-B13B-51F8FEFF24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9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split orient="vert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1.jpe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g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microsoft.com/office/2007/relationships/hdphoto" Target="../media/hdphoto1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.jpe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notesSlide" Target="../notesSlides/notesSlide5.xml"/><Relationship Id="rId7" Type="http://schemas.openxmlformats.org/officeDocument/2006/relationships/diagramData" Target="../diagrams/data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microsoft.com/office/2007/relationships/hdphoto" Target="../media/hdphoto1.wdp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.jpe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FCBE6-85A0-6E5D-8A3D-F6F2A4194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5FD86D8B-F6D0-9AF5-8B49-C7F0DDB16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BB4F8B-AB07-80F6-F331-EB4D88E98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0F6378-9913-C7C7-6542-DDEA6EBAD33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1E1D64B-9AB6-EC7E-E09B-9270EDF986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15147" y="241700"/>
            <a:ext cx="886050" cy="103237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72F8B5-9EA9-3100-AF51-124C8D7958C3}"/>
              </a:ext>
            </a:extLst>
          </p:cNvPr>
          <p:cNvSpPr txBox="1"/>
          <p:nvPr/>
        </p:nvSpPr>
        <p:spPr>
          <a:xfrm>
            <a:off x="1147736" y="258411"/>
            <a:ext cx="9896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6">
                    <a:lumMod val="50000"/>
                  </a:schemeClr>
                </a:solidFill>
                <a:cs typeface="Cavolini" panose="03000502040302020204" pitchFamily="66" charset="0"/>
              </a:rPr>
              <a:t>University of Genoa </a:t>
            </a:r>
          </a:p>
          <a:p>
            <a:pPr algn="ctr"/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  <a:cs typeface="Cavolini" panose="03000502040302020204" pitchFamily="66" charset="0"/>
              </a:rPr>
              <a:t>Polytechnic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cs typeface="Cavolini" panose="03000502040302020204" pitchFamily="66" charset="0"/>
              </a:rPr>
              <a:t> School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Cavolini" panose="03000502040302020204" pitchFamily="66" charset="0"/>
              </a:rPr>
              <a:t>Department of Civil, Chemical and Environmental Engineering</a:t>
            </a:r>
            <a:endParaRPr lang="it-IT" sz="2000" dirty="0">
              <a:solidFill>
                <a:schemeClr val="accent6">
                  <a:lumMod val="50000"/>
                </a:schemeClr>
              </a:solidFill>
              <a:cs typeface="Cavolini" panose="03000502040302020204" pitchFamily="66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9191486-4A68-7E18-2D02-7E6B7C090F45}"/>
              </a:ext>
            </a:extLst>
          </p:cNvPr>
          <p:cNvCxnSpPr>
            <a:cxnSpLocks/>
          </p:cNvCxnSpPr>
          <p:nvPr/>
        </p:nvCxnSpPr>
        <p:spPr>
          <a:xfrm>
            <a:off x="600327" y="1405458"/>
            <a:ext cx="111202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C192226-6DD7-9DF4-66D2-E967D6B40375}"/>
              </a:ext>
            </a:extLst>
          </p:cNvPr>
          <p:cNvCxnSpPr>
            <a:cxnSpLocks/>
          </p:cNvCxnSpPr>
          <p:nvPr/>
        </p:nvCxnSpPr>
        <p:spPr>
          <a:xfrm>
            <a:off x="600327" y="6066503"/>
            <a:ext cx="111202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FE508F9-857B-CCB5-D736-F469573A9258}"/>
              </a:ext>
            </a:extLst>
          </p:cNvPr>
          <p:cNvSpPr txBox="1"/>
          <p:nvPr/>
        </p:nvSpPr>
        <p:spPr>
          <a:xfrm>
            <a:off x="5290453" y="6205902"/>
            <a:ext cx="174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50000"/>
                  </a:schemeClr>
                </a:solidFill>
                <a:cs typeface="Cavolini" panose="03000502040302020204" pitchFamily="66" charset="0"/>
              </a:rPr>
              <a:t>25 marzo 2025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82F4ACC-3AB4-FA6C-A67A-7B65EF00F8F7}"/>
              </a:ext>
            </a:extLst>
          </p:cNvPr>
          <p:cNvSpPr txBox="1"/>
          <p:nvPr/>
        </p:nvSpPr>
        <p:spPr>
          <a:xfrm>
            <a:off x="1794666" y="1991347"/>
            <a:ext cx="86026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Numerical investigation of conjugate heat transfer within the vascular system in the presence of a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bioprosthesis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it-IT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5A833A7-AE57-ED9E-EA11-CB1881641C9F}"/>
              </a:ext>
            </a:extLst>
          </p:cNvPr>
          <p:cNvSpPr txBox="1"/>
          <p:nvPr/>
        </p:nvSpPr>
        <p:spPr>
          <a:xfrm>
            <a:off x="600327" y="4851733"/>
            <a:ext cx="394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Supervisor:</a:t>
            </a:r>
          </a:p>
          <a:p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Prof.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Jan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Pralits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Prof. Pier Francesco Ferrari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72B7E90-CFCD-1658-F722-8A9F9E772B96}"/>
              </a:ext>
            </a:extLst>
          </p:cNvPr>
          <p:cNvSpPr txBox="1"/>
          <p:nvPr/>
        </p:nvSpPr>
        <p:spPr>
          <a:xfrm>
            <a:off x="9478856" y="5215756"/>
            <a:ext cx="2241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Candidate:</a:t>
            </a:r>
          </a:p>
          <a:p>
            <a:pPr algn="r"/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Viola Prando</a:t>
            </a:r>
          </a:p>
        </p:txBody>
      </p:sp>
    </p:spTree>
    <p:extLst>
      <p:ext uri="{BB962C8B-B14F-4D97-AF65-F5344CB8AC3E}">
        <p14:creationId xmlns:p14="http://schemas.microsoft.com/office/powerpoint/2010/main" val="3210152311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93A913-D6A5-EAEC-C729-631B41DFE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0A6A32DF-9A8B-41D2-D30E-F1058C96C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D9BD60-FB9A-0926-BA6C-060F0F160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EC312D-D8E1-850F-A78F-68F0E2D412A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351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39B3BE-DA1D-CFA3-FBBD-0B70FE83D23B}"/>
              </a:ext>
            </a:extLst>
          </p:cNvPr>
          <p:cNvSpPr txBox="1"/>
          <p:nvPr/>
        </p:nvSpPr>
        <p:spPr>
          <a:xfrm>
            <a:off x="8597951" y="439744"/>
            <a:ext cx="303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Linear vessel</a:t>
            </a:r>
          </a:p>
        </p:txBody>
      </p:sp>
      <p:pic>
        <p:nvPicPr>
          <p:cNvPr id="7" name="Immagine 6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F4A06342-B398-E7A6-C63A-EC001B2CF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25" y="901135"/>
            <a:ext cx="5962308" cy="527624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0C1F0D0-6C0A-01A1-50F2-08347598B3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207" y="2342880"/>
            <a:ext cx="6098588" cy="19414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D408EB1-A7C0-9E8A-F6F8-4E6275AA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037" y="6296222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rgbClr val="002060"/>
                </a:solidFill>
              </a:rPr>
              <a:pPr rtl="0"/>
              <a:t>10</a:t>
            </a:fld>
            <a:endParaRPr lang="it-IT" sz="1600" noProof="0" dirty="0">
              <a:solidFill>
                <a:srgbClr val="00206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CBF880-45A2-B5BE-AB8D-64E97DEA6EF6}"/>
              </a:ext>
            </a:extLst>
          </p:cNvPr>
          <p:cNvSpPr txBox="1"/>
          <p:nvPr/>
        </p:nvSpPr>
        <p:spPr>
          <a:xfrm>
            <a:off x="688258" y="6337216"/>
            <a:ext cx="105094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1. </a:t>
            </a:r>
            <a:r>
              <a:rPr lang="it-IT" sz="2000" u="sng" dirty="0" err="1"/>
              <a:t>Introduction</a:t>
            </a:r>
            <a:r>
              <a:rPr lang="it-IT" sz="2000" u="sng" dirty="0"/>
              <a:t>				2. Methods			</a:t>
            </a:r>
            <a:r>
              <a:rPr lang="it-IT" sz="2000" u="sng" dirty="0">
                <a:solidFill>
                  <a:srgbClr val="002060"/>
                </a:solidFill>
              </a:rPr>
              <a:t>	3. </a:t>
            </a:r>
            <a:r>
              <a:rPr lang="it-IT" sz="2000" u="sng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3139626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F9FB71-E481-2E54-2C3C-25727600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1A11FC13-6F33-3338-A161-1AE7B54E7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0A2A25-D319-A0F2-A500-DA080C58D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ACC8A4-EACC-734B-3C69-CA87B7A97F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351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FFC169-EAD1-1FC7-4A05-FFFE6815C9B3}"/>
              </a:ext>
            </a:extLst>
          </p:cNvPr>
          <p:cNvSpPr txBox="1"/>
          <p:nvPr/>
        </p:nvSpPr>
        <p:spPr>
          <a:xfrm>
            <a:off x="194880" y="360373"/>
            <a:ext cx="31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 err="1">
                <a:solidFill>
                  <a:schemeClr val="accent6">
                    <a:lumMod val="50000"/>
                  </a:schemeClr>
                </a:solidFill>
              </a:rPr>
              <a:t>Curved</a:t>
            </a:r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 vessel</a:t>
            </a:r>
          </a:p>
        </p:txBody>
      </p:sp>
      <p:pic>
        <p:nvPicPr>
          <p:cNvPr id="7" name="Immagine 6" descr="Immagine che contiene testo, line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C393B5BF-2C29-78D1-1A07-1E4E96F8D2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880" y="1279951"/>
            <a:ext cx="6211471" cy="465495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Immagine 8" descr="Immagine che contiene schermata, linea, design&#10;&#10;Il contenuto generato dall'IA potrebbe non essere corretto.">
            <a:extLst>
              <a:ext uri="{FF2B5EF4-FFF2-40B4-BE49-F238E27FC236}">
                <a16:creationId xmlns:a16="http://schemas.microsoft.com/office/drawing/2014/main" id="{39A92E63-1625-2ECB-3B60-C3F0E3249B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3038" y="265367"/>
            <a:ext cx="5308956" cy="1493684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1" name="Immagine 10" descr="Immagine che contiene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047789A6-BB5B-5981-3F1C-AB04CE2CA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4295" y="1763676"/>
            <a:ext cx="5278515" cy="13924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Immagine 12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3736F171-2C8F-4421-4254-1C5354148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0125" y="3156095"/>
            <a:ext cx="5322685" cy="14936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Immagine 14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939B98F4-0770-093F-A16A-0180171CC0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3603" y="4671205"/>
            <a:ext cx="5375728" cy="139241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B631DCC-012C-E9C9-8885-ADBD30E6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310" y="6337216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rgbClr val="002060"/>
                </a:solidFill>
              </a:rPr>
              <a:pPr rtl="0"/>
              <a:t>11</a:t>
            </a:fld>
            <a:endParaRPr lang="it-IT" sz="1600" noProof="0" dirty="0">
              <a:solidFill>
                <a:srgbClr val="00206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C6FA72C-9F06-C28C-3B15-55BC87476F0C}"/>
              </a:ext>
            </a:extLst>
          </p:cNvPr>
          <p:cNvSpPr txBox="1"/>
          <p:nvPr/>
        </p:nvSpPr>
        <p:spPr>
          <a:xfrm>
            <a:off x="688258" y="6337216"/>
            <a:ext cx="105094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1. </a:t>
            </a:r>
            <a:r>
              <a:rPr lang="it-IT" sz="2000" u="sng" dirty="0" err="1"/>
              <a:t>Introduction</a:t>
            </a:r>
            <a:r>
              <a:rPr lang="it-IT" sz="2000" u="sng" dirty="0"/>
              <a:t>				2. Methods			</a:t>
            </a:r>
            <a:r>
              <a:rPr lang="it-IT" sz="2000" u="sng" dirty="0">
                <a:solidFill>
                  <a:srgbClr val="002060"/>
                </a:solidFill>
              </a:rPr>
              <a:t>	3. </a:t>
            </a:r>
            <a:r>
              <a:rPr lang="it-IT" sz="2000" u="sng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1910272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4F55B-BD02-05A3-87D9-D12CB808F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5C6E6F78-37AA-03C9-A1E5-5A5FEC55C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DFC138-5B5F-BA30-5373-598D29DE4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785CA4-5464-25B9-86F3-DD7F447919D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39F9D4-C5F5-0386-A696-31D1D156FA1D}"/>
              </a:ext>
            </a:extLst>
          </p:cNvPr>
          <p:cNvSpPr txBox="1"/>
          <p:nvPr/>
        </p:nvSpPr>
        <p:spPr>
          <a:xfrm>
            <a:off x="262605" y="294029"/>
            <a:ext cx="3260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Double vessel</a:t>
            </a:r>
          </a:p>
        </p:txBody>
      </p:sp>
      <p:pic>
        <p:nvPicPr>
          <p:cNvPr id="7" name="Immagine 6" descr="Immagine che contiene schermata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C9F9C01E-5FCA-F99F-5AD6-69001A65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238" y="130103"/>
            <a:ext cx="5712063" cy="15831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magine 8" descr="Immagine che contiene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9439518C-9173-79EA-7AF0-2E3CD86F8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484" y="1674421"/>
            <a:ext cx="5712063" cy="16064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magine 10" descr="Immagine che contiene schermata, strumento&#10;&#10;Il contenuto generato dall'IA potrebbe non essere corretto.">
            <a:extLst>
              <a:ext uri="{FF2B5EF4-FFF2-40B4-BE49-F238E27FC236}">
                <a16:creationId xmlns:a16="http://schemas.microsoft.com/office/drawing/2014/main" id="{2717DFBA-26A6-9AFB-397C-5617B77919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8730" y="3217604"/>
            <a:ext cx="5628642" cy="15640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Immagine 12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D57BFC8C-6B2C-0963-5F0D-4A5DBE54C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8730" y="4754193"/>
            <a:ext cx="5640683" cy="144808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5" name="Immagine 14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3354259B-4ED4-3228-BD88-D1803B262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605" y="1158240"/>
            <a:ext cx="5959468" cy="50118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A2E355B-3B05-B4B9-AEED-21728E51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310" y="6334553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rgbClr val="002060"/>
                </a:solidFill>
              </a:rPr>
              <a:pPr rtl="0"/>
              <a:t>12</a:t>
            </a:fld>
            <a:endParaRPr lang="it-IT" sz="1600" noProof="0" dirty="0">
              <a:solidFill>
                <a:srgbClr val="00206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1343BA-A4FB-5E19-7A91-600145E9D02B}"/>
              </a:ext>
            </a:extLst>
          </p:cNvPr>
          <p:cNvSpPr txBox="1"/>
          <p:nvPr/>
        </p:nvSpPr>
        <p:spPr>
          <a:xfrm>
            <a:off x="688258" y="6337216"/>
            <a:ext cx="105094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1. </a:t>
            </a:r>
            <a:r>
              <a:rPr lang="it-IT" sz="2000" u="sng" dirty="0" err="1"/>
              <a:t>Introduction</a:t>
            </a:r>
            <a:r>
              <a:rPr lang="it-IT" sz="2000" u="sng" dirty="0"/>
              <a:t>				2. Methods			</a:t>
            </a:r>
            <a:r>
              <a:rPr lang="it-IT" sz="2000" u="sng" dirty="0">
                <a:solidFill>
                  <a:srgbClr val="002060"/>
                </a:solidFill>
              </a:rPr>
              <a:t>	3. </a:t>
            </a:r>
            <a:r>
              <a:rPr lang="it-IT" sz="2000" u="sng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9146004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14B1E-3FF3-EF65-F01C-38C8E139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0997A07A-B8C4-E947-B5DA-4F31BE422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1402CC-C167-ADF2-178D-4937FD58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59760D3-1D67-9A2C-6FFA-EEC43BFF085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19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58F5C8-5198-F536-656C-10E6FD4CAA42}"/>
              </a:ext>
            </a:extLst>
          </p:cNvPr>
          <p:cNvSpPr txBox="1"/>
          <p:nvPr/>
        </p:nvSpPr>
        <p:spPr>
          <a:xfrm>
            <a:off x="4571999" y="13765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 err="1">
                <a:solidFill>
                  <a:schemeClr val="accent6">
                    <a:lumMod val="50000"/>
                  </a:schemeClr>
                </a:solidFill>
              </a:rPr>
              <a:t>Conclusions</a:t>
            </a:r>
            <a:endParaRPr lang="it-IT" sz="4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F564200-E40B-E1A0-A5F6-F18545E58149}"/>
              </a:ext>
            </a:extLst>
          </p:cNvPr>
          <p:cNvSpPr/>
          <p:nvPr/>
        </p:nvSpPr>
        <p:spPr>
          <a:xfrm>
            <a:off x="1036743" y="1000845"/>
            <a:ext cx="4100418" cy="145206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Minimal influence of the vascular prosthesis on the temperature, less than 0.1 K.</a:t>
            </a:r>
            <a:endParaRPr lang="it-IT" sz="2400" dirty="0">
              <a:solidFill>
                <a:schemeClr val="bg1"/>
              </a:solidFill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564B740-E2AC-8B12-4354-80A4FFBF4BA9}"/>
              </a:ext>
            </a:extLst>
          </p:cNvPr>
          <p:cNvGrpSpPr/>
          <p:nvPr/>
        </p:nvGrpSpPr>
        <p:grpSpPr>
          <a:xfrm>
            <a:off x="5137161" y="1267925"/>
            <a:ext cx="4230358" cy="885608"/>
            <a:chOff x="5137161" y="1267925"/>
            <a:chExt cx="4230358" cy="885608"/>
          </a:xfrm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E2CB89E9-C4B9-5E7A-7430-49826F34E275}"/>
                </a:ext>
              </a:extLst>
            </p:cNvPr>
            <p:cNvSpPr/>
            <p:nvPr/>
          </p:nvSpPr>
          <p:spPr>
            <a:xfrm>
              <a:off x="6531540" y="1267925"/>
              <a:ext cx="2835979" cy="88560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Also perfect for small diameters. 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C5BB6DC0-7B69-FC5F-5A4C-3C215842F00F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 flipV="1">
              <a:off x="5137161" y="1710729"/>
              <a:ext cx="1394379" cy="1614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ADC49A5-D648-5223-6822-F8031DEECDAF}"/>
              </a:ext>
            </a:extLst>
          </p:cNvPr>
          <p:cNvGrpSpPr/>
          <p:nvPr/>
        </p:nvGrpSpPr>
        <p:grpSpPr>
          <a:xfrm>
            <a:off x="6206993" y="2167471"/>
            <a:ext cx="3485072" cy="2498912"/>
            <a:chOff x="6206993" y="2167471"/>
            <a:chExt cx="3485072" cy="2498912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D723BAE8-0F50-A53D-C131-3590DC69B630}"/>
                </a:ext>
              </a:extLst>
            </p:cNvPr>
            <p:cNvSpPr/>
            <p:nvPr/>
          </p:nvSpPr>
          <p:spPr>
            <a:xfrm>
              <a:off x="6206993" y="2998307"/>
              <a:ext cx="3485072" cy="166807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4000" dirty="0" err="1">
                  <a:solidFill>
                    <a:schemeClr val="bg1"/>
                  </a:solidFill>
                </a:rPr>
                <a:t>It</a:t>
              </a:r>
              <a:r>
                <a:rPr lang="it-IT" sz="4000" dirty="0">
                  <a:solidFill>
                    <a:schemeClr val="bg1"/>
                  </a:solidFill>
                </a:rPr>
                <a:t> can be </a:t>
              </a:r>
              <a:r>
                <a:rPr lang="it-IT" sz="4000" dirty="0" err="1">
                  <a:solidFill>
                    <a:schemeClr val="bg1"/>
                  </a:solidFill>
                </a:rPr>
                <a:t>implanted</a:t>
              </a:r>
              <a:r>
                <a:rPr lang="it-IT" sz="4000" dirty="0">
                  <a:solidFill>
                    <a:schemeClr val="bg1"/>
                  </a:solidFill>
                </a:rPr>
                <a:t>!</a:t>
              </a:r>
            </a:p>
          </p:txBody>
        </p:sp>
        <p:sp>
          <p:nvSpPr>
            <p:cNvPr id="17" name="Freccia in giù 16">
              <a:extLst>
                <a:ext uri="{FF2B5EF4-FFF2-40B4-BE49-F238E27FC236}">
                  <a16:creationId xmlns:a16="http://schemas.microsoft.com/office/drawing/2014/main" id="{1F85EDC4-AD00-1349-1E32-DF06B3FAD6EE}"/>
                </a:ext>
              </a:extLst>
            </p:cNvPr>
            <p:cNvSpPr/>
            <p:nvPr/>
          </p:nvSpPr>
          <p:spPr>
            <a:xfrm>
              <a:off x="7842849" y="2167471"/>
              <a:ext cx="213360" cy="816898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Nastro perforato 18">
            <a:extLst>
              <a:ext uri="{FF2B5EF4-FFF2-40B4-BE49-F238E27FC236}">
                <a16:creationId xmlns:a16="http://schemas.microsoft.com/office/drawing/2014/main" id="{054A0023-8671-970B-E7FB-BD10879A51C2}"/>
              </a:ext>
            </a:extLst>
          </p:cNvPr>
          <p:cNvSpPr/>
          <p:nvPr/>
        </p:nvSpPr>
        <p:spPr>
          <a:xfrm>
            <a:off x="1316963" y="4038925"/>
            <a:ext cx="3898312" cy="2184400"/>
          </a:xfrm>
          <a:prstGeom prst="flowChartPunchedTape">
            <a:avLst/>
          </a:prstGeom>
          <a:solidFill>
            <a:srgbClr val="B815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And now we have a universal calculation model for a </a:t>
            </a:r>
            <a:r>
              <a:rPr lang="en-US" sz="2400" dirty="0" err="1">
                <a:solidFill>
                  <a:schemeClr val="bg1"/>
                </a:solidFill>
              </a:rPr>
              <a:t>personalised</a:t>
            </a:r>
            <a:r>
              <a:rPr lang="en-US" sz="2400" dirty="0">
                <a:solidFill>
                  <a:schemeClr val="bg1"/>
                </a:solidFill>
              </a:rPr>
              <a:t> study!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2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C1FFA5-ED30-194C-18B2-5679E56C2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86F27A0E-A426-CBC7-EE1A-707A024D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18CA59-57BF-1500-773D-BF46F6FEE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CF5A74-201B-1DB4-0E7E-48A2B33C7BF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B0F6E0A-00A8-70AB-9813-483650498183}"/>
              </a:ext>
            </a:extLst>
          </p:cNvPr>
          <p:cNvSpPr/>
          <p:nvPr/>
        </p:nvSpPr>
        <p:spPr>
          <a:xfrm>
            <a:off x="1544813" y="1792361"/>
            <a:ext cx="9441559" cy="304698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Thank you </a:t>
            </a:r>
          </a:p>
          <a:p>
            <a:pPr algn="ctr"/>
            <a:r>
              <a:rPr lang="en-US" sz="96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for your attention!</a:t>
            </a:r>
            <a:endParaRPr lang="it-IT" sz="9600" b="1" cap="none" spc="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995C99-0148-C1B8-E65A-8C27E8BE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506968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BF065-A290-9B88-925F-3ACD7A8A3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E22EAA2D-2DF9-4B94-9AB7-6A107CCCA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FA9E03-901A-17B2-A471-E7723ED21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5188" y="2105603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it-IT" sz="4000" dirty="0"/>
              <a:t>Titolo </a:t>
            </a:r>
            <a:r>
              <a:rPr lang="it-IT" sz="4000" dirty="0" err="1"/>
              <a:t>Lorem</a:t>
            </a:r>
            <a:r>
              <a:rPr lang="it-IT" sz="4000" dirty="0"/>
              <a:t> </a:t>
            </a:r>
            <a:r>
              <a:rPr lang="it-IT" sz="4000" dirty="0" err="1"/>
              <a:t>Ipsum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024C8D-C37F-7D18-927E-BFB731154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8818F3-DAF1-A154-0CF3-20DCF780500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351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7D30AC-CEB3-4367-545E-F3E7303D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6070052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6EAA2-011C-CE3D-DA0F-4DBA10655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56501DF7-27CF-44CE-783E-A599FE403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79A739-3985-E143-60DB-49330864F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5188" y="2105603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it-IT" sz="4000" dirty="0"/>
              <a:t>Titolo </a:t>
            </a:r>
            <a:r>
              <a:rPr lang="it-IT" sz="4000" dirty="0" err="1"/>
              <a:t>Lorem</a:t>
            </a:r>
            <a:r>
              <a:rPr lang="it-IT" sz="4000" dirty="0"/>
              <a:t> </a:t>
            </a:r>
            <a:r>
              <a:rPr lang="it-IT" sz="4000" dirty="0" err="1"/>
              <a:t>Ipsum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27CDFC-59E2-6F7A-6341-3770A8761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72E6F7-8655-1343-C5E1-CADC588A60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351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9FC255-ECCD-A53B-DC0F-C5585DFD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0462636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22620D-DE83-48B7-DEBB-3DEB5866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6AA0AD5F-E61F-8335-5917-F77FD8DCA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84A545-D054-5CC2-0216-2CCAAB1CF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5188" y="2105603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it-IT" sz="4000" dirty="0"/>
              <a:t>Titolo </a:t>
            </a:r>
            <a:r>
              <a:rPr lang="it-IT" sz="4000" dirty="0" err="1"/>
              <a:t>Lorem</a:t>
            </a:r>
            <a:r>
              <a:rPr lang="it-IT" sz="4000" dirty="0"/>
              <a:t> </a:t>
            </a:r>
            <a:r>
              <a:rPr lang="it-IT" sz="4000" dirty="0" err="1"/>
              <a:t>Ipsum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A2FAFA-1609-0464-8DF8-6C85C6FE3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4B2D9A0-98BE-6000-1BBF-382A07D4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351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0BCD40-28D2-650C-502D-8FDAEE06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 rtl="0"/>
              <a:t>17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4879740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6ACA14-30E3-9453-72B2-105D435AE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2D1B4FE2-208F-92FF-14C7-CCC2F2937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B72C26-F3A9-C9D7-69D1-5E4E3ACBD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ECBBDB-A686-4466-717C-6C7EE88A8EE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19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85038F-146B-0CD2-B969-35332107EABA}"/>
              </a:ext>
            </a:extLst>
          </p:cNvPr>
          <p:cNvSpPr txBox="1"/>
          <p:nvPr/>
        </p:nvSpPr>
        <p:spPr>
          <a:xfrm>
            <a:off x="1598350" y="457180"/>
            <a:ext cx="89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The cardiovascular system and its diseases</a:t>
            </a:r>
            <a:endParaRPr lang="it-IT" sz="4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Immagine 10" descr="Immagine che contiene testo, diagramma, scheletro, design&#10;&#10;Il contenuto generato dall'IA potrebbe non essere corretto.">
            <a:extLst>
              <a:ext uri="{FF2B5EF4-FFF2-40B4-BE49-F238E27FC236}">
                <a16:creationId xmlns:a16="http://schemas.microsoft.com/office/drawing/2014/main" id="{028092B7-7CAA-1060-9DD6-DE0FB1344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26" y="1298431"/>
            <a:ext cx="5505549" cy="336753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Immagine 12" descr="Immagine che contiene testo, schermata, cerchio, design&#10;&#10;Il contenuto generato dall'IA potrebbe non essere corretto.">
            <a:extLst>
              <a:ext uri="{FF2B5EF4-FFF2-40B4-BE49-F238E27FC236}">
                <a16:creationId xmlns:a16="http://schemas.microsoft.com/office/drawing/2014/main" id="{9C4DA678-AF27-A592-83A6-402210326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308" y="2116975"/>
            <a:ext cx="4849062" cy="4231917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6F41942D-69B6-7837-2F74-0548F0B1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663" y="1283221"/>
            <a:ext cx="45273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he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circulatory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system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allows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oxygen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and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nutrients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to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reach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the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whole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bod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y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5A10C65-E935-01A6-0E37-7539DA13917B}"/>
              </a:ext>
            </a:extLst>
          </p:cNvPr>
          <p:cNvSpPr txBox="1"/>
          <p:nvPr/>
        </p:nvSpPr>
        <p:spPr>
          <a:xfrm>
            <a:off x="607101" y="5181695"/>
            <a:ext cx="606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Vascular diseases are the main cause of death in the world.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A3B756-25A1-0E29-E9C9-2CA7FCAABE02}"/>
              </a:ext>
            </a:extLst>
          </p:cNvPr>
          <p:cNvSpPr txBox="1"/>
          <p:nvPr/>
        </p:nvSpPr>
        <p:spPr>
          <a:xfrm>
            <a:off x="875071" y="6350559"/>
            <a:ext cx="106877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>
                <a:solidFill>
                  <a:srgbClr val="002060"/>
                </a:solidFill>
              </a:rPr>
              <a:t>1. </a:t>
            </a:r>
            <a:r>
              <a:rPr lang="it-IT" sz="2000" u="sng" dirty="0" err="1">
                <a:solidFill>
                  <a:srgbClr val="002060"/>
                </a:solidFill>
              </a:rPr>
              <a:t>Introduction</a:t>
            </a:r>
            <a:r>
              <a:rPr lang="it-IT" sz="2000" u="sng" dirty="0">
                <a:solidFill>
                  <a:srgbClr val="002060"/>
                </a:solidFill>
              </a:rPr>
              <a:t>	</a:t>
            </a:r>
            <a:r>
              <a:rPr lang="it-IT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			2. Methods				3. </a:t>
            </a:r>
            <a:r>
              <a:rPr lang="it-IT" sz="2000" u="sng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Results</a:t>
            </a:r>
            <a:r>
              <a:rPr lang="it-IT" dirty="0"/>
              <a:t>	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E696FB-F09D-660D-D723-692326EC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037" y="6378264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rgbClr val="002060"/>
                </a:solidFill>
              </a:rPr>
              <a:pPr rtl="0"/>
              <a:t>2</a:t>
            </a:fld>
            <a:endParaRPr lang="it-IT" sz="1600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16264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A995A-07C1-F0DB-AB4C-B04F88412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99D1DAA5-48DC-C656-C93F-76EAD68F0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8AA40F-418E-96F4-7924-7979BD4CC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80B997-0427-84F6-AE60-78F12237B56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19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pic>
        <p:nvPicPr>
          <p:cNvPr id="6" name="Immagine 5" descr="Immagine che contiene rosso, luce, arte&#10;&#10;Il contenuto generato dall'IA potrebbe non essere corretto.">
            <a:extLst>
              <a:ext uri="{FF2B5EF4-FFF2-40B4-BE49-F238E27FC236}">
                <a16:creationId xmlns:a16="http://schemas.microsoft.com/office/drawing/2014/main" id="{2DDA93DC-1DF8-3EC4-18DD-F452A9E81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41" y="1052339"/>
            <a:ext cx="3221907" cy="26799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 descr="Immagine che contiene medico, Attrezzature mediche, Carne, assistenza sanitaria&#10;&#10;Il contenuto generato dall'IA potrebbe non essere corretto.">
            <a:extLst>
              <a:ext uri="{FF2B5EF4-FFF2-40B4-BE49-F238E27FC236}">
                <a16:creationId xmlns:a16="http://schemas.microsoft.com/office/drawing/2014/main" id="{5C4BAF0C-8E00-5FD7-4495-1849878BA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3658" y="3441764"/>
            <a:ext cx="4138748" cy="27557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Immagine 9" descr="Immagine che contiene testo, Attrezzature mediche, controllo&#10;&#10;Il contenuto generato dall'IA potrebbe non essere corretto.">
            <a:extLst>
              <a:ext uri="{FF2B5EF4-FFF2-40B4-BE49-F238E27FC236}">
                <a16:creationId xmlns:a16="http://schemas.microsoft.com/office/drawing/2014/main" id="{3A7724DB-D7D9-0806-8A8D-CFE08E832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6360" y="919539"/>
            <a:ext cx="3142561" cy="3142561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7DAB3D-537F-ED8A-DDFE-DB54315A4FB9}"/>
              </a:ext>
            </a:extLst>
          </p:cNvPr>
          <p:cNvSpPr txBox="1"/>
          <p:nvPr/>
        </p:nvSpPr>
        <p:spPr>
          <a:xfrm>
            <a:off x="2890404" y="215042"/>
            <a:ext cx="641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Vascular grafts and their use</a:t>
            </a:r>
            <a:endParaRPr lang="it-IT" sz="4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190421-2E38-E415-59F8-CC81412D318A}"/>
              </a:ext>
            </a:extLst>
          </p:cNvPr>
          <p:cNvSpPr txBox="1"/>
          <p:nvPr/>
        </p:nvSpPr>
        <p:spPr>
          <a:xfrm>
            <a:off x="3763048" y="1580265"/>
            <a:ext cx="3507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</a:rPr>
              <a:t>Endovascular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 techniques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04A292-D984-A682-A5D0-227D075226A6}"/>
              </a:ext>
            </a:extLst>
          </p:cNvPr>
          <p:cNvSpPr txBox="1"/>
          <p:nvPr/>
        </p:nvSpPr>
        <p:spPr>
          <a:xfrm>
            <a:off x="8495052" y="4114077"/>
            <a:ext cx="279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</a:rPr>
              <a:t>Biocompatible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</a:rPr>
              <a:t>polymeric</a:t>
            </a:r>
            <a:endParaRPr lang="it-IT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</a:rPr>
              <a:t>materials</a:t>
            </a:r>
            <a:endParaRPr lang="it-IT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(PTFE or Dacron)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F2879C6-BB56-48A9-4333-2399F4199FFF}"/>
              </a:ext>
            </a:extLst>
          </p:cNvPr>
          <p:cNvSpPr txBox="1"/>
          <p:nvPr/>
        </p:nvSpPr>
        <p:spPr>
          <a:xfrm>
            <a:off x="1569903" y="5127429"/>
            <a:ext cx="243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</a:rPr>
              <a:t>Different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 sizes and 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</a:rPr>
              <a:t>applications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2E30E8-4A48-9336-EBE8-00E7CAFB56DD}"/>
              </a:ext>
            </a:extLst>
          </p:cNvPr>
          <p:cNvSpPr txBox="1"/>
          <p:nvPr/>
        </p:nvSpPr>
        <p:spPr>
          <a:xfrm>
            <a:off x="875071" y="6388976"/>
            <a:ext cx="11395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>
                <a:solidFill>
                  <a:srgbClr val="002060"/>
                </a:solidFill>
              </a:rPr>
              <a:t>1. </a:t>
            </a:r>
            <a:r>
              <a:rPr lang="it-IT" sz="2000" u="sng" dirty="0" err="1">
                <a:solidFill>
                  <a:srgbClr val="002060"/>
                </a:solidFill>
              </a:rPr>
              <a:t>Introduction</a:t>
            </a:r>
            <a:r>
              <a:rPr lang="it-IT" sz="2000" u="sng" dirty="0">
                <a:solidFill>
                  <a:srgbClr val="002060"/>
                </a:solidFill>
              </a:rPr>
              <a:t>	</a:t>
            </a:r>
            <a:r>
              <a:rPr lang="it-IT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			2. Methods				3. </a:t>
            </a:r>
            <a:r>
              <a:rPr lang="it-IT" sz="2000" u="sng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Results</a:t>
            </a:r>
            <a:r>
              <a:rPr lang="it-IT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it-IT" sz="20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4493B6-BC88-0E36-597B-AAD24DAF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037" y="6418450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 rtl="0"/>
              <a:t>3</a:t>
            </a:fld>
            <a:endParaRPr lang="it-IT" sz="1600" noProof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48674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DD12A9-01F6-6DBB-A41C-1A9420174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61C0F03C-DDED-5984-93EA-820E079D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1A0E3A-07A4-1314-0352-7314E4742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48714D-777F-7E5B-3208-7928001615E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AC5744-D8FF-BE9D-7422-1CB00C02784E}"/>
              </a:ext>
            </a:extLst>
          </p:cNvPr>
          <p:cNvSpPr txBox="1"/>
          <p:nvPr/>
        </p:nvSpPr>
        <p:spPr>
          <a:xfrm>
            <a:off x="1468121" y="286835"/>
            <a:ext cx="958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Poly(</a:t>
            </a:r>
            <a:r>
              <a:rPr lang="it-IT" sz="4000" b="1" u="sng" dirty="0" err="1">
                <a:solidFill>
                  <a:schemeClr val="accent6">
                    <a:lumMod val="50000"/>
                  </a:schemeClr>
                </a:solidFill>
              </a:rPr>
              <a:t>caprolactone</a:t>
            </a:r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) and Poly(</a:t>
            </a:r>
            <a:r>
              <a:rPr lang="it-IT" sz="4000" b="1" u="sng" dirty="0" err="1">
                <a:solidFill>
                  <a:schemeClr val="accent6">
                    <a:lumMod val="50000"/>
                  </a:schemeClr>
                </a:solidFill>
              </a:rPr>
              <a:t>glycerol</a:t>
            </a:r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4000" b="1" u="sng" dirty="0" err="1">
                <a:solidFill>
                  <a:schemeClr val="accent6">
                    <a:lumMod val="50000"/>
                  </a:schemeClr>
                </a:solidFill>
              </a:rPr>
              <a:t>sebacate</a:t>
            </a:r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1D1AFD-A4CC-0042-2CCB-04573209CA15}"/>
              </a:ext>
            </a:extLst>
          </p:cNvPr>
          <p:cNvSpPr txBox="1"/>
          <p:nvPr/>
        </p:nvSpPr>
        <p:spPr>
          <a:xfrm>
            <a:off x="1468121" y="2315044"/>
            <a:ext cx="372754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</a:rPr>
              <a:t>There is a growing trend towards biopolymer surgery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8" name="Immagine 7" descr="Immagine che contiene diagramma, line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AD77E711-3C19-D6DA-41CB-4E4C141BB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7900" y="991658"/>
            <a:ext cx="1914980" cy="8610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Immagine 9" descr="Immagine che contiene diagramma, linea, Carattere, bianco&#10;&#10;Il contenuto generato dall'IA potrebbe non essere corretto.">
            <a:extLst>
              <a:ext uri="{FF2B5EF4-FFF2-40B4-BE49-F238E27FC236}">
                <a16:creationId xmlns:a16="http://schemas.microsoft.com/office/drawing/2014/main" id="{93CF3EB3-DF49-ACD9-82DC-FE7001553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980" y="950148"/>
            <a:ext cx="1721940" cy="90577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F876B4-480B-5802-C246-6169D2DC1BFD}"/>
              </a:ext>
            </a:extLst>
          </p:cNvPr>
          <p:cNvSpPr txBox="1"/>
          <p:nvPr/>
        </p:nvSpPr>
        <p:spPr>
          <a:xfrm>
            <a:off x="934066" y="6366460"/>
            <a:ext cx="10648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>
                <a:solidFill>
                  <a:srgbClr val="002060"/>
                </a:solidFill>
              </a:rPr>
              <a:t>1. </a:t>
            </a:r>
            <a:r>
              <a:rPr lang="it-IT" sz="2000" u="sng" dirty="0" err="1">
                <a:solidFill>
                  <a:srgbClr val="002060"/>
                </a:solidFill>
              </a:rPr>
              <a:t>Introduction</a:t>
            </a:r>
            <a:r>
              <a:rPr lang="it-IT" sz="2000" u="sng" dirty="0">
                <a:solidFill>
                  <a:srgbClr val="002060"/>
                </a:solidFill>
              </a:rPr>
              <a:t>	</a:t>
            </a:r>
            <a:r>
              <a:rPr lang="it-IT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			2. Methods				3. </a:t>
            </a:r>
            <a:r>
              <a:rPr lang="it-IT" sz="2000" u="sng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Results</a:t>
            </a:r>
            <a:endParaRPr lang="it-IT" dirty="0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71DE94C4-5251-545A-8E6A-5BF3000C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1161" y="6397585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rgbClr val="002060"/>
                </a:solidFill>
              </a:rPr>
              <a:pPr rtl="0"/>
              <a:t>4</a:t>
            </a:fld>
            <a:endParaRPr lang="it-IT" sz="1600" noProof="0" dirty="0">
              <a:solidFill>
                <a:srgbClr val="002060"/>
              </a:solidFill>
            </a:endParaRPr>
          </a:p>
        </p:txBody>
      </p:sp>
      <p:sp>
        <p:nvSpPr>
          <p:cNvPr id="15" name="Segno di addizione 14">
            <a:extLst>
              <a:ext uri="{FF2B5EF4-FFF2-40B4-BE49-F238E27FC236}">
                <a16:creationId xmlns:a16="http://schemas.microsoft.com/office/drawing/2014/main" id="{B88E1BE4-85BD-F59F-C1D5-E435AE4F3A44}"/>
              </a:ext>
            </a:extLst>
          </p:cNvPr>
          <p:cNvSpPr/>
          <p:nvPr/>
        </p:nvSpPr>
        <p:spPr>
          <a:xfrm>
            <a:off x="5577296" y="995678"/>
            <a:ext cx="701040" cy="699501"/>
          </a:xfrm>
          <a:prstGeom prst="mathPlu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094FBE20-0D42-E0DD-C7DF-F285C726D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307495"/>
              </p:ext>
            </p:extLst>
          </p:nvPr>
        </p:nvGraphicFramePr>
        <p:xfrm>
          <a:off x="5968870" y="1695179"/>
          <a:ext cx="6474434" cy="458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2" name="Gruppo 21">
            <a:extLst>
              <a:ext uri="{FF2B5EF4-FFF2-40B4-BE49-F238E27FC236}">
                <a16:creationId xmlns:a16="http://schemas.microsoft.com/office/drawing/2014/main" id="{ABE5D63E-AB55-9378-5B3C-AA42E96D8A14}"/>
              </a:ext>
            </a:extLst>
          </p:cNvPr>
          <p:cNvGrpSpPr/>
          <p:nvPr/>
        </p:nvGrpSpPr>
        <p:grpSpPr>
          <a:xfrm>
            <a:off x="476095" y="4157933"/>
            <a:ext cx="6277824" cy="1971040"/>
            <a:chOff x="476095" y="4157933"/>
            <a:chExt cx="6277824" cy="1971040"/>
          </a:xfrm>
        </p:grpSpPr>
        <p:sp>
          <p:nvSpPr>
            <p:cNvPr id="16" name="Scorrimento orizzontale 15">
              <a:extLst>
                <a:ext uri="{FF2B5EF4-FFF2-40B4-BE49-F238E27FC236}">
                  <a16:creationId xmlns:a16="http://schemas.microsoft.com/office/drawing/2014/main" id="{DA40B846-66DB-2439-A374-2B25587CD70A}"/>
                </a:ext>
              </a:extLst>
            </p:cNvPr>
            <p:cNvSpPr/>
            <p:nvPr/>
          </p:nvSpPr>
          <p:spPr>
            <a:xfrm>
              <a:off x="476095" y="4157933"/>
              <a:ext cx="4511694" cy="1971040"/>
            </a:xfrm>
            <a:prstGeom prst="horizontalScroll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The research group from our department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 and San Martino 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verified the implantability of this biopolymer blend.</a:t>
              </a:r>
              <a:endParaRPr lang="it-IT" sz="1800" dirty="0">
                <a:solidFill>
                  <a:schemeClr val="bg1"/>
                </a:solidFill>
              </a:endParaRPr>
            </a:p>
            <a:p>
              <a:pPr algn="ctr"/>
              <a:endParaRPr lang="it-IT" dirty="0"/>
            </a:p>
          </p:txBody>
        </p:sp>
        <p:sp>
          <p:nvSpPr>
            <p:cNvPr id="21" name="Freccia a sinistra 20">
              <a:extLst>
                <a:ext uri="{FF2B5EF4-FFF2-40B4-BE49-F238E27FC236}">
                  <a16:creationId xmlns:a16="http://schemas.microsoft.com/office/drawing/2014/main" id="{60903A7F-B73A-C51F-F339-0CCEA5C0CE67}"/>
                </a:ext>
              </a:extLst>
            </p:cNvPr>
            <p:cNvSpPr/>
            <p:nvPr/>
          </p:nvSpPr>
          <p:spPr>
            <a:xfrm>
              <a:off x="5467786" y="4890588"/>
              <a:ext cx="1286133" cy="185757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9244470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AA39BC-423F-BFD2-3DC9-8D0D1E477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34798EB5-AB7B-FF67-8F31-4DD13FB50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5E17CC-F13E-69E5-FDF7-944DDA555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F13507-F398-F065-A2A0-654C2679D92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3CDB36-A1DD-92C3-BF1E-2DADB3D77F41}"/>
              </a:ext>
            </a:extLst>
          </p:cNvPr>
          <p:cNvSpPr txBox="1"/>
          <p:nvPr/>
        </p:nvSpPr>
        <p:spPr>
          <a:xfrm>
            <a:off x="317940" y="129752"/>
            <a:ext cx="9301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Engineering in support of vascular surgery </a:t>
            </a:r>
            <a:endParaRPr lang="it-IT" sz="4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99EB320-30CB-DD99-A40C-D446529A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952" y="6378877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rgbClr val="002060"/>
                </a:solidFill>
              </a:rPr>
              <a:pPr rtl="0"/>
              <a:t>5</a:t>
            </a:fld>
            <a:endParaRPr lang="it-IT" sz="1600" noProof="0" dirty="0">
              <a:solidFill>
                <a:srgbClr val="00206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E86542-156F-CCAB-1A48-8842F25235DD}"/>
              </a:ext>
            </a:extLst>
          </p:cNvPr>
          <p:cNvSpPr txBox="1"/>
          <p:nvPr/>
        </p:nvSpPr>
        <p:spPr>
          <a:xfrm>
            <a:off x="875072" y="6361385"/>
            <a:ext cx="10648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>
                <a:solidFill>
                  <a:srgbClr val="002060"/>
                </a:solidFill>
              </a:rPr>
              <a:t>1. </a:t>
            </a:r>
            <a:r>
              <a:rPr lang="it-IT" sz="2000" u="sng" dirty="0" err="1">
                <a:solidFill>
                  <a:srgbClr val="002060"/>
                </a:solidFill>
              </a:rPr>
              <a:t>Introduction</a:t>
            </a:r>
            <a:r>
              <a:rPr lang="it-IT" sz="2000" u="sng" dirty="0">
                <a:solidFill>
                  <a:srgbClr val="002060"/>
                </a:solidFill>
              </a:rPr>
              <a:t>	</a:t>
            </a:r>
            <a:r>
              <a:rPr lang="it-IT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			2. Methods				3. </a:t>
            </a:r>
            <a:r>
              <a:rPr lang="it-IT" sz="2000" u="sng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Results</a:t>
            </a:r>
            <a:endParaRPr 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1000B743-9483-30EE-C624-3228FA8FC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546230"/>
              </p:ext>
            </p:extLst>
          </p:nvPr>
        </p:nvGraphicFramePr>
        <p:xfrm>
          <a:off x="617503" y="10549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Fumetto: rettangolo con angoli arrotondati 18">
            <a:extLst>
              <a:ext uri="{FF2B5EF4-FFF2-40B4-BE49-F238E27FC236}">
                <a16:creationId xmlns:a16="http://schemas.microsoft.com/office/drawing/2014/main" id="{31F25AAF-0E55-6AFA-3B5F-C93599DDE2C2}"/>
              </a:ext>
            </a:extLst>
          </p:cNvPr>
          <p:cNvSpPr/>
          <p:nvPr/>
        </p:nvSpPr>
        <p:spPr>
          <a:xfrm>
            <a:off x="8419904" y="3946928"/>
            <a:ext cx="2398705" cy="1237549"/>
          </a:xfrm>
          <a:prstGeom prst="wedgeRoundRectCallout">
            <a:avLst>
              <a:gd name="adj1" fmla="val -50611"/>
              <a:gd name="adj2" fmla="val 1125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So, </a:t>
            </a:r>
            <a:r>
              <a:rPr lang="it-IT" sz="2400" dirty="0" err="1">
                <a:solidFill>
                  <a:schemeClr val="bg1"/>
                </a:solidFill>
              </a:rPr>
              <a:t>what</a:t>
            </a:r>
            <a:r>
              <a:rPr lang="it-IT" sz="2400" dirty="0">
                <a:solidFill>
                  <a:schemeClr val="bg1"/>
                </a:solidFill>
              </a:rPr>
              <a:t> do </a:t>
            </a:r>
            <a:r>
              <a:rPr lang="it-IT" sz="2400" dirty="0" err="1">
                <a:solidFill>
                  <a:schemeClr val="bg1"/>
                </a:solidFill>
              </a:rPr>
              <a:t>we</a:t>
            </a:r>
            <a:r>
              <a:rPr lang="it-IT" sz="2400" dirty="0">
                <a:solidFill>
                  <a:schemeClr val="bg1"/>
                </a:solidFill>
              </a:rPr>
              <a:t> do?</a:t>
            </a:r>
          </a:p>
        </p:txBody>
      </p:sp>
      <p:sp>
        <p:nvSpPr>
          <p:cNvPr id="20" name="Freccia angolare in su 19">
            <a:extLst>
              <a:ext uri="{FF2B5EF4-FFF2-40B4-BE49-F238E27FC236}">
                <a16:creationId xmlns:a16="http://schemas.microsoft.com/office/drawing/2014/main" id="{67562EAC-6067-E7A5-9B80-568799D54C0F}"/>
              </a:ext>
            </a:extLst>
          </p:cNvPr>
          <p:cNvSpPr/>
          <p:nvPr/>
        </p:nvSpPr>
        <p:spPr>
          <a:xfrm rot="5400000">
            <a:off x="5730879" y="3809221"/>
            <a:ext cx="761990" cy="294778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1650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EF77B-B123-9A67-A333-F298CA867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AD79F1ED-5CC4-C53E-E994-F2D982B6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324286-D8A7-CBBC-7B9C-14F79413A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B3BA02-AB91-54A1-F3A3-DAB6D0D75A9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351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DA5BE5-BFFF-1814-CF89-721468166940}"/>
              </a:ext>
            </a:extLst>
          </p:cNvPr>
          <p:cNvSpPr txBox="1"/>
          <p:nvPr/>
        </p:nvSpPr>
        <p:spPr>
          <a:xfrm>
            <a:off x="3930443" y="169159"/>
            <a:ext cx="433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Softwares - Onshape</a:t>
            </a:r>
          </a:p>
        </p:txBody>
      </p:sp>
      <p:pic>
        <p:nvPicPr>
          <p:cNvPr id="7" name="Immagine 6" descr="Immagine che contiene schermata, Rettangolo, quadrato, Policromia&#10;&#10;Il contenuto generato dall'IA potrebbe non essere corretto.">
            <a:extLst>
              <a:ext uri="{FF2B5EF4-FFF2-40B4-BE49-F238E27FC236}">
                <a16:creationId xmlns:a16="http://schemas.microsoft.com/office/drawing/2014/main" id="{3887DD61-C79E-0B65-10D6-F1C74CA24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420484"/>
            <a:ext cx="5090160" cy="54916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Immagine 8" descr="Immagine che contiene tubo, leva, design&#10;&#10;Il contenuto generato dall'IA potrebbe non essere corretto.">
            <a:extLst>
              <a:ext uri="{FF2B5EF4-FFF2-40B4-BE49-F238E27FC236}">
                <a16:creationId xmlns:a16="http://schemas.microsoft.com/office/drawing/2014/main" id="{05AB0BD3-774C-5692-D42F-25CF09500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866" y="2355416"/>
            <a:ext cx="5273174" cy="15946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magine 10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6F5CFAD3-89E4-3C45-BFF6-17821D270B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865" y="4169137"/>
            <a:ext cx="5273175" cy="1438432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2C0F1E06-9AFE-008F-245C-C6EA3FA39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20276"/>
              </p:ext>
            </p:extLst>
          </p:nvPr>
        </p:nvGraphicFramePr>
        <p:xfrm>
          <a:off x="6242889" y="2135868"/>
          <a:ext cx="5702712" cy="30532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25678">
                  <a:extLst>
                    <a:ext uri="{9D8B030D-6E8A-4147-A177-3AD203B41FA5}">
                      <a16:colId xmlns:a16="http://schemas.microsoft.com/office/drawing/2014/main" val="3434122991"/>
                    </a:ext>
                  </a:extLst>
                </a:gridCol>
                <a:gridCol w="1425678">
                  <a:extLst>
                    <a:ext uri="{9D8B030D-6E8A-4147-A177-3AD203B41FA5}">
                      <a16:colId xmlns:a16="http://schemas.microsoft.com/office/drawing/2014/main" val="1530761834"/>
                    </a:ext>
                  </a:extLst>
                </a:gridCol>
                <a:gridCol w="1425678">
                  <a:extLst>
                    <a:ext uri="{9D8B030D-6E8A-4147-A177-3AD203B41FA5}">
                      <a16:colId xmlns:a16="http://schemas.microsoft.com/office/drawing/2014/main" val="2828263212"/>
                    </a:ext>
                  </a:extLst>
                </a:gridCol>
                <a:gridCol w="1425678">
                  <a:extLst>
                    <a:ext uri="{9D8B030D-6E8A-4147-A177-3AD203B41FA5}">
                      <a16:colId xmlns:a16="http://schemas.microsoft.com/office/drawing/2014/main" val="2760761034"/>
                    </a:ext>
                  </a:extLst>
                </a:gridCol>
              </a:tblGrid>
              <a:tr h="566481">
                <a:tc>
                  <a:txBody>
                    <a:bodyPr/>
                    <a:lstStyle/>
                    <a:p>
                      <a:pPr algn="ctr"/>
                      <a:r>
                        <a:rPr lang="it-IT" sz="2000" i="0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Artery</a:t>
                      </a:r>
                      <a:endParaRPr lang="it-IT" sz="2000" i="0" u="sng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0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Diameter</a:t>
                      </a:r>
                      <a:endParaRPr lang="it-IT" sz="2000" i="0" u="sng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0" u="sng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Thickness</a:t>
                      </a:r>
                      <a:endParaRPr lang="it-IT" sz="2000" i="0" u="sng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886793"/>
                  </a:ext>
                </a:extLst>
              </a:tr>
              <a:tr h="566481">
                <a:tc>
                  <a:txBody>
                    <a:bodyPr/>
                    <a:lstStyle/>
                    <a:p>
                      <a:pPr algn="ctr"/>
                      <a:r>
                        <a:rPr lang="it-IT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Femoral</a:t>
                      </a:r>
                      <a:endParaRPr lang="it-IT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350 </a:t>
                      </a:r>
                      <a:r>
                        <a:rPr lang="it-IT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mL</a:t>
                      </a:r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276720"/>
                  </a:ext>
                </a:extLst>
              </a:tr>
              <a:tr h="566481">
                <a:tc>
                  <a:txBody>
                    <a:bodyPr/>
                    <a:lstStyle/>
                    <a:p>
                      <a:pPr algn="ctr"/>
                      <a:r>
                        <a:rPr lang="it-IT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Carotid</a:t>
                      </a:r>
                      <a:endParaRPr lang="it-IT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500 </a:t>
                      </a:r>
                      <a:r>
                        <a:rPr lang="it-IT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mL</a:t>
                      </a:r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/min</a:t>
                      </a:r>
                    </a:p>
                    <a:p>
                      <a:pPr algn="ctr"/>
                      <a:endParaRPr lang="it-IT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 mm</a:t>
                      </a:r>
                    </a:p>
                    <a:p>
                      <a:pPr algn="ctr"/>
                      <a:endParaRPr lang="it-IT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63442"/>
                  </a:ext>
                </a:extLst>
              </a:tr>
              <a:tr h="566481">
                <a:tc>
                  <a:txBody>
                    <a:bodyPr/>
                    <a:lstStyle/>
                    <a:p>
                      <a:pPr algn="ctr"/>
                      <a:r>
                        <a:rPr lang="it-IT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Coronary</a:t>
                      </a:r>
                      <a:endParaRPr lang="it-IT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3,5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150 </a:t>
                      </a:r>
                      <a:r>
                        <a:rPr lang="it-IT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mL</a:t>
                      </a:r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/min</a:t>
                      </a:r>
                    </a:p>
                    <a:p>
                      <a:pPr algn="ctr"/>
                      <a:endParaRPr lang="it-IT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 mm</a:t>
                      </a:r>
                    </a:p>
                    <a:p>
                      <a:pPr algn="ctr"/>
                      <a:endParaRPr lang="it-IT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82690"/>
                  </a:ext>
                </a:extLst>
              </a:tr>
              <a:tr h="566481">
                <a:tc>
                  <a:txBody>
                    <a:bodyPr/>
                    <a:lstStyle/>
                    <a:p>
                      <a:pPr algn="ctr"/>
                      <a:r>
                        <a:rPr lang="it-IT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Radial</a:t>
                      </a:r>
                      <a:endParaRPr lang="it-IT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2,5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6,7 </a:t>
                      </a:r>
                      <a:r>
                        <a:rPr lang="it-IT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mL</a:t>
                      </a:r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/min</a:t>
                      </a:r>
                    </a:p>
                    <a:p>
                      <a:pPr algn="ctr"/>
                      <a:endParaRPr lang="it-IT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 mm</a:t>
                      </a:r>
                    </a:p>
                    <a:p>
                      <a:pPr algn="ctr"/>
                      <a:endParaRPr lang="it-IT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807102"/>
                  </a:ext>
                </a:extLst>
              </a:tr>
            </a:tbl>
          </a:graphicData>
        </a:graphic>
      </p:graphicFrame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260AE0A-9C2E-FA77-1285-67A12278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037" y="6341310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rgbClr val="002060"/>
                </a:solidFill>
              </a:rPr>
              <a:pPr rtl="0"/>
              <a:t>6</a:t>
            </a:fld>
            <a:endParaRPr lang="it-IT" sz="1600" noProof="0" dirty="0">
              <a:solidFill>
                <a:srgbClr val="00206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D74CE3-B300-6AA9-4FE9-BB7D02883656}"/>
              </a:ext>
            </a:extLst>
          </p:cNvPr>
          <p:cNvSpPr txBox="1"/>
          <p:nvPr/>
        </p:nvSpPr>
        <p:spPr>
          <a:xfrm>
            <a:off x="841266" y="6345903"/>
            <a:ext cx="105094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1. </a:t>
            </a:r>
            <a:r>
              <a:rPr lang="it-IT" sz="2000" u="sng" dirty="0" err="1"/>
              <a:t>Introduction</a:t>
            </a:r>
            <a:r>
              <a:rPr lang="it-IT" sz="2000" u="sng" dirty="0"/>
              <a:t>			</a:t>
            </a:r>
            <a:r>
              <a:rPr lang="it-IT" sz="2000" u="sng" dirty="0">
                <a:solidFill>
                  <a:srgbClr val="002060"/>
                </a:solidFill>
              </a:rPr>
              <a:t>	2. Methods	</a:t>
            </a:r>
            <a:r>
              <a:rPr lang="it-IT" sz="2000" u="sng" dirty="0"/>
              <a:t>			3. </a:t>
            </a:r>
            <a:r>
              <a:rPr lang="it-IT" sz="2000" u="sng" dirty="0" err="1"/>
              <a:t>Results</a:t>
            </a:r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829243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E647D-F6FA-F9C3-CFE4-441EE2AC1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C478A4EC-98AA-265E-FA73-6F559B8D0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E22958-D36B-B318-1348-420F32539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A5D86C-53E8-BFDC-A5BE-C8314FC583F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351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3512C2-57E8-3463-90F0-AF9988B1A962}"/>
              </a:ext>
            </a:extLst>
          </p:cNvPr>
          <p:cNvSpPr txBox="1"/>
          <p:nvPr/>
        </p:nvSpPr>
        <p:spPr>
          <a:xfrm>
            <a:off x="3597375" y="195226"/>
            <a:ext cx="499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Softwares - OpenFoam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AFBBE89-2F5C-789F-1336-B2CD9336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037" y="6319332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rgbClr val="002060"/>
                </a:solidFill>
              </a:rPr>
              <a:pPr rtl="0"/>
              <a:t>7</a:t>
            </a:fld>
            <a:endParaRPr lang="it-IT" sz="1600" noProof="0" dirty="0">
              <a:solidFill>
                <a:srgbClr val="00206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83566C-50F7-3762-DACE-87D6E1065738}"/>
              </a:ext>
            </a:extLst>
          </p:cNvPr>
          <p:cNvSpPr txBox="1"/>
          <p:nvPr/>
        </p:nvSpPr>
        <p:spPr>
          <a:xfrm>
            <a:off x="841266" y="6345903"/>
            <a:ext cx="105094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1. </a:t>
            </a:r>
            <a:r>
              <a:rPr lang="it-IT" sz="2000" u="sng" dirty="0" err="1"/>
              <a:t>Introduction</a:t>
            </a:r>
            <a:r>
              <a:rPr lang="it-IT" sz="2000" u="sng" dirty="0"/>
              <a:t>			</a:t>
            </a:r>
            <a:r>
              <a:rPr lang="it-IT" sz="2000" u="sng" dirty="0">
                <a:solidFill>
                  <a:srgbClr val="002060"/>
                </a:solidFill>
              </a:rPr>
              <a:t>	2. Methods	</a:t>
            </a:r>
            <a:r>
              <a:rPr lang="it-IT" sz="2000" u="sng" dirty="0"/>
              <a:t>			3. </a:t>
            </a:r>
            <a:r>
              <a:rPr lang="it-IT" sz="2000" u="sng" dirty="0" err="1"/>
              <a:t>Results</a:t>
            </a:r>
            <a:r>
              <a:rPr lang="it-IT" dirty="0"/>
              <a:t>	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D653A8-405C-388F-EBDA-0319CF338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645" y="3443993"/>
            <a:ext cx="3731075" cy="25117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Connettore 1">
            <a:extLst>
              <a:ext uri="{FF2B5EF4-FFF2-40B4-BE49-F238E27FC236}">
                <a16:creationId xmlns:a16="http://schemas.microsoft.com/office/drawing/2014/main" id="{1F2127ED-6B09-4E5E-87D3-B7A5FE54C22B}"/>
              </a:ext>
            </a:extLst>
          </p:cNvPr>
          <p:cNvSpPr/>
          <p:nvPr/>
        </p:nvSpPr>
        <p:spPr>
          <a:xfrm>
            <a:off x="1729947" y="960584"/>
            <a:ext cx="2199426" cy="2047058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Generical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parameters</a:t>
            </a:r>
            <a:r>
              <a:rPr lang="it-IT" dirty="0">
                <a:solidFill>
                  <a:schemeClr val="bg1"/>
                </a:solidFill>
              </a:rPr>
              <a:t> for the vessel</a:t>
            </a:r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C4792420-C0B0-689B-35A4-B2A85FA8A2C1}"/>
              </a:ext>
            </a:extLst>
          </p:cNvPr>
          <p:cNvSpPr/>
          <p:nvPr/>
        </p:nvSpPr>
        <p:spPr>
          <a:xfrm>
            <a:off x="5628364" y="3404841"/>
            <a:ext cx="2162002" cy="2047057"/>
          </a:xfrm>
          <a:prstGeom prst="flowChartConnector">
            <a:avLst/>
          </a:prstGeom>
          <a:solidFill>
            <a:srgbClr val="0081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Specific</a:t>
            </a:r>
            <a:r>
              <a:rPr lang="it-IT" dirty="0">
                <a:solidFill>
                  <a:schemeClr val="bg1"/>
                </a:solidFill>
              </a:rPr>
              <a:t> working </a:t>
            </a:r>
            <a:r>
              <a:rPr lang="it-IT" dirty="0" err="1">
                <a:solidFill>
                  <a:schemeClr val="bg1"/>
                </a:solidFill>
              </a:rPr>
              <a:t>parameters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onnettore 10">
            <a:extLst>
              <a:ext uri="{FF2B5EF4-FFF2-40B4-BE49-F238E27FC236}">
                <a16:creationId xmlns:a16="http://schemas.microsoft.com/office/drawing/2014/main" id="{3D8C0361-22FD-CA80-2CB1-AA6E6B61E520}"/>
              </a:ext>
            </a:extLst>
          </p:cNvPr>
          <p:cNvSpPr/>
          <p:nvPr/>
        </p:nvSpPr>
        <p:spPr>
          <a:xfrm>
            <a:off x="3141143" y="4357682"/>
            <a:ext cx="2162002" cy="196165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Laminar flow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Re&lt;2000</a:t>
            </a:r>
          </a:p>
        </p:txBody>
      </p:sp>
      <p:sp>
        <p:nvSpPr>
          <p:cNvPr id="12" name="Connettore 11">
            <a:extLst>
              <a:ext uri="{FF2B5EF4-FFF2-40B4-BE49-F238E27FC236}">
                <a16:creationId xmlns:a16="http://schemas.microsoft.com/office/drawing/2014/main" id="{232E8743-7273-575B-2A33-974BBEBD0926}"/>
              </a:ext>
            </a:extLst>
          </p:cNvPr>
          <p:cNvSpPr/>
          <p:nvPr/>
        </p:nvSpPr>
        <p:spPr>
          <a:xfrm>
            <a:off x="583480" y="3118407"/>
            <a:ext cx="2162002" cy="1961650"/>
          </a:xfrm>
          <a:prstGeom prst="flowChartConnector">
            <a:avLst/>
          </a:prstGeom>
          <a:solidFill>
            <a:srgbClr val="20F84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Newtonian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fluid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EA71AAFE-42A1-BF51-3537-932AFF5AEBE8}"/>
              </a:ext>
            </a:extLst>
          </p:cNvPr>
          <p:cNvSpPr/>
          <p:nvPr/>
        </p:nvSpPr>
        <p:spPr>
          <a:xfrm>
            <a:off x="5009928" y="1101850"/>
            <a:ext cx="2199427" cy="2047059"/>
          </a:xfrm>
          <a:prstGeom prst="flowChartConnector">
            <a:avLst/>
          </a:prstGeom>
          <a:solidFill>
            <a:srgbClr val="B815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Incompressible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fluid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BFA22218-24E3-2768-4D36-AB2AC111B29F}"/>
              </a:ext>
            </a:extLst>
          </p:cNvPr>
          <p:cNvGrpSpPr/>
          <p:nvPr/>
        </p:nvGrpSpPr>
        <p:grpSpPr>
          <a:xfrm>
            <a:off x="7943827" y="1449660"/>
            <a:ext cx="3263538" cy="1994333"/>
            <a:chOff x="7943827" y="1449660"/>
            <a:chExt cx="3263538" cy="1994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ttangolo con angoli arrotondati 16">
                  <a:extLst>
                    <a:ext uri="{FF2B5EF4-FFF2-40B4-BE49-F238E27FC236}">
                      <a16:creationId xmlns:a16="http://schemas.microsoft.com/office/drawing/2014/main" id="{8CDA135F-9B6B-3C0E-21B7-9E8C9FE3C550}"/>
                    </a:ext>
                  </a:extLst>
                </p:cNvPr>
                <p:cNvSpPr/>
                <p:nvPr/>
              </p:nvSpPr>
              <p:spPr>
                <a:xfrm>
                  <a:off x="7943827" y="1449660"/>
                  <a:ext cx="3263538" cy="1317220"/>
                </a:xfrm>
                <a:prstGeom prst="roundRect">
                  <a:avLst/>
                </a:prstGeom>
                <a:solidFill>
                  <a:srgbClr val="FE9202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dirty="0">
                      <a:solidFill>
                        <a:schemeClr val="bg1"/>
                      </a:solidFill>
                    </a:rPr>
                    <a:t>Boundary </a:t>
                  </a:r>
                  <a:r>
                    <a:rPr lang="it-IT" dirty="0" err="1">
                      <a:solidFill>
                        <a:schemeClr val="bg1"/>
                      </a:solidFill>
                    </a:rPr>
                    <a:t>condition</a:t>
                  </a:r>
                  <a:r>
                    <a:rPr lang="it-IT" dirty="0">
                      <a:solidFill>
                        <a:schemeClr val="bg1"/>
                      </a:solidFill>
                    </a:rPr>
                    <a:t> e&lt;&lt;H 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it-IT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</m:d>
                        <m:f>
                          <m:fPr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it-IT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̂"/>
                                <m:ctrlP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  <m:r>
                          <a:rPr lang="it-IT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ttangolo con angoli arrotondati 16">
                  <a:extLst>
                    <a:ext uri="{FF2B5EF4-FFF2-40B4-BE49-F238E27FC236}">
                      <a16:creationId xmlns:a16="http://schemas.microsoft.com/office/drawing/2014/main" id="{8CDA135F-9B6B-3C0E-21B7-9E8C9FE3C5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3827" y="1449660"/>
                  <a:ext cx="3263538" cy="131722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E9797919-03F4-B05D-2F15-9B5880AE3ED6}"/>
                </a:ext>
              </a:extLst>
            </p:cNvPr>
            <p:cNvCxnSpPr>
              <a:cxnSpLocks/>
            </p:cNvCxnSpPr>
            <p:nvPr/>
          </p:nvCxnSpPr>
          <p:spPr>
            <a:xfrm>
              <a:off x="9991182" y="2766880"/>
              <a:ext cx="254816" cy="677113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7784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E1C55-74AA-39EC-EDE6-D1E1E9B54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F37B0A34-6CFA-51AC-E261-517592D45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1E4AB4-858A-2862-5C07-61C1EF6A2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170FBC-873F-91F8-E179-FF6544330B2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2179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F730D2-D3CC-28B4-FB56-EC2A36DF2E82}"/>
              </a:ext>
            </a:extLst>
          </p:cNvPr>
          <p:cNvSpPr txBox="1"/>
          <p:nvPr/>
        </p:nvSpPr>
        <p:spPr>
          <a:xfrm>
            <a:off x="2605219" y="173543"/>
            <a:ext cx="698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Choice of </a:t>
            </a:r>
            <a:r>
              <a:rPr lang="it-IT" sz="4000" b="1" u="sng" dirty="0" err="1">
                <a:solidFill>
                  <a:schemeClr val="accent6">
                    <a:lumMod val="50000"/>
                  </a:schemeClr>
                </a:solidFill>
              </a:rPr>
              <a:t>simulation</a:t>
            </a:r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4000" b="1" u="sng" dirty="0" err="1">
                <a:solidFill>
                  <a:schemeClr val="accent6">
                    <a:lumMod val="50000"/>
                  </a:schemeClr>
                </a:solidFill>
              </a:rPr>
              <a:t>parameters</a:t>
            </a:r>
            <a:endParaRPr lang="it-IT" sz="4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20E4203-216A-28DC-5E70-42CCE85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037" y="6345903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rgbClr val="002060"/>
                </a:solidFill>
              </a:rPr>
              <a:pPr rtl="0"/>
              <a:t>8</a:t>
            </a:fld>
            <a:endParaRPr lang="it-IT" sz="1600" noProof="0" dirty="0">
              <a:solidFill>
                <a:srgbClr val="00206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D6788F-5B30-7596-3B8D-5CD88888BB43}"/>
              </a:ext>
            </a:extLst>
          </p:cNvPr>
          <p:cNvSpPr txBox="1"/>
          <p:nvPr/>
        </p:nvSpPr>
        <p:spPr>
          <a:xfrm>
            <a:off x="841266" y="6345903"/>
            <a:ext cx="105094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1. </a:t>
            </a:r>
            <a:r>
              <a:rPr lang="it-IT" sz="2000" u="sng" dirty="0" err="1"/>
              <a:t>Introduction</a:t>
            </a:r>
            <a:r>
              <a:rPr lang="it-IT" sz="2000" u="sng" dirty="0"/>
              <a:t>			</a:t>
            </a:r>
            <a:r>
              <a:rPr lang="it-IT" sz="2000" u="sng" dirty="0">
                <a:solidFill>
                  <a:srgbClr val="002060"/>
                </a:solidFill>
              </a:rPr>
              <a:t>	2. Methods	</a:t>
            </a:r>
            <a:r>
              <a:rPr lang="it-IT" sz="2000" u="sng" dirty="0"/>
              <a:t>			3. </a:t>
            </a:r>
            <a:r>
              <a:rPr lang="it-IT" sz="2000" u="sng" dirty="0" err="1"/>
              <a:t>Results</a:t>
            </a:r>
            <a:r>
              <a:rPr lang="it-IT" dirty="0"/>
              <a:t>	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C466CCB2-B42A-414F-1645-0AECA6E89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49946"/>
              </p:ext>
            </p:extLst>
          </p:nvPr>
        </p:nvGraphicFramePr>
        <p:xfrm>
          <a:off x="2000696" y="1035566"/>
          <a:ext cx="8127999" cy="5156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07651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450771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33874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u="sng" dirty="0" err="1">
                          <a:solidFill>
                            <a:srgbClr val="002060"/>
                          </a:solidFill>
                        </a:rPr>
                        <a:t>Parameter</a:t>
                      </a:r>
                      <a:endParaRPr lang="it-IT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u="sng" dirty="0">
                          <a:solidFill>
                            <a:srgbClr val="002060"/>
                          </a:solidFill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u="sng" dirty="0">
                          <a:solidFill>
                            <a:srgbClr val="002060"/>
                          </a:solidFill>
                        </a:rPr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Wall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thickness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08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Dynamic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viscosity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blood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Pa*s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90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Specific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heat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blood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3,65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J/(Kg*K)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93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Molecular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weight of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blood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64,5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kDa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6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Density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blood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Kg/m³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Thermal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conductivity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blood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W/(m*K)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61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Thermal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conductivity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real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W/(m*K)</a:t>
                      </a:r>
                    </a:p>
                    <a:p>
                      <a:pPr algn="ctr"/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7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Thermal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conductivity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of blend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W/(m*K)</a:t>
                      </a:r>
                    </a:p>
                    <a:p>
                      <a:pPr algn="ctr"/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5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Temperature of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blood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2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Temperature of human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309,5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376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102610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CEB09-C561-821E-6AB9-212CB481C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igura a mano libera 5">
            <a:extLst>
              <a:ext uri="{FF2B5EF4-FFF2-40B4-BE49-F238E27FC236}">
                <a16:creationId xmlns:a16="http://schemas.microsoft.com/office/drawing/2014/main" id="{92CC5D3A-002A-06BC-6AE0-F094EDB2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FD1041-8776-E185-F5B5-40D39B78C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it-IT" sz="2300" dirty="0" err="1"/>
              <a:t>Sit</a:t>
            </a:r>
            <a:r>
              <a:rPr lang="it-IT" sz="2300" dirty="0"/>
              <a:t> </a:t>
            </a:r>
            <a:r>
              <a:rPr lang="it-IT" sz="2300" dirty="0" err="1"/>
              <a:t>Dolor</a:t>
            </a:r>
            <a:r>
              <a:rPr lang="it-IT" sz="2300" dirty="0"/>
              <a:t> </a:t>
            </a:r>
            <a:r>
              <a:rPr lang="it-IT" sz="2300" dirty="0" err="1"/>
              <a:t>Amet</a:t>
            </a:r>
            <a:endParaRPr lang="it-IT" sz="2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836900-8691-56AC-2C71-006F004854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351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effectLst/>
        </p:spPr>
      </p:pic>
      <p:pic>
        <p:nvPicPr>
          <p:cNvPr id="6" name="Immagine 5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56CBCCE2-A920-DECE-FCE4-FC7CAAE66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5676" y="1762243"/>
            <a:ext cx="6002363" cy="452242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Immagine 7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4396B225-E250-10CA-2048-45D9DFF54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61" y="876396"/>
            <a:ext cx="5878399" cy="422392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787508-D5BC-3F44-1DF5-FD08FAB76E92}"/>
              </a:ext>
            </a:extLst>
          </p:cNvPr>
          <p:cNvSpPr txBox="1"/>
          <p:nvPr/>
        </p:nvSpPr>
        <p:spPr>
          <a:xfrm>
            <a:off x="3317079" y="169039"/>
            <a:ext cx="555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With or </a:t>
            </a:r>
            <a:r>
              <a:rPr lang="it-IT" sz="4000" b="1" u="sng" dirty="0" err="1">
                <a:solidFill>
                  <a:schemeClr val="accent6">
                    <a:lumMod val="50000"/>
                  </a:schemeClr>
                </a:solidFill>
              </a:rPr>
              <a:t>without</a:t>
            </a:r>
            <a:r>
              <a:rPr lang="it-IT" sz="4000" b="1" u="sng" dirty="0">
                <a:solidFill>
                  <a:schemeClr val="accent6">
                    <a:lumMod val="50000"/>
                  </a:schemeClr>
                </a:solidFill>
              </a:rPr>
              <a:t> scaffold?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DE4233-0B4E-CDD9-F53A-301C1BFC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310" y="6302186"/>
            <a:ext cx="753545" cy="365125"/>
          </a:xfrm>
        </p:spPr>
        <p:txBody>
          <a:bodyPr/>
          <a:lstStyle/>
          <a:p>
            <a:pPr rtl="0"/>
            <a:fld id="{3A98EE3D-8CD1-4C3F-BD1C-C98C9596463C}" type="slidenum">
              <a:rPr lang="it-IT" sz="1600" noProof="0" smtClean="0">
                <a:solidFill>
                  <a:srgbClr val="002060"/>
                </a:solidFill>
              </a:rPr>
              <a:pPr rtl="0"/>
              <a:t>9</a:t>
            </a:fld>
            <a:endParaRPr lang="it-IT" sz="1600" noProof="0" dirty="0">
              <a:solidFill>
                <a:srgbClr val="00206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7CC977-A06F-8302-1287-F846E5A817E1}"/>
              </a:ext>
            </a:extLst>
          </p:cNvPr>
          <p:cNvSpPr txBox="1"/>
          <p:nvPr/>
        </p:nvSpPr>
        <p:spPr>
          <a:xfrm>
            <a:off x="688258" y="6337216"/>
            <a:ext cx="105094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1. </a:t>
            </a:r>
            <a:r>
              <a:rPr lang="it-IT" sz="2000" u="sng" dirty="0" err="1"/>
              <a:t>Introduction</a:t>
            </a:r>
            <a:r>
              <a:rPr lang="it-IT" sz="2000" u="sng" dirty="0"/>
              <a:t>				2. Methods			</a:t>
            </a:r>
            <a:r>
              <a:rPr lang="it-IT" sz="2000" u="sng" dirty="0">
                <a:solidFill>
                  <a:srgbClr val="002060"/>
                </a:solidFill>
              </a:rPr>
              <a:t>	3. </a:t>
            </a:r>
            <a:r>
              <a:rPr lang="it-IT" sz="2000" u="sng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27919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09_TF55705232.potx" id="{9AB85140-8137-4882-A269-A99A969389E2}" vid="{91349CD9-E240-460F-BB33-26349DC4D006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0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67549c-cab7-459b-8518-01fcd9b73575" xsi:nil="true"/>
    <lcf76f155ced4ddcb4097134ff3c332f xmlns="663b664d-d4b4-4cb8-ba67-de09b32993f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886C7F248D9F4982FD6EC56CBD8303" ma:contentTypeVersion="11" ma:contentTypeDescription="Creare un nuovo documento." ma:contentTypeScope="" ma:versionID="67cef606f7050610a5484c09365ebb27">
  <xsd:schema xmlns:xsd="http://www.w3.org/2001/XMLSchema" xmlns:xs="http://www.w3.org/2001/XMLSchema" xmlns:p="http://schemas.microsoft.com/office/2006/metadata/properties" xmlns:ns2="663b664d-d4b4-4cb8-ba67-de09b32993fb" xmlns:ns3="ff67549c-cab7-459b-8518-01fcd9b73575" targetNamespace="http://schemas.microsoft.com/office/2006/metadata/properties" ma:root="true" ma:fieldsID="b3b57187da7db1097545b4aebcf6bf96" ns2:_="" ns3:_="">
    <xsd:import namespace="663b664d-d4b4-4cb8-ba67-de09b32993fb"/>
    <xsd:import namespace="ff67549c-cab7-459b-8518-01fcd9b7357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b664d-d4b4-4cb8-ba67-de09b32993f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 immagine" ma:readOnly="false" ma:fieldId="{5cf76f15-5ced-4ddc-b409-7134ff3c332f}" ma:taxonomyMulti="true" ma:sspId="b3f316dc-fb4b-4146-8b22-f4ef2efe4b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7549c-cab7-459b-8518-01fcd9b7357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1150f50-d8cd-4433-a4d0-0aae465db992}" ma:internalName="TaxCatchAll" ma:showField="CatchAllData" ma:web="ff67549c-cab7-459b-8518-01fcd9b735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dcmitype/"/>
    <ds:schemaRef ds:uri="ff67549c-cab7-459b-8518-01fcd9b73575"/>
    <ds:schemaRef ds:uri="663b664d-d4b4-4cb8-ba67-de09b32993fb"/>
  </ds:schemaRefs>
</ds:datastoreItem>
</file>

<file path=customXml/itemProps3.xml><?xml version="1.0" encoding="utf-8"?>
<ds:datastoreItem xmlns:ds="http://schemas.openxmlformats.org/officeDocument/2006/customXml" ds:itemID="{89A7D508-CD14-49DC-B4CC-66A81CE61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3b664d-d4b4-4cb8-ba67-de09b32993fb"/>
    <ds:schemaRef ds:uri="ff67549c-cab7-459b-8518-01fcd9b73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{0B1AB701-9F55-4641-9202-0D4339E68526}tf55705232_win32</Template>
  <TotalTime>0</TotalTime>
  <Words>677</Words>
  <Application>Microsoft Office PowerPoint</Application>
  <PresentationFormat>Widescreen</PresentationFormat>
  <Paragraphs>177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SlateVTI</vt:lpstr>
      <vt:lpstr>Personalizza struttura</vt:lpstr>
      <vt:lpstr>1_Personalizza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Titolo Lorem Ipsum</vt:lpstr>
      <vt:lpstr>Titolo Lorem Ipsum</vt:lpstr>
      <vt:lpstr>Titolo 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Viola Prando</dc:creator>
  <cp:lastModifiedBy>Viola Prando</cp:lastModifiedBy>
  <cp:revision>16</cp:revision>
  <dcterms:created xsi:type="dcterms:W3CDTF">2025-03-22T18:03:21Z</dcterms:created>
  <dcterms:modified xsi:type="dcterms:W3CDTF">2025-03-25T13:02:47Z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0x0101005A886C7F248D9F4982FD6EC56CBD8303</vt:lpwstr>
  </property>
</Properties>
</file>